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Roboto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5621098-9163-473F-9533-D0A5901F30EF}">
  <a:tblStyle styleId="{E5621098-9163-473F-9533-D0A5901F30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4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aleway-italic.fntdata"/><Relationship Id="rId10" Type="http://schemas.openxmlformats.org/officeDocument/2006/relationships/slide" Target="slides/slide4.xml"/><Relationship Id="rId32" Type="http://schemas.openxmlformats.org/officeDocument/2006/relationships/font" Target="fonts/Raleway-bold.fntdata"/><Relationship Id="rId13" Type="http://schemas.openxmlformats.org/officeDocument/2006/relationships/slide" Target="slides/slide7.xml"/><Relationship Id="rId35" Type="http://schemas.openxmlformats.org/officeDocument/2006/relationships/font" Target="fonts/Roboto-regular.fntdata"/><Relationship Id="rId12" Type="http://schemas.openxmlformats.org/officeDocument/2006/relationships/slide" Target="slides/slide6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9.xml"/><Relationship Id="rId37" Type="http://schemas.openxmlformats.org/officeDocument/2006/relationships/font" Target="fonts/Roboto-italic.fntdata"/><Relationship Id="rId14" Type="http://schemas.openxmlformats.org/officeDocument/2006/relationships/slide" Target="slides/slide8.xml"/><Relationship Id="rId36" Type="http://schemas.openxmlformats.org/officeDocument/2006/relationships/font" Target="fonts/Roboto-bold.fntdata"/><Relationship Id="rId17" Type="http://schemas.openxmlformats.org/officeDocument/2006/relationships/slide" Target="slides/slide11.xml"/><Relationship Id="rId39" Type="http://schemas.openxmlformats.org/officeDocument/2006/relationships/font" Target="fonts/Lato-regular.fntdata"/><Relationship Id="rId16" Type="http://schemas.openxmlformats.org/officeDocument/2006/relationships/slide" Target="slides/slide10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Prompts: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AutoNum type="arabicPeriod"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What is your hypothesis around why the CEO’s transaction was rejected and classed as fraud? 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AutoNum type="arabicPeriod"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What are examples of anomalous transactions which may look suspicious? When might these be genuine? 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AutoNum type="arabicPeriod"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What data could be collected from the customer in order to help the model make better, more informed predictions? 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AutoNum type="arabicPeriod"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What recommendations would you make?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13ba4f7b7_5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13ba4f7b7_5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Profile of clients affected by fraudulent transactions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Sex comparison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Age histogram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13ba4f7b7_5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13ba4f7b7_5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Profile of clients affected by fraudulent transactions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Sex comparison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Age histogram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13ba4f7b7_5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13ba4f7b7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Profile of clients affected by fraudulent transactions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Heat map of client’s location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Heat map of fraud occurrence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13ba4f7b7_5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e13ba4f7b7_5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Profile of clients affected by fraudulent transactions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Heat map of client’s location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Heat map of fraud occurrence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e1fe7bb84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e1fe7bb84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na mas naconsider ang merchant categories vs merchants haha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1fe7bb84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1fe7bb84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Product category of fraudulent transactions (chart)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1fe7bb84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e1fe7bb84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Time period when most fraudulent transactions occur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Days of the week (chart)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Time of the day (chart)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e13ba4f7b7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e13ba4f7b7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Revise ko lang yung bins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e13ba4f7b7_5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e13ba4f7b7_5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965474a9_3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e965474a9_3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13ba4f7b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13ba4f7b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Background (External research) - establish problem statement: why do we need a fraud detection system?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Global outlook: amount of losses due to fraud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Fraud statistics in PH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21c20accc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21c20acc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Characteristics of data set: Unbalanced + how this was resolved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Accuracy %: Fraud + Legitimate Transactions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e1fe7bb84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e1fe7bb84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Characteristics of data set: Unbalanced + how this was resolved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e1fe7bb84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e1fe7bb84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cb9a0b074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cb9a0b074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21c20acc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e21c20acc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Team Patrick 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Scenario: 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model went into production with the setting of automatically rejecting fraudulent transactions, but unfortunately it blocked the CEO’s credit card when she went travelling for a snap business meeting and couldn’t check into her hotel! She is furious and has asked for an immediate report on what happened. Fortunately her chief of staff has a much cooler head, and sees this as an opportunity. 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chief of staff realises that if it could happen to the CEO it may also be an experience our other customers might experience, and if we can bring together a number of different Agile Tribe leads together we could design a better solution. 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13ba4f7b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13ba4f7b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11111"/>
                </a:solidFill>
                <a:highlight>
                  <a:srgbClr val="FFFFFF"/>
                </a:highlight>
              </a:rPr>
              <a:t>These false declines are becoming a costlier problem than actual fraud. Looking at US data, e-commerce merchants will lose $8.6 billion in falsely declined transactions in 2016, according to our estimates. This amounts to over $2 billion more than the $6.5 billion in fraud they will prevent, meaning that false declines are undermining these merchants' ability to effectively combat fraud.</a:t>
            </a:r>
            <a:endParaRPr sz="10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11111"/>
                </a:solidFill>
                <a:highlight>
                  <a:srgbClr val="FFFFFF"/>
                </a:highlight>
              </a:rPr>
              <a:t>***</a:t>
            </a:r>
            <a:endParaRPr sz="10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000"/>
              <a:buAutoNum type="arabicPeriod"/>
            </a:pPr>
            <a:r>
              <a:rPr lang="en" sz="1000">
                <a:solidFill>
                  <a:srgbClr val="111111"/>
                </a:solidFill>
                <a:highlight>
                  <a:srgbClr val="FFFFFF"/>
                </a:highlight>
              </a:rPr>
              <a:t>Immediate revenue loss. Every order wrongly turned down is revenue not realized. </a:t>
            </a:r>
            <a:endParaRPr sz="10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000"/>
              <a:buAutoNum type="arabicPeriod"/>
            </a:pPr>
            <a:r>
              <a:rPr lang="en" sz="1000">
                <a:solidFill>
                  <a:srgbClr val="111111"/>
                </a:solidFill>
                <a:highlight>
                  <a:srgbClr val="FFFFFF"/>
                </a:highlight>
              </a:rPr>
              <a:t>Lost customer lifetime value. Lifetime customer value is the total profit anticipated from all future purchases by a customer. Legitimate customers who are wrongly rejected will often stop buying from that merchant permanently. </a:t>
            </a:r>
            <a:endParaRPr sz="10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000"/>
              <a:buAutoNum type="arabicPeriod"/>
            </a:pPr>
            <a:r>
              <a:rPr lang="en" sz="1000">
                <a:solidFill>
                  <a:srgbClr val="111111"/>
                </a:solidFill>
                <a:highlight>
                  <a:srgbClr val="FFFFFF"/>
                </a:highlight>
              </a:rPr>
              <a:t>Wasted acquisition spend. Acquisition spend refers to all the costs associated with convincing a consumer to place an order (e.g., research, marketing, and advertising). If you spend $10 to convince a customer to buy but mistakenly decline their order (i.e., false positive), you’ve wasted that $10 acquisition cost on top of the lost revenue. </a:t>
            </a:r>
            <a:endParaRPr sz="10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000"/>
              <a:buAutoNum type="arabicPeriod"/>
            </a:pPr>
            <a:r>
              <a:rPr lang="en" sz="1000">
                <a:solidFill>
                  <a:srgbClr val="111111"/>
                </a:solidFill>
                <a:highlight>
                  <a:srgbClr val="FFFFFF"/>
                </a:highlight>
              </a:rPr>
              <a:t>Degraded brand image. In today’s connected world of social media and viral posts, one shopper’s experience with a false positive can suddenly reach thousands and thousands of customers and potential customers. While difficult to quantify, the impact of negative publicity is nonetheless real. </a:t>
            </a:r>
            <a:endParaRPr sz="100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1fe7bb84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1fe7bb84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1fe7bb84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1fe7bb84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Characteristics of fraudulent transactions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Fraudulent transactions per year -increasing/decreasing? (chart)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How is this compared to the trend of total credit card transactions? (chart)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13ba4f7b7_5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13ba4f7b7_5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Characteristics of fraudulent transactions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Per year </a:t>
            </a:r>
            <a:r>
              <a:rPr lang="en" sz="1000">
                <a:solidFill>
                  <a:schemeClr val="dk1"/>
                </a:solidFill>
              </a:rPr>
              <a:t>customers</a:t>
            </a:r>
            <a:r>
              <a:rPr lang="en" sz="1000">
                <a:solidFill>
                  <a:schemeClr val="dk1"/>
                </a:solidFill>
              </a:rPr>
              <a:t> experiencing fraud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Most recent transactions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1fe7bb84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1fe7bb84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Profile of clients affected by fraudulent transactions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Sex comparison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Age histogram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3.png"/><Relationship Id="rId4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0" Type="http://schemas.openxmlformats.org/officeDocument/2006/relationships/image" Target="../media/image7.png"/><Relationship Id="rId9" Type="http://schemas.openxmlformats.org/officeDocument/2006/relationships/image" Target="../media/image5.jpg"/><Relationship Id="rId5" Type="http://schemas.openxmlformats.org/officeDocument/2006/relationships/image" Target="../media/image12.jpg"/><Relationship Id="rId6" Type="http://schemas.openxmlformats.org/officeDocument/2006/relationships/image" Target="../media/image8.png"/><Relationship Id="rId7" Type="http://schemas.openxmlformats.org/officeDocument/2006/relationships/image" Target="../media/image16.jpg"/><Relationship Id="rId8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462200" y="701325"/>
            <a:ext cx="4537500" cy="25371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Sprint 3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Calibrated Techniques: Ways to Improve Fraud Detection Systems</a:t>
            </a:r>
            <a:endParaRPr sz="32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462201" y="3238450"/>
            <a:ext cx="3887100" cy="1241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4"/>
                </a:solidFill>
              </a:rPr>
              <a:t>Team Patrick</a:t>
            </a:r>
            <a:endParaRPr b="1" sz="24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4"/>
                </a:solidFill>
              </a:rPr>
              <a:t>Shawn | Marco | Avie | Bevs</a:t>
            </a:r>
            <a:endParaRPr b="1" sz="2400">
              <a:solidFill>
                <a:schemeClr val="accent4"/>
              </a:solidFill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3">
            <a:alphaModFix/>
          </a:blip>
          <a:srcRect b="0" l="0" r="46282" t="0"/>
          <a:stretch/>
        </p:blipFill>
        <p:spPr>
          <a:xfrm>
            <a:off x="4999625" y="0"/>
            <a:ext cx="414437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000000">
            <a:alpha val="76920"/>
          </a:srgbClr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/>
        </p:nvSpPr>
        <p:spPr>
          <a:xfrm>
            <a:off x="422750" y="4681800"/>
            <a:ext cx="8721300" cy="46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Fraud Behavior Analysis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0" name="Google Shape;210;p22"/>
          <p:cNvCxnSpPr/>
          <p:nvPr/>
        </p:nvCxnSpPr>
        <p:spPr>
          <a:xfrm>
            <a:off x="0" y="1471875"/>
            <a:ext cx="5645100" cy="6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22"/>
          <p:cNvSpPr txBox="1"/>
          <p:nvPr>
            <p:ph idx="4294967295" type="title"/>
          </p:nvPr>
        </p:nvSpPr>
        <p:spPr>
          <a:xfrm>
            <a:off x="422750" y="274550"/>
            <a:ext cx="62751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of Credit Card Fraud Transactions</a:t>
            </a:r>
            <a:endParaRPr b="0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2"/>
          <p:cNvSpPr txBox="1"/>
          <p:nvPr>
            <p:ph idx="4294967295" type="title"/>
          </p:nvPr>
        </p:nvSpPr>
        <p:spPr>
          <a:xfrm>
            <a:off x="422750" y="274550"/>
            <a:ext cx="6275100" cy="12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Fraudulent Transactions: 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Client Profile (Job)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13" name="Google Shape;2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2538" y="1695338"/>
            <a:ext cx="4030276" cy="28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064" y="1695350"/>
            <a:ext cx="3713786" cy="2834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p22"/>
          <p:cNvCxnSpPr/>
          <p:nvPr/>
        </p:nvCxnSpPr>
        <p:spPr>
          <a:xfrm>
            <a:off x="1425650" y="2054600"/>
            <a:ext cx="3759900" cy="2097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22"/>
          <p:cNvSpPr/>
          <p:nvPr/>
        </p:nvSpPr>
        <p:spPr>
          <a:xfrm>
            <a:off x="5017700" y="1733125"/>
            <a:ext cx="489300" cy="1956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000000">
            <a:alpha val="76920"/>
          </a:srgbClr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/>
          <p:nvPr/>
        </p:nvSpPr>
        <p:spPr>
          <a:xfrm>
            <a:off x="422750" y="4681800"/>
            <a:ext cx="8721300" cy="46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Fraud Behavior Analysis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2" name="Google Shape;222;p23"/>
          <p:cNvCxnSpPr/>
          <p:nvPr/>
        </p:nvCxnSpPr>
        <p:spPr>
          <a:xfrm>
            <a:off x="0" y="1471875"/>
            <a:ext cx="5645100" cy="6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23"/>
          <p:cNvSpPr txBox="1"/>
          <p:nvPr>
            <p:ph idx="4294967295" type="title"/>
          </p:nvPr>
        </p:nvSpPr>
        <p:spPr>
          <a:xfrm>
            <a:off x="422750" y="274550"/>
            <a:ext cx="62751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of Credit Card Fraud Transactions</a:t>
            </a:r>
            <a:endParaRPr b="0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3"/>
          <p:cNvSpPr txBox="1"/>
          <p:nvPr>
            <p:ph idx="4294967295" type="title"/>
          </p:nvPr>
        </p:nvSpPr>
        <p:spPr>
          <a:xfrm>
            <a:off x="422750" y="274550"/>
            <a:ext cx="6275100" cy="12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Fraudulent Transactions: 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Client Profile (Age)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25" name="Google Shape;225;p23"/>
          <p:cNvPicPr preferRelativeResize="0"/>
          <p:nvPr/>
        </p:nvPicPr>
        <p:blipFill rotWithShape="1">
          <a:blip r:embed="rId3">
            <a:alphaModFix/>
          </a:blip>
          <a:srcRect b="0" l="3651" r="0" t="0"/>
          <a:stretch/>
        </p:blipFill>
        <p:spPr>
          <a:xfrm>
            <a:off x="422750" y="1786625"/>
            <a:ext cx="5219361" cy="23115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" name="Google Shape;226;p23"/>
          <p:cNvGrpSpPr/>
          <p:nvPr/>
        </p:nvGrpSpPr>
        <p:grpSpPr>
          <a:xfrm>
            <a:off x="5767809" y="1837465"/>
            <a:ext cx="3276909" cy="2209889"/>
            <a:chOff x="422749" y="2009175"/>
            <a:chExt cx="3132501" cy="2058200"/>
          </a:xfrm>
        </p:grpSpPr>
        <p:pic>
          <p:nvPicPr>
            <p:cNvPr id="227" name="Google Shape;227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2749" y="2009175"/>
              <a:ext cx="2237150" cy="2058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59900" y="2009175"/>
              <a:ext cx="895350" cy="10382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>
            <a:alpha val="76920"/>
          </a:srgbClr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/>
          <p:nvPr/>
        </p:nvSpPr>
        <p:spPr>
          <a:xfrm>
            <a:off x="6094950" y="1542950"/>
            <a:ext cx="2696400" cy="29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</a:t>
            </a:r>
            <a:r>
              <a:rPr b="1"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raud  transactions mostly occurs on </a:t>
            </a:r>
            <a:r>
              <a:rPr b="1" lang="en" sz="18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NCR Area and nearby provinces</a:t>
            </a:r>
            <a:endParaRPr b="1" sz="15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422750" y="4681800"/>
            <a:ext cx="8721300" cy="46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Fraud Behavior Analysis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5" name="Google Shape;235;p24"/>
          <p:cNvCxnSpPr/>
          <p:nvPr/>
        </p:nvCxnSpPr>
        <p:spPr>
          <a:xfrm>
            <a:off x="0" y="1381850"/>
            <a:ext cx="8066400" cy="12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24"/>
          <p:cNvSpPr txBox="1"/>
          <p:nvPr>
            <p:ph idx="4294967295" type="title"/>
          </p:nvPr>
        </p:nvSpPr>
        <p:spPr>
          <a:xfrm>
            <a:off x="422750" y="274550"/>
            <a:ext cx="62751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of Credit Card Fraud Transactions</a:t>
            </a:r>
            <a:endParaRPr b="0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4"/>
          <p:cNvSpPr txBox="1"/>
          <p:nvPr>
            <p:ph idx="4294967295" type="title"/>
          </p:nvPr>
        </p:nvSpPr>
        <p:spPr>
          <a:xfrm>
            <a:off x="422750" y="274550"/>
            <a:ext cx="6275100" cy="12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Fraudulent Transactions: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Geospatial </a:t>
            </a:r>
            <a:r>
              <a:rPr lang="en" sz="3200">
                <a:solidFill>
                  <a:schemeClr val="dk1"/>
                </a:solidFill>
              </a:rPr>
              <a:t>Occurrence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38" name="Google Shape;2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075" y="1468850"/>
            <a:ext cx="2440831" cy="3138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1575" y="1459288"/>
            <a:ext cx="2440825" cy="3157963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4"/>
          <p:cNvSpPr/>
          <p:nvPr/>
        </p:nvSpPr>
        <p:spPr>
          <a:xfrm>
            <a:off x="1391275" y="2202150"/>
            <a:ext cx="744900" cy="4617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4"/>
          <p:cNvSpPr/>
          <p:nvPr/>
        </p:nvSpPr>
        <p:spPr>
          <a:xfrm>
            <a:off x="4017050" y="2202150"/>
            <a:ext cx="744900" cy="6444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>
            <a:alpha val="76920"/>
          </a:srgbClr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/>
        </p:nvSpPr>
        <p:spPr>
          <a:xfrm>
            <a:off x="6094950" y="1542950"/>
            <a:ext cx="2696400" cy="29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Fraud  transactions mostly occurs on </a:t>
            </a:r>
            <a:r>
              <a:rPr b="1" lang="en" sz="18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NCR Area and nearby provinces</a:t>
            </a:r>
            <a:endParaRPr b="1" sz="18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However, geospatial points are inaccurate. Many locations are outside land areas</a:t>
            </a:r>
            <a:endParaRPr b="1" sz="15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422750" y="4681800"/>
            <a:ext cx="8721300" cy="46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Fraud Behavior Analysis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8" name="Google Shape;248;p25"/>
          <p:cNvCxnSpPr/>
          <p:nvPr/>
        </p:nvCxnSpPr>
        <p:spPr>
          <a:xfrm>
            <a:off x="0" y="1381850"/>
            <a:ext cx="8066400" cy="12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25"/>
          <p:cNvSpPr txBox="1"/>
          <p:nvPr>
            <p:ph idx="4294967295" type="title"/>
          </p:nvPr>
        </p:nvSpPr>
        <p:spPr>
          <a:xfrm>
            <a:off x="422750" y="274550"/>
            <a:ext cx="62751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of Credit Card Fraud Transactions</a:t>
            </a:r>
            <a:endParaRPr b="0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5"/>
          <p:cNvSpPr txBox="1"/>
          <p:nvPr>
            <p:ph idx="4294967295" type="title"/>
          </p:nvPr>
        </p:nvSpPr>
        <p:spPr>
          <a:xfrm>
            <a:off x="422750" y="274550"/>
            <a:ext cx="6275100" cy="12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Fraudulent Transactions: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Geospatial Occurrence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51" name="Google Shape;2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225" y="1621250"/>
            <a:ext cx="3664434" cy="2834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" name="Google Shape;252;p25"/>
          <p:cNvCxnSpPr/>
          <p:nvPr/>
        </p:nvCxnSpPr>
        <p:spPr>
          <a:xfrm rot="10800000">
            <a:off x="4495050" y="3139175"/>
            <a:ext cx="1557000" cy="3591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>
            <a:alpha val="76920"/>
          </a:srgbClr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/>
          <p:nvPr/>
        </p:nvSpPr>
        <p:spPr>
          <a:xfrm>
            <a:off x="422750" y="4681800"/>
            <a:ext cx="8721300" cy="46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Fraud Behavior Analysis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8" name="Google Shape;258;p26"/>
          <p:cNvCxnSpPr/>
          <p:nvPr/>
        </p:nvCxnSpPr>
        <p:spPr>
          <a:xfrm>
            <a:off x="0" y="1134950"/>
            <a:ext cx="8066400" cy="12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26"/>
          <p:cNvSpPr txBox="1"/>
          <p:nvPr>
            <p:ph idx="4294967295" type="title"/>
          </p:nvPr>
        </p:nvSpPr>
        <p:spPr>
          <a:xfrm>
            <a:off x="422750" y="64300"/>
            <a:ext cx="6275100" cy="10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Fraudulent Transactions: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Most Common Merchants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60" name="Google Shape;260;p26"/>
          <p:cNvPicPr preferRelativeResize="0"/>
          <p:nvPr/>
        </p:nvPicPr>
        <p:blipFill rotWithShape="1">
          <a:blip r:embed="rId3">
            <a:alphaModFix/>
          </a:blip>
          <a:srcRect b="3530" l="0" r="0" t="0"/>
          <a:stretch/>
        </p:blipFill>
        <p:spPr>
          <a:xfrm>
            <a:off x="599820" y="1147850"/>
            <a:ext cx="4894529" cy="3444024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6"/>
          <p:cNvSpPr/>
          <p:nvPr/>
        </p:nvSpPr>
        <p:spPr>
          <a:xfrm>
            <a:off x="1045175" y="1349700"/>
            <a:ext cx="1212300" cy="27126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6"/>
          <p:cNvSpPr txBox="1"/>
          <p:nvPr/>
        </p:nvSpPr>
        <p:spPr>
          <a:xfrm>
            <a:off x="5849950" y="1278675"/>
            <a:ext cx="3123300" cy="28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Robinsons, Metro Retail Stores Groceries, and SM Retail Inc.</a:t>
            </a:r>
            <a:r>
              <a:rPr b="1"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are merchants with the highest occurrence of fraud</a:t>
            </a:r>
            <a:endParaRPr b="1" sz="18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>
            <a:alpha val="76920"/>
          </a:srgbClr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 txBox="1"/>
          <p:nvPr/>
        </p:nvSpPr>
        <p:spPr>
          <a:xfrm>
            <a:off x="422750" y="4681800"/>
            <a:ext cx="8721300" cy="46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Fraud Behavior Analysis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8" name="Google Shape;268;p27"/>
          <p:cNvCxnSpPr/>
          <p:nvPr/>
        </p:nvCxnSpPr>
        <p:spPr>
          <a:xfrm>
            <a:off x="0" y="1231275"/>
            <a:ext cx="8066400" cy="12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27"/>
          <p:cNvSpPr txBox="1"/>
          <p:nvPr>
            <p:ph idx="4294967295" type="title"/>
          </p:nvPr>
        </p:nvSpPr>
        <p:spPr>
          <a:xfrm>
            <a:off x="422750" y="-24225"/>
            <a:ext cx="62751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Fraudulent Transactions: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Product Category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270" name="Google Shape;270;p27"/>
          <p:cNvSpPr txBox="1"/>
          <p:nvPr/>
        </p:nvSpPr>
        <p:spPr>
          <a:xfrm>
            <a:off x="5642850" y="1854488"/>
            <a:ext cx="3133800" cy="221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~80%</a:t>
            </a:r>
            <a:r>
              <a:rPr b="1" lang="en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of total fraud </a:t>
            </a:r>
            <a:r>
              <a:rPr b="1" lang="en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transactions</a:t>
            </a:r>
            <a:r>
              <a:rPr b="1" lang="en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came from the following categories</a:t>
            </a:r>
            <a:endParaRPr b="1"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Raleway"/>
              <a:buChar char="●"/>
            </a:pPr>
            <a:r>
              <a:rPr b="1" lang="en" sz="16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Online Shopping (23.4%)</a:t>
            </a:r>
            <a:endParaRPr b="1" sz="16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Raleway"/>
              <a:buChar char="●"/>
            </a:pPr>
            <a:r>
              <a:rPr b="1" lang="en" sz="16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Groceries (22.9%)</a:t>
            </a:r>
            <a:endParaRPr b="1" sz="16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●"/>
            </a:pPr>
            <a:r>
              <a:rPr b="1"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Misc. Online Transactions (13%)</a:t>
            </a:r>
            <a:endParaRPr b="1"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●"/>
            </a:pPr>
            <a:r>
              <a:rPr b="1"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Shopping (11.8%)</a:t>
            </a:r>
            <a:endParaRPr b="1"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●"/>
            </a:pPr>
            <a:r>
              <a:rPr b="1"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Gas and Transport (8.2%)</a:t>
            </a:r>
            <a:endParaRPr b="1"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71" name="Google Shape;2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50" y="1354650"/>
            <a:ext cx="5162475" cy="309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7"/>
          <p:cNvSpPr/>
          <p:nvPr/>
        </p:nvSpPr>
        <p:spPr>
          <a:xfrm>
            <a:off x="880550" y="1401975"/>
            <a:ext cx="1551300" cy="24975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>
            <a:alpha val="76920"/>
          </a:srgbClr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 txBox="1"/>
          <p:nvPr/>
        </p:nvSpPr>
        <p:spPr>
          <a:xfrm>
            <a:off x="422750" y="4681800"/>
            <a:ext cx="8721300" cy="46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Fraud Behavior Analysis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8" name="Google Shape;278;p28"/>
          <p:cNvCxnSpPr/>
          <p:nvPr/>
        </p:nvCxnSpPr>
        <p:spPr>
          <a:xfrm>
            <a:off x="0" y="1268400"/>
            <a:ext cx="8066400" cy="12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p28"/>
          <p:cNvSpPr txBox="1"/>
          <p:nvPr>
            <p:ph idx="4294967295" type="title"/>
          </p:nvPr>
        </p:nvSpPr>
        <p:spPr>
          <a:xfrm>
            <a:off x="422750" y="0"/>
            <a:ext cx="76437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Fraudulent Transactions:</a:t>
            </a:r>
            <a:br>
              <a:rPr lang="en" sz="3200">
                <a:solidFill>
                  <a:schemeClr val="dk1"/>
                </a:solidFill>
              </a:rPr>
            </a:br>
            <a:r>
              <a:rPr lang="en" sz="3200">
                <a:solidFill>
                  <a:schemeClr val="dk1"/>
                </a:solidFill>
              </a:rPr>
              <a:t>Time Period of Occurrence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280" name="Google Shape;280;p28"/>
          <p:cNvSpPr txBox="1"/>
          <p:nvPr/>
        </p:nvSpPr>
        <p:spPr>
          <a:xfrm>
            <a:off x="422750" y="1479450"/>
            <a:ext cx="76437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●"/>
            </a:pP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Fraudulent transactions occur most often during the weekend (Friday-Sun) and at 10PM - 3AM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81" name="Google Shape;281;p28"/>
          <p:cNvPicPr preferRelativeResize="0"/>
          <p:nvPr/>
        </p:nvPicPr>
        <p:blipFill rotWithShape="1">
          <a:blip r:embed="rId3">
            <a:alphaModFix/>
          </a:blip>
          <a:srcRect b="20741" l="6618" r="14491" t="0"/>
          <a:stretch/>
        </p:blipFill>
        <p:spPr>
          <a:xfrm>
            <a:off x="4510810" y="2368201"/>
            <a:ext cx="4156040" cy="151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8"/>
          <p:cNvPicPr preferRelativeResize="0"/>
          <p:nvPr/>
        </p:nvPicPr>
        <p:blipFill rotWithShape="1">
          <a:blip r:embed="rId4">
            <a:alphaModFix/>
          </a:blip>
          <a:srcRect b="17108" l="7421" r="14294" t="0"/>
          <a:stretch/>
        </p:blipFill>
        <p:spPr>
          <a:xfrm>
            <a:off x="422750" y="2368207"/>
            <a:ext cx="3831726" cy="1512144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8"/>
          <p:cNvSpPr txBox="1"/>
          <p:nvPr/>
        </p:nvSpPr>
        <p:spPr>
          <a:xfrm>
            <a:off x="422750" y="3880350"/>
            <a:ext cx="383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Total number of fraudulent t</a:t>
            </a:r>
            <a:r>
              <a:rPr b="1"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ransactions per day of the week</a:t>
            </a:r>
            <a:endParaRPr b="1"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4" name="Google Shape;284;p28"/>
          <p:cNvSpPr txBox="1"/>
          <p:nvPr/>
        </p:nvSpPr>
        <p:spPr>
          <a:xfrm>
            <a:off x="4510800" y="3880350"/>
            <a:ext cx="415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Total number of f</a:t>
            </a:r>
            <a:r>
              <a:rPr b="1"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raudulent transactions per hour </a:t>
            </a:r>
            <a:endParaRPr b="1"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5" name="Google Shape;285;p28"/>
          <p:cNvSpPr/>
          <p:nvPr/>
        </p:nvSpPr>
        <p:spPr>
          <a:xfrm>
            <a:off x="700800" y="2368199"/>
            <a:ext cx="1433100" cy="15120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>
            <a:alpha val="76920"/>
          </a:srgbClr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 txBox="1"/>
          <p:nvPr/>
        </p:nvSpPr>
        <p:spPr>
          <a:xfrm>
            <a:off x="422750" y="4681800"/>
            <a:ext cx="8721300" cy="46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Fraud Behavior Analysis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1" name="Google Shape;291;p29"/>
          <p:cNvCxnSpPr/>
          <p:nvPr/>
        </p:nvCxnSpPr>
        <p:spPr>
          <a:xfrm>
            <a:off x="0" y="1268400"/>
            <a:ext cx="8066400" cy="12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29"/>
          <p:cNvSpPr txBox="1"/>
          <p:nvPr>
            <p:ph idx="4294967295" type="title"/>
          </p:nvPr>
        </p:nvSpPr>
        <p:spPr>
          <a:xfrm>
            <a:off x="422750" y="0"/>
            <a:ext cx="76437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Fraudulent Transactions: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Most Common Amount 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293" name="Google Shape;293;p29"/>
          <p:cNvSpPr txBox="1"/>
          <p:nvPr/>
        </p:nvSpPr>
        <p:spPr>
          <a:xfrm>
            <a:off x="422750" y="1479450"/>
            <a:ext cx="76437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●"/>
            </a:pP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Majority of </a:t>
            </a: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fraudulent</a:t>
            </a: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transactions costs PHP 100 or less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94" name="Google Shape;2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175" y="1945575"/>
            <a:ext cx="5563925" cy="252744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9"/>
          <p:cNvSpPr/>
          <p:nvPr/>
        </p:nvSpPr>
        <p:spPr>
          <a:xfrm>
            <a:off x="2163300" y="2219100"/>
            <a:ext cx="575700" cy="20940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000000">
            <a:alpha val="76920"/>
          </a:srgbClr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/>
          <p:nvPr/>
        </p:nvSpPr>
        <p:spPr>
          <a:xfrm>
            <a:off x="422750" y="4681800"/>
            <a:ext cx="8721300" cy="46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Fraud Behavior Analysis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1" name="Google Shape;301;p30"/>
          <p:cNvCxnSpPr/>
          <p:nvPr/>
        </p:nvCxnSpPr>
        <p:spPr>
          <a:xfrm>
            <a:off x="0" y="1268400"/>
            <a:ext cx="8066400" cy="12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" name="Google Shape;302;p30"/>
          <p:cNvSpPr txBox="1"/>
          <p:nvPr>
            <p:ph idx="4294967295" type="title"/>
          </p:nvPr>
        </p:nvSpPr>
        <p:spPr>
          <a:xfrm>
            <a:off x="422750" y="0"/>
            <a:ext cx="76437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Common Features of 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Fraudulent Transactions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303" name="Google Shape;303;p30"/>
          <p:cNvSpPr txBox="1"/>
          <p:nvPr>
            <p:ph idx="4294967295" type="title"/>
          </p:nvPr>
        </p:nvSpPr>
        <p:spPr>
          <a:xfrm>
            <a:off x="3353750" y="1733850"/>
            <a:ext cx="2651100" cy="10848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lt1"/>
                </a:solidFill>
              </a:rPr>
              <a:t>Day Occurrence</a:t>
            </a:r>
            <a:endParaRPr sz="2200" u="sng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chemeClr val="lt1"/>
                </a:solidFill>
              </a:rPr>
              <a:t>Friday to Sunday</a:t>
            </a:r>
            <a:endParaRPr b="0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04" name="Google Shape;304;p30"/>
          <p:cNvSpPr txBox="1"/>
          <p:nvPr>
            <p:ph idx="4294967295" type="title"/>
          </p:nvPr>
        </p:nvSpPr>
        <p:spPr>
          <a:xfrm>
            <a:off x="559025" y="1733850"/>
            <a:ext cx="2601300" cy="10848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lt1"/>
                </a:solidFill>
              </a:rPr>
              <a:t>Time Occurence</a:t>
            </a:r>
            <a:endParaRPr sz="2200" u="sng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n" sz="2000">
                <a:solidFill>
                  <a:schemeClr val="lt1"/>
                </a:solidFill>
              </a:rPr>
              <a:t>10PM-3AM</a:t>
            </a:r>
            <a:endParaRPr b="0" sz="2000">
              <a:solidFill>
                <a:schemeClr val="lt1"/>
              </a:solidFill>
            </a:endParaRPr>
          </a:p>
        </p:txBody>
      </p:sp>
      <p:sp>
        <p:nvSpPr>
          <p:cNvPr id="305" name="Google Shape;305;p30"/>
          <p:cNvSpPr txBox="1"/>
          <p:nvPr>
            <p:ph idx="4294967295" type="title"/>
          </p:nvPr>
        </p:nvSpPr>
        <p:spPr>
          <a:xfrm>
            <a:off x="6198275" y="1733850"/>
            <a:ext cx="2651100" cy="1084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accent4"/>
                </a:solidFill>
              </a:rPr>
              <a:t>Transaction Amount</a:t>
            </a:r>
            <a:endParaRPr sz="2000" u="sng"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n" sz="1800">
                <a:solidFill>
                  <a:schemeClr val="accent4"/>
                </a:solidFill>
              </a:rPr>
              <a:t>PHP 100.00 and below</a:t>
            </a:r>
            <a:endParaRPr b="0" sz="1800">
              <a:solidFill>
                <a:schemeClr val="accent4"/>
              </a:solidFill>
            </a:endParaRPr>
          </a:p>
        </p:txBody>
      </p:sp>
      <p:sp>
        <p:nvSpPr>
          <p:cNvPr id="306" name="Google Shape;306;p30"/>
          <p:cNvSpPr txBox="1"/>
          <p:nvPr>
            <p:ph idx="4294967295" type="title"/>
          </p:nvPr>
        </p:nvSpPr>
        <p:spPr>
          <a:xfrm>
            <a:off x="2931650" y="3041650"/>
            <a:ext cx="3495300" cy="1418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lt1"/>
                </a:solidFill>
              </a:rPr>
              <a:t>Product Category</a:t>
            </a:r>
            <a:endParaRPr sz="2000" u="sng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chemeClr val="lt1"/>
                </a:solidFill>
              </a:rPr>
              <a:t>Online Shopping, Groceries, </a:t>
            </a:r>
            <a:endParaRPr b="0" sz="1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chemeClr val="lt1"/>
                </a:solidFill>
              </a:rPr>
              <a:t>Online Transactions, Shopping,</a:t>
            </a:r>
            <a:endParaRPr b="0" sz="1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chemeClr val="lt1"/>
                </a:solidFill>
              </a:rPr>
              <a:t>Gas and Transport </a:t>
            </a:r>
            <a:endParaRPr b="0" sz="1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>
            <a:alpha val="76920"/>
          </a:srgbClr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 txBox="1"/>
          <p:nvPr/>
        </p:nvSpPr>
        <p:spPr>
          <a:xfrm>
            <a:off x="422750" y="4681800"/>
            <a:ext cx="8721300" cy="46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Fraud Detection System 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12" name="Google Shape;312;p31"/>
          <p:cNvCxnSpPr/>
          <p:nvPr/>
        </p:nvCxnSpPr>
        <p:spPr>
          <a:xfrm>
            <a:off x="0" y="920950"/>
            <a:ext cx="8066400" cy="12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" name="Google Shape;313;p31"/>
          <p:cNvSpPr txBox="1"/>
          <p:nvPr>
            <p:ph type="title"/>
          </p:nvPr>
        </p:nvSpPr>
        <p:spPr>
          <a:xfrm>
            <a:off x="311700" y="229150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Fraud Detection System Version 1.0</a:t>
            </a:r>
            <a:endParaRPr sz="3200">
              <a:solidFill>
                <a:schemeClr val="dk1"/>
              </a:solidFill>
            </a:endParaRPr>
          </a:p>
        </p:txBody>
      </p:sp>
      <p:grpSp>
        <p:nvGrpSpPr>
          <p:cNvPr id="314" name="Google Shape;314;p31"/>
          <p:cNvGrpSpPr/>
          <p:nvPr/>
        </p:nvGrpSpPr>
        <p:grpSpPr>
          <a:xfrm>
            <a:off x="226500" y="1873563"/>
            <a:ext cx="8790000" cy="2289688"/>
            <a:chOff x="216550" y="1721638"/>
            <a:chExt cx="8790000" cy="2289688"/>
          </a:xfrm>
        </p:grpSpPr>
        <p:grpSp>
          <p:nvGrpSpPr>
            <p:cNvPr id="315" name="Google Shape;315;p31"/>
            <p:cNvGrpSpPr/>
            <p:nvPr/>
          </p:nvGrpSpPr>
          <p:grpSpPr>
            <a:xfrm>
              <a:off x="3327350" y="1721638"/>
              <a:ext cx="3019650" cy="2289675"/>
              <a:chOff x="3396600" y="1721638"/>
              <a:chExt cx="3019650" cy="2289675"/>
            </a:xfrm>
          </p:grpSpPr>
          <p:grpSp>
            <p:nvGrpSpPr>
              <p:cNvPr id="316" name="Google Shape;316;p31"/>
              <p:cNvGrpSpPr/>
              <p:nvPr/>
            </p:nvGrpSpPr>
            <p:grpSpPr>
              <a:xfrm>
                <a:off x="3396600" y="1721638"/>
                <a:ext cx="3019638" cy="2289675"/>
                <a:chOff x="3767887" y="2208150"/>
                <a:chExt cx="3019638" cy="2289675"/>
              </a:xfrm>
            </p:grpSpPr>
            <p:sp>
              <p:nvSpPr>
                <p:cNvPr id="317" name="Google Shape;317;p31"/>
                <p:cNvSpPr txBox="1"/>
                <p:nvPr/>
              </p:nvSpPr>
              <p:spPr>
                <a:xfrm>
                  <a:off x="5333000" y="2208150"/>
                  <a:ext cx="1454400" cy="583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lt1"/>
                      </a:solidFill>
                      <a:latin typeface="Raleway"/>
                      <a:ea typeface="Raleway"/>
                      <a:cs typeface="Raleway"/>
                      <a:sym typeface="Raleway"/>
                    </a:rPr>
                    <a:t>Model training</a:t>
                  </a:r>
                  <a:endParaRPr b="1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endParaRPr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lt1"/>
                      </a:solidFill>
                      <a:latin typeface="Raleway"/>
                      <a:ea typeface="Raleway"/>
                      <a:cs typeface="Raleway"/>
                      <a:sym typeface="Raleway"/>
                    </a:rPr>
                    <a:t>&amp; tuning</a:t>
                  </a:r>
                  <a:endParaRPr b="1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endParaRPr>
                </a:p>
              </p:txBody>
            </p:sp>
            <p:sp>
              <p:nvSpPr>
                <p:cNvPr id="318" name="Google Shape;318;p31"/>
                <p:cNvSpPr txBox="1"/>
                <p:nvPr/>
              </p:nvSpPr>
              <p:spPr>
                <a:xfrm>
                  <a:off x="3880825" y="2208150"/>
                  <a:ext cx="1228500" cy="583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lt1"/>
                      </a:solidFill>
                      <a:latin typeface="Raleway"/>
                      <a:ea typeface="Raleway"/>
                      <a:cs typeface="Raleway"/>
                      <a:sym typeface="Raleway"/>
                    </a:rPr>
                    <a:t>Feature processing</a:t>
                  </a:r>
                  <a:endParaRPr b="1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endParaRPr>
                </a:p>
              </p:txBody>
            </p:sp>
            <p:sp>
              <p:nvSpPr>
                <p:cNvPr id="319" name="Google Shape;319;p31"/>
                <p:cNvSpPr txBox="1"/>
                <p:nvPr/>
              </p:nvSpPr>
              <p:spPr>
                <a:xfrm>
                  <a:off x="3767887" y="3122150"/>
                  <a:ext cx="1454400" cy="583200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200">
                      <a:solidFill>
                        <a:schemeClr val="lt1"/>
                      </a:solidFill>
                      <a:latin typeface="Raleway"/>
                      <a:ea typeface="Raleway"/>
                      <a:cs typeface="Raleway"/>
                      <a:sym typeface="Raleway"/>
                    </a:rPr>
                    <a:t>StringIndexer</a:t>
                  </a:r>
                  <a:endParaRPr b="1" sz="1200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endParaRPr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200">
                      <a:solidFill>
                        <a:schemeClr val="lt1"/>
                      </a:solidFill>
                      <a:latin typeface="Raleway"/>
                      <a:ea typeface="Raleway"/>
                      <a:cs typeface="Raleway"/>
                      <a:sym typeface="Raleway"/>
                    </a:rPr>
                    <a:t>VectorAssembler</a:t>
                  </a:r>
                  <a:endParaRPr b="1" sz="1200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endParaRPr>
                </a:p>
              </p:txBody>
            </p:sp>
            <p:cxnSp>
              <p:nvCxnSpPr>
                <p:cNvPr id="320" name="Google Shape;320;p31"/>
                <p:cNvCxnSpPr>
                  <a:stCxn id="318" idx="2"/>
                  <a:endCxn id="319" idx="0"/>
                </p:cNvCxnSpPr>
                <p:nvPr/>
              </p:nvCxnSpPr>
              <p:spPr>
                <a:xfrm>
                  <a:off x="4495075" y="2791350"/>
                  <a:ext cx="0" cy="3309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21" name="Google Shape;321;p31"/>
                <p:cNvSpPr txBox="1"/>
                <p:nvPr/>
              </p:nvSpPr>
              <p:spPr>
                <a:xfrm>
                  <a:off x="3880825" y="4036125"/>
                  <a:ext cx="2906700" cy="4617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600">
                      <a:solidFill>
                        <a:schemeClr val="lt1"/>
                      </a:solidFill>
                      <a:latin typeface="Raleway"/>
                      <a:ea typeface="Raleway"/>
                      <a:cs typeface="Raleway"/>
                      <a:sym typeface="Raleway"/>
                    </a:rPr>
                    <a:t>Train</a:t>
                  </a:r>
                  <a:endParaRPr b="1" sz="1600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endParaRPr>
                </a:p>
              </p:txBody>
            </p:sp>
          </p:grpSp>
          <p:sp>
            <p:nvSpPr>
              <p:cNvPr id="322" name="Google Shape;322;p31"/>
              <p:cNvSpPr txBox="1"/>
              <p:nvPr/>
            </p:nvSpPr>
            <p:spPr>
              <a:xfrm>
                <a:off x="4961850" y="2618052"/>
                <a:ext cx="1454400" cy="727200"/>
              </a:xfrm>
              <a:prstGeom prst="rect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RandomForest</a:t>
                </a:r>
                <a:endParaRPr b="1" sz="12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Classifier</a:t>
                </a:r>
                <a:endParaRPr b="1" sz="12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GBT Classifier</a:t>
                </a:r>
                <a:endParaRPr b="1" sz="12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XGBoost</a:t>
                </a:r>
                <a:endParaRPr b="1" sz="12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cxnSp>
            <p:nvCxnSpPr>
              <p:cNvPr id="323" name="Google Shape;323;p31"/>
              <p:cNvCxnSpPr>
                <a:stCxn id="317" idx="2"/>
                <a:endCxn id="322" idx="0"/>
              </p:cNvCxnSpPr>
              <p:nvPr/>
            </p:nvCxnSpPr>
            <p:spPr>
              <a:xfrm>
                <a:off x="5688913" y="2304838"/>
                <a:ext cx="0" cy="313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24" name="Google Shape;324;p31"/>
            <p:cNvGrpSpPr/>
            <p:nvPr/>
          </p:nvGrpSpPr>
          <p:grpSpPr>
            <a:xfrm>
              <a:off x="216550" y="1721650"/>
              <a:ext cx="8790000" cy="2289675"/>
              <a:chOff x="216550" y="1721650"/>
              <a:chExt cx="8790000" cy="2289675"/>
            </a:xfrm>
          </p:grpSpPr>
          <p:sp>
            <p:nvSpPr>
              <p:cNvPr id="325" name="Google Shape;325;p31"/>
              <p:cNvSpPr txBox="1"/>
              <p:nvPr/>
            </p:nvSpPr>
            <p:spPr>
              <a:xfrm>
                <a:off x="216550" y="1746875"/>
                <a:ext cx="1454400" cy="7272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Data preprocessing</a:t>
                </a:r>
                <a:endParaRPr b="1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grpSp>
            <p:nvGrpSpPr>
              <p:cNvPr id="326" name="Google Shape;326;p31"/>
              <p:cNvGrpSpPr/>
              <p:nvPr/>
            </p:nvGrpSpPr>
            <p:grpSpPr>
              <a:xfrm>
                <a:off x="1802150" y="1746875"/>
                <a:ext cx="1349400" cy="1454100"/>
                <a:chOff x="1932488" y="1844550"/>
                <a:chExt cx="1349400" cy="1454100"/>
              </a:xfrm>
            </p:grpSpPr>
            <p:sp>
              <p:nvSpPr>
                <p:cNvPr id="327" name="Google Shape;327;p31"/>
                <p:cNvSpPr txBox="1"/>
                <p:nvPr/>
              </p:nvSpPr>
              <p:spPr>
                <a:xfrm>
                  <a:off x="1932488" y="1844550"/>
                  <a:ext cx="1349400" cy="14541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endParaRPr>
                </a:p>
              </p:txBody>
            </p:sp>
            <p:grpSp>
              <p:nvGrpSpPr>
                <p:cNvPr id="328" name="Google Shape;328;p31"/>
                <p:cNvGrpSpPr/>
                <p:nvPr/>
              </p:nvGrpSpPr>
              <p:grpSpPr>
                <a:xfrm>
                  <a:off x="2011225" y="1947400"/>
                  <a:ext cx="1135500" cy="1248700"/>
                  <a:chOff x="2249950" y="2208150"/>
                  <a:chExt cx="1135500" cy="1248700"/>
                </a:xfrm>
              </p:grpSpPr>
              <p:sp>
                <p:nvSpPr>
                  <p:cNvPr id="329" name="Google Shape;329;p31"/>
                  <p:cNvSpPr txBox="1"/>
                  <p:nvPr/>
                </p:nvSpPr>
                <p:spPr>
                  <a:xfrm>
                    <a:off x="2249950" y="2208150"/>
                    <a:ext cx="1135500" cy="46170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16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rPr>
                      <a:t>Train</a:t>
                    </a:r>
                    <a:endParaRPr b="1" sz="1600">
                      <a:solidFill>
                        <a:schemeClr val="lt1"/>
                      </a:solidFill>
                      <a:latin typeface="Raleway"/>
                      <a:ea typeface="Raleway"/>
                      <a:cs typeface="Raleway"/>
                      <a:sym typeface="Raleway"/>
                    </a:endParaRPr>
                  </a:p>
                </p:txBody>
              </p:sp>
              <p:sp>
                <p:nvSpPr>
                  <p:cNvPr id="330" name="Google Shape;330;p31"/>
                  <p:cNvSpPr txBox="1"/>
                  <p:nvPr/>
                </p:nvSpPr>
                <p:spPr>
                  <a:xfrm>
                    <a:off x="2249950" y="2995150"/>
                    <a:ext cx="1135500" cy="4617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1600">
                        <a:solidFill>
                          <a:schemeClr val="accent4"/>
                        </a:solidFill>
                        <a:latin typeface="Raleway"/>
                        <a:ea typeface="Raleway"/>
                        <a:cs typeface="Raleway"/>
                        <a:sym typeface="Raleway"/>
                      </a:rPr>
                      <a:t>Test</a:t>
                    </a:r>
                    <a:endParaRPr b="1" sz="1600">
                      <a:solidFill>
                        <a:schemeClr val="accent4"/>
                      </a:solidFill>
                      <a:latin typeface="Raleway"/>
                      <a:ea typeface="Raleway"/>
                      <a:cs typeface="Raleway"/>
                      <a:sym typeface="Raleway"/>
                    </a:endParaRPr>
                  </a:p>
                </p:txBody>
              </p:sp>
              <p:sp>
                <p:nvSpPr>
                  <p:cNvPr id="331" name="Google Shape;331;p31"/>
                  <p:cNvSpPr txBox="1"/>
                  <p:nvPr/>
                </p:nvSpPr>
                <p:spPr>
                  <a:xfrm>
                    <a:off x="2521600" y="2669850"/>
                    <a:ext cx="592200" cy="304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20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rPr>
                      <a:t>+</a:t>
                    </a:r>
                    <a:endParaRPr b="1" sz="2000">
                      <a:solidFill>
                        <a:schemeClr val="lt1"/>
                      </a:solidFill>
                      <a:latin typeface="Raleway"/>
                      <a:ea typeface="Raleway"/>
                      <a:cs typeface="Raleway"/>
                      <a:sym typeface="Raleway"/>
                    </a:endParaRPr>
                  </a:p>
                </p:txBody>
              </p:sp>
            </p:grpSp>
          </p:grpSp>
          <p:grpSp>
            <p:nvGrpSpPr>
              <p:cNvPr id="332" name="Google Shape;332;p31"/>
              <p:cNvGrpSpPr/>
              <p:nvPr/>
            </p:nvGrpSpPr>
            <p:grpSpPr>
              <a:xfrm>
                <a:off x="6522800" y="1721650"/>
                <a:ext cx="1188600" cy="2289675"/>
                <a:chOff x="6522800" y="1721650"/>
                <a:chExt cx="1188600" cy="2289675"/>
              </a:xfrm>
            </p:grpSpPr>
            <p:sp>
              <p:nvSpPr>
                <p:cNvPr id="333" name="Google Shape;333;p31"/>
                <p:cNvSpPr txBox="1"/>
                <p:nvPr/>
              </p:nvSpPr>
              <p:spPr>
                <a:xfrm>
                  <a:off x="6549350" y="1721650"/>
                  <a:ext cx="1135500" cy="589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lt1"/>
                      </a:solidFill>
                      <a:latin typeface="Raleway"/>
                      <a:ea typeface="Raleway"/>
                      <a:cs typeface="Raleway"/>
                      <a:sym typeface="Raleway"/>
                    </a:rPr>
                    <a:t>Model prediction</a:t>
                  </a:r>
                  <a:endParaRPr b="1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endParaRPr>
                </a:p>
              </p:txBody>
            </p:sp>
            <p:sp>
              <p:nvSpPr>
                <p:cNvPr id="334" name="Google Shape;334;p31"/>
                <p:cNvSpPr txBox="1"/>
                <p:nvPr/>
              </p:nvSpPr>
              <p:spPr>
                <a:xfrm>
                  <a:off x="6522800" y="3549625"/>
                  <a:ext cx="1188600" cy="4617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600">
                      <a:solidFill>
                        <a:schemeClr val="accent4"/>
                      </a:solidFill>
                      <a:latin typeface="Raleway"/>
                      <a:ea typeface="Raleway"/>
                      <a:cs typeface="Raleway"/>
                      <a:sym typeface="Raleway"/>
                    </a:rPr>
                    <a:t>Test</a:t>
                  </a:r>
                  <a:endParaRPr b="1" sz="1600">
                    <a:solidFill>
                      <a:schemeClr val="accent4"/>
                    </a:solidFill>
                    <a:latin typeface="Raleway"/>
                    <a:ea typeface="Raleway"/>
                    <a:cs typeface="Raleway"/>
                    <a:sym typeface="Raleway"/>
                  </a:endParaRPr>
                </a:p>
              </p:txBody>
            </p:sp>
          </p:grpSp>
          <p:grpSp>
            <p:nvGrpSpPr>
              <p:cNvPr id="335" name="Google Shape;335;p31"/>
              <p:cNvGrpSpPr/>
              <p:nvPr/>
            </p:nvGrpSpPr>
            <p:grpSpPr>
              <a:xfrm>
                <a:off x="7817950" y="1721650"/>
                <a:ext cx="1188600" cy="1471488"/>
                <a:chOff x="7817950" y="1721650"/>
                <a:chExt cx="1188600" cy="1471488"/>
              </a:xfrm>
            </p:grpSpPr>
            <p:sp>
              <p:nvSpPr>
                <p:cNvPr id="336" name="Google Shape;336;p31"/>
                <p:cNvSpPr txBox="1"/>
                <p:nvPr/>
              </p:nvSpPr>
              <p:spPr>
                <a:xfrm>
                  <a:off x="7817950" y="1721650"/>
                  <a:ext cx="1188600" cy="6396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lt1"/>
                      </a:solidFill>
                      <a:latin typeface="Raleway"/>
                      <a:ea typeface="Raleway"/>
                      <a:cs typeface="Raleway"/>
                      <a:sym typeface="Raleway"/>
                    </a:rPr>
                    <a:t>Model evaluation</a:t>
                  </a:r>
                  <a:endParaRPr b="1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endParaRPr>
                </a:p>
              </p:txBody>
            </p:sp>
            <p:sp>
              <p:nvSpPr>
                <p:cNvPr id="337" name="Google Shape;337;p31"/>
                <p:cNvSpPr txBox="1"/>
                <p:nvPr/>
              </p:nvSpPr>
              <p:spPr>
                <a:xfrm>
                  <a:off x="7867450" y="2618038"/>
                  <a:ext cx="1089600" cy="575100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200">
                      <a:solidFill>
                        <a:schemeClr val="lt1"/>
                      </a:solidFill>
                      <a:latin typeface="Raleway"/>
                      <a:ea typeface="Raleway"/>
                      <a:cs typeface="Raleway"/>
                      <a:sym typeface="Raleway"/>
                    </a:rPr>
                    <a:t>Confusion matrix</a:t>
                  </a:r>
                  <a:endParaRPr b="1" sz="1200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endParaRPr>
                </a:p>
              </p:txBody>
            </p:sp>
            <p:cxnSp>
              <p:nvCxnSpPr>
                <p:cNvPr id="338" name="Google Shape;338;p31"/>
                <p:cNvCxnSpPr>
                  <a:stCxn id="336" idx="2"/>
                  <a:endCxn id="337" idx="0"/>
                </p:cNvCxnSpPr>
                <p:nvPr/>
              </p:nvCxnSpPr>
              <p:spPr>
                <a:xfrm>
                  <a:off x="8412250" y="2361250"/>
                  <a:ext cx="0" cy="2568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sp>
        <p:nvSpPr>
          <p:cNvPr id="339" name="Google Shape;339;p31"/>
          <p:cNvSpPr txBox="1"/>
          <p:nvPr/>
        </p:nvSpPr>
        <p:spPr>
          <a:xfrm>
            <a:off x="3460650" y="1312025"/>
            <a:ext cx="4233000" cy="37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Machine Learning Pipeline (PySpark)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340" name="Google Shape;340;p31"/>
          <p:cNvGrpSpPr/>
          <p:nvPr/>
        </p:nvGrpSpPr>
        <p:grpSpPr>
          <a:xfrm>
            <a:off x="226500" y="2617013"/>
            <a:ext cx="1454400" cy="914100"/>
            <a:chOff x="3767887" y="2791250"/>
            <a:chExt cx="1454400" cy="914100"/>
          </a:xfrm>
        </p:grpSpPr>
        <p:sp>
          <p:nvSpPr>
            <p:cNvPr id="341" name="Google Shape;341;p31"/>
            <p:cNvSpPr txBox="1"/>
            <p:nvPr/>
          </p:nvSpPr>
          <p:spPr>
            <a:xfrm>
              <a:off x="3767887" y="3122150"/>
              <a:ext cx="1454400" cy="5832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Undersampling</a:t>
              </a:r>
              <a:endParaRPr b="1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cxnSp>
          <p:nvCxnSpPr>
            <p:cNvPr id="342" name="Google Shape;342;p31"/>
            <p:cNvCxnSpPr>
              <a:endCxn id="341" idx="0"/>
            </p:cNvCxnSpPr>
            <p:nvPr/>
          </p:nvCxnSpPr>
          <p:spPr>
            <a:xfrm>
              <a:off x="4495087" y="2791250"/>
              <a:ext cx="0" cy="3309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3" name="Google Shape;343;p31"/>
          <p:cNvSpPr/>
          <p:nvPr/>
        </p:nvSpPr>
        <p:spPr>
          <a:xfrm>
            <a:off x="1654550" y="2182100"/>
            <a:ext cx="299700" cy="1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1"/>
          <p:cNvSpPr/>
          <p:nvPr/>
        </p:nvSpPr>
        <p:spPr>
          <a:xfrm>
            <a:off x="3089825" y="2182100"/>
            <a:ext cx="299700" cy="1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1"/>
          <p:cNvSpPr/>
          <p:nvPr/>
        </p:nvSpPr>
        <p:spPr>
          <a:xfrm>
            <a:off x="4633550" y="2182100"/>
            <a:ext cx="299700" cy="1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1"/>
          <p:cNvSpPr/>
          <p:nvPr/>
        </p:nvSpPr>
        <p:spPr>
          <a:xfrm>
            <a:off x="6320075" y="2182100"/>
            <a:ext cx="299700" cy="1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1"/>
          <p:cNvSpPr/>
          <p:nvPr/>
        </p:nvSpPr>
        <p:spPr>
          <a:xfrm>
            <a:off x="7693650" y="2182100"/>
            <a:ext cx="299700" cy="1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83100" y="498150"/>
            <a:ext cx="4128000" cy="40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Credit Card Fraud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Fraud committed using a credit card or any similar form of payment mechanism</a:t>
            </a:r>
            <a:endParaRPr sz="1800"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purpose is to obtain unauthorized funds from the credit cardholder’s account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" name="Google Shape;80;p14"/>
          <p:cNvCxnSpPr/>
          <p:nvPr/>
        </p:nvCxnSpPr>
        <p:spPr>
          <a:xfrm>
            <a:off x="23175" y="1980950"/>
            <a:ext cx="3834600" cy="11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4"/>
          <p:cNvSpPr txBox="1"/>
          <p:nvPr/>
        </p:nvSpPr>
        <p:spPr>
          <a:xfrm>
            <a:off x="422750" y="4681800"/>
            <a:ext cx="8721300" cy="46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Introduction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2" name="Google Shape;82;p14"/>
          <p:cNvGrpSpPr/>
          <p:nvPr/>
        </p:nvGrpSpPr>
        <p:grpSpPr>
          <a:xfrm>
            <a:off x="4637125" y="498150"/>
            <a:ext cx="3927975" cy="4159900"/>
            <a:chOff x="4637125" y="498150"/>
            <a:chExt cx="3927975" cy="4159900"/>
          </a:xfrm>
        </p:grpSpPr>
        <p:pic>
          <p:nvPicPr>
            <p:cNvPr id="83" name="Google Shape;83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37200" y="1115700"/>
              <a:ext cx="3927750" cy="3203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4"/>
            <p:cNvSpPr txBox="1"/>
            <p:nvPr/>
          </p:nvSpPr>
          <p:spPr>
            <a:xfrm>
              <a:off x="4637200" y="498150"/>
              <a:ext cx="39279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Global Outlook</a:t>
              </a:r>
              <a:endParaRPr b="1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5" name="Google Shape;85;p14"/>
            <p:cNvSpPr txBox="1"/>
            <p:nvPr/>
          </p:nvSpPr>
          <p:spPr>
            <a:xfrm>
              <a:off x="4637125" y="4319350"/>
              <a:ext cx="3927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Source: Merchant Savy UK, 2020</a:t>
              </a:r>
              <a:endPara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86" name="Google Shape;86;p14"/>
          <p:cNvSpPr txBox="1"/>
          <p:nvPr/>
        </p:nvSpPr>
        <p:spPr>
          <a:xfrm>
            <a:off x="4637175" y="123925"/>
            <a:ext cx="3927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Philippine Outlook</a:t>
            </a:r>
            <a:endParaRPr b="1"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4637163" y="1085975"/>
            <a:ext cx="3927900" cy="3263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➔"/>
            </a:pPr>
            <a:r>
              <a:rPr b="1"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25% of complaints received were related to credit cards</a:t>
            </a:r>
            <a:endParaRPr b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➔"/>
            </a:pPr>
            <a:r>
              <a:rPr b="1"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March -May 2020</a:t>
            </a:r>
            <a:endParaRPr b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◆"/>
            </a:pPr>
            <a:r>
              <a:rPr b="1"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98.4% of criminal incidents reported were cyber or online in nature</a:t>
            </a:r>
            <a:endParaRPr b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◆"/>
            </a:pPr>
            <a:r>
              <a:rPr b="1"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Losses equivalent to 60.6 M or 54.5% of all total bank losses</a:t>
            </a:r>
            <a:endParaRPr b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>
            <a:alpha val="76920"/>
          </a:srgbClr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"/>
          <p:cNvSpPr txBox="1"/>
          <p:nvPr/>
        </p:nvSpPr>
        <p:spPr>
          <a:xfrm>
            <a:off x="422750" y="4681800"/>
            <a:ext cx="8721300" cy="46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Fraud Detection System 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53" name="Google Shape;353;p32"/>
          <p:cNvCxnSpPr/>
          <p:nvPr/>
        </p:nvCxnSpPr>
        <p:spPr>
          <a:xfrm>
            <a:off x="0" y="1268400"/>
            <a:ext cx="8066400" cy="12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" name="Google Shape;354;p32"/>
          <p:cNvSpPr/>
          <p:nvPr/>
        </p:nvSpPr>
        <p:spPr>
          <a:xfrm>
            <a:off x="505900" y="1761100"/>
            <a:ext cx="2515500" cy="2442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Accuracy: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many Fraud and Legitimate Transactions were predicted accurately out of total transactions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5" name="Google Shape;355;p32"/>
          <p:cNvSpPr/>
          <p:nvPr/>
        </p:nvSpPr>
        <p:spPr>
          <a:xfrm>
            <a:off x="6147050" y="1761000"/>
            <a:ext cx="2515500" cy="23769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Recall</a:t>
            </a: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many Fraud cases are accurately identified as Fraud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*single class metric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6" name="Google Shape;356;p32"/>
          <p:cNvSpPr/>
          <p:nvPr/>
        </p:nvSpPr>
        <p:spPr>
          <a:xfrm>
            <a:off x="3357225" y="1761100"/>
            <a:ext cx="2515500" cy="23769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Precision</a:t>
            </a: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many of those predicted as Legitimate are actually Legitimate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*single class metric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7" name="Google Shape;357;p32"/>
          <p:cNvSpPr txBox="1"/>
          <p:nvPr>
            <p:ph type="title"/>
          </p:nvPr>
        </p:nvSpPr>
        <p:spPr>
          <a:xfrm>
            <a:off x="303300" y="59950"/>
            <a:ext cx="8520600" cy="9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Fraud Detection System Version 1.0 Performance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>
            <a:alpha val="76920"/>
          </a:srgbClr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3"/>
          <p:cNvSpPr txBox="1"/>
          <p:nvPr>
            <p:ph type="title"/>
          </p:nvPr>
        </p:nvSpPr>
        <p:spPr>
          <a:xfrm>
            <a:off x="1219667" y="1632984"/>
            <a:ext cx="2604900" cy="8292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 u="sng">
                <a:solidFill>
                  <a:schemeClr val="accent4"/>
                </a:solidFill>
              </a:rPr>
              <a:t>GBTClassifier: XGBoost</a:t>
            </a:r>
            <a:endParaRPr b="0" sz="1800">
              <a:solidFill>
                <a:schemeClr val="accent4"/>
              </a:solidFill>
            </a:endParaRPr>
          </a:p>
        </p:txBody>
      </p:sp>
      <p:sp>
        <p:nvSpPr>
          <p:cNvPr id="363" name="Google Shape;363;p33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Fraud Detection System Version 1.0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364" name="Google Shape;364;p33"/>
          <p:cNvSpPr txBox="1"/>
          <p:nvPr/>
        </p:nvSpPr>
        <p:spPr>
          <a:xfrm>
            <a:off x="422750" y="4681800"/>
            <a:ext cx="8721300" cy="46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Fraud Detection System 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65" name="Google Shape;365;p33"/>
          <p:cNvCxnSpPr/>
          <p:nvPr/>
        </p:nvCxnSpPr>
        <p:spPr>
          <a:xfrm>
            <a:off x="0" y="1268400"/>
            <a:ext cx="8066400" cy="12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66" name="Google Shape;366;p33"/>
          <p:cNvGraphicFramePr/>
          <p:nvPr/>
        </p:nvGraphicFramePr>
        <p:xfrm>
          <a:off x="960425" y="26884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{E5621098-9163-473F-9533-D0A5901F30EF}</a:tableStyleId>
              </a:tblPr>
              <a:tblGrid>
                <a:gridCol w="1041125"/>
                <a:gridCol w="1041125"/>
                <a:gridCol w="1041125"/>
              </a:tblGrid>
              <a:tr h="49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Precision</a:t>
                      </a: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Recall</a:t>
                      </a: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49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Non-fraud</a:t>
                      </a: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97%</a:t>
                      </a: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97%</a:t>
                      </a: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49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Fraud</a:t>
                      </a: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97%</a:t>
                      </a: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97%</a:t>
                      </a: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7" name="Google Shape;367;p33"/>
          <p:cNvGraphicFramePr/>
          <p:nvPr/>
        </p:nvGraphicFramePr>
        <p:xfrm>
          <a:off x="5200650" y="26884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{E5621098-9163-473F-9533-D0A5901F30EF}</a:tableStyleId>
              </a:tblPr>
              <a:tblGrid>
                <a:gridCol w="1041125"/>
                <a:gridCol w="1041125"/>
                <a:gridCol w="1041125"/>
              </a:tblGrid>
              <a:tr h="49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Precision</a:t>
                      </a: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Recall</a:t>
                      </a: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49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Non-fraud</a:t>
                      </a: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94%</a:t>
                      </a: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97%</a:t>
                      </a: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49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Fraud</a:t>
                      </a: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96%</a:t>
                      </a: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94%</a:t>
                      </a: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368" name="Google Shape;368;p33"/>
          <p:cNvSpPr txBox="1"/>
          <p:nvPr>
            <p:ph type="title"/>
          </p:nvPr>
        </p:nvSpPr>
        <p:spPr>
          <a:xfrm>
            <a:off x="5459888" y="1632975"/>
            <a:ext cx="2604900" cy="829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 u="sng">
                <a:solidFill>
                  <a:schemeClr val="accent4"/>
                </a:solidFill>
              </a:rPr>
              <a:t>Random Forest Classifier</a:t>
            </a:r>
            <a:endParaRPr b="0" sz="18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>
            <a:alpha val="76920"/>
          </a:srgbClr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4"/>
          <p:cNvSpPr txBox="1"/>
          <p:nvPr/>
        </p:nvSpPr>
        <p:spPr>
          <a:xfrm>
            <a:off x="422750" y="4681800"/>
            <a:ext cx="8721300" cy="46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Fraud Detection System 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4" name="Google Shape;374;p34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Fraud Detection System Version 1.0</a:t>
            </a:r>
            <a:endParaRPr sz="3200">
              <a:solidFill>
                <a:schemeClr val="dk1"/>
              </a:solidFill>
            </a:endParaRPr>
          </a:p>
        </p:txBody>
      </p:sp>
      <p:cxnSp>
        <p:nvCxnSpPr>
          <p:cNvPr id="375" name="Google Shape;375;p34"/>
          <p:cNvCxnSpPr/>
          <p:nvPr/>
        </p:nvCxnSpPr>
        <p:spPr>
          <a:xfrm>
            <a:off x="0" y="1268400"/>
            <a:ext cx="8066400" cy="12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6" name="Google Shape;376;p34"/>
          <p:cNvSpPr txBox="1"/>
          <p:nvPr>
            <p:ph type="title"/>
          </p:nvPr>
        </p:nvSpPr>
        <p:spPr>
          <a:xfrm>
            <a:off x="422750" y="1420125"/>
            <a:ext cx="2437200" cy="821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 u="sng">
                <a:solidFill>
                  <a:schemeClr val="lt1"/>
                </a:solidFill>
              </a:rPr>
              <a:t>GBTClassifier: XGBoost</a:t>
            </a:r>
            <a:endParaRPr b="0" sz="2000" u="sng">
              <a:solidFill>
                <a:schemeClr val="lt1"/>
              </a:solidFill>
            </a:endParaRPr>
          </a:p>
        </p:txBody>
      </p:sp>
      <p:pic>
        <p:nvPicPr>
          <p:cNvPr id="377" name="Google Shape;37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7200" y="1498525"/>
            <a:ext cx="5905500" cy="34147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4"/>
          <p:cNvSpPr txBox="1"/>
          <p:nvPr>
            <p:ph type="title"/>
          </p:nvPr>
        </p:nvSpPr>
        <p:spPr>
          <a:xfrm>
            <a:off x="939800" y="2820075"/>
            <a:ext cx="2310900" cy="4215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Confusion Matrix 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79" name="Google Shape;379;p34"/>
          <p:cNvSpPr txBox="1"/>
          <p:nvPr>
            <p:ph type="title"/>
          </p:nvPr>
        </p:nvSpPr>
        <p:spPr>
          <a:xfrm>
            <a:off x="4762100" y="2041650"/>
            <a:ext cx="2862600" cy="5301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 u="sng">
                <a:solidFill>
                  <a:schemeClr val="lt1"/>
                </a:solidFill>
              </a:rPr>
              <a:t>Feature Importance</a:t>
            </a:r>
            <a:r>
              <a:rPr lang="en" sz="2200" u="sng">
                <a:solidFill>
                  <a:schemeClr val="lt1"/>
                </a:solidFill>
              </a:rPr>
              <a:t> </a:t>
            </a:r>
            <a:endParaRPr sz="2200">
              <a:solidFill>
                <a:schemeClr val="lt1"/>
              </a:solidFill>
            </a:endParaRPr>
          </a:p>
        </p:txBody>
      </p:sp>
      <p:graphicFrame>
        <p:nvGraphicFramePr>
          <p:cNvPr id="380" name="Google Shape;380;p34"/>
          <p:cNvGraphicFramePr/>
          <p:nvPr/>
        </p:nvGraphicFramePr>
        <p:xfrm>
          <a:off x="835125" y="337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{E5621098-9163-473F-9533-D0A5901F30EF}</a:tableStyleId>
              </a:tblPr>
              <a:tblGrid>
                <a:gridCol w="1260125"/>
                <a:gridCol w="12601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TP: 17284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FP: 474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FN: 470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TN: 17368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1" name="Google Shape;381;p34"/>
          <p:cNvGraphicFramePr/>
          <p:nvPr/>
        </p:nvGraphicFramePr>
        <p:xfrm>
          <a:off x="4334000" y="26676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{E5621098-9163-473F-9533-D0A5901F30EF}</a:tableStyleId>
              </a:tblPr>
              <a:tblGrid>
                <a:gridCol w="929700"/>
                <a:gridCol w="929700"/>
                <a:gridCol w="929700"/>
                <a:gridCol w="929700"/>
              </a:tblGrid>
              <a:tr h="47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</a:rPr>
                        <a:t>Amount</a:t>
                      </a:r>
                      <a:endParaRPr sz="13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</a:rPr>
                        <a:t>0.6518</a:t>
                      </a:r>
                      <a:endParaRPr sz="13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</a:rPr>
                        <a:t>Age</a:t>
                      </a:r>
                      <a:endParaRPr sz="13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</a:rPr>
                        <a:t>0.0039</a:t>
                      </a:r>
                      <a:endParaRPr sz="13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0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</a:rPr>
                        <a:t>Time</a:t>
                      </a:r>
                      <a:endParaRPr sz="13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</a:rPr>
                        <a:t>0.1489</a:t>
                      </a:r>
                      <a:endParaRPr sz="13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</a:rPr>
                        <a:t>Gender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</a:rPr>
                        <a:t>0.0019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0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</a:rPr>
                        <a:t>Merchant</a:t>
                      </a:r>
                      <a:endParaRPr sz="13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</a:rPr>
                        <a:t>0.1192</a:t>
                      </a:r>
                      <a:endParaRPr sz="13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</a:rPr>
                        <a:t>Merchant Distance</a:t>
                      </a:r>
                      <a:endParaRPr sz="11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</a:rPr>
                        <a:t>0.0</a:t>
                      </a:r>
                      <a:endParaRPr sz="13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</a:rPr>
                        <a:t>Category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</a:rPr>
                        <a:t>0.0742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</a:rPr>
                        <a:t>Day of the Week</a:t>
                      </a:r>
                      <a:endParaRPr sz="11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</a:rPr>
                        <a:t>0.0</a:t>
                      </a:r>
                      <a:endParaRPr sz="13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5"/>
          <p:cNvSpPr txBox="1"/>
          <p:nvPr>
            <p:ph type="title"/>
          </p:nvPr>
        </p:nvSpPr>
        <p:spPr>
          <a:xfrm>
            <a:off x="422750" y="1268150"/>
            <a:ext cx="7643700" cy="3142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Conclusion</a:t>
            </a:r>
            <a:endParaRPr sz="24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False positives must be reduced in order for fraud detection mechanisms to be cost effective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Issues with false-positives can be summarized into 3 categories: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Identity-related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Technical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Structural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Consumer spending behavior VARY GREATLY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Feature engineering is (almost) everything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Need for a better model that can provide a deeper analysis of spending behavior </a:t>
            </a:r>
            <a:endParaRPr sz="1600"/>
          </a:p>
        </p:txBody>
      </p:sp>
      <p:sp>
        <p:nvSpPr>
          <p:cNvPr id="387" name="Google Shape;387;p35"/>
          <p:cNvSpPr txBox="1"/>
          <p:nvPr/>
        </p:nvSpPr>
        <p:spPr>
          <a:xfrm>
            <a:off x="422750" y="4681800"/>
            <a:ext cx="8721300" cy="46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Conclusion and Recommendations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" name="Google Shape;388;p35"/>
          <p:cNvSpPr txBox="1"/>
          <p:nvPr>
            <p:ph type="title"/>
          </p:nvPr>
        </p:nvSpPr>
        <p:spPr>
          <a:xfrm>
            <a:off x="376800" y="368175"/>
            <a:ext cx="8520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Fraud Detection System Version 2.0</a:t>
            </a:r>
            <a:endParaRPr sz="3200">
              <a:solidFill>
                <a:schemeClr val="dk1"/>
              </a:solidFill>
            </a:endParaRPr>
          </a:p>
        </p:txBody>
      </p:sp>
      <p:cxnSp>
        <p:nvCxnSpPr>
          <p:cNvPr id="389" name="Google Shape;389;p35"/>
          <p:cNvCxnSpPr/>
          <p:nvPr/>
        </p:nvCxnSpPr>
        <p:spPr>
          <a:xfrm>
            <a:off x="0" y="1007775"/>
            <a:ext cx="8066400" cy="12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6"/>
          <p:cNvSpPr txBox="1"/>
          <p:nvPr/>
        </p:nvSpPr>
        <p:spPr>
          <a:xfrm>
            <a:off x="422750" y="4681800"/>
            <a:ext cx="8721300" cy="46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Conclusion and Recommendations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5" name="Google Shape;395;p36"/>
          <p:cNvSpPr txBox="1"/>
          <p:nvPr>
            <p:ph type="title"/>
          </p:nvPr>
        </p:nvSpPr>
        <p:spPr>
          <a:xfrm>
            <a:off x="422750" y="1246600"/>
            <a:ext cx="7643700" cy="3190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Recommendations</a:t>
            </a:r>
            <a:endParaRPr sz="24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Identity-related (historical data + transaction data)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biometrics, IP address, conflicting billing + shipping information, updated card information…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Technical (bank)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 local domains, smart routing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Structural (Version 2.0):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Increase processing power for further hyperparameter tuning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Extract better features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Increase number of features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Consistent updating and review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96" name="Google Shape;396;p36"/>
          <p:cNvSpPr txBox="1"/>
          <p:nvPr>
            <p:ph type="title"/>
          </p:nvPr>
        </p:nvSpPr>
        <p:spPr>
          <a:xfrm>
            <a:off x="376800" y="368175"/>
            <a:ext cx="8520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Fraud Detection System Version 2.0</a:t>
            </a:r>
            <a:endParaRPr sz="3200">
              <a:solidFill>
                <a:schemeClr val="dk1"/>
              </a:solidFill>
            </a:endParaRPr>
          </a:p>
        </p:txBody>
      </p:sp>
      <p:cxnSp>
        <p:nvCxnSpPr>
          <p:cNvPr id="397" name="Google Shape;397;p36"/>
          <p:cNvCxnSpPr/>
          <p:nvPr/>
        </p:nvCxnSpPr>
        <p:spPr>
          <a:xfrm>
            <a:off x="0" y="1007775"/>
            <a:ext cx="8066400" cy="12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422750" y="2430025"/>
            <a:ext cx="4128000" cy="20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" name="Google Shape;93;p15"/>
          <p:cNvCxnSpPr/>
          <p:nvPr/>
        </p:nvCxnSpPr>
        <p:spPr>
          <a:xfrm>
            <a:off x="-32950" y="1903100"/>
            <a:ext cx="5593500" cy="12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5"/>
          <p:cNvSpPr txBox="1"/>
          <p:nvPr/>
        </p:nvSpPr>
        <p:spPr>
          <a:xfrm>
            <a:off x="422750" y="4681800"/>
            <a:ext cx="8721300" cy="46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Introduction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422750" y="2157025"/>
            <a:ext cx="4682100" cy="206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●"/>
            </a:pP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Fraud Detection System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-"/>
            </a:pP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Tags fraudulent transactions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-"/>
            </a:pP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Automatic process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●"/>
            </a:pP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Case study: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-"/>
            </a:pP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CEO’s card was blocked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-"/>
            </a:pP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CEO was on travel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422750" y="1042675"/>
            <a:ext cx="51561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Problem Overview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7842" l="0" r="0" t="0"/>
          <a:stretch/>
        </p:blipFill>
        <p:spPr>
          <a:xfrm>
            <a:off x="5720200" y="859650"/>
            <a:ext cx="3219975" cy="3165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22750" y="1233450"/>
            <a:ext cx="4128000" cy="3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The Case of False Positives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" name="Google Shape;103;p16"/>
          <p:cNvCxnSpPr/>
          <p:nvPr/>
        </p:nvCxnSpPr>
        <p:spPr>
          <a:xfrm>
            <a:off x="-103300" y="2400325"/>
            <a:ext cx="4025700" cy="29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6"/>
          <p:cNvSpPr txBox="1"/>
          <p:nvPr/>
        </p:nvSpPr>
        <p:spPr>
          <a:xfrm>
            <a:off x="422750" y="4681800"/>
            <a:ext cx="8721300" cy="46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Introduction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4489225" y="1554150"/>
            <a:ext cx="3996300" cy="2260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Long term financial impact of false positives: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28600" lvl="0" marL="2286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Char char="●"/>
            </a:pPr>
            <a:r>
              <a:rPr b="1"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Immediate revenue loss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Char char="●"/>
            </a:pPr>
            <a:r>
              <a:rPr b="1"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Lost customer lifetime value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Char char="●"/>
            </a:pPr>
            <a:r>
              <a:rPr b="1"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Wasted acquisition spend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Char char="●"/>
            </a:pPr>
            <a:r>
              <a:rPr b="1"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Degraded brand image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422750" y="2430025"/>
            <a:ext cx="27423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Char char="●"/>
            </a:pPr>
            <a:r>
              <a:rPr b="1"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Occurs when merchants or financial institutions decline legitimate orders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388" y="996012"/>
            <a:ext cx="4201974" cy="315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283100" y="1197800"/>
            <a:ext cx="45183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Objectives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" name="Google Shape;113;p17"/>
          <p:cNvCxnSpPr/>
          <p:nvPr/>
        </p:nvCxnSpPr>
        <p:spPr>
          <a:xfrm>
            <a:off x="23175" y="1980950"/>
            <a:ext cx="3834600" cy="11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7"/>
          <p:cNvSpPr txBox="1"/>
          <p:nvPr/>
        </p:nvSpPr>
        <p:spPr>
          <a:xfrm>
            <a:off x="422750" y="4681800"/>
            <a:ext cx="8721300" cy="46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Introduction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283100" y="2283100"/>
            <a:ext cx="4157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AutoNum type="arabicPeriod"/>
            </a:pPr>
            <a:r>
              <a:rPr b="1"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Review current fraud detection system</a:t>
            </a:r>
            <a:endParaRPr b="1"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AutoNum type="arabicPeriod"/>
            </a:pPr>
            <a:r>
              <a:rPr b="1"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Recommend ways to make the system better</a:t>
            </a:r>
            <a:endParaRPr b="1"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 amt="30000"/>
          </a:blip>
          <a:srcRect b="0" l="0" r="49912" t="0"/>
          <a:stretch/>
        </p:blipFill>
        <p:spPr>
          <a:xfrm>
            <a:off x="4670300" y="0"/>
            <a:ext cx="4473701" cy="46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>
            <a:alpha val="76920"/>
          </a:srgbClr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/>
        </p:nvSpPr>
        <p:spPr>
          <a:xfrm>
            <a:off x="422750" y="4681800"/>
            <a:ext cx="8721300" cy="46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Fraud Behavior Analysis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2" name="Google Shape;122;p18"/>
          <p:cNvCxnSpPr/>
          <p:nvPr/>
        </p:nvCxnSpPr>
        <p:spPr>
          <a:xfrm>
            <a:off x="0" y="1443900"/>
            <a:ext cx="8066400" cy="12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8"/>
          <p:cNvSpPr txBox="1"/>
          <p:nvPr>
            <p:ph idx="4294967295" type="title"/>
          </p:nvPr>
        </p:nvSpPr>
        <p:spPr>
          <a:xfrm>
            <a:off x="422750" y="274550"/>
            <a:ext cx="6275100" cy="12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Overview of 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Fraudulent Transactions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6358875" y="1740475"/>
            <a:ext cx="2311500" cy="228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For the last 3 years:</a:t>
            </a:r>
            <a:endParaRPr b="1"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●"/>
            </a:pPr>
            <a:r>
              <a:rPr b="1"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gradual decrease in total credit card transactions </a:t>
            </a:r>
            <a:endParaRPr b="1"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●"/>
            </a:pPr>
            <a:r>
              <a:rPr b="1"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gradual increase in fraudulent transactions</a:t>
            </a:r>
            <a:endParaRPr b="1"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25" name="Google Shape;125;p18"/>
          <p:cNvGrpSpPr/>
          <p:nvPr/>
        </p:nvGrpSpPr>
        <p:grpSpPr>
          <a:xfrm>
            <a:off x="422750" y="1740475"/>
            <a:ext cx="2713275" cy="2743800"/>
            <a:chOff x="422750" y="1928300"/>
            <a:chExt cx="2713275" cy="2743800"/>
          </a:xfrm>
        </p:grpSpPr>
        <p:grpSp>
          <p:nvGrpSpPr>
            <p:cNvPr id="126" name="Google Shape;126;p18"/>
            <p:cNvGrpSpPr/>
            <p:nvPr/>
          </p:nvGrpSpPr>
          <p:grpSpPr>
            <a:xfrm>
              <a:off x="422750" y="1928300"/>
              <a:ext cx="2713275" cy="2282000"/>
              <a:chOff x="422750" y="1928300"/>
              <a:chExt cx="2713275" cy="2282000"/>
            </a:xfrm>
          </p:grpSpPr>
          <p:grpSp>
            <p:nvGrpSpPr>
              <p:cNvPr id="127" name="Google Shape;127;p18"/>
              <p:cNvGrpSpPr/>
              <p:nvPr/>
            </p:nvGrpSpPr>
            <p:grpSpPr>
              <a:xfrm>
                <a:off x="422750" y="1928300"/>
                <a:ext cx="2713275" cy="2282000"/>
                <a:chOff x="422750" y="1928300"/>
                <a:chExt cx="2713275" cy="2282000"/>
              </a:xfrm>
            </p:grpSpPr>
            <p:grpSp>
              <p:nvGrpSpPr>
                <p:cNvPr id="128" name="Google Shape;128;p18"/>
                <p:cNvGrpSpPr/>
                <p:nvPr/>
              </p:nvGrpSpPr>
              <p:grpSpPr>
                <a:xfrm>
                  <a:off x="422750" y="1928300"/>
                  <a:ext cx="2713275" cy="2282000"/>
                  <a:chOff x="422750" y="1928300"/>
                  <a:chExt cx="2713275" cy="2282000"/>
                </a:xfrm>
              </p:grpSpPr>
              <p:pic>
                <p:nvPicPr>
                  <p:cNvPr id="129" name="Google Shape;129;p18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11821" l="6827" r="24622" t="3619"/>
                  <a:stretch/>
                </p:blipFill>
                <p:spPr>
                  <a:xfrm>
                    <a:off x="422750" y="1928300"/>
                    <a:ext cx="2713275" cy="2282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30" name="Google Shape;130;p18"/>
                  <p:cNvSpPr txBox="1"/>
                  <p:nvPr/>
                </p:nvSpPr>
                <p:spPr>
                  <a:xfrm>
                    <a:off x="716175" y="2103800"/>
                    <a:ext cx="651300" cy="338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sp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rPr>
                      <a:t>82.49 M</a:t>
                    </a:r>
                    <a:endParaRPr sz="1000">
                      <a:solidFill>
                        <a:schemeClr val="lt1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131" name="Google Shape;131;p18"/>
                <p:cNvSpPr txBox="1"/>
                <p:nvPr/>
              </p:nvSpPr>
              <p:spPr>
                <a:xfrm>
                  <a:off x="1508800" y="2103800"/>
                  <a:ext cx="6513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chemeClr val="lt1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82.46 M</a:t>
                  </a:r>
                  <a:endParaRPr sz="100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32" name="Google Shape;132;p18"/>
              <p:cNvSpPr txBox="1"/>
              <p:nvPr/>
            </p:nvSpPr>
            <p:spPr>
              <a:xfrm>
                <a:off x="2301425" y="2103800"/>
                <a:ext cx="7260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82.14  M</a:t>
                </a:r>
                <a:endParaRPr sz="10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133" name="Google Shape;133;p18"/>
            <p:cNvSpPr txBox="1"/>
            <p:nvPr/>
          </p:nvSpPr>
          <p:spPr>
            <a:xfrm>
              <a:off x="422750" y="4210400"/>
              <a:ext cx="2713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Total credit card transactions (2018-2020)</a:t>
              </a:r>
              <a:endParaRPr b="1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34" name="Google Shape;134;p18"/>
          <p:cNvGrpSpPr/>
          <p:nvPr/>
        </p:nvGrpSpPr>
        <p:grpSpPr>
          <a:xfrm>
            <a:off x="3390838" y="1740475"/>
            <a:ext cx="2713200" cy="2743800"/>
            <a:chOff x="3464975" y="1928300"/>
            <a:chExt cx="2713200" cy="2743800"/>
          </a:xfrm>
        </p:grpSpPr>
        <p:grpSp>
          <p:nvGrpSpPr>
            <p:cNvPr id="135" name="Google Shape;135;p18"/>
            <p:cNvGrpSpPr/>
            <p:nvPr/>
          </p:nvGrpSpPr>
          <p:grpSpPr>
            <a:xfrm>
              <a:off x="3464975" y="1928300"/>
              <a:ext cx="2636850" cy="2282000"/>
              <a:chOff x="3464975" y="1928300"/>
              <a:chExt cx="2636850" cy="2282000"/>
            </a:xfrm>
          </p:grpSpPr>
          <p:pic>
            <p:nvPicPr>
              <p:cNvPr id="136" name="Google Shape;136;p18"/>
              <p:cNvPicPr preferRelativeResize="0"/>
              <p:nvPr/>
            </p:nvPicPr>
            <p:blipFill rotWithShape="1">
              <a:blip r:embed="rId4">
                <a:alphaModFix/>
              </a:blip>
              <a:srcRect b="15440" l="9494" r="26312" t="0"/>
              <a:stretch/>
            </p:blipFill>
            <p:spPr>
              <a:xfrm>
                <a:off x="3464975" y="1928300"/>
                <a:ext cx="2636850" cy="2282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7" name="Google Shape;137;p18"/>
              <p:cNvSpPr txBox="1"/>
              <p:nvPr/>
            </p:nvSpPr>
            <p:spPr>
              <a:xfrm>
                <a:off x="3788525" y="2299600"/>
                <a:ext cx="7260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28,020</a:t>
                </a:r>
                <a:endParaRPr sz="10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" name="Google Shape;138;p18"/>
              <p:cNvSpPr txBox="1"/>
              <p:nvPr/>
            </p:nvSpPr>
            <p:spPr>
              <a:xfrm>
                <a:off x="4514525" y="2299600"/>
                <a:ext cx="7260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28,165</a:t>
                </a:r>
                <a:endParaRPr sz="10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9" name="Google Shape;139;p18"/>
              <p:cNvSpPr txBox="1"/>
              <p:nvPr/>
            </p:nvSpPr>
            <p:spPr>
              <a:xfrm>
                <a:off x="5308675" y="2299600"/>
                <a:ext cx="7260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28,927</a:t>
                </a:r>
                <a:endParaRPr sz="10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140" name="Google Shape;140;p18"/>
            <p:cNvSpPr txBox="1"/>
            <p:nvPr/>
          </p:nvSpPr>
          <p:spPr>
            <a:xfrm>
              <a:off x="3464975" y="4210400"/>
              <a:ext cx="2713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Fraudulent </a:t>
              </a:r>
              <a:r>
                <a:rPr b="1" lang="en" sz="12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 transactions (2018-2020)</a:t>
              </a:r>
              <a:endParaRPr b="1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cxnSp>
        <p:nvCxnSpPr>
          <p:cNvPr id="141" name="Google Shape;141;p18"/>
          <p:cNvCxnSpPr/>
          <p:nvPr/>
        </p:nvCxnSpPr>
        <p:spPr>
          <a:xfrm>
            <a:off x="1064100" y="2239650"/>
            <a:ext cx="1559100" cy="332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8"/>
          <p:cNvCxnSpPr>
            <a:endCxn id="139" idx="2"/>
          </p:cNvCxnSpPr>
          <p:nvPr/>
        </p:nvCxnSpPr>
        <p:spPr>
          <a:xfrm flipH="1" rot="10800000">
            <a:off x="3979338" y="2450475"/>
            <a:ext cx="1618200" cy="3201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>
            <a:alpha val="76920"/>
          </a:srgbClr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/>
        </p:nvSpPr>
        <p:spPr>
          <a:xfrm>
            <a:off x="422750" y="4681800"/>
            <a:ext cx="8721300" cy="46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Fraud Behavior Analysis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8" name="Google Shape;148;p19"/>
          <p:cNvCxnSpPr/>
          <p:nvPr/>
        </p:nvCxnSpPr>
        <p:spPr>
          <a:xfrm>
            <a:off x="0" y="1443900"/>
            <a:ext cx="8066400" cy="12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19"/>
          <p:cNvSpPr txBox="1"/>
          <p:nvPr>
            <p:ph idx="4294967295" type="title"/>
          </p:nvPr>
        </p:nvSpPr>
        <p:spPr>
          <a:xfrm>
            <a:off x="422750" y="274550"/>
            <a:ext cx="6275100" cy="12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Overview of 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Fraudulent Transactions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6800700" y="1691875"/>
            <a:ext cx="2102100" cy="22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For the last 3 years, ~35% of total users experience fraud annually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~14% of the most recent user transactions are </a:t>
            </a:r>
            <a:r>
              <a:rPr b="1"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fraudulent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51" name="Google Shape;151;p19"/>
          <p:cNvGrpSpPr/>
          <p:nvPr/>
        </p:nvGrpSpPr>
        <p:grpSpPr>
          <a:xfrm>
            <a:off x="422748" y="1695337"/>
            <a:ext cx="3387852" cy="2799474"/>
            <a:chOff x="342900" y="1695350"/>
            <a:chExt cx="3629971" cy="2834050"/>
          </a:xfrm>
        </p:grpSpPr>
        <p:pic>
          <p:nvPicPr>
            <p:cNvPr id="152" name="Google Shape;152;p19"/>
            <p:cNvPicPr preferRelativeResize="0"/>
            <p:nvPr/>
          </p:nvPicPr>
          <p:blipFill rotWithShape="1">
            <a:blip r:embed="rId3">
              <a:alphaModFix/>
            </a:blip>
            <a:srcRect b="0" l="86489" r="0" t="0"/>
            <a:stretch/>
          </p:blipFill>
          <p:spPr>
            <a:xfrm>
              <a:off x="3355722" y="1695350"/>
              <a:ext cx="617149" cy="2834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9"/>
            <p:cNvPicPr preferRelativeResize="0"/>
            <p:nvPr/>
          </p:nvPicPr>
          <p:blipFill rotWithShape="1">
            <a:blip r:embed="rId3">
              <a:alphaModFix/>
            </a:blip>
            <a:srcRect b="0" l="0" r="34041" t="0"/>
            <a:stretch/>
          </p:blipFill>
          <p:spPr>
            <a:xfrm>
              <a:off x="342900" y="1695350"/>
              <a:ext cx="3012825" cy="2834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4" name="Google Shape;154;p19"/>
          <p:cNvSpPr txBox="1"/>
          <p:nvPr/>
        </p:nvSpPr>
        <p:spPr>
          <a:xfrm>
            <a:off x="981620" y="2835821"/>
            <a:ext cx="67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34.08%</a:t>
            </a:r>
            <a:endParaRPr b="1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1849075" y="2738843"/>
            <a:ext cx="67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34.67%</a:t>
            </a:r>
            <a:endParaRPr b="1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2706894" y="2663571"/>
            <a:ext cx="67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35.19</a:t>
            </a:r>
            <a:r>
              <a:rPr b="1"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%</a:t>
            </a:r>
            <a:endParaRPr b="1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4571994" y="2324871"/>
            <a:ext cx="67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Fraud</a:t>
            </a:r>
            <a:endParaRPr b="1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5516594" y="3635271"/>
            <a:ext cx="67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Not Fraud</a:t>
            </a:r>
            <a:endParaRPr b="1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9" name="Google Shape;159;p19"/>
          <p:cNvCxnSpPr/>
          <p:nvPr/>
        </p:nvCxnSpPr>
        <p:spPr>
          <a:xfrm flipH="1" rot="10800000">
            <a:off x="1307563" y="2952325"/>
            <a:ext cx="1618200" cy="3201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0" name="Google Shape;16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4050" y="1707225"/>
            <a:ext cx="2743200" cy="27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9"/>
          <p:cNvSpPr txBox="1"/>
          <p:nvPr/>
        </p:nvSpPr>
        <p:spPr>
          <a:xfrm>
            <a:off x="4503969" y="2166496"/>
            <a:ext cx="67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Fraud</a:t>
            </a:r>
            <a:endParaRPr b="1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5059700" y="3712225"/>
            <a:ext cx="86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Non-fraud</a:t>
            </a:r>
            <a:endParaRPr b="1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>
            <a:alpha val="76920"/>
          </a:srgbClr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/>
        </p:nvSpPr>
        <p:spPr>
          <a:xfrm>
            <a:off x="606475" y="320300"/>
            <a:ext cx="3798000" cy="169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Client Profile data</a:t>
            </a:r>
            <a:endParaRPr b="1"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ssn |  credit card number | account number | name | 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sex | address | profession | birthdate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422750" y="4681800"/>
            <a:ext cx="8721300" cy="46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Fraud Behavior Analysis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9" name="Google Shape;169;p20"/>
          <p:cNvCxnSpPr/>
          <p:nvPr/>
        </p:nvCxnSpPr>
        <p:spPr>
          <a:xfrm>
            <a:off x="0" y="2359300"/>
            <a:ext cx="8066400" cy="12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20"/>
          <p:cNvSpPr txBox="1"/>
          <p:nvPr/>
        </p:nvSpPr>
        <p:spPr>
          <a:xfrm>
            <a:off x="4572000" y="320300"/>
            <a:ext cx="3798000" cy="169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Spending Behavior</a:t>
            </a:r>
            <a:r>
              <a:rPr b="1" lang="en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data</a:t>
            </a:r>
            <a:endParaRPr b="1"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transaction number</a:t>
            </a: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|  transaction date and time | product category | amount |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merchant | merchant location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4466850" y="258050"/>
            <a:ext cx="4017600" cy="18669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" name="Google Shape;172;p20"/>
          <p:cNvGrpSpPr/>
          <p:nvPr/>
        </p:nvGrpSpPr>
        <p:grpSpPr>
          <a:xfrm>
            <a:off x="495542" y="2683917"/>
            <a:ext cx="8575713" cy="1870889"/>
            <a:chOff x="493425" y="2680400"/>
            <a:chExt cx="8559450" cy="1816750"/>
          </a:xfrm>
        </p:grpSpPr>
        <p:grpSp>
          <p:nvGrpSpPr>
            <p:cNvPr id="173" name="Google Shape;173;p20"/>
            <p:cNvGrpSpPr/>
            <p:nvPr/>
          </p:nvGrpSpPr>
          <p:grpSpPr>
            <a:xfrm>
              <a:off x="493425" y="2712000"/>
              <a:ext cx="1705800" cy="1575750"/>
              <a:chOff x="253225" y="2705875"/>
              <a:chExt cx="1705800" cy="1575750"/>
            </a:xfrm>
          </p:grpSpPr>
          <p:pic>
            <p:nvPicPr>
              <p:cNvPr id="174" name="Google Shape;174;p20"/>
              <p:cNvPicPr preferRelativeResize="0"/>
              <p:nvPr/>
            </p:nvPicPr>
            <p:blipFill rotWithShape="1">
              <a:blip r:embed="rId3">
                <a:alphaModFix/>
              </a:blip>
              <a:srcRect b="3873" l="0" r="3873" t="0"/>
              <a:stretch/>
            </p:blipFill>
            <p:spPr>
              <a:xfrm>
                <a:off x="253225" y="2705875"/>
                <a:ext cx="1546625" cy="1160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5" name="Google Shape;175;p20"/>
              <p:cNvSpPr txBox="1"/>
              <p:nvPr/>
            </p:nvSpPr>
            <p:spPr>
              <a:xfrm>
                <a:off x="253225" y="3893125"/>
                <a:ext cx="1705800" cy="38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Amount</a:t>
                </a:r>
                <a:endParaRPr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76" name="Google Shape;176;p20"/>
            <p:cNvGrpSpPr/>
            <p:nvPr/>
          </p:nvGrpSpPr>
          <p:grpSpPr>
            <a:xfrm>
              <a:off x="3986275" y="2723650"/>
              <a:ext cx="1844100" cy="1564100"/>
              <a:chOff x="3697175" y="2708575"/>
              <a:chExt cx="1844100" cy="1564100"/>
            </a:xfrm>
          </p:grpSpPr>
          <p:grpSp>
            <p:nvGrpSpPr>
              <p:cNvPr id="177" name="Google Shape;177;p20"/>
              <p:cNvGrpSpPr/>
              <p:nvPr/>
            </p:nvGrpSpPr>
            <p:grpSpPr>
              <a:xfrm>
                <a:off x="3697175" y="2708575"/>
                <a:ext cx="1326000" cy="1175600"/>
                <a:chOff x="5107977" y="2571760"/>
                <a:chExt cx="1506133" cy="1264902"/>
              </a:xfrm>
            </p:grpSpPr>
            <p:pic>
              <p:nvPicPr>
                <p:cNvPr id="178" name="Google Shape;178;p20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5107977" y="2571760"/>
                  <a:ext cx="738797" cy="60394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79" name="Google Shape;179;p20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5126537" y="3232716"/>
                  <a:ext cx="701665" cy="60394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80" name="Google Shape;180;p20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5995979" y="2571760"/>
                  <a:ext cx="618132" cy="60394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81" name="Google Shape;181;p20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5994321" y="3232717"/>
                  <a:ext cx="618132" cy="60394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82" name="Google Shape;182;p20"/>
              <p:cNvSpPr txBox="1"/>
              <p:nvPr/>
            </p:nvSpPr>
            <p:spPr>
              <a:xfrm>
                <a:off x="3697175" y="3884175"/>
                <a:ext cx="1844100" cy="38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Merchants</a:t>
                </a:r>
                <a:endParaRPr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83" name="Google Shape;183;p20"/>
            <p:cNvGrpSpPr/>
            <p:nvPr/>
          </p:nvGrpSpPr>
          <p:grpSpPr>
            <a:xfrm>
              <a:off x="5450550" y="2680400"/>
              <a:ext cx="1812600" cy="1607354"/>
              <a:chOff x="5396300" y="2665950"/>
              <a:chExt cx="1812600" cy="1607354"/>
            </a:xfrm>
          </p:grpSpPr>
          <p:pic>
            <p:nvPicPr>
              <p:cNvPr id="184" name="Google Shape;184;p20"/>
              <p:cNvPicPr preferRelativeResize="0"/>
              <p:nvPr/>
            </p:nvPicPr>
            <p:blipFill rotWithShape="1">
              <a:blip r:embed="rId8">
                <a:alphaModFix/>
              </a:blip>
              <a:srcRect b="0" l="15429" r="10424" t="0"/>
              <a:stretch/>
            </p:blipFill>
            <p:spPr>
              <a:xfrm>
                <a:off x="5469050" y="2665950"/>
                <a:ext cx="1526350" cy="11783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5" name="Google Shape;185;p20"/>
              <p:cNvSpPr txBox="1"/>
              <p:nvPr/>
            </p:nvSpPr>
            <p:spPr>
              <a:xfrm>
                <a:off x="5396300" y="3884804"/>
                <a:ext cx="1812600" cy="38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Product Category</a:t>
                </a:r>
                <a:endParaRPr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86" name="Google Shape;186;p20"/>
            <p:cNvGrpSpPr/>
            <p:nvPr/>
          </p:nvGrpSpPr>
          <p:grpSpPr>
            <a:xfrm>
              <a:off x="7208775" y="2687950"/>
              <a:ext cx="1844100" cy="1599804"/>
              <a:chOff x="7059450" y="2720975"/>
              <a:chExt cx="1844100" cy="1599804"/>
            </a:xfrm>
          </p:grpSpPr>
          <p:pic>
            <p:nvPicPr>
              <p:cNvPr id="187" name="Google Shape;187;p20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6950"/>
              <a:stretch/>
            </p:blipFill>
            <p:spPr>
              <a:xfrm>
                <a:off x="7059450" y="2720975"/>
                <a:ext cx="1541885" cy="11632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8" name="Google Shape;188;p20"/>
              <p:cNvSpPr txBox="1"/>
              <p:nvPr/>
            </p:nvSpPr>
            <p:spPr>
              <a:xfrm>
                <a:off x="7059450" y="3932279"/>
                <a:ext cx="1844100" cy="38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Time Period</a:t>
                </a:r>
                <a:endParaRPr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89" name="Google Shape;189;p20"/>
            <p:cNvGrpSpPr/>
            <p:nvPr/>
          </p:nvGrpSpPr>
          <p:grpSpPr>
            <a:xfrm>
              <a:off x="2199225" y="2723625"/>
              <a:ext cx="1844100" cy="1773525"/>
              <a:chOff x="1959025" y="2708550"/>
              <a:chExt cx="1844100" cy="1773525"/>
            </a:xfrm>
          </p:grpSpPr>
          <p:sp>
            <p:nvSpPr>
              <p:cNvPr id="190" name="Google Shape;190;p20"/>
              <p:cNvSpPr txBox="1"/>
              <p:nvPr/>
            </p:nvSpPr>
            <p:spPr>
              <a:xfrm>
                <a:off x="1959025" y="3884175"/>
                <a:ext cx="1844100" cy="59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Geospatial Occurrence</a:t>
                </a:r>
                <a:endParaRPr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pic>
            <p:nvPicPr>
              <p:cNvPr id="191" name="Google Shape;191;p20"/>
              <p:cNvPicPr preferRelativeResize="0"/>
              <p:nvPr/>
            </p:nvPicPr>
            <p:blipFill rotWithShape="1">
              <a:blip r:embed="rId10">
                <a:alphaModFix/>
              </a:blip>
              <a:srcRect b="0" l="7443" r="13285" t="0"/>
              <a:stretch/>
            </p:blipFill>
            <p:spPr>
              <a:xfrm>
                <a:off x="1959025" y="2708550"/>
                <a:ext cx="1597713" cy="119829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000000">
            <a:alpha val="76920"/>
          </a:srgbClr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/>
          <p:nvPr/>
        </p:nvSpPr>
        <p:spPr>
          <a:xfrm>
            <a:off x="5787975" y="67600"/>
            <a:ext cx="3132300" cy="437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 txBox="1"/>
          <p:nvPr/>
        </p:nvSpPr>
        <p:spPr>
          <a:xfrm>
            <a:off x="422750" y="4681800"/>
            <a:ext cx="8721300" cy="46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Fraud Behavior Analysis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8" name="Google Shape;198;p21"/>
          <p:cNvCxnSpPr/>
          <p:nvPr/>
        </p:nvCxnSpPr>
        <p:spPr>
          <a:xfrm>
            <a:off x="0" y="1471875"/>
            <a:ext cx="5645100" cy="6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21"/>
          <p:cNvSpPr txBox="1"/>
          <p:nvPr>
            <p:ph idx="4294967295" type="title"/>
          </p:nvPr>
        </p:nvSpPr>
        <p:spPr>
          <a:xfrm>
            <a:off x="422750" y="274550"/>
            <a:ext cx="62751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of Credit Card Fraud Transactions</a:t>
            </a:r>
            <a:endParaRPr b="0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1"/>
          <p:cNvSpPr txBox="1"/>
          <p:nvPr>
            <p:ph idx="4294967295" type="title"/>
          </p:nvPr>
        </p:nvSpPr>
        <p:spPr>
          <a:xfrm>
            <a:off x="227075" y="274550"/>
            <a:ext cx="6275100" cy="12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Fraudulent Transactions: 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Client Profile (Sex, Address)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</a:endParaRPr>
          </a:p>
        </p:txBody>
      </p:sp>
      <p:grpSp>
        <p:nvGrpSpPr>
          <p:cNvPr id="201" name="Google Shape;201;p21"/>
          <p:cNvGrpSpPr/>
          <p:nvPr/>
        </p:nvGrpSpPr>
        <p:grpSpPr>
          <a:xfrm>
            <a:off x="1174273" y="1686115"/>
            <a:ext cx="3671974" cy="2654226"/>
            <a:chOff x="862025" y="690575"/>
            <a:chExt cx="6517526" cy="4371975"/>
          </a:xfrm>
        </p:grpSpPr>
        <p:pic>
          <p:nvPicPr>
            <p:cNvPr id="202" name="Google Shape;202;p21"/>
            <p:cNvPicPr preferRelativeResize="0"/>
            <p:nvPr/>
          </p:nvPicPr>
          <p:blipFill rotWithShape="1">
            <a:blip r:embed="rId3">
              <a:alphaModFix/>
            </a:blip>
            <a:srcRect b="0" l="0" r="18824" t="0"/>
            <a:stretch/>
          </p:blipFill>
          <p:spPr>
            <a:xfrm>
              <a:off x="862025" y="690575"/>
              <a:ext cx="6517526" cy="4371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Google Shape;203;p21"/>
            <p:cNvPicPr preferRelativeResize="0"/>
            <p:nvPr/>
          </p:nvPicPr>
          <p:blipFill rotWithShape="1">
            <a:blip r:embed="rId4">
              <a:alphaModFix/>
            </a:blip>
            <a:srcRect b="0" l="86661" r="0" t="0"/>
            <a:stretch/>
          </p:blipFill>
          <p:spPr>
            <a:xfrm>
              <a:off x="6308539" y="690575"/>
              <a:ext cx="1071000" cy="4371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4" name="Google Shape;20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7963" y="75875"/>
            <a:ext cx="3132325" cy="4358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