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47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D7A8-2C0B-4056-8B80-A04139EEE1E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7B1-A29E-4CE5-97ED-4CF33C2CA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Cyrl-RS" sz="4400"/>
              <a:t>Емулатор рачунарског система са </a:t>
            </a:r>
            <a:r>
              <a:rPr lang="en-US" sz="4400"/>
              <a:t>CHIP-8 </a:t>
            </a:r>
            <a:r>
              <a:rPr lang="sr-Cyrl-RS" sz="4400"/>
              <a:t>архитектуром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296C-EA5F-43E3-A220-B1133E04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712" y="3841925"/>
            <a:ext cx="9448800" cy="1194323"/>
          </a:xfrm>
        </p:spPr>
        <p:txBody>
          <a:bodyPr>
            <a:normAutofit fontScale="92500" lnSpcReduction="20000"/>
          </a:bodyPr>
          <a:lstStyle/>
          <a:p>
            <a:r>
              <a:rPr lang="sr-Cyrl-RS" sz="1600"/>
              <a:t>Ментор</a:t>
            </a:r>
            <a:r>
              <a:rPr lang="en-US" sz="1600"/>
              <a:t>: </a:t>
            </a:r>
            <a:r>
              <a:rPr lang="sr-Cyrl-RS" sz="1600"/>
              <a:t>доц. др Саша Стојановић</a:t>
            </a:r>
          </a:p>
          <a:p>
            <a:r>
              <a:rPr lang="sr-Cyrl-RS" sz="1600"/>
              <a:t>Студент</a:t>
            </a:r>
            <a:r>
              <a:rPr lang="en-US" sz="1600"/>
              <a:t>: </a:t>
            </a:r>
            <a:r>
              <a:rPr lang="sr-Cyrl-RS" sz="1600"/>
              <a:t>Марко Кујунџић 418</a:t>
            </a:r>
            <a:r>
              <a:rPr lang="en-US" sz="1600"/>
              <a:t>/2016</a:t>
            </a:r>
            <a:endParaRPr lang="sr-Cyrl-RS" sz="1600"/>
          </a:p>
          <a:p>
            <a:endParaRPr lang="en-US" sz="1600"/>
          </a:p>
          <a:p>
            <a:pPr algn="ctr"/>
            <a:r>
              <a:rPr lang="sr-Cyrl-RS"/>
              <a:t>Београд, септембар 2021. године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Алати и библиотеке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C++ 17</a:t>
            </a:r>
          </a:p>
          <a:p>
            <a:r>
              <a:rPr lang="sr-Cyrl-RS"/>
              <a:t>Графичка библиотека </a:t>
            </a:r>
            <a:r>
              <a:rPr lang="en-US"/>
              <a:t>SDL</a:t>
            </a:r>
          </a:p>
          <a:p>
            <a:r>
              <a:rPr lang="en-US"/>
              <a:t>CLion </a:t>
            </a:r>
            <a:r>
              <a:rPr lang="sr-Cyrl-RS"/>
              <a:t>развојно окружење</a:t>
            </a:r>
            <a:endParaRPr lang="en-US"/>
          </a:p>
          <a:p>
            <a:r>
              <a:rPr lang="sr-Cyrl-RS"/>
              <a:t>Оперативни систем </a:t>
            </a:r>
            <a:r>
              <a:rPr lang="en-US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4021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Приказ рада емулатора</a:t>
            </a:r>
            <a:endParaRPr lang="en-US"/>
          </a:p>
        </p:txBody>
      </p:sp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F783A967-0D85-4AE5-A022-E50B45B0947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9862" y="1631861"/>
            <a:ext cx="9169298" cy="5157349"/>
          </a:xfrm>
        </p:spPr>
      </p:pic>
    </p:spTree>
    <p:extLst>
      <p:ext uri="{BB962C8B-B14F-4D97-AF65-F5344CB8AC3E}">
        <p14:creationId xmlns:p14="http://schemas.microsoft.com/office/powerpoint/2010/main" val="1364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Закључак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Потпуно искуство играња аркадних видео игара</a:t>
            </a:r>
            <a:r>
              <a:rPr lang="en-US"/>
              <a:t>:</a:t>
            </a:r>
          </a:p>
          <a:p>
            <a:pPr lvl="1"/>
            <a:r>
              <a:rPr lang="sr-Cyrl-RS"/>
              <a:t>Интерактивни мени за одабир игара</a:t>
            </a:r>
          </a:p>
          <a:p>
            <a:pPr lvl="1"/>
            <a:r>
              <a:rPr lang="sr-Cyrl-RS"/>
              <a:t>Конфигурабилни монохроматски дисплеј</a:t>
            </a:r>
          </a:p>
          <a:p>
            <a:pPr lvl="1"/>
            <a:r>
              <a:rPr lang="sr-Cyrl-RS"/>
              <a:t>Прозор са упутством за сваку игру</a:t>
            </a:r>
          </a:p>
          <a:p>
            <a:pPr lvl="1"/>
            <a:r>
              <a:rPr lang="sr-Cyrl-RS"/>
              <a:t>Музика коју је могуће укључити</a:t>
            </a:r>
            <a:r>
              <a:rPr lang="en-US"/>
              <a:t>/</a:t>
            </a:r>
            <a:r>
              <a:rPr lang="sr-Cyrl-RS"/>
              <a:t>искључити</a:t>
            </a:r>
          </a:p>
          <a:p>
            <a:pPr lvl="1"/>
            <a:r>
              <a:rPr lang="sr-Cyrl-RS"/>
              <a:t>Емулатор који интерпретира игре и приказује их на екрану</a:t>
            </a:r>
          </a:p>
          <a:p>
            <a:r>
              <a:rPr lang="sr-Cyrl-RS"/>
              <a:t>Унапређење тренутне имплементације</a:t>
            </a:r>
            <a:r>
              <a:rPr lang="en-US"/>
              <a:t>:</a:t>
            </a:r>
          </a:p>
          <a:p>
            <a:pPr lvl="1"/>
            <a:r>
              <a:rPr lang="sr-Cyrl-RS"/>
              <a:t>Динамичка рекомпилација</a:t>
            </a:r>
          </a:p>
          <a:p>
            <a:pPr lvl="1"/>
            <a:r>
              <a:rPr lang="sr-Cyrl-RS"/>
              <a:t>Граматика и асемблер за програме написане на </a:t>
            </a:r>
            <a:r>
              <a:rPr lang="en-US"/>
              <a:t>CHIP-8 </a:t>
            </a:r>
            <a:r>
              <a:rPr lang="sr-Cyrl-RS"/>
              <a:t>језику</a:t>
            </a:r>
          </a:p>
          <a:p>
            <a:pPr lvl="1"/>
            <a:r>
              <a:rPr lang="sr-Cyrl-RS"/>
              <a:t>Допуњени инструкцијски сет у новијим верзијама </a:t>
            </a:r>
            <a:r>
              <a:rPr lang="en-US"/>
              <a:t>CHIP-8 </a:t>
            </a:r>
            <a:r>
              <a:rPr lang="sr-Cyrl-RS"/>
              <a:t>архитектуре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4EB-1C67-41BE-A19D-C0D521AD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91" y="2328784"/>
            <a:ext cx="9817217" cy="29562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r-Cyrl-RS" sz="9600"/>
              <a:t>ХВАЛА НА ПАЖЊИ!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23874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Шта је </a:t>
            </a:r>
            <a:r>
              <a:rPr lang="en-US"/>
              <a:t>CHIP-8?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Интерпретирани програмски језик из 1970</a:t>
            </a:r>
            <a:r>
              <a:rPr lang="en-US"/>
              <a:t>-</a:t>
            </a:r>
            <a:r>
              <a:rPr lang="sr-Cyrl-RS"/>
              <a:t>их година</a:t>
            </a:r>
          </a:p>
          <a:p>
            <a:r>
              <a:rPr lang="sr-Cyrl-RS"/>
              <a:t>Осмишљен због лакшег развијања видео игара</a:t>
            </a:r>
          </a:p>
          <a:p>
            <a:r>
              <a:rPr lang="en-US"/>
              <a:t>CHIP-8 </a:t>
            </a:r>
            <a:r>
              <a:rPr lang="sr-Cyrl-RS"/>
              <a:t>програми се извршавају на </a:t>
            </a:r>
            <a:r>
              <a:rPr lang="en-US"/>
              <a:t>CHIP-8 </a:t>
            </a:r>
            <a:r>
              <a:rPr lang="sr-Cyrl-RS"/>
              <a:t>виртуелној машини</a:t>
            </a:r>
          </a:p>
          <a:p>
            <a:r>
              <a:rPr lang="en-US"/>
              <a:t>CHIP-8</a:t>
            </a:r>
            <a:r>
              <a:rPr lang="sr-Cyrl-RS"/>
              <a:t> покреће многе аркадне игре као што су </a:t>
            </a:r>
            <a:r>
              <a:rPr lang="en-US"/>
              <a:t>Tetris, Pong, Chicken Invaders </a:t>
            </a:r>
            <a:r>
              <a:rPr lang="sr-Cyrl-RS"/>
              <a:t>итд.</a:t>
            </a:r>
          </a:p>
          <a:p>
            <a:r>
              <a:rPr lang="sr-Cyrl-RS"/>
              <a:t>Архитектура слична данашњим рачунарима, садржи већину главних компоненти</a:t>
            </a:r>
          </a:p>
        </p:txBody>
      </p:sp>
    </p:spTree>
    <p:extLst>
      <p:ext uri="{BB962C8B-B14F-4D97-AF65-F5344CB8AC3E}">
        <p14:creationId xmlns:p14="http://schemas.microsoft.com/office/powerpoint/2010/main" val="38043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Опис проблема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Архитектура и имплементација хардвера</a:t>
            </a:r>
          </a:p>
          <a:p>
            <a:r>
              <a:rPr lang="sr-Cyrl-RS"/>
              <a:t>Анализа инструкцијског сета</a:t>
            </a:r>
          </a:p>
          <a:p>
            <a:r>
              <a:rPr lang="sr-Cyrl-RS"/>
              <a:t>Имплементација петље емулатора</a:t>
            </a:r>
          </a:p>
          <a:p>
            <a:r>
              <a:rPr lang="sr-Cyrl-RS"/>
              <a:t>Реаговање програма на унос корисника са тастатуре</a:t>
            </a:r>
          </a:p>
          <a:p>
            <a:r>
              <a:rPr lang="sr-Cyrl-RS"/>
              <a:t>Графички приказ извршавања програма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sr-Cyrl-RS"/>
              <a:t>Адресни простор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DF842B-4F6C-47CA-B181-4EFF9EFA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sr-Cyrl-RS"/>
              <a:t>Адресни простор величине 4</a:t>
            </a:r>
            <a:r>
              <a:rPr lang="en-US"/>
              <a:t>KB</a:t>
            </a:r>
          </a:p>
          <a:p>
            <a:r>
              <a:rPr lang="en-US"/>
              <a:t>Big-Endian </a:t>
            </a:r>
            <a:r>
              <a:rPr lang="sr-Cyrl-RS"/>
              <a:t>формат</a:t>
            </a:r>
          </a:p>
          <a:p>
            <a:r>
              <a:rPr lang="en-US"/>
              <a:t>0x000 - 0x01FF – </a:t>
            </a:r>
            <a:r>
              <a:rPr lang="sr-Cyrl-RS"/>
              <a:t>фонт коришћен за графички приказ</a:t>
            </a:r>
          </a:p>
          <a:p>
            <a:r>
              <a:rPr lang="en-US"/>
              <a:t>0x0200 - 0x0FFF – </a:t>
            </a:r>
            <a:r>
              <a:rPr lang="sr-Cyrl-RS"/>
              <a:t>учитавање корисничких програма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C8128-A87D-4159-8D47-1F75031A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537" y="2272748"/>
            <a:ext cx="4244125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Архитектура </a:t>
            </a:r>
            <a:r>
              <a:rPr lang="en-US"/>
              <a:t>CHIP-8 </a:t>
            </a:r>
            <a:r>
              <a:rPr lang="sr-Cyrl-RS"/>
              <a:t>система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[V0-VF] </a:t>
            </a:r>
            <a:r>
              <a:rPr lang="sr-Cyrl-RS"/>
              <a:t>16 8-битних регистара опште намене </a:t>
            </a:r>
            <a:endParaRPr lang="en-US"/>
          </a:p>
          <a:p>
            <a:r>
              <a:rPr lang="en-US"/>
              <a:t>[VF]</a:t>
            </a:r>
            <a:r>
              <a:rPr lang="sr-Cyrl-RS"/>
              <a:t> </a:t>
            </a:r>
            <a:r>
              <a:rPr lang="en-US"/>
              <a:t>-</a:t>
            </a:r>
            <a:r>
              <a:rPr lang="sr-Cyrl-RS"/>
              <a:t> помоћни регистар за чување информација</a:t>
            </a:r>
          </a:p>
          <a:p>
            <a:r>
              <a:rPr lang="en-US"/>
              <a:t>[I] – </a:t>
            </a:r>
            <a:r>
              <a:rPr lang="sr-Cyrl-RS"/>
              <a:t>16-битни индексни регистар</a:t>
            </a:r>
          </a:p>
          <a:p>
            <a:r>
              <a:rPr lang="en-US"/>
              <a:t>[PC] – </a:t>
            </a:r>
            <a:r>
              <a:rPr lang="sr-Cyrl-RS"/>
              <a:t>16-битни регистар који указује на следећу инструкцију</a:t>
            </a:r>
          </a:p>
          <a:p>
            <a:r>
              <a:rPr lang="en-US"/>
              <a:t>[DT] – Delay Timer</a:t>
            </a:r>
            <a:endParaRPr lang="sr-Cyrl-RS"/>
          </a:p>
          <a:p>
            <a:r>
              <a:rPr lang="en-US"/>
              <a:t>[ST] – Sound Timer</a:t>
            </a:r>
          </a:p>
          <a:p>
            <a:r>
              <a:rPr lang="en-US"/>
              <a:t>[SP] – </a:t>
            </a:r>
            <a:r>
              <a:rPr lang="sr-Cyrl-RS"/>
              <a:t>стек 16-битних адреса ѕа повратак из потптограма</a:t>
            </a:r>
            <a:endParaRPr lang="en-US"/>
          </a:p>
          <a:p>
            <a:r>
              <a:rPr lang="en-US"/>
              <a:t>[Keyboard] – </a:t>
            </a:r>
            <a:r>
              <a:rPr lang="sr-Cyrl-RS"/>
              <a:t>Тастатура од 16 тастера</a:t>
            </a:r>
          </a:p>
          <a:p>
            <a:r>
              <a:rPr lang="en-US"/>
              <a:t>[Display] – </a:t>
            </a:r>
            <a:r>
              <a:rPr lang="sr-Cyrl-RS"/>
              <a:t>Монохроматски дисплеј димензија 64</a:t>
            </a:r>
            <a:r>
              <a:rPr lang="en-US"/>
              <a:t> x 32</a:t>
            </a:r>
            <a:endParaRPr lang="sr-Cyrl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Инструкцијски сет</a:t>
            </a:r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23C3C4-92A5-4C3E-829A-AA6025643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92252"/>
              </p:ext>
            </p:extLst>
          </p:nvPr>
        </p:nvGraphicFramePr>
        <p:xfrm>
          <a:off x="268449" y="1761688"/>
          <a:ext cx="5670956" cy="4919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344">
                  <a:extLst>
                    <a:ext uri="{9D8B030D-6E8A-4147-A177-3AD203B41FA5}">
                      <a16:colId xmlns:a16="http://schemas.microsoft.com/office/drawing/2014/main" val="1382703397"/>
                    </a:ext>
                  </a:extLst>
                </a:gridCol>
                <a:gridCol w="2824097">
                  <a:extLst>
                    <a:ext uri="{9D8B030D-6E8A-4147-A177-3AD203B41FA5}">
                      <a16:colId xmlns:a16="http://schemas.microsoft.com/office/drawing/2014/main" val="3392062207"/>
                    </a:ext>
                  </a:extLst>
                </a:gridCol>
                <a:gridCol w="1890515">
                  <a:extLst>
                    <a:ext uri="{9D8B030D-6E8A-4147-A177-3AD203B41FA5}">
                      <a16:colId xmlns:a16="http://schemas.microsoft.com/office/drawing/2014/main" val="4291961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100">
                          <a:effectLst/>
                        </a:rPr>
                        <a:t>Операциони код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100">
                          <a:effectLst/>
                        </a:rPr>
                        <a:t>Инструкција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100">
                          <a:effectLst/>
                        </a:rPr>
                        <a:t>Опис инструкције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2165457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00E0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Очисти дисплеј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2962112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00EE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Повратак из потптограма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8413833"/>
                  </a:ext>
                </a:extLst>
              </a:tr>
              <a:tr h="713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0nnn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 addr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Скок на машинску рутину на адреси </a:t>
                      </a:r>
                      <a:r>
                        <a:rPr lang="en-US" sz="900">
                          <a:effectLst/>
                        </a:rPr>
                        <a:t>nnn, </a:t>
                      </a:r>
                      <a:r>
                        <a:rPr lang="sr-Cyrl-RS" sz="900">
                          <a:effectLst/>
                        </a:rPr>
                        <a:t>некоришћено у модерним имплементацијама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2783659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1nnn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JP addr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Скок на адресу </a:t>
                      </a:r>
                      <a:r>
                        <a:rPr lang="en-US" sz="900">
                          <a:effectLst/>
                        </a:rPr>
                        <a:t>nnn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8569212"/>
                  </a:ext>
                </a:extLst>
              </a:tr>
              <a:tr h="347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2nnn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CALL addr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Позив потпрограма на адреси </a:t>
                      </a:r>
                      <a:r>
                        <a:rPr lang="en-US" sz="900">
                          <a:effectLst/>
                        </a:rPr>
                        <a:t>nnn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9136618"/>
                  </a:ext>
                </a:extLst>
              </a:tr>
              <a:tr h="347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3xkk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 Vx, byte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Прескочи сл. инструкцију ако је </a:t>
                      </a:r>
                      <a:r>
                        <a:rPr lang="en-US" sz="900">
                          <a:effectLst/>
                        </a:rPr>
                        <a:t>Vx == 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6920219"/>
                  </a:ext>
                </a:extLst>
              </a:tr>
              <a:tr h="347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4xkk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SNE Vx, byte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Прескочи сл. инструкцију ако је </a:t>
                      </a:r>
                      <a:r>
                        <a:rPr lang="en-US" sz="900">
                          <a:effectLst/>
                        </a:rPr>
                        <a:t>Vx != 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5127646"/>
                  </a:ext>
                </a:extLst>
              </a:tr>
              <a:tr h="347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5xy0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Прескочи сл. инструкцију ако је </a:t>
                      </a:r>
                      <a:r>
                        <a:rPr lang="en-US" sz="900">
                          <a:effectLst/>
                        </a:rPr>
                        <a:t>Vx ==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868851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6xkk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LD Vx, byte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Учитај кк у </a:t>
                      </a:r>
                      <a:r>
                        <a:rPr lang="en-US" sz="900">
                          <a:effectLst/>
                        </a:rPr>
                        <a:t>Vx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1296592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7xkk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Vx, byte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+ kk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9111533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LD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2028098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OR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5451513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AND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AND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5704465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XOR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XOR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9776192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ADD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0966581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 Vx,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SUB Vy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3038854"/>
                  </a:ext>
                </a:extLst>
              </a:tr>
              <a:tr h="201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8xy6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SHR Vx {, Vy}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900">
                          <a:effectLst/>
                        </a:rPr>
                        <a:t>У </a:t>
                      </a:r>
                      <a:r>
                        <a:rPr lang="en-US" sz="900">
                          <a:effectLst/>
                        </a:rPr>
                        <a:t>Vx </a:t>
                      </a:r>
                      <a:r>
                        <a:rPr lang="sr-Cyrl-RS" sz="900">
                          <a:effectLst/>
                        </a:rPr>
                        <a:t>учитај </a:t>
                      </a:r>
                      <a:r>
                        <a:rPr lang="en-US" sz="900">
                          <a:effectLst/>
                        </a:rPr>
                        <a:t>Vx SHR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99152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5ED1A8-B482-4005-9DC1-A00A6202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08012"/>
              </p:ext>
            </p:extLst>
          </p:nvPr>
        </p:nvGraphicFramePr>
        <p:xfrm>
          <a:off x="6252596" y="1761688"/>
          <a:ext cx="4988652" cy="4924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048">
                  <a:extLst>
                    <a:ext uri="{9D8B030D-6E8A-4147-A177-3AD203B41FA5}">
                      <a16:colId xmlns:a16="http://schemas.microsoft.com/office/drawing/2014/main" val="4095157794"/>
                    </a:ext>
                  </a:extLst>
                </a:gridCol>
                <a:gridCol w="2617547">
                  <a:extLst>
                    <a:ext uri="{9D8B030D-6E8A-4147-A177-3AD203B41FA5}">
                      <a16:colId xmlns:a16="http://schemas.microsoft.com/office/drawing/2014/main" val="782071222"/>
                    </a:ext>
                  </a:extLst>
                </a:gridCol>
                <a:gridCol w="1663057">
                  <a:extLst>
                    <a:ext uri="{9D8B030D-6E8A-4147-A177-3AD203B41FA5}">
                      <a16:colId xmlns:a16="http://schemas.microsoft.com/office/drawing/2014/main" val="187020815"/>
                    </a:ext>
                  </a:extLst>
                </a:gridCol>
              </a:tblGrid>
              <a:tr h="248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700">
                          <a:effectLst/>
                        </a:rPr>
                        <a:t>Операциони код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700">
                          <a:effectLst/>
                        </a:rPr>
                        <a:t>Инструкција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700">
                          <a:effectLst/>
                        </a:rPr>
                        <a:t>Опис инструкције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8734092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8xy7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SUBN Vx, Vy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Vx </a:t>
                      </a: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Vy SUB Vx, </a:t>
                      </a: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VF </a:t>
                      </a:r>
                      <a:r>
                        <a:rPr lang="sr-Cyrl-RS" sz="600">
                          <a:effectLst/>
                        </a:rPr>
                        <a:t>учитај 1 ако је </a:t>
                      </a:r>
                      <a:r>
                        <a:rPr lang="en-US" sz="600">
                          <a:effectLst/>
                        </a:rPr>
                        <a:t>Vy &gt;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6363306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8xyE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SHL Vx {, Vy}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Vx </a:t>
                      </a: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Vx SHR 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201687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9xy0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SNE Vx, Vy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Прескочи сл. инструкцију ако је </a:t>
                      </a:r>
                      <a:r>
                        <a:rPr lang="en-US" sz="600">
                          <a:effectLst/>
                        </a:rPr>
                        <a:t>Vx != Vy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348277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Annn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I, addr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I </a:t>
                      </a: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nnn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2624321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Bnnn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JP V0, addr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Скок на адресу </a:t>
                      </a:r>
                      <a:r>
                        <a:rPr lang="en-US" sz="600">
                          <a:effectLst/>
                        </a:rPr>
                        <a:t>nnn + V0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919684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Cxkk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RND Vx, byte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Vx random byte Vx AND kk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010052"/>
                  </a:ext>
                </a:extLst>
              </a:tr>
              <a:tr h="54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Dxyn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DRW Vx, Vy, nibble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На координатама </a:t>
                      </a:r>
                      <a:r>
                        <a:rPr lang="en-US" sz="600">
                          <a:effectLst/>
                        </a:rPr>
                        <a:t>(Vx, Vy) </a:t>
                      </a:r>
                      <a:r>
                        <a:rPr lang="sr-Cyrl-RS" sz="600">
                          <a:effectLst/>
                        </a:rPr>
                        <a:t>на екрану исцртај „</a:t>
                      </a:r>
                      <a:r>
                        <a:rPr lang="en-US" sz="600">
                          <a:effectLst/>
                        </a:rPr>
                        <a:t>sprite</a:t>
                      </a:r>
                      <a:r>
                        <a:rPr lang="sr-Cyrl-RS" sz="600">
                          <a:effectLst/>
                        </a:rPr>
                        <a:t>“ узет са меморијске локације </a:t>
                      </a:r>
                      <a:r>
                        <a:rPr lang="en-US" sz="600">
                          <a:effectLst/>
                        </a:rPr>
                        <a:t>I, </a:t>
                      </a: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VF </a:t>
                      </a: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collision  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8989551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Ex9E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SKP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Прескочи сл. инструкцију ако је дугме са вредношћу </a:t>
                      </a:r>
                      <a:r>
                        <a:rPr lang="en-US" sz="600">
                          <a:effectLst/>
                        </a:rPr>
                        <a:t>Vx </a:t>
                      </a:r>
                      <a:r>
                        <a:rPr lang="sr-Cyrl-RS" sz="600">
                          <a:effectLst/>
                        </a:rPr>
                        <a:t>притиснуто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0051908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ExA1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SKNP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Прескочи сл. инструкцију ако дугме са вредношћу </a:t>
                      </a:r>
                      <a:r>
                        <a:rPr lang="en-US" sz="600">
                          <a:effectLst/>
                        </a:rPr>
                        <a:t>Vx </a:t>
                      </a:r>
                      <a:r>
                        <a:rPr lang="sr-Cyrl-RS" sz="600">
                          <a:effectLst/>
                        </a:rPr>
                        <a:t>није притиснуто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6571162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Fx07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Vx, DT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DT</a:t>
                      </a:r>
                      <a:r>
                        <a:rPr lang="sr-Cyrl-RS" sz="600">
                          <a:effectLst/>
                        </a:rPr>
                        <a:t> у </a:t>
                      </a:r>
                      <a:r>
                        <a:rPr lang="en-US" sz="600">
                          <a:effectLst/>
                        </a:rPr>
                        <a:t>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1372134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Fx0A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Vx, K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Чекај на притицак дугмета, учитај вредност дугмета у </a:t>
                      </a:r>
                      <a:r>
                        <a:rPr lang="en-US" sz="600">
                          <a:effectLst/>
                        </a:rPr>
                        <a:t>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4248686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Fx15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DT,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Vx</a:t>
                      </a:r>
                      <a:r>
                        <a:rPr lang="sr-Cyrl-RS" sz="600">
                          <a:effectLst/>
                        </a:rPr>
                        <a:t> у </a:t>
                      </a:r>
                      <a:r>
                        <a:rPr lang="en-US" sz="600">
                          <a:effectLst/>
                        </a:rPr>
                        <a:t>DT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1600713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Fx18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ST,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Vx</a:t>
                      </a:r>
                      <a:r>
                        <a:rPr lang="sr-Cyrl-RS" sz="600">
                          <a:effectLst/>
                        </a:rPr>
                        <a:t> у </a:t>
                      </a:r>
                      <a:r>
                        <a:rPr lang="en-US" sz="600">
                          <a:effectLst/>
                        </a:rPr>
                        <a:t>ST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9268016"/>
                  </a:ext>
                </a:extLst>
              </a:tr>
              <a:tr h="15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Fx1E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ADD I,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I </a:t>
                      </a: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Vx ADD I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1194077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Fx29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F,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 </a:t>
                      </a:r>
                      <a:r>
                        <a:rPr lang="en-US" sz="600">
                          <a:effectLst/>
                        </a:rPr>
                        <a:t>I </a:t>
                      </a:r>
                      <a:r>
                        <a:rPr lang="sr-Cyrl-RS" sz="600">
                          <a:effectLst/>
                        </a:rPr>
                        <a:t>учитај локацију за „</a:t>
                      </a:r>
                      <a:r>
                        <a:rPr lang="en-US" sz="600">
                          <a:effectLst/>
                        </a:rPr>
                        <a:t>sprite</a:t>
                      </a:r>
                      <a:r>
                        <a:rPr lang="sr-Cyrl-RS" sz="600">
                          <a:effectLst/>
                        </a:rPr>
                        <a:t>“ који одговара вредности </a:t>
                      </a:r>
                      <a:r>
                        <a:rPr lang="en-US" sz="600">
                          <a:effectLst/>
                        </a:rPr>
                        <a:t>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0401332"/>
                  </a:ext>
                </a:extLst>
              </a:tr>
              <a:tr h="26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Fx33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B,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На меморијске локације </a:t>
                      </a:r>
                      <a:r>
                        <a:rPr lang="en-US" sz="600">
                          <a:effectLst/>
                        </a:rPr>
                        <a:t>I, I + 1, I + 2 </a:t>
                      </a:r>
                      <a:r>
                        <a:rPr lang="sr-Cyrl-RS" sz="600">
                          <a:effectLst/>
                        </a:rPr>
                        <a:t>учитај </a:t>
                      </a:r>
                      <a:r>
                        <a:rPr lang="en-US" sz="600">
                          <a:effectLst/>
                        </a:rPr>
                        <a:t>BCD </a:t>
                      </a:r>
                      <a:r>
                        <a:rPr lang="sr-Cyrl-RS" sz="600">
                          <a:effectLst/>
                        </a:rPr>
                        <a:t>вредности </a:t>
                      </a:r>
                      <a:r>
                        <a:rPr lang="en-US" sz="600">
                          <a:effectLst/>
                        </a:rPr>
                        <a:t>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8564561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Fx55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[I], Vx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Учитај вредности регистара </a:t>
                      </a:r>
                      <a:r>
                        <a:rPr lang="en-US" sz="600">
                          <a:effectLst/>
                        </a:rPr>
                        <a:t>V0 – Vx </a:t>
                      </a:r>
                      <a:r>
                        <a:rPr lang="sr-Cyrl-RS" sz="600">
                          <a:effectLst/>
                        </a:rPr>
                        <a:t>у меморију почевши од локације </a:t>
                      </a:r>
                      <a:r>
                        <a:rPr lang="en-US" sz="600">
                          <a:effectLst/>
                        </a:rPr>
                        <a:t>I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7396324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Fx65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LD Vx, [I]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600">
                          <a:effectLst/>
                        </a:rPr>
                        <a:t>Прочитај вредности регистара </a:t>
                      </a:r>
                      <a:r>
                        <a:rPr lang="en-US" sz="600">
                          <a:effectLst/>
                        </a:rPr>
                        <a:t>V0 – Vx </a:t>
                      </a:r>
                      <a:r>
                        <a:rPr lang="sr-Cyrl-RS" sz="600">
                          <a:effectLst/>
                        </a:rPr>
                        <a:t>у меморију почевши од локације </a:t>
                      </a:r>
                      <a:r>
                        <a:rPr lang="en-US" sz="600">
                          <a:effectLst/>
                        </a:rPr>
                        <a:t>I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738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Имплементација емулатора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Интерпретативни емулатор коришћен у реализацији</a:t>
            </a:r>
          </a:p>
          <a:p>
            <a:r>
              <a:rPr lang="sr-Cyrl-RS"/>
              <a:t>Дохватање, декодовање, извршавање инструкција</a:t>
            </a:r>
          </a:p>
          <a:p>
            <a:r>
              <a:rPr lang="sr-Cyrl-RS"/>
              <a:t>Једноставнија имплементација и преносивост</a:t>
            </a:r>
          </a:p>
          <a:p>
            <a:r>
              <a:rPr lang="sr-Cyrl-RS"/>
              <a:t>Лошије перформансе од осталих врста емулатора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Графички приказ емулатора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D509A-0BEB-4065-8B60-B143D516F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965" y="1971412"/>
            <a:ext cx="5719318" cy="3043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4D65E-3A31-4316-ADF3-F8665ABF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9" y="1971412"/>
            <a:ext cx="5746597" cy="30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sr-Cyrl-RS"/>
              <a:t>Избор игара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89AB47-EDB5-4B27-BBB5-047C7C58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4561"/>
            <a:ext cx="4205060" cy="3342174"/>
          </a:xfrm>
        </p:spPr>
        <p:txBody>
          <a:bodyPr>
            <a:normAutofit/>
          </a:bodyPr>
          <a:lstStyle/>
          <a:p>
            <a:r>
              <a:rPr lang="sr-Cyrl-RS"/>
              <a:t>11 подржаних игара</a:t>
            </a:r>
          </a:p>
          <a:p>
            <a:r>
              <a:rPr lang="sr-Cyrl-RS"/>
              <a:t>Игре учитаване као бинаризоване датотеке</a:t>
            </a:r>
          </a:p>
          <a:p>
            <a:r>
              <a:rPr lang="sr-Cyrl-RS"/>
              <a:t>Могућност играња за једног или више корисника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43DE-A9AF-4DC6-8AAF-AB65CABC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94" y="2194560"/>
            <a:ext cx="6994517" cy="3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96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238</TotalTime>
  <Words>783</Words>
  <Application>Microsoft Office PowerPoint</Application>
  <PresentationFormat>Widescreen</PresentationFormat>
  <Paragraphs>172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Емулатор рачунарског система са CHIP-8 архитектуром</vt:lpstr>
      <vt:lpstr>Шта је CHIP-8?</vt:lpstr>
      <vt:lpstr>Опис проблема</vt:lpstr>
      <vt:lpstr>Адресни простор</vt:lpstr>
      <vt:lpstr>Архитектура CHIP-8 система</vt:lpstr>
      <vt:lpstr>Инструкцијски сет</vt:lpstr>
      <vt:lpstr>Имплементација емулатора</vt:lpstr>
      <vt:lpstr>Графички приказ емулатора</vt:lpstr>
      <vt:lpstr>Избор игара</vt:lpstr>
      <vt:lpstr>Алати и библиотеке</vt:lpstr>
      <vt:lpstr>Приказ рада емулатора</vt:lpstr>
      <vt:lpstr>Закључак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Емулатор рачунарског система са CHIP-8 архитектуром</dc:title>
  <dc:creator>Марко Кујунџић</dc:creator>
  <cp:lastModifiedBy>Марко Кујунџић</cp:lastModifiedBy>
  <cp:revision>23</cp:revision>
  <dcterms:created xsi:type="dcterms:W3CDTF">2021-09-26T08:28:35Z</dcterms:created>
  <dcterms:modified xsi:type="dcterms:W3CDTF">2021-09-26T12:48:43Z</dcterms:modified>
</cp:coreProperties>
</file>