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7560000" cx="10692000"/>
  <p:notesSz cx="7560000" cy="10692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45">
          <p15:clr>
            <a:srgbClr val="A4A3A4"/>
          </p15:clr>
        </p15:guide>
        <p15:guide id="2" pos="4490">
          <p15:clr>
            <a:srgbClr val="9AA0A6"/>
          </p15:clr>
        </p15:guide>
        <p15:guide id="3" pos="1814">
          <p15:clr>
            <a:srgbClr val="9AA0A6"/>
          </p15:clr>
        </p15:guide>
        <p15:guide id="4" pos="4082">
          <p15:clr>
            <a:srgbClr val="9AA0A6"/>
          </p15:clr>
        </p15:guide>
        <p15:guide id="5" pos="63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8E78EE-B771-4797-8D38-41A609A0C34F}">
  <a:tblStyle styleId="{BC8E78EE-B771-4797-8D38-41A609A0C3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45"/>
        <p:guide pos="4490"/>
        <p:guide pos="1814"/>
        <p:guide pos="4082"/>
        <p:guide pos="635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OpenSans-italic.fntdata"/><Relationship Id="rId10" Type="http://schemas.openxmlformats.org/officeDocument/2006/relationships/font" Target="fonts/OpenSans-bold.fntdata"/><Relationship Id="rId12" Type="http://schemas.openxmlformats.org/officeDocument/2006/relationships/font" Target="fonts/OpenSans-boldItalic.fntdata"/><Relationship Id="rId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2cff46220_0_0: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2cff46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cff46220_0_13: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cff462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9.9.9.9/" TargetMode="Externa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7245825"/>
            <a:ext cx="10692000" cy="159600"/>
          </a:xfrm>
          <a:prstGeom prst="round2SameRect">
            <a:avLst>
              <a:gd fmla="val 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Verdana"/>
              <a:ea typeface="Verdana"/>
              <a:cs typeface="Verdana"/>
              <a:sym typeface="Verdana"/>
            </a:endParaRPr>
          </a:p>
        </p:txBody>
      </p:sp>
      <p:grpSp>
        <p:nvGrpSpPr>
          <p:cNvPr id="55" name="Google Shape;55;p13"/>
          <p:cNvGrpSpPr/>
          <p:nvPr/>
        </p:nvGrpSpPr>
        <p:grpSpPr>
          <a:xfrm>
            <a:off x="152400" y="338425"/>
            <a:ext cx="3259200" cy="1523425"/>
            <a:chOff x="152400" y="338425"/>
            <a:chExt cx="3259200" cy="1523425"/>
          </a:xfrm>
        </p:grpSpPr>
        <p:pic>
          <p:nvPicPr>
            <p:cNvPr id="56" name="Google Shape;56;p13"/>
            <p:cNvPicPr preferRelativeResize="0"/>
            <p:nvPr/>
          </p:nvPicPr>
          <p:blipFill rotWithShape="1">
            <a:blip r:embed="rId3">
              <a:alphaModFix/>
            </a:blip>
            <a:srcRect b="34187" l="0" r="0" t="33945"/>
            <a:stretch/>
          </p:blipFill>
          <p:spPr>
            <a:xfrm>
              <a:off x="152400" y="823200"/>
              <a:ext cx="3259200" cy="1038650"/>
            </a:xfrm>
            <a:prstGeom prst="rect">
              <a:avLst/>
            </a:prstGeom>
            <a:noFill/>
            <a:ln>
              <a:noFill/>
            </a:ln>
          </p:spPr>
        </p:pic>
        <p:sp>
          <p:nvSpPr>
            <p:cNvPr id="57" name="Google Shape;57;p13"/>
            <p:cNvSpPr txBox="1"/>
            <p:nvPr/>
          </p:nvSpPr>
          <p:spPr>
            <a:xfrm>
              <a:off x="152400" y="338425"/>
              <a:ext cx="3259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2000">
                  <a:latin typeface="Verdana"/>
                  <a:ea typeface="Verdana"/>
                  <a:cs typeface="Verdana"/>
                  <a:sym typeface="Verdana"/>
                </a:rPr>
                <a:t>VanLevel</a:t>
              </a:r>
              <a:br>
                <a:rPr lang="de" sz="2000">
                  <a:latin typeface="Verdana"/>
                  <a:ea typeface="Verdana"/>
                  <a:cs typeface="Verdana"/>
                  <a:sym typeface="Verdana"/>
                </a:rPr>
              </a:br>
              <a:r>
                <a:rPr lang="de" sz="1000">
                  <a:latin typeface="Verdana"/>
                  <a:ea typeface="Verdana"/>
                  <a:cs typeface="Verdana"/>
                  <a:sym typeface="Verdana"/>
                </a:rPr>
                <a:t>- </a:t>
              </a:r>
              <a:r>
                <a:rPr lang="de" sz="1000">
                  <a:latin typeface="Verdana"/>
                  <a:ea typeface="Verdana"/>
                  <a:cs typeface="Verdana"/>
                  <a:sym typeface="Verdana"/>
                </a:rPr>
                <a:t>Bedienungsanleitung -</a:t>
              </a:r>
              <a:endParaRPr sz="1000">
                <a:latin typeface="Verdana"/>
                <a:ea typeface="Verdana"/>
                <a:cs typeface="Verdana"/>
                <a:sym typeface="Verdana"/>
              </a:endParaRPr>
            </a:p>
          </p:txBody>
        </p:sp>
      </p:grpSp>
      <p:cxnSp>
        <p:nvCxnSpPr>
          <p:cNvPr id="58" name="Google Shape;58;p13"/>
          <p:cNvCxnSpPr/>
          <p:nvPr/>
        </p:nvCxnSpPr>
        <p:spPr>
          <a:xfrm flipH="1">
            <a:off x="7128000" y="-54000"/>
            <a:ext cx="3600" cy="7560000"/>
          </a:xfrm>
          <a:prstGeom prst="straightConnector1">
            <a:avLst/>
          </a:prstGeom>
          <a:noFill/>
          <a:ln cap="flat" cmpd="sng" w="9525">
            <a:solidFill>
              <a:srgbClr val="FFFFFF"/>
            </a:solidFill>
            <a:prstDash val="solid"/>
            <a:round/>
            <a:headEnd len="med" w="med" type="none"/>
            <a:tailEnd len="med" w="med" type="none"/>
          </a:ln>
        </p:spPr>
      </p:cxnSp>
      <p:sp>
        <p:nvSpPr>
          <p:cNvPr id="59" name="Google Shape;59;p13"/>
          <p:cNvSpPr/>
          <p:nvPr/>
        </p:nvSpPr>
        <p:spPr>
          <a:xfrm>
            <a:off x="3711600" y="7254000"/>
            <a:ext cx="3420000" cy="144000"/>
          </a:xfrm>
          <a:prstGeom prst="round2SameRect">
            <a:avLst>
              <a:gd fmla="val 16667"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latin typeface="Verdana"/>
                <a:ea typeface="Verdana"/>
                <a:cs typeface="Verdana"/>
                <a:sym typeface="Verdana"/>
              </a:rPr>
              <a:t>Wo ist was?; Platzsuche/Libellenmodus	       		 Seite 2</a:t>
            </a:r>
            <a:endParaRPr sz="600">
              <a:latin typeface="Verdana"/>
              <a:ea typeface="Verdana"/>
              <a:cs typeface="Verdana"/>
              <a:sym typeface="Verdana"/>
            </a:endParaRPr>
          </a:p>
        </p:txBody>
      </p:sp>
      <p:sp>
        <p:nvSpPr>
          <p:cNvPr id="60" name="Google Shape;60;p13"/>
          <p:cNvSpPr txBox="1"/>
          <p:nvPr/>
        </p:nvSpPr>
        <p:spPr>
          <a:xfrm>
            <a:off x="3636000" y="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latin typeface="Verdana"/>
                <a:ea typeface="Verdana"/>
                <a:cs typeface="Verdana"/>
                <a:sym typeface="Verdana"/>
              </a:rPr>
              <a:t>Wo ist was?</a:t>
            </a:r>
            <a:endParaRPr>
              <a:latin typeface="Verdana"/>
              <a:ea typeface="Verdana"/>
              <a:cs typeface="Verdana"/>
              <a:sym typeface="Verdana"/>
            </a:endParaRPr>
          </a:p>
        </p:txBody>
      </p:sp>
      <p:sp>
        <p:nvSpPr>
          <p:cNvPr id="61" name="Google Shape;61;p13"/>
          <p:cNvSpPr txBox="1"/>
          <p:nvPr/>
        </p:nvSpPr>
        <p:spPr>
          <a:xfrm>
            <a:off x="3637800" y="328625"/>
            <a:ext cx="3420000" cy="107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800">
                <a:latin typeface="Verdana"/>
                <a:ea typeface="Verdana"/>
                <a:cs typeface="Verdana"/>
                <a:sym typeface="Verdana"/>
              </a:rPr>
              <a:t>Bitte lade zuerst dein VanLevel ca. 1,5-2h auf - Danke.</a:t>
            </a:r>
            <a:endParaRPr sz="800">
              <a:latin typeface="Verdana"/>
              <a:ea typeface="Verdana"/>
              <a:cs typeface="Verdana"/>
              <a:sym typeface="Verdana"/>
            </a:endParaRPr>
          </a:p>
          <a:p>
            <a:pPr indent="0" lvl="0" marL="0" rtl="0" algn="l">
              <a:spcBef>
                <a:spcPts val="0"/>
              </a:spcBef>
              <a:spcAft>
                <a:spcPts val="0"/>
              </a:spcAft>
              <a:buNone/>
            </a:pPr>
            <a:r>
              <a:rPr lang="de" sz="800">
                <a:latin typeface="Verdana"/>
                <a:ea typeface="Verdana"/>
                <a:cs typeface="Verdana"/>
                <a:sym typeface="Verdana"/>
              </a:rPr>
              <a:t>Sobald du dein VanLevel mit Strom versorgst geht das Display an und der Libellenmodus wird eingeschaltet. </a:t>
            </a:r>
            <a:br>
              <a:rPr lang="de" sz="800">
                <a:latin typeface="Verdana"/>
                <a:ea typeface="Verdana"/>
                <a:cs typeface="Verdana"/>
                <a:sym typeface="Verdana"/>
              </a:rPr>
            </a:br>
            <a:r>
              <a:rPr lang="de" sz="800">
                <a:latin typeface="Verdana"/>
                <a:ea typeface="Verdana"/>
                <a:cs typeface="Verdana"/>
                <a:sym typeface="Verdana"/>
              </a:rPr>
              <a:t> </a:t>
            </a:r>
            <a:br>
              <a:rPr lang="de" sz="800">
                <a:latin typeface="Verdana"/>
                <a:ea typeface="Verdana"/>
                <a:cs typeface="Verdana"/>
                <a:sym typeface="Verdana"/>
              </a:rPr>
            </a:br>
            <a:r>
              <a:rPr lang="de" sz="800">
                <a:latin typeface="Verdana"/>
                <a:ea typeface="Verdana"/>
                <a:cs typeface="Verdana"/>
                <a:sym typeface="Verdana"/>
              </a:rPr>
              <a:t>Ohne Stromversorgung oder wenn VanLevel aus ist, kannst du einfach mittels zwei sekündiger Betätigung der Taste 1 VanLevel einschalten.</a:t>
            </a:r>
            <a:endParaRPr sz="800">
              <a:latin typeface="Verdana"/>
              <a:ea typeface="Verdana"/>
              <a:cs typeface="Verdana"/>
              <a:sym typeface="Verdana"/>
            </a:endParaRPr>
          </a:p>
        </p:txBody>
      </p:sp>
      <p:sp>
        <p:nvSpPr>
          <p:cNvPr id="62" name="Google Shape;62;p13"/>
          <p:cNvSpPr/>
          <p:nvPr/>
        </p:nvSpPr>
        <p:spPr>
          <a:xfrm>
            <a:off x="144000" y="7252350"/>
            <a:ext cx="3420000" cy="144000"/>
          </a:xfrm>
          <a:prstGeom prst="round2SameRect">
            <a:avLst>
              <a:gd fmla="val 0"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latin typeface="Verdana"/>
                <a:ea typeface="Verdana"/>
                <a:cs typeface="Verdana"/>
                <a:sym typeface="Verdana"/>
              </a:rPr>
              <a:t>Dankeschön					Seite 1</a:t>
            </a:r>
            <a:endParaRPr sz="600">
              <a:latin typeface="Verdana"/>
              <a:ea typeface="Verdana"/>
              <a:cs typeface="Verdana"/>
              <a:sym typeface="Verdana"/>
            </a:endParaRPr>
          </a:p>
        </p:txBody>
      </p:sp>
      <p:sp>
        <p:nvSpPr>
          <p:cNvPr id="63" name="Google Shape;63;p13"/>
          <p:cNvSpPr txBox="1"/>
          <p:nvPr/>
        </p:nvSpPr>
        <p:spPr>
          <a:xfrm>
            <a:off x="147300" y="379800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latin typeface="Verdana"/>
                <a:ea typeface="Verdana"/>
                <a:cs typeface="Verdana"/>
                <a:sym typeface="Verdana"/>
              </a:rPr>
              <a:t>Dankeschön.</a:t>
            </a:r>
            <a:endParaRPr>
              <a:latin typeface="Verdana"/>
              <a:ea typeface="Verdana"/>
              <a:cs typeface="Verdana"/>
              <a:sym typeface="Verdana"/>
            </a:endParaRPr>
          </a:p>
        </p:txBody>
      </p:sp>
      <p:sp>
        <p:nvSpPr>
          <p:cNvPr id="64" name="Google Shape;64;p13"/>
          <p:cNvSpPr txBox="1"/>
          <p:nvPr/>
        </p:nvSpPr>
        <p:spPr>
          <a:xfrm>
            <a:off x="149100" y="4126625"/>
            <a:ext cx="3420000" cy="187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800">
                <a:latin typeface="Verdana"/>
                <a:ea typeface="Verdana"/>
                <a:cs typeface="Verdana"/>
                <a:sym typeface="Verdana"/>
              </a:rPr>
              <a:t>Wir teilen uns ein spannendes und abwechslungsreiches Hobby -  das ist großartig. Ich freue mich, dich durch deine Entscheidung zum Kauf eines VanLevel beim Finden eines guten Abstellplatzes und der Einrichtung auf dem Campingplatz unterstützen zu können. Ich wünsche dir spannende Reisen und tolle Erlebnisse. </a:t>
            </a:r>
            <a:endParaRPr sz="800">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a:p>
            <a:pPr indent="0" lvl="0" marL="0" rtl="0" algn="l">
              <a:spcBef>
                <a:spcPts val="0"/>
              </a:spcBef>
              <a:spcAft>
                <a:spcPts val="0"/>
              </a:spcAft>
              <a:buNone/>
            </a:pPr>
            <a:r>
              <a:rPr lang="de" sz="800">
                <a:latin typeface="Verdana"/>
                <a:ea typeface="Verdana"/>
                <a:cs typeface="Verdana"/>
                <a:sym typeface="Verdana"/>
              </a:rPr>
              <a:t>Inhalt: VanLevel (comfort) oder VanLevel (lite)</a:t>
            </a:r>
            <a:br>
              <a:rPr lang="de" sz="800">
                <a:latin typeface="Verdana"/>
                <a:ea typeface="Verdana"/>
                <a:cs typeface="Verdana"/>
                <a:sym typeface="Verdana"/>
              </a:rPr>
            </a:br>
            <a:r>
              <a:rPr lang="de" sz="800">
                <a:latin typeface="Verdana"/>
                <a:ea typeface="Verdana"/>
                <a:cs typeface="Verdana"/>
                <a:sym typeface="Verdana"/>
              </a:rPr>
              <a:t>Zubehör von VanLevel comfort: </a:t>
            </a:r>
            <a:br>
              <a:rPr lang="de" sz="800">
                <a:latin typeface="Verdana"/>
                <a:ea typeface="Verdana"/>
                <a:cs typeface="Verdana"/>
                <a:sym typeface="Verdana"/>
              </a:rPr>
            </a:br>
            <a:r>
              <a:rPr lang="de" sz="800">
                <a:latin typeface="Verdana"/>
                <a:ea typeface="Verdana"/>
                <a:cs typeface="Verdana"/>
                <a:sym typeface="Verdana"/>
              </a:rPr>
              <a:t>	1x USB Typ-C Kabel, </a:t>
            </a:r>
            <a:br>
              <a:rPr lang="de" sz="800">
                <a:latin typeface="Verdana"/>
                <a:ea typeface="Verdana"/>
                <a:cs typeface="Verdana"/>
                <a:sym typeface="Verdana"/>
              </a:rPr>
            </a:br>
            <a:r>
              <a:rPr lang="de" sz="800">
                <a:latin typeface="Verdana"/>
                <a:ea typeface="Verdana"/>
                <a:cs typeface="Verdana"/>
                <a:sym typeface="Verdana"/>
              </a:rPr>
              <a:t>	1x Befestigungsband, </a:t>
            </a:r>
            <a:br>
              <a:rPr lang="de" sz="800">
                <a:latin typeface="Verdana"/>
                <a:ea typeface="Verdana"/>
                <a:cs typeface="Verdana"/>
                <a:sym typeface="Verdana"/>
              </a:rPr>
            </a:br>
            <a:r>
              <a:rPr lang="de" sz="800">
                <a:latin typeface="Verdana"/>
                <a:ea typeface="Verdana"/>
                <a:cs typeface="Verdana"/>
                <a:sym typeface="Verdana"/>
              </a:rPr>
              <a:t>	2x Befestigungen </a:t>
            </a:r>
            <a:endParaRPr sz="800">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a:p>
            <a:pPr indent="0" lvl="0" marL="0" rtl="0" algn="l">
              <a:spcBef>
                <a:spcPts val="0"/>
              </a:spcBef>
              <a:spcAft>
                <a:spcPts val="0"/>
              </a:spcAft>
              <a:buNone/>
            </a:pPr>
            <a:r>
              <a:rPr lang="de" sz="800" u="sng">
                <a:latin typeface="Verdana"/>
                <a:ea typeface="Verdana"/>
                <a:cs typeface="Verdana"/>
                <a:sym typeface="Verdana"/>
              </a:rPr>
              <a:t>Inhalt</a:t>
            </a:r>
            <a:endParaRPr sz="800" u="sng">
              <a:latin typeface="Verdana"/>
              <a:ea typeface="Verdana"/>
              <a:cs typeface="Verdana"/>
              <a:sym typeface="Verdana"/>
            </a:endParaRPr>
          </a:p>
          <a:p>
            <a:pPr indent="0" lvl="0" marL="0" rtl="0" algn="l">
              <a:spcBef>
                <a:spcPts val="0"/>
              </a:spcBef>
              <a:spcAft>
                <a:spcPts val="0"/>
              </a:spcAft>
              <a:buNone/>
            </a:pPr>
            <a:r>
              <a:rPr lang="de" sz="800">
                <a:latin typeface="Verdana"/>
                <a:ea typeface="Verdana"/>
                <a:cs typeface="Verdana"/>
                <a:sym typeface="Verdana"/>
              </a:rPr>
              <a:t>Seite 1: Dankeschön</a:t>
            </a:r>
            <a:endParaRPr sz="800">
              <a:latin typeface="Verdana"/>
              <a:ea typeface="Verdana"/>
              <a:cs typeface="Verdana"/>
              <a:sym typeface="Verdana"/>
            </a:endParaRPr>
          </a:p>
          <a:p>
            <a:pPr indent="0" lvl="0" marL="0" rtl="0" algn="l">
              <a:spcBef>
                <a:spcPts val="0"/>
              </a:spcBef>
              <a:spcAft>
                <a:spcPts val="0"/>
              </a:spcAft>
              <a:buNone/>
            </a:pPr>
            <a:r>
              <a:rPr lang="de" sz="800">
                <a:latin typeface="Verdana"/>
                <a:ea typeface="Verdana"/>
                <a:cs typeface="Verdana"/>
                <a:sym typeface="Verdana"/>
              </a:rPr>
              <a:t>Seite 2: Wo ist was?; </a:t>
            </a:r>
            <a:r>
              <a:rPr lang="de" sz="800">
                <a:solidFill>
                  <a:schemeClr val="dk1"/>
                </a:solidFill>
                <a:latin typeface="Verdana"/>
                <a:ea typeface="Verdana"/>
                <a:cs typeface="Verdana"/>
                <a:sym typeface="Verdana"/>
              </a:rPr>
              <a:t>Platzsuche / Libellenmodus</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de" sz="800">
                <a:solidFill>
                  <a:schemeClr val="dk1"/>
                </a:solidFill>
                <a:latin typeface="Verdana"/>
                <a:ea typeface="Verdana"/>
                <a:cs typeface="Verdana"/>
                <a:sym typeface="Verdana"/>
              </a:rPr>
              <a:t>Seite 3: Keilanzeige / Höhenmodus</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de" sz="800">
                <a:solidFill>
                  <a:schemeClr val="dk1"/>
                </a:solidFill>
                <a:latin typeface="Verdana"/>
                <a:ea typeface="Verdana"/>
                <a:cs typeface="Verdana"/>
                <a:sym typeface="Verdana"/>
              </a:rPr>
              <a:t>Seite 4: Setupmodus</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de" sz="800">
                <a:solidFill>
                  <a:schemeClr val="dk1"/>
                </a:solidFill>
                <a:latin typeface="Verdana"/>
                <a:ea typeface="Verdana"/>
                <a:cs typeface="Verdana"/>
                <a:sym typeface="Verdana"/>
              </a:rPr>
              <a:t>Seite 5: Einstellungen; Technisches</a:t>
            </a:r>
            <a:br>
              <a:rPr lang="de" sz="800">
                <a:latin typeface="Verdana"/>
                <a:ea typeface="Verdana"/>
                <a:cs typeface="Verdana"/>
                <a:sym typeface="Verdana"/>
              </a:rPr>
            </a:br>
            <a:endParaRPr sz="800">
              <a:latin typeface="Verdana"/>
              <a:ea typeface="Verdana"/>
              <a:cs typeface="Verdana"/>
              <a:sym typeface="Verdana"/>
            </a:endParaRPr>
          </a:p>
        </p:txBody>
      </p:sp>
      <p:sp>
        <p:nvSpPr>
          <p:cNvPr id="65" name="Google Shape;65;p13"/>
          <p:cNvSpPr/>
          <p:nvPr/>
        </p:nvSpPr>
        <p:spPr>
          <a:xfrm>
            <a:off x="2948000" y="7019900"/>
            <a:ext cx="180975" cy="88750"/>
          </a:xfrm>
          <a:custGeom>
            <a:rect b="b" l="l" r="r" t="t"/>
            <a:pathLst>
              <a:path extrusionOk="0" h="3550" w="7239">
                <a:moveTo>
                  <a:pt x="7239" y="3429"/>
                </a:moveTo>
                <a:cubicBezTo>
                  <a:pt x="6287" y="3397"/>
                  <a:pt x="2731" y="3811"/>
                  <a:pt x="1524" y="3239"/>
                </a:cubicBezTo>
                <a:cubicBezTo>
                  <a:pt x="318" y="2668"/>
                  <a:pt x="254" y="540"/>
                  <a:pt x="0" y="0"/>
                </a:cubicBezTo>
              </a:path>
            </a:pathLst>
          </a:custGeom>
          <a:noFill/>
          <a:ln cap="flat" cmpd="sng" w="9525">
            <a:solidFill>
              <a:srgbClr val="4285F4"/>
            </a:solidFill>
            <a:prstDash val="solid"/>
            <a:round/>
            <a:headEnd len="med" w="med" type="none"/>
            <a:tailEnd len="med" w="med" type="triangle"/>
          </a:ln>
        </p:spPr>
      </p:sp>
      <p:sp>
        <p:nvSpPr>
          <p:cNvPr id="66" name="Google Shape;66;p13"/>
          <p:cNvSpPr txBox="1"/>
          <p:nvPr/>
        </p:nvSpPr>
        <p:spPr>
          <a:xfrm>
            <a:off x="3635988" y="1371888"/>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latin typeface="Verdana"/>
                <a:ea typeface="Verdana"/>
                <a:cs typeface="Verdana"/>
                <a:sym typeface="Verdana"/>
              </a:rPr>
              <a:t>Platzsuche / Libellenmodus</a:t>
            </a:r>
            <a:endParaRPr>
              <a:latin typeface="Verdana"/>
              <a:ea typeface="Verdana"/>
              <a:cs typeface="Verdana"/>
              <a:sym typeface="Verdana"/>
            </a:endParaRPr>
          </a:p>
        </p:txBody>
      </p:sp>
      <p:sp>
        <p:nvSpPr>
          <p:cNvPr id="67" name="Google Shape;67;p13"/>
          <p:cNvSpPr txBox="1"/>
          <p:nvPr/>
        </p:nvSpPr>
        <p:spPr>
          <a:xfrm>
            <a:off x="3637788" y="1700513"/>
            <a:ext cx="3420000" cy="107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Funktion: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Dieser Modus dient der Platzsuche. Je näher sich der grüne Punkt zum Zentrum des Kreuzes befindet, umso weniger Höhe muss später ausgeglichen werden.</a:t>
            </a:r>
            <a:endParaRPr sz="800">
              <a:solidFill>
                <a:schemeClr val="dk1"/>
              </a:solidFill>
              <a:latin typeface="Verdana"/>
              <a:ea typeface="Verdana"/>
              <a:cs typeface="Verdana"/>
              <a:sym typeface="Verdana"/>
            </a:endParaRPr>
          </a:p>
          <a:p>
            <a:pPr indent="0" lvl="0" marL="0" rtl="0" algn="l">
              <a:spcBef>
                <a:spcPts val="0"/>
              </a:spcBef>
              <a:spcAft>
                <a:spcPts val="0"/>
              </a:spcAft>
              <a:buNone/>
            </a:pPr>
            <a:br>
              <a:rPr lang="de" sz="800">
                <a:latin typeface="Verdana"/>
                <a:ea typeface="Verdana"/>
                <a:cs typeface="Verdana"/>
                <a:sym typeface="Verdana"/>
              </a:rPr>
            </a:br>
            <a:r>
              <a:rPr lang="de" sz="800">
                <a:solidFill>
                  <a:schemeClr val="dk1"/>
                </a:solidFill>
                <a:latin typeface="Verdana"/>
                <a:ea typeface="Verdana"/>
                <a:cs typeface="Verdana"/>
                <a:sym typeface="Verdana"/>
              </a:rPr>
              <a:t>Die Einteilung des Kreuzes richtet sich dabei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nach den im Setup hinterlegten Höhen.</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de" sz="800">
                <a:solidFill>
                  <a:schemeClr val="dk1"/>
                </a:solidFill>
                <a:latin typeface="Verdana"/>
                <a:ea typeface="Verdana"/>
                <a:cs typeface="Verdana"/>
                <a:sym typeface="Verdana"/>
              </a:rPr>
              <a:t>Ist ein geeigneter Abstellplatz gefunden, kann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mittels Druck auf die Menütaste (6 Menü) in den nächsten Modus gewechselt werden.</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Die Batterie hält dabei für ca. drei Abstellvorgänge. VanLevel schaltet sich automatisch nach max. 15 Minuten aus, kann aber jederzeit neu gestartet werden.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Der Batteriestatus wird in drei Kategorien angezeigt:</a:t>
            </a:r>
            <a:endParaRPr sz="800">
              <a:solidFill>
                <a:schemeClr val="dk1"/>
              </a:solidFill>
              <a:latin typeface="Verdana"/>
              <a:ea typeface="Verdana"/>
              <a:cs typeface="Verdana"/>
              <a:sym typeface="Verdana"/>
            </a:endParaRPr>
          </a:p>
          <a:p>
            <a:pPr indent="-336550" lvl="0" marL="3600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Weiss</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VanLevel wird aufgeladen, das Symbol wird grün wenn die Batterie vollständig geladen ist. </a:t>
            </a:r>
            <a:endParaRPr sz="800">
              <a:solidFill>
                <a:schemeClr val="dk1"/>
              </a:solidFill>
              <a:latin typeface="Verdana"/>
              <a:ea typeface="Verdana"/>
              <a:cs typeface="Verdana"/>
              <a:sym typeface="Verdana"/>
            </a:endParaRPr>
          </a:p>
          <a:p>
            <a:pPr indent="-336550" lvl="0" marL="3600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Grün</a:t>
            </a:r>
            <a:endParaRPr sz="800">
              <a:solidFill>
                <a:schemeClr val="dk1"/>
              </a:solidFill>
              <a:latin typeface="Verdana"/>
              <a:ea typeface="Verdana"/>
              <a:cs typeface="Verdana"/>
              <a:sym typeface="Verdana"/>
            </a:endParaRPr>
          </a:p>
          <a:p>
            <a:pPr indent="-336550" lvl="0" marL="3600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Gelb</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Die Batterie reicht ggf. nicht mehr für einen vollständigen Abstellvorgang. </a:t>
            </a:r>
            <a:endParaRPr sz="800">
              <a:solidFill>
                <a:schemeClr val="dk1"/>
              </a:solidFill>
              <a:latin typeface="Verdana"/>
              <a:ea typeface="Verdana"/>
              <a:cs typeface="Verdana"/>
              <a:sym typeface="Verdana"/>
            </a:endParaRPr>
          </a:p>
          <a:p>
            <a:pPr indent="-336550" lvl="0" marL="3600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Rot</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VanLevel schaltet sich automatisch ab.</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p:txBody>
      </p:sp>
      <p:grpSp>
        <p:nvGrpSpPr>
          <p:cNvPr id="68" name="Google Shape;68;p13"/>
          <p:cNvGrpSpPr/>
          <p:nvPr/>
        </p:nvGrpSpPr>
        <p:grpSpPr>
          <a:xfrm>
            <a:off x="6441576" y="2106251"/>
            <a:ext cx="614415" cy="614407"/>
            <a:chOff x="2195203" y="386016"/>
            <a:chExt cx="1050821" cy="1034529"/>
          </a:xfrm>
        </p:grpSpPr>
        <p:pic>
          <p:nvPicPr>
            <p:cNvPr id="69" name="Google Shape;69;p13"/>
            <p:cNvPicPr preferRelativeResize="0"/>
            <p:nvPr/>
          </p:nvPicPr>
          <p:blipFill rotWithShape="1">
            <a:blip r:embed="rId4">
              <a:alphaModFix/>
            </a:blip>
            <a:srcRect b="60970" l="21156" r="22276" t="9844"/>
            <a:stretch/>
          </p:blipFill>
          <p:spPr>
            <a:xfrm rot="5400000">
              <a:off x="2203349" y="377870"/>
              <a:ext cx="1034529" cy="1050821"/>
            </a:xfrm>
            <a:prstGeom prst="rect">
              <a:avLst/>
            </a:prstGeom>
            <a:noFill/>
            <a:ln>
              <a:noFill/>
            </a:ln>
          </p:spPr>
        </p:pic>
        <p:sp>
          <p:nvSpPr>
            <p:cNvPr id="70" name="Google Shape;70;p13"/>
            <p:cNvSpPr/>
            <p:nvPr/>
          </p:nvSpPr>
          <p:spPr>
            <a:xfrm>
              <a:off x="2298050" y="499300"/>
              <a:ext cx="835800" cy="811800"/>
            </a:xfrm>
            <a:prstGeom prst="rect">
              <a:avLst/>
            </a:prstGeom>
            <a:noFill/>
            <a:ln cap="flat" cmpd="sng" w="9525">
              <a:solidFill>
                <a:srgbClr val="9900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71" name="Google Shape;71;p13"/>
            <p:cNvSpPr/>
            <p:nvPr/>
          </p:nvSpPr>
          <p:spPr>
            <a:xfrm>
              <a:off x="2374250" y="575500"/>
              <a:ext cx="688200" cy="666600"/>
            </a:xfrm>
            <a:prstGeom prst="rect">
              <a:avLst/>
            </a:prstGeom>
            <a:noFill/>
            <a:ln cap="flat" cmpd="sng" w="9525">
              <a:solidFill>
                <a:srgbClr val="9800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72" name="Google Shape;72;p13"/>
            <p:cNvSpPr/>
            <p:nvPr/>
          </p:nvSpPr>
          <p:spPr>
            <a:xfrm>
              <a:off x="2450450" y="659975"/>
              <a:ext cx="519000" cy="507000"/>
            </a:xfrm>
            <a:prstGeom prst="rect">
              <a:avLst/>
            </a:prstGeom>
            <a:noFill/>
            <a:ln cap="flat" cmpd="sng" w="9525">
              <a:solidFill>
                <a:srgbClr val="FFFF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73" name="Google Shape;73;p13"/>
            <p:cNvSpPr/>
            <p:nvPr/>
          </p:nvSpPr>
          <p:spPr>
            <a:xfrm>
              <a:off x="2526650" y="736175"/>
              <a:ext cx="366600" cy="354600"/>
            </a:xfrm>
            <a:prstGeom prst="rect">
              <a:avLst/>
            </a:prstGeom>
            <a:noFill/>
            <a:ln cap="flat" cmpd="sng" w="9525">
              <a:solidFill>
                <a:srgbClr val="4285F4"/>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74" name="Google Shape;74;p13"/>
            <p:cNvSpPr/>
            <p:nvPr/>
          </p:nvSpPr>
          <p:spPr>
            <a:xfrm>
              <a:off x="2617100" y="820625"/>
              <a:ext cx="185700" cy="193200"/>
            </a:xfrm>
            <a:prstGeom prst="rect">
              <a:avLst/>
            </a:prstGeom>
            <a:noFill/>
            <a:ln cap="flat" cmpd="sng" w="9525">
              <a:solidFill>
                <a:srgbClr val="6AA84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75" name="Google Shape;75;p13"/>
            <p:cNvCxnSpPr/>
            <p:nvPr/>
          </p:nvCxnSpPr>
          <p:spPr>
            <a:xfrm>
              <a:off x="2221850" y="905200"/>
              <a:ext cx="988200" cy="0"/>
            </a:xfrm>
            <a:prstGeom prst="straightConnector1">
              <a:avLst/>
            </a:prstGeom>
            <a:noFill/>
            <a:ln cap="flat" cmpd="sng" w="9525">
              <a:solidFill>
                <a:srgbClr val="EEEEEE"/>
              </a:solidFill>
              <a:prstDash val="solid"/>
              <a:round/>
              <a:headEnd len="med" w="med" type="none"/>
              <a:tailEnd len="med" w="med" type="none"/>
            </a:ln>
          </p:spPr>
        </p:cxnSp>
        <p:cxnSp>
          <p:nvCxnSpPr>
            <p:cNvPr id="76" name="Google Shape;76;p13"/>
            <p:cNvCxnSpPr/>
            <p:nvPr/>
          </p:nvCxnSpPr>
          <p:spPr>
            <a:xfrm rot="10800000">
              <a:off x="2715950" y="423100"/>
              <a:ext cx="0" cy="964200"/>
            </a:xfrm>
            <a:prstGeom prst="straightConnector1">
              <a:avLst/>
            </a:prstGeom>
            <a:noFill/>
            <a:ln cap="flat" cmpd="sng" w="9525">
              <a:solidFill>
                <a:srgbClr val="EEEEEE"/>
              </a:solidFill>
              <a:prstDash val="solid"/>
              <a:round/>
              <a:headEnd len="med" w="med" type="none"/>
              <a:tailEnd len="med" w="med" type="none"/>
            </a:ln>
          </p:spPr>
        </p:cxnSp>
        <p:sp>
          <p:nvSpPr>
            <p:cNvPr id="77" name="Google Shape;77;p13"/>
            <p:cNvSpPr/>
            <p:nvPr/>
          </p:nvSpPr>
          <p:spPr>
            <a:xfrm>
              <a:off x="2767150" y="786200"/>
              <a:ext cx="76200" cy="750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grpSp>
      <p:grpSp>
        <p:nvGrpSpPr>
          <p:cNvPr id="78" name="Google Shape;78;p13"/>
          <p:cNvGrpSpPr/>
          <p:nvPr/>
        </p:nvGrpSpPr>
        <p:grpSpPr>
          <a:xfrm>
            <a:off x="3805799" y="4728000"/>
            <a:ext cx="3249596" cy="2428529"/>
            <a:chOff x="3805799" y="4880400"/>
            <a:chExt cx="3249596" cy="2428529"/>
          </a:xfrm>
        </p:grpSpPr>
        <p:grpSp>
          <p:nvGrpSpPr>
            <p:cNvPr id="79" name="Google Shape;79;p13"/>
            <p:cNvGrpSpPr/>
            <p:nvPr/>
          </p:nvGrpSpPr>
          <p:grpSpPr>
            <a:xfrm>
              <a:off x="4950212" y="6239812"/>
              <a:ext cx="2105183" cy="1069116"/>
              <a:chOff x="0" y="-925"/>
              <a:chExt cx="3600450" cy="1828800"/>
            </a:xfrm>
          </p:grpSpPr>
          <p:pic>
            <p:nvPicPr>
              <p:cNvPr id="80" name="Google Shape;80;p13"/>
              <p:cNvPicPr preferRelativeResize="0"/>
              <p:nvPr/>
            </p:nvPicPr>
            <p:blipFill>
              <a:blip r:embed="rId4">
                <a:alphaModFix/>
              </a:blip>
              <a:stretch>
                <a:fillRect/>
              </a:stretch>
            </p:blipFill>
            <p:spPr>
              <a:xfrm rot="5400000">
                <a:off x="885825" y="-886750"/>
                <a:ext cx="1828800" cy="3600450"/>
              </a:xfrm>
              <a:prstGeom prst="rect">
                <a:avLst/>
              </a:prstGeom>
              <a:noFill/>
              <a:ln>
                <a:noFill/>
              </a:ln>
            </p:spPr>
          </p:pic>
          <p:sp>
            <p:nvSpPr>
              <p:cNvPr id="81" name="Google Shape;81;p13"/>
              <p:cNvSpPr/>
              <p:nvPr/>
            </p:nvSpPr>
            <p:spPr>
              <a:xfrm>
                <a:off x="1516525" y="1242488"/>
                <a:ext cx="236125" cy="47625"/>
              </a:xfrm>
              <a:prstGeom prst="flowChartProcess">
                <a:avLst/>
              </a:prstGeom>
              <a:solidFill>
                <a:srgbClr val="FF0000"/>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2" name="Google Shape;82;p13"/>
              <p:cNvSpPr/>
              <p:nvPr/>
            </p:nvSpPr>
            <p:spPr>
              <a:xfrm>
                <a:off x="1487950" y="1214300"/>
                <a:ext cx="236125" cy="104000"/>
              </a:xfrm>
              <a:prstGeom prst="flowChartProcess">
                <a:avLst/>
              </a:prstGeom>
              <a:solidFill>
                <a:srgbClr val="FF0000"/>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3" name="Google Shape;83;p13"/>
              <p:cNvSpPr txBox="1"/>
              <p:nvPr/>
            </p:nvSpPr>
            <p:spPr>
              <a:xfrm>
                <a:off x="1234113" y="308517"/>
                <a:ext cx="1240800" cy="43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1100">
                    <a:solidFill>
                      <a:srgbClr val="EEEEEE"/>
                    </a:solidFill>
                    <a:latin typeface="Open Sans"/>
                    <a:ea typeface="Open Sans"/>
                    <a:cs typeface="Open Sans"/>
                    <a:sym typeface="Open Sans"/>
                  </a:rPr>
                  <a:t>VanLevel</a:t>
                </a:r>
                <a:endParaRPr sz="1100">
                  <a:solidFill>
                    <a:srgbClr val="EEEEEE"/>
                  </a:solidFill>
                  <a:latin typeface="Open Sans"/>
                  <a:ea typeface="Open Sans"/>
                  <a:cs typeface="Open Sans"/>
                  <a:sym typeface="Open Sans"/>
                </a:endParaRPr>
              </a:p>
            </p:txBody>
          </p:sp>
          <p:sp>
            <p:nvSpPr>
              <p:cNvPr id="84" name="Google Shape;84;p13"/>
              <p:cNvSpPr/>
              <p:nvPr/>
            </p:nvSpPr>
            <p:spPr>
              <a:xfrm>
                <a:off x="2298050" y="499300"/>
                <a:ext cx="835800" cy="811800"/>
              </a:xfrm>
              <a:prstGeom prst="rect">
                <a:avLst/>
              </a:prstGeom>
              <a:noFill/>
              <a:ln cap="flat" cmpd="sng" w="9525">
                <a:solidFill>
                  <a:srgbClr val="9900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5" name="Google Shape;85;p13"/>
              <p:cNvSpPr/>
              <p:nvPr/>
            </p:nvSpPr>
            <p:spPr>
              <a:xfrm>
                <a:off x="2374250" y="575500"/>
                <a:ext cx="688200" cy="666600"/>
              </a:xfrm>
              <a:prstGeom prst="rect">
                <a:avLst/>
              </a:prstGeom>
              <a:noFill/>
              <a:ln cap="flat" cmpd="sng" w="9525">
                <a:solidFill>
                  <a:srgbClr val="9800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6" name="Google Shape;86;p13"/>
              <p:cNvSpPr/>
              <p:nvPr/>
            </p:nvSpPr>
            <p:spPr>
              <a:xfrm>
                <a:off x="2450450" y="659975"/>
                <a:ext cx="519000" cy="507000"/>
              </a:xfrm>
              <a:prstGeom prst="rect">
                <a:avLst/>
              </a:prstGeom>
              <a:noFill/>
              <a:ln cap="flat" cmpd="sng" w="9525">
                <a:solidFill>
                  <a:srgbClr val="FFFF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7" name="Google Shape;87;p13"/>
              <p:cNvSpPr/>
              <p:nvPr/>
            </p:nvSpPr>
            <p:spPr>
              <a:xfrm>
                <a:off x="2526650" y="736175"/>
                <a:ext cx="366600" cy="354600"/>
              </a:xfrm>
              <a:prstGeom prst="rect">
                <a:avLst/>
              </a:prstGeom>
              <a:noFill/>
              <a:ln cap="flat" cmpd="sng" w="9525">
                <a:solidFill>
                  <a:srgbClr val="4285F4"/>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88" name="Google Shape;88;p13"/>
              <p:cNvSpPr/>
              <p:nvPr/>
            </p:nvSpPr>
            <p:spPr>
              <a:xfrm>
                <a:off x="2617100" y="820625"/>
                <a:ext cx="185700" cy="193200"/>
              </a:xfrm>
              <a:prstGeom prst="rect">
                <a:avLst/>
              </a:prstGeom>
              <a:noFill/>
              <a:ln cap="flat" cmpd="sng" w="9525">
                <a:solidFill>
                  <a:srgbClr val="6AA84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89" name="Google Shape;89;p13"/>
              <p:cNvCxnSpPr/>
              <p:nvPr/>
            </p:nvCxnSpPr>
            <p:spPr>
              <a:xfrm>
                <a:off x="2221850" y="905200"/>
                <a:ext cx="988200" cy="0"/>
              </a:xfrm>
              <a:prstGeom prst="straightConnector1">
                <a:avLst/>
              </a:prstGeom>
              <a:noFill/>
              <a:ln cap="flat" cmpd="sng" w="9525">
                <a:solidFill>
                  <a:srgbClr val="EEEEEE"/>
                </a:solidFill>
                <a:prstDash val="solid"/>
                <a:round/>
                <a:headEnd len="med" w="med" type="none"/>
                <a:tailEnd len="med" w="med" type="none"/>
              </a:ln>
            </p:spPr>
          </p:cxnSp>
          <p:cxnSp>
            <p:nvCxnSpPr>
              <p:cNvPr id="90" name="Google Shape;90;p13"/>
              <p:cNvCxnSpPr/>
              <p:nvPr/>
            </p:nvCxnSpPr>
            <p:spPr>
              <a:xfrm rot="10800000">
                <a:off x="2715950" y="423100"/>
                <a:ext cx="0" cy="964200"/>
              </a:xfrm>
              <a:prstGeom prst="straightConnector1">
                <a:avLst/>
              </a:prstGeom>
              <a:noFill/>
              <a:ln cap="flat" cmpd="sng" w="9525">
                <a:solidFill>
                  <a:srgbClr val="EEEEEE"/>
                </a:solidFill>
                <a:prstDash val="solid"/>
                <a:round/>
                <a:headEnd len="med" w="med" type="none"/>
                <a:tailEnd len="med" w="med" type="none"/>
              </a:ln>
            </p:spPr>
          </p:cxnSp>
          <p:sp>
            <p:nvSpPr>
              <p:cNvPr id="91" name="Google Shape;91;p13"/>
              <p:cNvSpPr/>
              <p:nvPr/>
            </p:nvSpPr>
            <p:spPr>
              <a:xfrm>
                <a:off x="2767150" y="786200"/>
                <a:ext cx="76200" cy="750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grpSp>
        <p:grpSp>
          <p:nvGrpSpPr>
            <p:cNvPr id="92" name="Google Shape;92;p13"/>
            <p:cNvGrpSpPr/>
            <p:nvPr/>
          </p:nvGrpSpPr>
          <p:grpSpPr>
            <a:xfrm>
              <a:off x="4950212" y="5782612"/>
              <a:ext cx="2105183" cy="1069116"/>
              <a:chOff x="0" y="-925"/>
              <a:chExt cx="3600450" cy="1828800"/>
            </a:xfrm>
          </p:grpSpPr>
          <p:pic>
            <p:nvPicPr>
              <p:cNvPr id="93" name="Google Shape;93;p13"/>
              <p:cNvPicPr preferRelativeResize="0"/>
              <p:nvPr/>
            </p:nvPicPr>
            <p:blipFill>
              <a:blip r:embed="rId4">
                <a:alphaModFix/>
              </a:blip>
              <a:stretch>
                <a:fillRect/>
              </a:stretch>
            </p:blipFill>
            <p:spPr>
              <a:xfrm rot="5400000">
                <a:off x="885825" y="-886750"/>
                <a:ext cx="1828800" cy="3600450"/>
              </a:xfrm>
              <a:prstGeom prst="rect">
                <a:avLst/>
              </a:prstGeom>
              <a:noFill/>
              <a:ln>
                <a:noFill/>
              </a:ln>
            </p:spPr>
          </p:pic>
          <p:sp>
            <p:nvSpPr>
              <p:cNvPr id="94" name="Google Shape;94;p13"/>
              <p:cNvSpPr/>
              <p:nvPr/>
            </p:nvSpPr>
            <p:spPr>
              <a:xfrm>
                <a:off x="1516525" y="1242488"/>
                <a:ext cx="236125" cy="47625"/>
              </a:xfrm>
              <a:prstGeom prst="flowChartProcess">
                <a:avLst/>
              </a:prstGeom>
              <a:solidFill>
                <a:srgbClr val="FF9900"/>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95" name="Google Shape;95;p13"/>
              <p:cNvSpPr/>
              <p:nvPr/>
            </p:nvSpPr>
            <p:spPr>
              <a:xfrm>
                <a:off x="1487950" y="1214300"/>
                <a:ext cx="236125" cy="104000"/>
              </a:xfrm>
              <a:prstGeom prst="flowChartProcess">
                <a:avLst/>
              </a:prstGeom>
              <a:solidFill>
                <a:srgbClr val="FF9900"/>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96" name="Google Shape;96;p13"/>
              <p:cNvSpPr txBox="1"/>
              <p:nvPr/>
            </p:nvSpPr>
            <p:spPr>
              <a:xfrm>
                <a:off x="1234113" y="308517"/>
                <a:ext cx="1240800" cy="43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1100">
                    <a:solidFill>
                      <a:srgbClr val="EEEEEE"/>
                    </a:solidFill>
                    <a:latin typeface="Open Sans"/>
                    <a:ea typeface="Open Sans"/>
                    <a:cs typeface="Open Sans"/>
                    <a:sym typeface="Open Sans"/>
                  </a:rPr>
                  <a:t>VanLevel</a:t>
                </a:r>
                <a:endParaRPr sz="1100">
                  <a:solidFill>
                    <a:srgbClr val="EEEEEE"/>
                  </a:solidFill>
                  <a:latin typeface="Open Sans"/>
                  <a:ea typeface="Open Sans"/>
                  <a:cs typeface="Open Sans"/>
                  <a:sym typeface="Open Sans"/>
                </a:endParaRPr>
              </a:p>
            </p:txBody>
          </p:sp>
          <p:sp>
            <p:nvSpPr>
              <p:cNvPr id="97" name="Google Shape;97;p13"/>
              <p:cNvSpPr/>
              <p:nvPr/>
            </p:nvSpPr>
            <p:spPr>
              <a:xfrm>
                <a:off x="2298050" y="499300"/>
                <a:ext cx="835800" cy="811800"/>
              </a:xfrm>
              <a:prstGeom prst="rect">
                <a:avLst/>
              </a:prstGeom>
              <a:noFill/>
              <a:ln cap="flat" cmpd="sng" w="9525">
                <a:solidFill>
                  <a:srgbClr val="9900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98" name="Google Shape;98;p13"/>
              <p:cNvSpPr/>
              <p:nvPr/>
            </p:nvSpPr>
            <p:spPr>
              <a:xfrm>
                <a:off x="2374250" y="575500"/>
                <a:ext cx="688200" cy="666600"/>
              </a:xfrm>
              <a:prstGeom prst="rect">
                <a:avLst/>
              </a:prstGeom>
              <a:noFill/>
              <a:ln cap="flat" cmpd="sng" w="9525">
                <a:solidFill>
                  <a:srgbClr val="9800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99" name="Google Shape;99;p13"/>
              <p:cNvSpPr/>
              <p:nvPr/>
            </p:nvSpPr>
            <p:spPr>
              <a:xfrm>
                <a:off x="2450450" y="659975"/>
                <a:ext cx="519000" cy="507000"/>
              </a:xfrm>
              <a:prstGeom prst="rect">
                <a:avLst/>
              </a:prstGeom>
              <a:noFill/>
              <a:ln cap="flat" cmpd="sng" w="9525">
                <a:solidFill>
                  <a:srgbClr val="FFFF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00" name="Google Shape;100;p13"/>
              <p:cNvSpPr/>
              <p:nvPr/>
            </p:nvSpPr>
            <p:spPr>
              <a:xfrm>
                <a:off x="2526650" y="736175"/>
                <a:ext cx="366600" cy="354600"/>
              </a:xfrm>
              <a:prstGeom prst="rect">
                <a:avLst/>
              </a:prstGeom>
              <a:noFill/>
              <a:ln cap="flat" cmpd="sng" w="9525">
                <a:solidFill>
                  <a:srgbClr val="4285F4"/>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01" name="Google Shape;101;p13"/>
              <p:cNvSpPr/>
              <p:nvPr/>
            </p:nvSpPr>
            <p:spPr>
              <a:xfrm>
                <a:off x="2617100" y="820625"/>
                <a:ext cx="185700" cy="193200"/>
              </a:xfrm>
              <a:prstGeom prst="rect">
                <a:avLst/>
              </a:prstGeom>
              <a:noFill/>
              <a:ln cap="flat" cmpd="sng" w="9525">
                <a:solidFill>
                  <a:srgbClr val="6AA84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102" name="Google Shape;102;p13"/>
              <p:cNvCxnSpPr/>
              <p:nvPr/>
            </p:nvCxnSpPr>
            <p:spPr>
              <a:xfrm>
                <a:off x="2221850" y="905200"/>
                <a:ext cx="988200" cy="0"/>
              </a:xfrm>
              <a:prstGeom prst="straightConnector1">
                <a:avLst/>
              </a:prstGeom>
              <a:noFill/>
              <a:ln cap="flat" cmpd="sng" w="9525">
                <a:solidFill>
                  <a:srgbClr val="EEEEEE"/>
                </a:solidFill>
                <a:prstDash val="solid"/>
                <a:round/>
                <a:headEnd len="med" w="med" type="none"/>
                <a:tailEnd len="med" w="med" type="none"/>
              </a:ln>
            </p:spPr>
          </p:cxnSp>
          <p:cxnSp>
            <p:nvCxnSpPr>
              <p:cNvPr id="103" name="Google Shape;103;p13"/>
              <p:cNvCxnSpPr/>
              <p:nvPr/>
            </p:nvCxnSpPr>
            <p:spPr>
              <a:xfrm rot="10800000">
                <a:off x="2715950" y="423100"/>
                <a:ext cx="0" cy="964200"/>
              </a:xfrm>
              <a:prstGeom prst="straightConnector1">
                <a:avLst/>
              </a:prstGeom>
              <a:noFill/>
              <a:ln cap="flat" cmpd="sng" w="9525">
                <a:solidFill>
                  <a:srgbClr val="EEEEEE"/>
                </a:solidFill>
                <a:prstDash val="solid"/>
                <a:round/>
                <a:headEnd len="med" w="med" type="none"/>
                <a:tailEnd len="med" w="med" type="none"/>
              </a:ln>
            </p:spPr>
          </p:cxnSp>
          <p:sp>
            <p:nvSpPr>
              <p:cNvPr id="104" name="Google Shape;104;p13"/>
              <p:cNvSpPr/>
              <p:nvPr/>
            </p:nvSpPr>
            <p:spPr>
              <a:xfrm>
                <a:off x="2767150" y="786200"/>
                <a:ext cx="76200" cy="750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grpSp>
        <p:grpSp>
          <p:nvGrpSpPr>
            <p:cNvPr id="105" name="Google Shape;105;p13"/>
            <p:cNvGrpSpPr/>
            <p:nvPr/>
          </p:nvGrpSpPr>
          <p:grpSpPr>
            <a:xfrm>
              <a:off x="4314825" y="5325412"/>
              <a:ext cx="2740570" cy="1069116"/>
              <a:chOff x="4391025" y="6163612"/>
              <a:chExt cx="2740570" cy="1069116"/>
            </a:xfrm>
          </p:grpSpPr>
          <p:grpSp>
            <p:nvGrpSpPr>
              <p:cNvPr id="106" name="Google Shape;106;p13"/>
              <p:cNvGrpSpPr/>
              <p:nvPr/>
            </p:nvGrpSpPr>
            <p:grpSpPr>
              <a:xfrm>
                <a:off x="5026412" y="6163612"/>
                <a:ext cx="2105183" cy="1069116"/>
                <a:chOff x="0" y="-925"/>
                <a:chExt cx="3600450" cy="1828800"/>
              </a:xfrm>
            </p:grpSpPr>
            <p:pic>
              <p:nvPicPr>
                <p:cNvPr id="107" name="Google Shape;107;p13"/>
                <p:cNvPicPr preferRelativeResize="0"/>
                <p:nvPr/>
              </p:nvPicPr>
              <p:blipFill>
                <a:blip r:embed="rId4">
                  <a:alphaModFix/>
                </a:blip>
                <a:stretch>
                  <a:fillRect/>
                </a:stretch>
              </p:blipFill>
              <p:spPr>
                <a:xfrm rot="5400000">
                  <a:off x="885825" y="-886750"/>
                  <a:ext cx="1828800" cy="3600450"/>
                </a:xfrm>
                <a:prstGeom prst="rect">
                  <a:avLst/>
                </a:prstGeom>
                <a:noFill/>
                <a:ln>
                  <a:noFill/>
                </a:ln>
              </p:spPr>
            </p:pic>
            <p:sp>
              <p:nvSpPr>
                <p:cNvPr id="108" name="Google Shape;108;p13"/>
                <p:cNvSpPr/>
                <p:nvPr/>
              </p:nvSpPr>
              <p:spPr>
                <a:xfrm>
                  <a:off x="1516525" y="1242488"/>
                  <a:ext cx="236125" cy="47625"/>
                </a:xfrm>
                <a:prstGeom prst="flowChartProcess">
                  <a:avLst/>
                </a:prstGeom>
                <a:solidFill>
                  <a:srgbClr val="6AA84F"/>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09" name="Google Shape;109;p13"/>
                <p:cNvSpPr/>
                <p:nvPr/>
              </p:nvSpPr>
              <p:spPr>
                <a:xfrm>
                  <a:off x="1487950" y="1214300"/>
                  <a:ext cx="236125" cy="104000"/>
                </a:xfrm>
                <a:prstGeom prst="flowChartProcess">
                  <a:avLst/>
                </a:prstGeom>
                <a:solidFill>
                  <a:srgbClr val="6AA84F"/>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10" name="Google Shape;110;p13"/>
                <p:cNvSpPr txBox="1"/>
                <p:nvPr/>
              </p:nvSpPr>
              <p:spPr>
                <a:xfrm>
                  <a:off x="1234113" y="308517"/>
                  <a:ext cx="1240800" cy="43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1000">
                      <a:solidFill>
                        <a:srgbClr val="EEEEEE"/>
                      </a:solidFill>
                      <a:latin typeface="Open Sans"/>
                      <a:ea typeface="Open Sans"/>
                      <a:cs typeface="Open Sans"/>
                      <a:sym typeface="Open Sans"/>
                    </a:rPr>
                    <a:t>VanLevel</a:t>
                  </a:r>
                  <a:endParaRPr sz="1000">
                    <a:solidFill>
                      <a:srgbClr val="EEEEEE"/>
                    </a:solidFill>
                    <a:latin typeface="Open Sans"/>
                    <a:ea typeface="Open Sans"/>
                    <a:cs typeface="Open Sans"/>
                    <a:sym typeface="Open Sans"/>
                  </a:endParaRPr>
                </a:p>
              </p:txBody>
            </p:sp>
            <p:sp>
              <p:nvSpPr>
                <p:cNvPr id="111" name="Google Shape;111;p13"/>
                <p:cNvSpPr/>
                <p:nvPr/>
              </p:nvSpPr>
              <p:spPr>
                <a:xfrm>
                  <a:off x="2298050" y="499300"/>
                  <a:ext cx="835800" cy="811800"/>
                </a:xfrm>
                <a:prstGeom prst="rect">
                  <a:avLst/>
                </a:prstGeom>
                <a:noFill/>
                <a:ln cap="flat" cmpd="sng" w="9525">
                  <a:solidFill>
                    <a:srgbClr val="9900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12" name="Google Shape;112;p13"/>
                <p:cNvSpPr/>
                <p:nvPr/>
              </p:nvSpPr>
              <p:spPr>
                <a:xfrm>
                  <a:off x="2374250" y="575500"/>
                  <a:ext cx="688200" cy="666600"/>
                </a:xfrm>
                <a:prstGeom prst="rect">
                  <a:avLst/>
                </a:prstGeom>
                <a:noFill/>
                <a:ln cap="flat" cmpd="sng" w="9525">
                  <a:solidFill>
                    <a:srgbClr val="9800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13" name="Google Shape;113;p13"/>
                <p:cNvSpPr/>
                <p:nvPr/>
              </p:nvSpPr>
              <p:spPr>
                <a:xfrm>
                  <a:off x="2450450" y="659975"/>
                  <a:ext cx="519000" cy="507000"/>
                </a:xfrm>
                <a:prstGeom prst="rect">
                  <a:avLst/>
                </a:prstGeom>
                <a:noFill/>
                <a:ln cap="flat" cmpd="sng" w="9525">
                  <a:solidFill>
                    <a:srgbClr val="FFFF00"/>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14" name="Google Shape;114;p13"/>
                <p:cNvSpPr/>
                <p:nvPr/>
              </p:nvSpPr>
              <p:spPr>
                <a:xfrm>
                  <a:off x="2526650" y="736175"/>
                  <a:ext cx="366600" cy="354600"/>
                </a:xfrm>
                <a:prstGeom prst="rect">
                  <a:avLst/>
                </a:prstGeom>
                <a:noFill/>
                <a:ln cap="flat" cmpd="sng" w="9525">
                  <a:solidFill>
                    <a:srgbClr val="4285F4"/>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15" name="Google Shape;115;p13"/>
                <p:cNvSpPr/>
                <p:nvPr/>
              </p:nvSpPr>
              <p:spPr>
                <a:xfrm>
                  <a:off x="2617100" y="820625"/>
                  <a:ext cx="185700" cy="193200"/>
                </a:xfrm>
                <a:prstGeom prst="rect">
                  <a:avLst/>
                </a:prstGeom>
                <a:noFill/>
                <a:ln cap="flat" cmpd="sng" w="9525">
                  <a:solidFill>
                    <a:srgbClr val="6AA84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116" name="Google Shape;116;p13"/>
                <p:cNvCxnSpPr/>
                <p:nvPr/>
              </p:nvCxnSpPr>
              <p:spPr>
                <a:xfrm>
                  <a:off x="2221850" y="905200"/>
                  <a:ext cx="988200" cy="0"/>
                </a:xfrm>
                <a:prstGeom prst="straightConnector1">
                  <a:avLst/>
                </a:prstGeom>
                <a:noFill/>
                <a:ln cap="flat" cmpd="sng" w="9525">
                  <a:solidFill>
                    <a:srgbClr val="EEEEEE"/>
                  </a:solidFill>
                  <a:prstDash val="solid"/>
                  <a:round/>
                  <a:headEnd len="med" w="med" type="none"/>
                  <a:tailEnd len="med" w="med" type="none"/>
                </a:ln>
              </p:spPr>
            </p:cxnSp>
            <p:cxnSp>
              <p:nvCxnSpPr>
                <p:cNvPr id="117" name="Google Shape;117;p13"/>
                <p:cNvCxnSpPr/>
                <p:nvPr/>
              </p:nvCxnSpPr>
              <p:spPr>
                <a:xfrm rot="10800000">
                  <a:off x="2715950" y="423100"/>
                  <a:ext cx="0" cy="964200"/>
                </a:xfrm>
                <a:prstGeom prst="straightConnector1">
                  <a:avLst/>
                </a:prstGeom>
                <a:noFill/>
                <a:ln cap="flat" cmpd="sng" w="9525">
                  <a:solidFill>
                    <a:srgbClr val="EEEEEE"/>
                  </a:solidFill>
                  <a:prstDash val="solid"/>
                  <a:round/>
                  <a:headEnd len="med" w="med" type="none"/>
                  <a:tailEnd len="med" w="med" type="none"/>
                </a:ln>
              </p:spPr>
            </p:cxnSp>
            <p:sp>
              <p:nvSpPr>
                <p:cNvPr id="118" name="Google Shape;118;p13"/>
                <p:cNvSpPr/>
                <p:nvPr/>
              </p:nvSpPr>
              <p:spPr>
                <a:xfrm>
                  <a:off x="2767150" y="786200"/>
                  <a:ext cx="76200" cy="75000"/>
                </a:xfrm>
                <a:prstGeom prst="ellipse">
                  <a:avLst/>
                </a:prstGeom>
                <a:solidFill>
                  <a:srgbClr val="6AA84F"/>
                </a:solidFill>
                <a:ln cap="flat" cmpd="sng" w="9525">
                  <a:solidFill>
                    <a:srgbClr val="FFFFFF"/>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grpSp>
          <p:sp>
            <p:nvSpPr>
              <p:cNvPr id="119" name="Google Shape;119;p13"/>
              <p:cNvSpPr txBox="1"/>
              <p:nvPr/>
            </p:nvSpPr>
            <p:spPr>
              <a:xfrm>
                <a:off x="4391025" y="6200475"/>
                <a:ext cx="833400" cy="225000"/>
              </a:xfrm>
              <a:prstGeom prst="rect">
                <a:avLst/>
              </a:prstGeom>
              <a:noFill/>
              <a:ln>
                <a:noFill/>
              </a:ln>
            </p:spPr>
            <p:txBody>
              <a:bodyPr anchorCtr="0" anchor="t" bIns="116050" lIns="116050" spcFirstLastPara="1" rIns="116050" wrap="square" tIns="116050">
                <a:noAutofit/>
              </a:bodyPr>
              <a:lstStyle/>
              <a:p>
                <a:pPr indent="0" lvl="0" marL="0" rtl="0" algn="l">
                  <a:spcBef>
                    <a:spcPts val="0"/>
                  </a:spcBef>
                  <a:spcAft>
                    <a:spcPts val="0"/>
                  </a:spcAft>
                  <a:buNone/>
                </a:pPr>
                <a:r>
                  <a:rPr lang="de" sz="800">
                    <a:solidFill>
                      <a:srgbClr val="000000"/>
                    </a:solidFill>
                    <a:latin typeface="Verdana"/>
                    <a:ea typeface="Verdana"/>
                    <a:cs typeface="Verdana"/>
                    <a:sym typeface="Verdana"/>
                  </a:rPr>
                  <a:t>6 Menü</a:t>
                </a:r>
                <a:endParaRPr sz="800">
                  <a:latin typeface="Verdana"/>
                  <a:ea typeface="Verdana"/>
                  <a:cs typeface="Verdana"/>
                  <a:sym typeface="Verdana"/>
                </a:endParaRPr>
              </a:p>
            </p:txBody>
          </p:sp>
          <p:sp>
            <p:nvSpPr>
              <p:cNvPr id="120" name="Google Shape;120;p13"/>
              <p:cNvSpPr/>
              <p:nvPr/>
            </p:nvSpPr>
            <p:spPr>
              <a:xfrm>
                <a:off x="4759194" y="6456115"/>
                <a:ext cx="607050" cy="195971"/>
              </a:xfrm>
              <a:custGeom>
                <a:rect b="b" l="l" r="r" t="t"/>
                <a:pathLst>
                  <a:path extrusionOk="0" h="10668" w="41529">
                    <a:moveTo>
                      <a:pt x="0" y="0"/>
                    </a:moveTo>
                    <a:cubicBezTo>
                      <a:pt x="1588" y="953"/>
                      <a:pt x="2604" y="3937"/>
                      <a:pt x="9525" y="5715"/>
                    </a:cubicBezTo>
                    <a:cubicBezTo>
                      <a:pt x="16447" y="7493"/>
                      <a:pt x="36195" y="9843"/>
                      <a:pt x="41529" y="10668"/>
                    </a:cubicBezTo>
                  </a:path>
                </a:pathLst>
              </a:custGeom>
              <a:noFill/>
              <a:ln cap="flat" cmpd="sng" w="9525">
                <a:solidFill>
                  <a:srgbClr val="4285F4"/>
                </a:solidFill>
                <a:prstDash val="solid"/>
                <a:round/>
                <a:headEnd len="med" w="med" type="none"/>
                <a:tailEnd len="med" w="med" type="triangle"/>
              </a:ln>
            </p:spPr>
          </p:sp>
        </p:grpSp>
        <p:sp>
          <p:nvSpPr>
            <p:cNvPr id="121" name="Google Shape;121;p13"/>
            <p:cNvSpPr/>
            <p:nvPr/>
          </p:nvSpPr>
          <p:spPr>
            <a:xfrm>
              <a:off x="5606625" y="6733975"/>
              <a:ext cx="540000" cy="540000"/>
            </a:xfrm>
            <a:prstGeom prst="ellipse">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805799" y="4880400"/>
              <a:ext cx="1752050" cy="2157250"/>
            </a:xfrm>
            <a:custGeom>
              <a:rect b="b" l="l" r="r" t="t"/>
              <a:pathLst>
                <a:path extrusionOk="0" h="86290" w="70082">
                  <a:moveTo>
                    <a:pt x="7154" y="0"/>
                  </a:moveTo>
                  <a:cubicBezTo>
                    <a:pt x="6059" y="2305"/>
                    <a:pt x="412" y="749"/>
                    <a:pt x="585" y="13829"/>
                  </a:cubicBezTo>
                  <a:cubicBezTo>
                    <a:pt x="758" y="26910"/>
                    <a:pt x="-3392" y="66461"/>
                    <a:pt x="8191" y="78483"/>
                  </a:cubicBezTo>
                  <a:cubicBezTo>
                    <a:pt x="19774" y="90505"/>
                    <a:pt x="59767" y="84716"/>
                    <a:pt x="70082" y="85962"/>
                  </a:cubicBezTo>
                </a:path>
              </a:pathLst>
            </a:custGeom>
            <a:noFill/>
            <a:ln cap="flat" cmpd="sng" w="9525">
              <a:solidFill>
                <a:schemeClr val="accent1"/>
              </a:solidFill>
              <a:prstDash val="solid"/>
              <a:round/>
              <a:headEnd len="med" w="med" type="none"/>
              <a:tailEnd len="med" w="med" type="triangle"/>
            </a:ln>
          </p:spPr>
        </p:sp>
      </p:grpSp>
      <p:sp>
        <p:nvSpPr>
          <p:cNvPr id="123" name="Google Shape;123;p13"/>
          <p:cNvSpPr txBox="1"/>
          <p:nvPr/>
        </p:nvSpPr>
        <p:spPr>
          <a:xfrm>
            <a:off x="7213725" y="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solidFill>
                  <a:schemeClr val="dk1"/>
                </a:solidFill>
                <a:latin typeface="Verdana"/>
                <a:ea typeface="Verdana"/>
                <a:cs typeface="Verdana"/>
                <a:sym typeface="Verdana"/>
              </a:rPr>
              <a:t>Keilanzeige / Höhenmodus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124" name="Google Shape;124;p13"/>
          <p:cNvSpPr txBox="1"/>
          <p:nvPr/>
        </p:nvSpPr>
        <p:spPr>
          <a:xfrm>
            <a:off x="7215525" y="328625"/>
            <a:ext cx="3420000" cy="1076700"/>
          </a:xfrm>
          <a:prstGeom prst="rect">
            <a:avLst/>
          </a:prstGeom>
          <a:noFill/>
          <a:ln>
            <a:noFill/>
          </a:ln>
        </p:spPr>
        <p:txBody>
          <a:bodyPr anchorCtr="0" anchor="t" bIns="0" lIns="0" spcFirstLastPara="1" rIns="540000" wrap="square" tIns="0">
            <a:noAutofit/>
          </a:bodyPr>
          <a:lstStyle/>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Funktion: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Dieser Modus dient der Unterstützung beim Aufkeilen. Es werden die Höhenunterschiede in cm und die notwendige Keilhöhe angezeigt.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In diesem Modus wird die notwendige Position der Keile angezeigt und die auszugleichende Höhe. In der Einstellung können dazu vier Höhen definiert werden.</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279400" lvl="0" marL="4572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Das Fahrzeug steht in einem Höhenunterschied, welcher nicht ausgeglichen werden kann: </a:t>
            </a:r>
            <a:endParaRPr sz="8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de" sz="800">
                <a:solidFill>
                  <a:schemeClr val="dk1"/>
                </a:solidFill>
                <a:latin typeface="Verdana"/>
                <a:ea typeface="Verdana"/>
                <a:cs typeface="Verdana"/>
                <a:sym typeface="Verdana"/>
              </a:rPr>
              <a:t>Sollte ein nicht ausgleichbarer Höhenunterschied festgestellt </a:t>
            </a:r>
            <a:endParaRPr sz="8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de" sz="800">
                <a:solidFill>
                  <a:schemeClr val="dk1"/>
                </a:solidFill>
                <a:latin typeface="Verdana"/>
                <a:ea typeface="Verdana"/>
                <a:cs typeface="Verdana"/>
                <a:sym typeface="Verdana"/>
              </a:rPr>
              <a:t>werden, zeigt dies die rote LED an, zusätzlich wird bei der Fehlerposition die Keilhöhe “9” angezeigt. </a:t>
            </a:r>
            <a:endParaRPr sz="800">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279400" lvl="0" marL="457200" rtl="0" algn="l">
              <a:lnSpc>
                <a:spcPct val="115000"/>
              </a:lnSpc>
              <a:spcBef>
                <a:spcPts val="0"/>
              </a:spcBef>
              <a:spcAft>
                <a:spcPts val="0"/>
              </a:spcAft>
              <a:buClr>
                <a:schemeClr val="dk1"/>
              </a:buClr>
              <a:buSzPts val="800"/>
              <a:buFont typeface="Verdana"/>
              <a:buChar char="-"/>
            </a:pPr>
            <a:r>
              <a:rPr lang="de" sz="800">
                <a:solidFill>
                  <a:schemeClr val="dk1"/>
                </a:solidFill>
                <a:latin typeface="Verdana"/>
                <a:ea typeface="Verdana"/>
                <a:cs typeface="Verdana"/>
                <a:sym typeface="Verdana"/>
              </a:rPr>
              <a:t>Das Fahrzeug befindet sich kurz vor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erreichen der Zielhöhe:</a:t>
            </a:r>
            <a:endParaRPr sz="8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Wird die noch zu erreichende Keilhöhe “1” in max. zwei Positionen erreicht, zeigt VanLevel dies mittels roter LED und Ton an.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Der Alarm kann mittels </a:t>
            </a:r>
            <a:r>
              <a:rPr lang="de" sz="800">
                <a:solidFill>
                  <a:schemeClr val="dk1"/>
                </a:solidFill>
                <a:latin typeface="Verdana"/>
                <a:ea typeface="Verdana"/>
                <a:cs typeface="Verdana"/>
                <a:sym typeface="Verdana"/>
              </a:rPr>
              <a:t>Druck auf die </a:t>
            </a:r>
            <a:r>
              <a:rPr lang="de" sz="800">
                <a:solidFill>
                  <a:schemeClr val="dk1"/>
                </a:solidFill>
                <a:latin typeface="Verdana"/>
                <a:ea typeface="Verdana"/>
                <a:cs typeface="Verdana"/>
                <a:sym typeface="Verdana"/>
              </a:rPr>
              <a:t>Menütaste deaktiviert werden.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Ist das Fahrzeug abgestellt und mit der Handbremse gesichert, kann VanLevel mit nochmaliger Betätigung der Menütaste ausgeschaltet werden. </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p:txBody>
      </p:sp>
      <p:grpSp>
        <p:nvGrpSpPr>
          <p:cNvPr id="125" name="Google Shape;125;p13"/>
          <p:cNvGrpSpPr/>
          <p:nvPr/>
        </p:nvGrpSpPr>
        <p:grpSpPr>
          <a:xfrm>
            <a:off x="7356759" y="5369700"/>
            <a:ext cx="2883891" cy="1697553"/>
            <a:chOff x="5164744" y="6"/>
            <a:chExt cx="5767781" cy="3500110"/>
          </a:xfrm>
        </p:grpSpPr>
        <p:grpSp>
          <p:nvGrpSpPr>
            <p:cNvPr id="126" name="Google Shape;126;p13"/>
            <p:cNvGrpSpPr/>
            <p:nvPr/>
          </p:nvGrpSpPr>
          <p:grpSpPr>
            <a:xfrm>
              <a:off x="6483436" y="6"/>
              <a:ext cx="4208566" cy="2138364"/>
              <a:chOff x="3533775" y="1738325"/>
              <a:chExt cx="3600450" cy="1866100"/>
            </a:xfrm>
          </p:grpSpPr>
          <p:pic>
            <p:nvPicPr>
              <p:cNvPr id="127" name="Google Shape;127;p13"/>
              <p:cNvPicPr preferRelativeResize="0"/>
              <p:nvPr/>
            </p:nvPicPr>
            <p:blipFill>
              <a:blip r:embed="rId4">
                <a:alphaModFix/>
              </a:blip>
              <a:stretch>
                <a:fillRect/>
              </a:stretch>
            </p:blipFill>
            <p:spPr>
              <a:xfrm rot="5400000">
                <a:off x="4419600" y="852500"/>
                <a:ext cx="1828800" cy="3600450"/>
              </a:xfrm>
              <a:prstGeom prst="rect">
                <a:avLst/>
              </a:prstGeom>
              <a:noFill/>
              <a:ln>
                <a:noFill/>
              </a:ln>
            </p:spPr>
          </p:pic>
          <p:sp>
            <p:nvSpPr>
              <p:cNvPr id="128" name="Google Shape;128;p13"/>
              <p:cNvSpPr txBox="1"/>
              <p:nvPr/>
            </p:nvSpPr>
            <p:spPr>
              <a:xfrm>
                <a:off x="4743450" y="1982325"/>
                <a:ext cx="2152800" cy="1622100"/>
              </a:xfrm>
              <a:prstGeom prst="rect">
                <a:avLst/>
              </a:prstGeom>
              <a:noFill/>
              <a:ln>
                <a:noFill/>
              </a:ln>
            </p:spPr>
            <p:txBody>
              <a:bodyPr anchorCtr="0" anchor="t" bIns="0" lIns="43200" spcFirstLastPara="1" rIns="0" wrap="square" tIns="36000">
                <a:noAutofit/>
              </a:bodyPr>
              <a:lstStyle/>
              <a:p>
                <a:pPr indent="0" lvl="0" marL="0" rtl="0" algn="l">
                  <a:spcBef>
                    <a:spcPts val="0"/>
                  </a:spcBef>
                  <a:spcAft>
                    <a:spcPts val="0"/>
                  </a:spcAft>
                  <a:buNone/>
                </a:pPr>
                <a:r>
                  <a:rPr lang="de" sz="800">
                    <a:solidFill>
                      <a:srgbClr val="EEEEEE"/>
                    </a:solidFill>
                    <a:latin typeface="Open Sans"/>
                    <a:ea typeface="Open Sans"/>
                    <a:cs typeface="Open Sans"/>
                    <a:sym typeface="Open Sans"/>
                  </a:rPr>
                  <a:t>Level &amp; Ramp Step</a:t>
                </a:r>
                <a:br>
                  <a:rPr lang="de" sz="300">
                    <a:solidFill>
                      <a:srgbClr val="EEEEEE"/>
                    </a:solidFill>
                    <a:latin typeface="Open Sans"/>
                    <a:ea typeface="Open Sans"/>
                    <a:cs typeface="Open Sans"/>
                    <a:sym typeface="Open Sans"/>
                  </a:rPr>
                </a:br>
                <a:br>
                  <a:rPr lang="de" sz="300">
                    <a:solidFill>
                      <a:srgbClr val="EEEEEE"/>
                    </a:solidFill>
                    <a:latin typeface="Open Sans"/>
                    <a:ea typeface="Open Sans"/>
                    <a:cs typeface="Open Sans"/>
                    <a:sym typeface="Open Sans"/>
                  </a:rPr>
                </a:br>
                <a:r>
                  <a:rPr lang="de" sz="600">
                    <a:solidFill>
                      <a:srgbClr val="EEEEEE"/>
                    </a:solidFill>
                    <a:latin typeface="Open Sans"/>
                    <a:ea typeface="Open Sans"/>
                    <a:cs typeface="Open Sans"/>
                    <a:sym typeface="Open Sans"/>
                  </a:rPr>
                  <a:t>000cm	                        000cm</a:t>
                </a:r>
                <a:endParaRPr sz="600">
                  <a:solidFill>
                    <a:srgbClr val="EEEEEE"/>
                  </a:solidFill>
                  <a:latin typeface="Open Sans"/>
                  <a:ea typeface="Open Sans"/>
                  <a:cs typeface="Open Sans"/>
                  <a:sym typeface="Open Sans"/>
                </a:endParaRPr>
              </a:p>
              <a:p>
                <a:pPr indent="0" lvl="0" marL="0" rtl="0" algn="l">
                  <a:spcBef>
                    <a:spcPts val="0"/>
                  </a:spcBef>
                  <a:spcAft>
                    <a:spcPts val="0"/>
                  </a:spcAft>
                  <a:buNone/>
                </a:pPr>
                <a:r>
                  <a:rPr lang="de" sz="600">
                    <a:solidFill>
                      <a:srgbClr val="EEEEEE"/>
                    </a:solidFill>
                    <a:latin typeface="Open Sans"/>
                    <a:ea typeface="Open Sans"/>
                    <a:cs typeface="Open Sans"/>
                    <a:sym typeface="Open Sans"/>
                  </a:rPr>
                  <a:t>     0                                            0</a:t>
                </a:r>
                <a:br>
                  <a:rPr lang="de" sz="600">
                    <a:solidFill>
                      <a:srgbClr val="EEEEEE"/>
                    </a:solidFill>
                    <a:latin typeface="Open Sans"/>
                    <a:ea typeface="Open Sans"/>
                    <a:cs typeface="Open Sans"/>
                    <a:sym typeface="Open Sans"/>
                  </a:rPr>
                </a:br>
                <a:r>
                  <a:rPr lang="de" sz="600">
                    <a:solidFill>
                      <a:srgbClr val="EEEEEE"/>
                    </a:solidFill>
                    <a:latin typeface="Open Sans"/>
                    <a:ea typeface="Open Sans"/>
                    <a:cs typeface="Open Sans"/>
                    <a:sym typeface="Open Sans"/>
                  </a:rPr>
                  <a:t> </a:t>
                </a:r>
                <a:endParaRPr sz="600">
                  <a:solidFill>
                    <a:srgbClr val="EEEEEE"/>
                  </a:solidFill>
                  <a:latin typeface="Open Sans"/>
                  <a:ea typeface="Open Sans"/>
                  <a:cs typeface="Open Sans"/>
                  <a:sym typeface="Open Sans"/>
                </a:endParaRPr>
              </a:p>
              <a:p>
                <a:pPr indent="0" lvl="0" marL="0" rtl="0" algn="l">
                  <a:spcBef>
                    <a:spcPts val="0"/>
                  </a:spcBef>
                  <a:spcAft>
                    <a:spcPts val="0"/>
                  </a:spcAft>
                  <a:buNone/>
                </a:pPr>
                <a:r>
                  <a:rPr lang="de" sz="600">
                    <a:solidFill>
                      <a:srgbClr val="EEEEEE"/>
                    </a:solidFill>
                    <a:latin typeface="Open Sans"/>
                    <a:ea typeface="Open Sans"/>
                    <a:cs typeface="Open Sans"/>
                    <a:sym typeface="Open Sans"/>
                  </a:rPr>
                  <a:t>     0                                            0</a:t>
                </a:r>
                <a:endParaRPr sz="600">
                  <a:solidFill>
                    <a:srgbClr val="EEEEEE"/>
                  </a:solidFill>
                  <a:latin typeface="Open Sans"/>
                  <a:ea typeface="Open Sans"/>
                  <a:cs typeface="Open Sans"/>
                  <a:sym typeface="Open Sans"/>
                </a:endParaRPr>
              </a:p>
              <a:p>
                <a:pPr indent="0" lvl="0" marL="0" rtl="0" algn="l">
                  <a:spcBef>
                    <a:spcPts val="0"/>
                  </a:spcBef>
                  <a:spcAft>
                    <a:spcPts val="0"/>
                  </a:spcAft>
                  <a:buNone/>
                </a:pPr>
                <a:r>
                  <a:rPr lang="de" sz="600">
                    <a:solidFill>
                      <a:srgbClr val="EEEEEE"/>
                    </a:solidFill>
                    <a:latin typeface="Open Sans"/>
                    <a:ea typeface="Open Sans"/>
                    <a:cs typeface="Open Sans"/>
                    <a:sym typeface="Open Sans"/>
                  </a:rPr>
                  <a:t>000cm                        	 000cm</a:t>
                </a:r>
                <a:endParaRPr sz="600">
                  <a:solidFill>
                    <a:srgbClr val="EEEEEE"/>
                  </a:solidFill>
                  <a:latin typeface="Open Sans"/>
                  <a:ea typeface="Open Sans"/>
                  <a:cs typeface="Open Sans"/>
                  <a:sym typeface="Open Sans"/>
                </a:endParaRPr>
              </a:p>
            </p:txBody>
          </p:sp>
          <p:sp>
            <p:nvSpPr>
              <p:cNvPr id="129" name="Google Shape;129;p13"/>
              <p:cNvSpPr/>
              <p:nvPr/>
            </p:nvSpPr>
            <p:spPr>
              <a:xfrm>
                <a:off x="5612700" y="2466638"/>
                <a:ext cx="352500" cy="690600"/>
              </a:xfrm>
              <a:prstGeom prst="round2SameRect">
                <a:avLst>
                  <a:gd fmla="val 42524" name="adj1"/>
                  <a:gd fmla="val 0" name="adj2"/>
                </a:avLst>
              </a:prstGeom>
              <a:solidFill>
                <a:srgbClr val="000000"/>
              </a:solidFill>
              <a:ln cap="flat" cmpd="sng" w="9525">
                <a:solidFill>
                  <a:srgbClr val="B7B7B7"/>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130" name="Google Shape;130;p13"/>
              <p:cNvCxnSpPr>
                <a:stCxn id="131" idx="3"/>
                <a:endCxn id="132" idx="1"/>
              </p:cNvCxnSpPr>
              <p:nvPr/>
            </p:nvCxnSpPr>
            <p:spPr>
              <a:xfrm>
                <a:off x="5645926" y="2622186"/>
                <a:ext cx="285900" cy="0"/>
              </a:xfrm>
              <a:prstGeom prst="straightConnector1">
                <a:avLst/>
              </a:prstGeom>
              <a:noFill/>
              <a:ln cap="flat" cmpd="sng" w="9525">
                <a:solidFill>
                  <a:srgbClr val="FFFFFF"/>
                </a:solidFill>
                <a:prstDash val="solid"/>
                <a:round/>
                <a:headEnd len="med" w="med" type="none"/>
                <a:tailEnd len="med" w="med" type="none"/>
              </a:ln>
            </p:spPr>
          </p:cxnSp>
          <p:sp>
            <p:nvSpPr>
              <p:cNvPr id="131" name="Google Shape;131;p13"/>
              <p:cNvSpPr/>
              <p:nvPr/>
            </p:nvSpPr>
            <p:spPr>
              <a:xfrm>
                <a:off x="5612626" y="2570136"/>
                <a:ext cx="33300" cy="104100"/>
              </a:xfrm>
              <a:prstGeom prst="rect">
                <a:avLst/>
              </a:prstGeom>
              <a:solidFill>
                <a:srgbClr val="FFFFFF"/>
              </a:solidFill>
              <a:ln cap="flat" cmpd="sng" w="9525">
                <a:solidFill>
                  <a:srgbClr val="EEEEEE"/>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32" name="Google Shape;132;p13"/>
              <p:cNvSpPr/>
              <p:nvPr/>
            </p:nvSpPr>
            <p:spPr>
              <a:xfrm>
                <a:off x="5931900" y="2570138"/>
                <a:ext cx="33300" cy="104100"/>
              </a:xfrm>
              <a:prstGeom prst="rect">
                <a:avLst/>
              </a:prstGeom>
              <a:solidFill>
                <a:srgbClr val="FFFFFF"/>
              </a:solidFill>
              <a:ln cap="flat" cmpd="sng" w="9525">
                <a:solidFill>
                  <a:srgbClr val="EEEEEE"/>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cxnSp>
            <p:nvCxnSpPr>
              <p:cNvPr id="133" name="Google Shape;133;p13"/>
              <p:cNvCxnSpPr>
                <a:stCxn id="134" idx="3"/>
                <a:endCxn id="135" idx="1"/>
              </p:cNvCxnSpPr>
              <p:nvPr/>
            </p:nvCxnSpPr>
            <p:spPr>
              <a:xfrm>
                <a:off x="5646001" y="3008011"/>
                <a:ext cx="285900" cy="0"/>
              </a:xfrm>
              <a:prstGeom prst="straightConnector1">
                <a:avLst/>
              </a:prstGeom>
              <a:noFill/>
              <a:ln cap="flat" cmpd="sng" w="9525">
                <a:solidFill>
                  <a:srgbClr val="FFFFFF"/>
                </a:solidFill>
                <a:prstDash val="solid"/>
                <a:round/>
                <a:headEnd len="med" w="med" type="none"/>
                <a:tailEnd len="med" w="med" type="none"/>
              </a:ln>
            </p:spPr>
          </p:cxnSp>
          <p:sp>
            <p:nvSpPr>
              <p:cNvPr id="134" name="Google Shape;134;p13"/>
              <p:cNvSpPr/>
              <p:nvPr/>
            </p:nvSpPr>
            <p:spPr>
              <a:xfrm>
                <a:off x="5612701" y="2955961"/>
                <a:ext cx="33300" cy="104100"/>
              </a:xfrm>
              <a:prstGeom prst="rect">
                <a:avLst/>
              </a:prstGeom>
              <a:solidFill>
                <a:srgbClr val="FFFFFF"/>
              </a:solidFill>
              <a:ln cap="flat" cmpd="sng" w="9525">
                <a:solidFill>
                  <a:srgbClr val="EEEEEE"/>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35" name="Google Shape;135;p13"/>
              <p:cNvSpPr/>
              <p:nvPr/>
            </p:nvSpPr>
            <p:spPr>
              <a:xfrm>
                <a:off x="5931975" y="2955963"/>
                <a:ext cx="33300" cy="104100"/>
              </a:xfrm>
              <a:prstGeom prst="rect">
                <a:avLst/>
              </a:prstGeom>
              <a:solidFill>
                <a:srgbClr val="FFFFFF"/>
              </a:solidFill>
              <a:ln cap="flat" cmpd="sng" w="9525">
                <a:solidFill>
                  <a:srgbClr val="EEEEEE"/>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136" name="Google Shape;136;p13"/>
              <p:cNvSpPr/>
              <p:nvPr/>
            </p:nvSpPr>
            <p:spPr>
              <a:xfrm>
                <a:off x="5729344" y="2679013"/>
                <a:ext cx="114300" cy="228600"/>
              </a:xfrm>
              <a:prstGeom prst="upArrow">
                <a:avLst>
                  <a:gd fmla="val 0" name="adj1"/>
                  <a:gd fmla="val 50000" name="adj2"/>
                </a:avLst>
              </a:prstGeom>
              <a:noFill/>
              <a:ln cap="flat" cmpd="sng" w="9525">
                <a:solidFill>
                  <a:srgbClr val="38761D"/>
                </a:solidFill>
                <a:prstDash val="solid"/>
                <a:round/>
                <a:headEnd len="sm" w="sm" type="none"/>
                <a:tailEnd len="sm" w="sm" type="none"/>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grpSp>
        <p:sp>
          <p:nvSpPr>
            <p:cNvPr id="137" name="Google Shape;137;p13"/>
            <p:cNvSpPr txBox="1"/>
            <p:nvPr/>
          </p:nvSpPr>
          <p:spPr>
            <a:xfrm>
              <a:off x="5679225" y="2602170"/>
              <a:ext cx="5206500" cy="726900"/>
            </a:xfrm>
            <a:prstGeom prst="rect">
              <a:avLst/>
            </a:prstGeom>
            <a:noFill/>
            <a:ln>
              <a:noFill/>
            </a:ln>
          </p:spPr>
          <p:txBody>
            <a:bodyPr anchorCtr="0" anchor="t" bIns="0" lIns="0" spcFirstLastPara="1" rIns="0" wrap="square" tIns="0">
              <a:noAutofit/>
            </a:bodyPr>
            <a:lstStyle/>
            <a:p>
              <a:pPr indent="457200" lvl="0" marL="0" rtl="0" algn="l">
                <a:spcBef>
                  <a:spcPts val="0"/>
                </a:spcBef>
                <a:spcAft>
                  <a:spcPts val="0"/>
                </a:spcAft>
                <a:buClr>
                  <a:srgbClr val="000000"/>
                </a:buClr>
                <a:buSzPts val="1100"/>
                <a:buFont typeface="Arial"/>
                <a:buNone/>
              </a:pPr>
              <a:r>
                <a:rPr lang="de" sz="800">
                  <a:latin typeface="Verdana"/>
                  <a:ea typeface="Verdana"/>
                  <a:cs typeface="Verdana"/>
                  <a:sym typeface="Verdana"/>
                </a:rPr>
                <a:t>       </a:t>
              </a:r>
              <a:r>
                <a:rPr lang="de" sz="800">
                  <a:solidFill>
                    <a:srgbClr val="000000"/>
                  </a:solidFill>
                  <a:latin typeface="Verdana"/>
                  <a:ea typeface="Verdana"/>
                  <a:cs typeface="Verdana"/>
                  <a:sym typeface="Verdana"/>
                </a:rPr>
                <a:t>Keilstufen</a:t>
              </a:r>
              <a:endParaRPr sz="800">
                <a:solidFill>
                  <a:srgbClr val="000000"/>
                </a:solidFill>
                <a:latin typeface="Verdana"/>
                <a:ea typeface="Verdana"/>
                <a:cs typeface="Verdana"/>
                <a:sym typeface="Verdana"/>
              </a:endParaRPr>
            </a:p>
            <a:p>
              <a:pPr indent="0" lvl="0" marL="0" rtl="0" algn="l">
                <a:spcBef>
                  <a:spcPts val="0"/>
                </a:spcBef>
                <a:spcAft>
                  <a:spcPts val="0"/>
                </a:spcAft>
                <a:buNone/>
              </a:pPr>
              <a:r>
                <a:t/>
              </a:r>
              <a:endParaRPr sz="800">
                <a:solidFill>
                  <a:srgbClr val="000000"/>
                </a:solidFill>
                <a:latin typeface="Verdana"/>
                <a:ea typeface="Verdana"/>
                <a:cs typeface="Verdana"/>
                <a:sym typeface="Verdana"/>
              </a:endParaRPr>
            </a:p>
            <a:p>
              <a:pPr indent="0" lvl="0" marL="0" rtl="0" algn="ctr">
                <a:spcBef>
                  <a:spcPts val="0"/>
                </a:spcBef>
                <a:spcAft>
                  <a:spcPts val="0"/>
                </a:spcAft>
                <a:buNone/>
              </a:pPr>
              <a:r>
                <a:rPr lang="de" sz="800">
                  <a:latin typeface="Verdana"/>
                  <a:ea typeface="Verdana"/>
                  <a:cs typeface="Verdana"/>
                  <a:sym typeface="Verdana"/>
                </a:rPr>
                <a:t>Auszugleichende </a:t>
              </a:r>
              <a:r>
                <a:rPr lang="de" sz="800">
                  <a:solidFill>
                    <a:srgbClr val="000000"/>
                  </a:solidFill>
                  <a:latin typeface="Verdana"/>
                  <a:ea typeface="Verdana"/>
                  <a:cs typeface="Verdana"/>
                  <a:sym typeface="Verdana"/>
                </a:rPr>
                <a:t>Höhe in cm</a:t>
              </a:r>
              <a:endParaRPr sz="800">
                <a:solidFill>
                  <a:srgbClr val="000000"/>
                </a:solidFill>
                <a:latin typeface="Verdana"/>
                <a:ea typeface="Verdana"/>
                <a:cs typeface="Verdana"/>
                <a:sym typeface="Verdana"/>
              </a:endParaRPr>
            </a:p>
            <a:p>
              <a:pPr indent="0" lvl="0" marL="0" rtl="0" algn="l">
                <a:spcBef>
                  <a:spcPts val="0"/>
                </a:spcBef>
                <a:spcAft>
                  <a:spcPts val="0"/>
                </a:spcAft>
                <a:buNone/>
              </a:pPr>
              <a:r>
                <a:rPr lang="de" sz="800">
                  <a:solidFill>
                    <a:srgbClr val="000000"/>
                  </a:solidFill>
                  <a:latin typeface="Verdana"/>
                  <a:ea typeface="Verdana"/>
                  <a:cs typeface="Verdana"/>
                  <a:sym typeface="Verdana"/>
                </a:rPr>
                <a:t>Vorderachse links		</a:t>
              </a:r>
              <a:r>
                <a:rPr lang="de" sz="800">
                  <a:latin typeface="Verdana"/>
                  <a:ea typeface="Verdana"/>
                  <a:cs typeface="Verdana"/>
                  <a:sym typeface="Verdana"/>
                </a:rPr>
                <a:t>     </a:t>
              </a:r>
              <a:r>
                <a:rPr lang="de" sz="800">
                  <a:solidFill>
                    <a:schemeClr val="dk1"/>
                  </a:solidFill>
                  <a:latin typeface="Verdana"/>
                  <a:ea typeface="Verdana"/>
                  <a:cs typeface="Verdana"/>
                  <a:sym typeface="Verdana"/>
                </a:rPr>
                <a:t>Vorderachse rechts</a:t>
              </a:r>
              <a:endParaRPr sz="800">
                <a:solidFill>
                  <a:srgbClr val="000000"/>
                </a:solidFill>
                <a:latin typeface="Verdana"/>
                <a:ea typeface="Verdana"/>
                <a:cs typeface="Verdana"/>
                <a:sym typeface="Verdana"/>
              </a:endParaRPr>
            </a:p>
          </p:txBody>
        </p:sp>
        <p:sp>
          <p:nvSpPr>
            <p:cNvPr id="138" name="Google Shape;138;p13"/>
            <p:cNvSpPr/>
            <p:nvPr/>
          </p:nvSpPr>
          <p:spPr>
            <a:xfrm>
              <a:off x="7161692" y="1398562"/>
              <a:ext cx="934025" cy="1182000"/>
            </a:xfrm>
            <a:custGeom>
              <a:rect b="b" l="l" r="r" t="t"/>
              <a:pathLst>
                <a:path extrusionOk="0" h="47280" w="37361">
                  <a:moveTo>
                    <a:pt x="667" y="47280"/>
                  </a:moveTo>
                  <a:cubicBezTo>
                    <a:pt x="1152" y="40496"/>
                    <a:pt x="-2541" y="14453"/>
                    <a:pt x="3575" y="6573"/>
                  </a:cubicBezTo>
                  <a:cubicBezTo>
                    <a:pt x="9691" y="-1307"/>
                    <a:pt x="31730" y="1096"/>
                    <a:pt x="37361" y="0"/>
                  </a:cubicBezTo>
                </a:path>
              </a:pathLst>
            </a:custGeom>
            <a:noFill/>
            <a:ln cap="flat" cmpd="sng" w="9525">
              <a:solidFill>
                <a:srgbClr val="4285F4"/>
              </a:solidFill>
              <a:prstDash val="solid"/>
              <a:round/>
              <a:headEnd len="med" w="med" type="none"/>
              <a:tailEnd len="med" w="med" type="triangle"/>
            </a:ln>
          </p:spPr>
        </p:sp>
        <p:sp>
          <p:nvSpPr>
            <p:cNvPr id="139" name="Google Shape;139;p13"/>
            <p:cNvSpPr/>
            <p:nvPr/>
          </p:nvSpPr>
          <p:spPr>
            <a:xfrm>
              <a:off x="7110423" y="981036"/>
              <a:ext cx="985300" cy="1581350"/>
            </a:xfrm>
            <a:custGeom>
              <a:rect b="b" l="l" r="r" t="t"/>
              <a:pathLst>
                <a:path extrusionOk="0" h="63254" w="39412">
                  <a:moveTo>
                    <a:pt x="2718" y="63254"/>
                  </a:moveTo>
                  <a:cubicBezTo>
                    <a:pt x="2718" y="54046"/>
                    <a:pt x="-3398" y="18550"/>
                    <a:pt x="2718" y="8008"/>
                  </a:cubicBezTo>
                  <a:cubicBezTo>
                    <a:pt x="8834" y="-2534"/>
                    <a:pt x="33296" y="1335"/>
                    <a:pt x="39412" y="0"/>
                  </a:cubicBezTo>
                </a:path>
              </a:pathLst>
            </a:custGeom>
            <a:noFill/>
            <a:ln cap="flat" cmpd="sng" w="9525">
              <a:solidFill>
                <a:srgbClr val="4285F4"/>
              </a:solidFill>
              <a:prstDash val="solid"/>
              <a:round/>
              <a:headEnd len="med" w="med" type="none"/>
              <a:tailEnd len="med" w="med" type="triangle"/>
            </a:ln>
          </p:spPr>
        </p:sp>
        <p:sp>
          <p:nvSpPr>
            <p:cNvPr id="140" name="Google Shape;140;p13"/>
            <p:cNvSpPr/>
            <p:nvPr/>
          </p:nvSpPr>
          <p:spPr>
            <a:xfrm>
              <a:off x="5164744" y="800366"/>
              <a:ext cx="2802975" cy="2699750"/>
            </a:xfrm>
            <a:custGeom>
              <a:rect b="b" l="l" r="r" t="t"/>
              <a:pathLst>
                <a:path extrusionOk="0" h="107990" w="112119">
                  <a:moveTo>
                    <a:pt x="21119" y="107990"/>
                  </a:moveTo>
                  <a:cubicBezTo>
                    <a:pt x="17789" y="103722"/>
                    <a:pt x="-5341" y="98226"/>
                    <a:pt x="1139" y="82381"/>
                  </a:cubicBezTo>
                  <a:cubicBezTo>
                    <a:pt x="7619" y="66536"/>
                    <a:pt x="41502" y="26652"/>
                    <a:pt x="59999" y="12922"/>
                  </a:cubicBezTo>
                  <a:cubicBezTo>
                    <a:pt x="78496" y="-808"/>
                    <a:pt x="103432" y="2154"/>
                    <a:pt x="112119" y="0"/>
                  </a:cubicBezTo>
                </a:path>
              </a:pathLst>
            </a:custGeom>
            <a:noFill/>
            <a:ln cap="flat" cmpd="sng" w="9525">
              <a:solidFill>
                <a:srgbClr val="FFAB40"/>
              </a:solidFill>
              <a:prstDash val="solid"/>
              <a:round/>
              <a:headEnd len="med" w="med" type="none"/>
              <a:tailEnd len="med" w="med" type="triangle"/>
            </a:ln>
          </p:spPr>
        </p:sp>
        <p:sp>
          <p:nvSpPr>
            <p:cNvPr id="141" name="Google Shape;141;p13"/>
            <p:cNvSpPr/>
            <p:nvPr/>
          </p:nvSpPr>
          <p:spPr>
            <a:xfrm flipH="1">
              <a:off x="10271253" y="606036"/>
              <a:ext cx="661272" cy="2722980"/>
            </a:xfrm>
            <a:custGeom>
              <a:rect b="b" l="l" r="r" t="t"/>
              <a:pathLst>
                <a:path extrusionOk="0" h="88979" w="54125">
                  <a:moveTo>
                    <a:pt x="23595" y="88979"/>
                  </a:moveTo>
                  <a:cubicBezTo>
                    <a:pt x="19718" y="79529"/>
                    <a:pt x="1666" y="46817"/>
                    <a:pt x="333" y="32279"/>
                  </a:cubicBezTo>
                  <a:cubicBezTo>
                    <a:pt x="-1000" y="17741"/>
                    <a:pt x="6633" y="6474"/>
                    <a:pt x="15598" y="1749"/>
                  </a:cubicBezTo>
                  <a:cubicBezTo>
                    <a:pt x="24563" y="-2976"/>
                    <a:pt x="47704" y="3566"/>
                    <a:pt x="54125" y="3929"/>
                  </a:cubicBezTo>
                </a:path>
              </a:pathLst>
            </a:custGeom>
            <a:noFill/>
            <a:ln cap="flat" cmpd="sng" w="9525">
              <a:solidFill>
                <a:srgbClr val="FFAB40"/>
              </a:solidFill>
              <a:prstDash val="solid"/>
              <a:round/>
              <a:headEnd len="med" w="med" type="none"/>
              <a:tailEnd len="med" w="med" type="triangle"/>
            </a:ln>
          </p:spPr>
        </p:sp>
        <p:sp>
          <p:nvSpPr>
            <p:cNvPr id="142" name="Google Shape;142;p13"/>
            <p:cNvSpPr txBox="1"/>
            <p:nvPr/>
          </p:nvSpPr>
          <p:spPr>
            <a:xfrm>
              <a:off x="5548275" y="94747"/>
              <a:ext cx="1805100" cy="35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800">
                  <a:solidFill>
                    <a:srgbClr val="000000"/>
                  </a:solidFill>
                  <a:latin typeface="Verdana"/>
                  <a:ea typeface="Verdana"/>
                  <a:cs typeface="Verdana"/>
                  <a:sym typeface="Verdana"/>
                </a:rPr>
                <a:t>6 Menü</a:t>
              </a:r>
              <a:endParaRPr sz="800">
                <a:latin typeface="Verdana"/>
                <a:ea typeface="Verdana"/>
                <a:cs typeface="Verdana"/>
                <a:sym typeface="Verdana"/>
              </a:endParaRPr>
            </a:p>
          </p:txBody>
        </p:sp>
        <p:sp>
          <p:nvSpPr>
            <p:cNvPr id="143" name="Google Shape;143;p13"/>
            <p:cNvSpPr/>
            <p:nvPr/>
          </p:nvSpPr>
          <p:spPr>
            <a:xfrm>
              <a:off x="5948662" y="363905"/>
              <a:ext cx="1213996" cy="391996"/>
            </a:xfrm>
            <a:custGeom>
              <a:rect b="b" l="l" r="r" t="t"/>
              <a:pathLst>
                <a:path extrusionOk="0" h="10668" w="41529">
                  <a:moveTo>
                    <a:pt x="0" y="0"/>
                  </a:moveTo>
                  <a:cubicBezTo>
                    <a:pt x="1588" y="953"/>
                    <a:pt x="2604" y="3937"/>
                    <a:pt x="9525" y="5715"/>
                  </a:cubicBezTo>
                  <a:cubicBezTo>
                    <a:pt x="16447" y="7493"/>
                    <a:pt x="36195" y="9843"/>
                    <a:pt x="41529" y="10668"/>
                  </a:cubicBezTo>
                </a:path>
              </a:pathLst>
            </a:custGeom>
            <a:noFill/>
            <a:ln cap="flat" cmpd="sng" w="9525">
              <a:solidFill>
                <a:srgbClr val="4285F4"/>
              </a:solidFill>
              <a:prstDash val="solid"/>
              <a:round/>
              <a:headEnd len="med" w="med" type="none"/>
              <a:tailEnd len="med" w="med" type="triangle"/>
            </a:ln>
          </p:spPr>
        </p:sp>
      </p:grpSp>
      <p:pic>
        <p:nvPicPr>
          <p:cNvPr id="144" name="Google Shape;144;p13"/>
          <p:cNvPicPr preferRelativeResize="0"/>
          <p:nvPr/>
        </p:nvPicPr>
        <p:blipFill rotWithShape="1">
          <a:blip r:embed="rId5">
            <a:alphaModFix/>
          </a:blip>
          <a:srcRect b="36505" l="33774" r="46218" t="30235"/>
          <a:stretch/>
        </p:blipFill>
        <p:spPr>
          <a:xfrm>
            <a:off x="9612484" y="1862450"/>
            <a:ext cx="475766" cy="390900"/>
          </a:xfrm>
          <a:prstGeom prst="rect">
            <a:avLst/>
          </a:prstGeom>
          <a:noFill/>
          <a:ln>
            <a:noFill/>
          </a:ln>
        </p:spPr>
      </p:pic>
      <p:sp>
        <p:nvSpPr>
          <p:cNvPr id="145" name="Google Shape;145;p13"/>
          <p:cNvSpPr/>
          <p:nvPr/>
        </p:nvSpPr>
        <p:spPr>
          <a:xfrm>
            <a:off x="7215525" y="7254000"/>
            <a:ext cx="3420000" cy="144000"/>
          </a:xfrm>
          <a:prstGeom prst="round2SameRect">
            <a:avLst>
              <a:gd fmla="val 16667"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solidFill>
                  <a:schemeClr val="dk1"/>
                </a:solidFill>
                <a:latin typeface="Verdana"/>
                <a:ea typeface="Verdana"/>
                <a:cs typeface="Verdana"/>
                <a:sym typeface="Verdana"/>
              </a:rPr>
              <a:t>Keilanzeige/Höhenmods</a:t>
            </a:r>
            <a:r>
              <a:rPr lang="de" sz="600">
                <a:latin typeface="Verdana"/>
                <a:ea typeface="Verdana"/>
                <a:cs typeface="Verdana"/>
                <a:sym typeface="Verdana"/>
              </a:rPr>
              <a:t>		       	   	    Seite 3</a:t>
            </a:r>
            <a:endParaRPr sz="600">
              <a:latin typeface="Verdana"/>
              <a:ea typeface="Verdana"/>
              <a:cs typeface="Verdana"/>
              <a:sym typeface="Verdana"/>
            </a:endParaRPr>
          </a:p>
        </p:txBody>
      </p:sp>
      <p:grpSp>
        <p:nvGrpSpPr>
          <p:cNvPr id="146" name="Google Shape;146;p13"/>
          <p:cNvGrpSpPr/>
          <p:nvPr/>
        </p:nvGrpSpPr>
        <p:grpSpPr>
          <a:xfrm>
            <a:off x="1731567" y="6235563"/>
            <a:ext cx="1759533" cy="925200"/>
            <a:chOff x="4140059" y="1852341"/>
            <a:chExt cx="3519066" cy="1850400"/>
          </a:xfrm>
        </p:grpSpPr>
        <p:pic>
          <p:nvPicPr>
            <p:cNvPr id="147" name="Google Shape;147;p13"/>
            <p:cNvPicPr preferRelativeResize="0"/>
            <p:nvPr/>
          </p:nvPicPr>
          <p:blipFill>
            <a:blip r:embed="rId4">
              <a:alphaModFix/>
            </a:blip>
            <a:stretch>
              <a:fillRect/>
            </a:stretch>
          </p:blipFill>
          <p:spPr>
            <a:xfrm rot="5400000">
              <a:off x="5503949" y="1797055"/>
              <a:ext cx="1069103" cy="2104988"/>
            </a:xfrm>
            <a:prstGeom prst="rect">
              <a:avLst/>
            </a:prstGeom>
            <a:noFill/>
            <a:ln>
              <a:noFill/>
            </a:ln>
          </p:spPr>
        </p:pic>
        <p:sp>
          <p:nvSpPr>
            <p:cNvPr id="148" name="Google Shape;148;p13"/>
            <p:cNvSpPr/>
            <p:nvPr/>
          </p:nvSpPr>
          <p:spPr>
            <a:xfrm>
              <a:off x="5245909" y="2025441"/>
              <a:ext cx="181575" cy="272950"/>
            </a:xfrm>
            <a:custGeom>
              <a:rect b="b" l="l" r="r" t="t"/>
              <a:pathLst>
                <a:path extrusionOk="0" h="10918" w="7263">
                  <a:moveTo>
                    <a:pt x="579" y="0"/>
                  </a:moveTo>
                  <a:cubicBezTo>
                    <a:pt x="561" y="481"/>
                    <a:pt x="-641" y="1064"/>
                    <a:pt x="473" y="2884"/>
                  </a:cubicBezTo>
                  <a:cubicBezTo>
                    <a:pt x="1587" y="4704"/>
                    <a:pt x="6131" y="9579"/>
                    <a:pt x="7263" y="10918"/>
                  </a:cubicBezTo>
                </a:path>
              </a:pathLst>
            </a:custGeom>
            <a:noFill/>
            <a:ln cap="flat" cmpd="sng" w="9525">
              <a:solidFill>
                <a:srgbClr val="4285F4"/>
              </a:solidFill>
              <a:prstDash val="solid"/>
              <a:round/>
              <a:headEnd len="med" w="med" type="none"/>
              <a:tailEnd len="med" w="med" type="triangle"/>
            </a:ln>
          </p:spPr>
        </p:sp>
        <p:sp>
          <p:nvSpPr>
            <p:cNvPr id="149" name="Google Shape;149;p13"/>
            <p:cNvSpPr txBox="1"/>
            <p:nvPr/>
          </p:nvSpPr>
          <p:spPr>
            <a:xfrm>
              <a:off x="4795470" y="1852341"/>
              <a:ext cx="2513400" cy="22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1 Einschalten: 2 </a:t>
              </a:r>
              <a:r>
                <a:rPr lang="de" sz="600">
                  <a:latin typeface="Verdana"/>
                  <a:ea typeface="Verdana"/>
                  <a:cs typeface="Verdana"/>
                  <a:sym typeface="Verdana"/>
                </a:rPr>
                <a:t>S</a:t>
              </a:r>
              <a:r>
                <a:rPr lang="de" sz="600">
                  <a:solidFill>
                    <a:srgbClr val="000000"/>
                  </a:solidFill>
                  <a:latin typeface="Verdana"/>
                  <a:ea typeface="Verdana"/>
                  <a:cs typeface="Verdana"/>
                  <a:sym typeface="Verdana"/>
                </a:rPr>
                <a:t>ek</a:t>
              </a:r>
              <a:r>
                <a:rPr lang="de" sz="600">
                  <a:latin typeface="Verdana"/>
                  <a:ea typeface="Verdana"/>
                  <a:cs typeface="Verdana"/>
                  <a:sym typeface="Verdana"/>
                </a:rPr>
                <a:t>.</a:t>
              </a:r>
              <a:r>
                <a:rPr lang="de" sz="600">
                  <a:solidFill>
                    <a:srgbClr val="000000"/>
                  </a:solidFill>
                  <a:latin typeface="Verdana"/>
                  <a:ea typeface="Verdana"/>
                  <a:cs typeface="Verdana"/>
                  <a:sym typeface="Verdana"/>
                </a:rPr>
                <a:t> halten</a:t>
              </a:r>
              <a:endParaRPr sz="600">
                <a:latin typeface="Verdana"/>
                <a:ea typeface="Verdana"/>
                <a:cs typeface="Verdana"/>
                <a:sym typeface="Verdana"/>
              </a:endParaRPr>
            </a:p>
          </p:txBody>
        </p:sp>
        <p:sp>
          <p:nvSpPr>
            <p:cNvPr id="150" name="Google Shape;150;p13"/>
            <p:cNvSpPr txBox="1"/>
            <p:nvPr/>
          </p:nvSpPr>
          <p:spPr>
            <a:xfrm>
              <a:off x="7146725" y="2162169"/>
              <a:ext cx="512400" cy="22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2 LED</a:t>
              </a:r>
              <a:endParaRPr sz="600">
                <a:latin typeface="Verdana"/>
                <a:ea typeface="Verdana"/>
                <a:cs typeface="Verdana"/>
                <a:sym typeface="Verdana"/>
              </a:endParaRPr>
            </a:p>
          </p:txBody>
        </p:sp>
        <p:sp>
          <p:nvSpPr>
            <p:cNvPr id="151" name="Google Shape;151;p13"/>
            <p:cNvSpPr txBox="1"/>
            <p:nvPr/>
          </p:nvSpPr>
          <p:spPr>
            <a:xfrm>
              <a:off x="4249266" y="3328341"/>
              <a:ext cx="697800" cy="22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5 USB-C</a:t>
              </a:r>
              <a:endParaRPr sz="600">
                <a:solidFill>
                  <a:srgbClr val="000000"/>
                </a:solidFill>
                <a:latin typeface="Verdana"/>
                <a:ea typeface="Verdana"/>
                <a:cs typeface="Verdana"/>
                <a:sym typeface="Verdana"/>
              </a:endParaRPr>
            </a:p>
          </p:txBody>
        </p:sp>
        <p:sp>
          <p:nvSpPr>
            <p:cNvPr id="152" name="Google Shape;152;p13"/>
            <p:cNvSpPr txBox="1"/>
            <p:nvPr/>
          </p:nvSpPr>
          <p:spPr>
            <a:xfrm>
              <a:off x="4140059" y="2367335"/>
              <a:ext cx="846000" cy="123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6 Menü</a:t>
              </a:r>
              <a:endParaRPr sz="600">
                <a:latin typeface="Verdana"/>
                <a:ea typeface="Verdana"/>
                <a:cs typeface="Verdana"/>
                <a:sym typeface="Verdana"/>
              </a:endParaRPr>
            </a:p>
          </p:txBody>
        </p:sp>
        <p:sp>
          <p:nvSpPr>
            <p:cNvPr id="153" name="Google Shape;153;p13"/>
            <p:cNvSpPr txBox="1"/>
            <p:nvPr/>
          </p:nvSpPr>
          <p:spPr>
            <a:xfrm>
              <a:off x="6948980" y="3477741"/>
              <a:ext cx="661500" cy="22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3 Setup</a:t>
              </a:r>
              <a:endParaRPr sz="600">
                <a:latin typeface="Verdana"/>
                <a:ea typeface="Verdana"/>
                <a:cs typeface="Verdana"/>
                <a:sym typeface="Verdana"/>
              </a:endParaRPr>
            </a:p>
          </p:txBody>
        </p:sp>
        <p:sp>
          <p:nvSpPr>
            <p:cNvPr id="154" name="Google Shape;154;p13"/>
            <p:cNvSpPr/>
            <p:nvPr/>
          </p:nvSpPr>
          <p:spPr>
            <a:xfrm>
              <a:off x="7129975" y="2363993"/>
              <a:ext cx="225504" cy="160976"/>
            </a:xfrm>
            <a:custGeom>
              <a:rect b="b" l="l" r="r" t="t"/>
              <a:pathLst>
                <a:path extrusionOk="0" h="8763" w="15427">
                  <a:moveTo>
                    <a:pt x="14859" y="0"/>
                  </a:moveTo>
                  <a:cubicBezTo>
                    <a:pt x="14732" y="1270"/>
                    <a:pt x="16574" y="6160"/>
                    <a:pt x="14097" y="7620"/>
                  </a:cubicBezTo>
                  <a:cubicBezTo>
                    <a:pt x="11621" y="9081"/>
                    <a:pt x="2350" y="8573"/>
                    <a:pt x="0" y="8763"/>
                  </a:cubicBezTo>
                </a:path>
              </a:pathLst>
            </a:custGeom>
            <a:noFill/>
            <a:ln cap="flat" cmpd="sng" w="9525">
              <a:solidFill>
                <a:srgbClr val="4285F4"/>
              </a:solidFill>
              <a:prstDash val="solid"/>
              <a:round/>
              <a:headEnd len="med" w="med" type="none"/>
              <a:tailEnd len="med" w="med" type="triangle"/>
            </a:ln>
          </p:spPr>
        </p:sp>
        <p:sp>
          <p:nvSpPr>
            <p:cNvPr id="155" name="Google Shape;155;p13"/>
            <p:cNvSpPr/>
            <p:nvPr/>
          </p:nvSpPr>
          <p:spPr>
            <a:xfrm>
              <a:off x="4710025" y="2471341"/>
              <a:ext cx="595300" cy="333400"/>
            </a:xfrm>
            <a:custGeom>
              <a:rect b="b" l="l" r="r" t="t"/>
              <a:pathLst>
                <a:path extrusionOk="0" h="13336" w="23812">
                  <a:moveTo>
                    <a:pt x="0" y="0"/>
                  </a:moveTo>
                  <a:cubicBezTo>
                    <a:pt x="2096" y="556"/>
                    <a:pt x="8605" y="1111"/>
                    <a:pt x="12574" y="3334"/>
                  </a:cubicBezTo>
                  <a:cubicBezTo>
                    <a:pt x="16543" y="5557"/>
                    <a:pt x="21939" y="11669"/>
                    <a:pt x="23812" y="13336"/>
                  </a:cubicBezTo>
                </a:path>
              </a:pathLst>
            </a:custGeom>
            <a:noFill/>
            <a:ln cap="flat" cmpd="sng" w="9525">
              <a:solidFill>
                <a:srgbClr val="4285F4"/>
              </a:solidFill>
              <a:prstDash val="solid"/>
              <a:round/>
              <a:headEnd len="med" w="med" type="none"/>
              <a:tailEnd len="med" w="med" type="triangle"/>
            </a:ln>
          </p:spPr>
        </p:sp>
        <p:sp>
          <p:nvSpPr>
            <p:cNvPr id="156" name="Google Shape;156;p13"/>
            <p:cNvSpPr/>
            <p:nvPr/>
          </p:nvSpPr>
          <p:spPr>
            <a:xfrm>
              <a:off x="4588682" y="2916337"/>
              <a:ext cx="369516" cy="419938"/>
            </a:xfrm>
            <a:custGeom>
              <a:rect b="b" l="l" r="r" t="t"/>
              <a:pathLst>
                <a:path extrusionOk="0" h="22860" w="25279">
                  <a:moveTo>
                    <a:pt x="1276" y="22860"/>
                  </a:moveTo>
                  <a:cubicBezTo>
                    <a:pt x="1403" y="20003"/>
                    <a:pt x="-1962" y="9525"/>
                    <a:pt x="2038" y="5715"/>
                  </a:cubicBezTo>
                  <a:cubicBezTo>
                    <a:pt x="6039" y="1905"/>
                    <a:pt x="21406" y="953"/>
                    <a:pt x="25279" y="0"/>
                  </a:cubicBezTo>
                </a:path>
              </a:pathLst>
            </a:custGeom>
            <a:noFill/>
            <a:ln cap="flat" cmpd="sng" w="9525">
              <a:solidFill>
                <a:srgbClr val="4285F4"/>
              </a:solidFill>
              <a:prstDash val="solid"/>
              <a:round/>
              <a:headEnd len="med" w="med" type="none"/>
              <a:tailEnd len="med" w="med" type="triangle"/>
            </a:ln>
          </p:spPr>
        </p:sp>
        <p:sp>
          <p:nvSpPr>
            <p:cNvPr id="157" name="Google Shape;157;p13"/>
            <p:cNvSpPr txBox="1"/>
            <p:nvPr/>
          </p:nvSpPr>
          <p:spPr>
            <a:xfrm>
              <a:off x="5098175" y="3477741"/>
              <a:ext cx="909000" cy="123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4 Display</a:t>
              </a:r>
              <a:endParaRPr sz="600">
                <a:solidFill>
                  <a:srgbClr val="000000"/>
                </a:solidFill>
                <a:latin typeface="Verdana"/>
                <a:ea typeface="Verdana"/>
                <a:cs typeface="Verdana"/>
                <a:sym typeface="Verdana"/>
              </a:endParaRPr>
            </a:p>
          </p:txBody>
        </p:sp>
        <p:sp>
          <p:nvSpPr>
            <p:cNvPr id="158" name="Google Shape;158;p13"/>
            <p:cNvSpPr/>
            <p:nvPr/>
          </p:nvSpPr>
          <p:spPr>
            <a:xfrm>
              <a:off x="5821319" y="2948139"/>
              <a:ext cx="261756" cy="601911"/>
            </a:xfrm>
            <a:custGeom>
              <a:rect b="b" l="l" r="r" t="t"/>
              <a:pathLst>
                <a:path extrusionOk="0" h="32766" w="17907">
                  <a:moveTo>
                    <a:pt x="0" y="32766"/>
                  </a:moveTo>
                  <a:cubicBezTo>
                    <a:pt x="2286" y="31941"/>
                    <a:pt x="10732" y="33274"/>
                    <a:pt x="13716" y="27813"/>
                  </a:cubicBezTo>
                  <a:cubicBezTo>
                    <a:pt x="16701" y="22352"/>
                    <a:pt x="17209" y="4636"/>
                    <a:pt x="17907" y="0"/>
                  </a:cubicBezTo>
                </a:path>
              </a:pathLst>
            </a:custGeom>
            <a:noFill/>
            <a:ln cap="flat" cmpd="sng" w="9525">
              <a:solidFill>
                <a:srgbClr val="4285F4"/>
              </a:solidFill>
              <a:prstDash val="solid"/>
              <a:round/>
              <a:headEnd len="med" w="med" type="none"/>
              <a:tailEnd len="med" w="med" type="triangle"/>
            </a:ln>
          </p:spPr>
        </p:sp>
      </p:grpSp>
      <p:grpSp>
        <p:nvGrpSpPr>
          <p:cNvPr id="159" name="Google Shape;159;p13"/>
          <p:cNvGrpSpPr/>
          <p:nvPr/>
        </p:nvGrpSpPr>
        <p:grpSpPr>
          <a:xfrm>
            <a:off x="5184876" y="4955150"/>
            <a:ext cx="1870500" cy="238338"/>
            <a:chOff x="10741878" y="-1013284"/>
            <a:chExt cx="3741000" cy="476675"/>
          </a:xfrm>
        </p:grpSpPr>
        <p:sp>
          <p:nvSpPr>
            <p:cNvPr id="160" name="Google Shape;160;p13"/>
            <p:cNvSpPr/>
            <p:nvPr/>
          </p:nvSpPr>
          <p:spPr>
            <a:xfrm>
              <a:off x="11045959" y="-809559"/>
              <a:ext cx="181575" cy="272950"/>
            </a:xfrm>
            <a:custGeom>
              <a:rect b="b" l="l" r="r" t="t"/>
              <a:pathLst>
                <a:path extrusionOk="0" h="10918" w="7263">
                  <a:moveTo>
                    <a:pt x="579" y="0"/>
                  </a:moveTo>
                  <a:cubicBezTo>
                    <a:pt x="561" y="481"/>
                    <a:pt x="-641" y="1064"/>
                    <a:pt x="473" y="2884"/>
                  </a:cubicBezTo>
                  <a:cubicBezTo>
                    <a:pt x="1587" y="4704"/>
                    <a:pt x="6131" y="9579"/>
                    <a:pt x="7263" y="10918"/>
                  </a:cubicBezTo>
                </a:path>
              </a:pathLst>
            </a:custGeom>
            <a:noFill/>
            <a:ln cap="flat" cmpd="sng" w="9525">
              <a:solidFill>
                <a:srgbClr val="4285F4"/>
              </a:solidFill>
              <a:prstDash val="solid"/>
              <a:round/>
              <a:headEnd len="med" w="med" type="none"/>
              <a:tailEnd len="med" w="med" type="triangle"/>
            </a:ln>
          </p:spPr>
        </p:sp>
        <p:sp>
          <p:nvSpPr>
            <p:cNvPr id="161" name="Google Shape;161;p13"/>
            <p:cNvSpPr txBox="1"/>
            <p:nvPr/>
          </p:nvSpPr>
          <p:spPr>
            <a:xfrm>
              <a:off x="10741878" y="-1013284"/>
              <a:ext cx="3741000" cy="22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800">
                  <a:solidFill>
                    <a:srgbClr val="000000"/>
                  </a:solidFill>
                  <a:latin typeface="Verdana"/>
                  <a:ea typeface="Verdana"/>
                  <a:cs typeface="Verdana"/>
                  <a:sym typeface="Verdana"/>
                </a:rPr>
                <a:t>1 Einschalten: 2 </a:t>
              </a:r>
              <a:r>
                <a:rPr lang="de" sz="800">
                  <a:latin typeface="Verdana"/>
                  <a:ea typeface="Verdana"/>
                  <a:cs typeface="Verdana"/>
                  <a:sym typeface="Verdana"/>
                </a:rPr>
                <a:t>S</a:t>
              </a:r>
              <a:r>
                <a:rPr lang="de" sz="800">
                  <a:solidFill>
                    <a:srgbClr val="000000"/>
                  </a:solidFill>
                  <a:latin typeface="Verdana"/>
                  <a:ea typeface="Verdana"/>
                  <a:cs typeface="Verdana"/>
                  <a:sym typeface="Verdana"/>
                </a:rPr>
                <a:t>ek</a:t>
              </a:r>
              <a:r>
                <a:rPr lang="de" sz="800">
                  <a:latin typeface="Verdana"/>
                  <a:ea typeface="Verdana"/>
                  <a:cs typeface="Verdana"/>
                  <a:sym typeface="Verdana"/>
                </a:rPr>
                <a:t>.</a:t>
              </a:r>
              <a:r>
                <a:rPr lang="de" sz="800">
                  <a:solidFill>
                    <a:srgbClr val="000000"/>
                  </a:solidFill>
                  <a:latin typeface="Verdana"/>
                  <a:ea typeface="Verdana"/>
                  <a:cs typeface="Verdana"/>
                  <a:sym typeface="Verdana"/>
                </a:rPr>
                <a:t> halten</a:t>
              </a:r>
              <a:endParaRPr sz="800">
                <a:latin typeface="Verdana"/>
                <a:ea typeface="Verdana"/>
                <a:cs typeface="Verdana"/>
                <a:sym typeface="Verdan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p:nvPr/>
        </p:nvSpPr>
        <p:spPr>
          <a:xfrm>
            <a:off x="0" y="7245825"/>
            <a:ext cx="10692000" cy="159600"/>
          </a:xfrm>
          <a:prstGeom prst="round2SameRect">
            <a:avLst>
              <a:gd fmla="val 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Verdana"/>
              <a:ea typeface="Verdana"/>
              <a:cs typeface="Verdana"/>
              <a:sym typeface="Verdana"/>
            </a:endParaRPr>
          </a:p>
        </p:txBody>
      </p:sp>
      <p:sp>
        <p:nvSpPr>
          <p:cNvPr id="167" name="Google Shape;167;p14"/>
          <p:cNvSpPr/>
          <p:nvPr/>
        </p:nvSpPr>
        <p:spPr>
          <a:xfrm>
            <a:off x="7215525" y="7254000"/>
            <a:ext cx="3420000" cy="144000"/>
          </a:xfrm>
          <a:prstGeom prst="round2SameRect">
            <a:avLst>
              <a:gd fmla="val 16667"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solidFill>
                  <a:schemeClr val="dk1"/>
                </a:solidFill>
                <a:latin typeface="Verdana"/>
                <a:ea typeface="Verdana"/>
                <a:cs typeface="Verdana"/>
                <a:sym typeface="Verdana"/>
              </a:rPr>
              <a:t>Einstellungen; Technisches</a:t>
            </a:r>
            <a:r>
              <a:rPr lang="de" sz="600">
                <a:latin typeface="Verdana"/>
                <a:ea typeface="Verdana"/>
                <a:cs typeface="Verdana"/>
                <a:sym typeface="Verdana"/>
              </a:rPr>
              <a:t>	       			    Seite 6</a:t>
            </a:r>
            <a:endParaRPr sz="600">
              <a:latin typeface="Verdana"/>
              <a:ea typeface="Verdana"/>
              <a:cs typeface="Verdana"/>
              <a:sym typeface="Verdana"/>
            </a:endParaRPr>
          </a:p>
        </p:txBody>
      </p:sp>
      <p:sp>
        <p:nvSpPr>
          <p:cNvPr id="168" name="Google Shape;168;p14"/>
          <p:cNvSpPr txBox="1"/>
          <p:nvPr/>
        </p:nvSpPr>
        <p:spPr>
          <a:xfrm>
            <a:off x="3635100" y="900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latin typeface="Verdana"/>
                <a:ea typeface="Verdana"/>
                <a:cs typeface="Verdana"/>
                <a:sym typeface="Verdana"/>
              </a:rPr>
              <a:t>Einstellungen </a:t>
            </a:r>
            <a:r>
              <a:rPr lang="de" sz="1000">
                <a:solidFill>
                  <a:schemeClr val="dk1"/>
                </a:solidFill>
                <a:latin typeface="Verdana"/>
                <a:ea typeface="Verdana"/>
                <a:cs typeface="Verdana"/>
                <a:sym typeface="Verdana"/>
              </a:rPr>
              <a:t>(auf externem Gerät)</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p:txBody>
      </p:sp>
      <p:sp>
        <p:nvSpPr>
          <p:cNvPr id="169" name="Google Shape;169;p14"/>
          <p:cNvSpPr txBox="1"/>
          <p:nvPr/>
        </p:nvSpPr>
        <p:spPr>
          <a:xfrm>
            <a:off x="3636900" y="337625"/>
            <a:ext cx="3420000" cy="557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Funktion: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Die Einstellungen von VanLevel anpassen (Siehe Seite 6).</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Folgende Einstellungen können verändert werden:</a:t>
            </a:r>
            <a:endParaRPr sz="800">
              <a:latin typeface="Verdana"/>
              <a:ea typeface="Verdana"/>
              <a:cs typeface="Verdana"/>
              <a:sym typeface="Verdana"/>
            </a:endParaRPr>
          </a:p>
        </p:txBody>
      </p:sp>
      <p:sp>
        <p:nvSpPr>
          <p:cNvPr id="170" name="Google Shape;170;p14"/>
          <p:cNvSpPr/>
          <p:nvPr/>
        </p:nvSpPr>
        <p:spPr>
          <a:xfrm>
            <a:off x="3636900" y="7254600"/>
            <a:ext cx="3420000" cy="144000"/>
          </a:xfrm>
          <a:prstGeom prst="round2SameRect">
            <a:avLst>
              <a:gd fmla="val 16667"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solidFill>
                  <a:schemeClr val="dk1"/>
                </a:solidFill>
                <a:latin typeface="Verdana"/>
                <a:ea typeface="Verdana"/>
                <a:cs typeface="Verdana"/>
                <a:sym typeface="Verdana"/>
              </a:rPr>
              <a:t>Einstellungen; Technisches</a:t>
            </a:r>
            <a:r>
              <a:rPr lang="de" sz="600">
                <a:solidFill>
                  <a:schemeClr val="dk1"/>
                </a:solidFill>
                <a:latin typeface="Verdana"/>
                <a:ea typeface="Verdana"/>
                <a:cs typeface="Verdana"/>
                <a:sym typeface="Verdana"/>
              </a:rPr>
              <a:t>		       		    Seite 5</a:t>
            </a:r>
            <a:endParaRPr sz="600">
              <a:latin typeface="Verdana"/>
              <a:ea typeface="Verdana"/>
              <a:cs typeface="Verdana"/>
              <a:sym typeface="Verdana"/>
            </a:endParaRPr>
          </a:p>
        </p:txBody>
      </p:sp>
      <p:sp>
        <p:nvSpPr>
          <p:cNvPr id="171" name="Google Shape;171;p14"/>
          <p:cNvSpPr txBox="1"/>
          <p:nvPr/>
        </p:nvSpPr>
        <p:spPr>
          <a:xfrm>
            <a:off x="108000" y="900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solidFill>
                  <a:schemeClr val="dk1"/>
                </a:solidFill>
                <a:latin typeface="Verdana"/>
                <a:ea typeface="Verdana"/>
                <a:cs typeface="Verdana"/>
                <a:sym typeface="Verdana"/>
              </a:rPr>
              <a:t>Setupmodus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172" name="Google Shape;172;p14"/>
          <p:cNvSpPr txBox="1"/>
          <p:nvPr/>
        </p:nvSpPr>
        <p:spPr>
          <a:xfrm>
            <a:off x="109800" y="337625"/>
            <a:ext cx="3420000" cy="107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de" sz="800">
                <a:solidFill>
                  <a:schemeClr val="dk1"/>
                </a:solidFill>
                <a:latin typeface="Verdana"/>
                <a:ea typeface="Verdana"/>
                <a:cs typeface="Verdana"/>
                <a:sym typeface="Verdana"/>
              </a:rPr>
              <a:t>Funktion: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Die Einstellungen von VanLevel anpassen.</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Ist VanLevel eingeschaltet kann mittels Druck auf die Taste Setup</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die Einstellfunktion aufgerufen werden.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VanLevel stellt nun ein unverschlüsseltes Wifi zur Verfügung.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Bitte verwende nun ein drittes Gerät (z.B. Handy) wähle das angezeigte Netzwerk an (Setup_VanLevel) und bestätige, dass die Verbindung kein Internetzugang besitzt aber dennoch verwendet werden soll.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Öffne nun einen Browser und gebe folgende Adresse ein: </a:t>
            </a:r>
            <a:r>
              <a:rPr lang="de" sz="800" u="sng">
                <a:solidFill>
                  <a:schemeClr val="accent5"/>
                </a:solidFill>
                <a:latin typeface="Verdana"/>
                <a:ea typeface="Verdana"/>
                <a:cs typeface="Verdana"/>
                <a:sym typeface="Verdana"/>
                <a:hlinkClick r:id="rId3">
                  <a:extLst>
                    <a:ext uri="{A12FA001-AC4F-418D-AE19-62706E023703}">
                      <ahyp:hlinkClr val="tx"/>
                    </a:ext>
                  </a:extLst>
                </a:hlinkClick>
              </a:rPr>
              <a:t>http://9.9.9.9/</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Wenn noch kein Gerät mit VanLevel verbunden ist, kann mittels Menütaste VanLevel neu gestartet werden.</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Reagiert das Gerät nicht mehr, kann durch Halten der Taste 1 über sechs Sekunden das Gerät zurückgesetzt werden. </a:t>
            </a:r>
            <a:br>
              <a:rPr lang="de" sz="800">
                <a:solidFill>
                  <a:schemeClr val="dk1"/>
                </a:solidFill>
                <a:latin typeface="Verdana"/>
                <a:ea typeface="Verdana"/>
                <a:cs typeface="Verdana"/>
                <a:sym typeface="Verdana"/>
              </a:rPr>
            </a:br>
            <a:br>
              <a:rPr lang="de" sz="800">
                <a:solidFill>
                  <a:schemeClr val="dk1"/>
                </a:solidFill>
                <a:latin typeface="Verdana"/>
                <a:ea typeface="Verdana"/>
                <a:cs typeface="Verdana"/>
                <a:sym typeface="Verdana"/>
              </a:rPr>
            </a:br>
            <a:br>
              <a:rPr lang="de" sz="800">
                <a:solidFill>
                  <a:schemeClr val="dk1"/>
                </a:solidFill>
                <a:latin typeface="Verdana"/>
                <a:ea typeface="Verdana"/>
                <a:cs typeface="Verdana"/>
                <a:sym typeface="Verdana"/>
              </a:rPr>
            </a:b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p:txBody>
      </p:sp>
      <p:sp>
        <p:nvSpPr>
          <p:cNvPr id="173" name="Google Shape;173;p14"/>
          <p:cNvSpPr/>
          <p:nvPr/>
        </p:nvSpPr>
        <p:spPr>
          <a:xfrm>
            <a:off x="144000" y="7254600"/>
            <a:ext cx="3420000" cy="144000"/>
          </a:xfrm>
          <a:prstGeom prst="round2SameRect">
            <a:avLst>
              <a:gd fmla="val 16667" name="adj1"/>
              <a:gd fmla="val 0" name="adj2"/>
            </a:avLst>
          </a:prstGeom>
          <a:solidFill>
            <a:schemeClr val="lt2"/>
          </a:solidFill>
          <a:ln>
            <a:noFill/>
          </a:ln>
        </p:spPr>
        <p:txBody>
          <a:bodyPr anchorCtr="0" anchor="ctr" bIns="0" lIns="0" spcFirstLastPara="1" rIns="0" wrap="square" tIns="0">
            <a:noAutofit/>
          </a:bodyPr>
          <a:lstStyle/>
          <a:p>
            <a:pPr indent="0" lvl="0" marL="0" rtl="0" algn="l">
              <a:spcBef>
                <a:spcPts val="0"/>
              </a:spcBef>
              <a:spcAft>
                <a:spcPts val="0"/>
              </a:spcAft>
              <a:buNone/>
            </a:pPr>
            <a:r>
              <a:rPr lang="de" sz="600">
                <a:solidFill>
                  <a:schemeClr val="dk1"/>
                </a:solidFill>
                <a:latin typeface="Verdana"/>
                <a:ea typeface="Verdana"/>
                <a:cs typeface="Verdana"/>
                <a:sym typeface="Verdana"/>
              </a:rPr>
              <a:t>Setup</a:t>
            </a:r>
            <a:r>
              <a:rPr lang="de" sz="600">
                <a:solidFill>
                  <a:schemeClr val="dk1"/>
                </a:solidFill>
                <a:latin typeface="Verdana"/>
                <a:ea typeface="Verdana"/>
                <a:cs typeface="Verdana"/>
                <a:sym typeface="Verdana"/>
              </a:rPr>
              <a:t>modus</a:t>
            </a:r>
            <a:r>
              <a:rPr lang="de" sz="600">
                <a:latin typeface="Verdana"/>
                <a:ea typeface="Verdana"/>
                <a:cs typeface="Verdana"/>
                <a:sym typeface="Verdana"/>
              </a:rPr>
              <a:t>		       			Seite 4</a:t>
            </a:r>
            <a:endParaRPr sz="600">
              <a:latin typeface="Verdana"/>
              <a:ea typeface="Verdana"/>
              <a:cs typeface="Verdana"/>
              <a:sym typeface="Verdana"/>
            </a:endParaRPr>
          </a:p>
        </p:txBody>
      </p:sp>
      <p:grpSp>
        <p:nvGrpSpPr>
          <p:cNvPr id="174" name="Google Shape;174;p14"/>
          <p:cNvGrpSpPr/>
          <p:nvPr/>
        </p:nvGrpSpPr>
        <p:grpSpPr>
          <a:xfrm>
            <a:off x="1126425" y="5933845"/>
            <a:ext cx="2401577" cy="1337325"/>
            <a:chOff x="614600" y="4067163"/>
            <a:chExt cx="4803154" cy="2803028"/>
          </a:xfrm>
        </p:grpSpPr>
        <p:sp>
          <p:nvSpPr>
            <p:cNvPr id="175" name="Google Shape;175;p14"/>
            <p:cNvSpPr txBox="1"/>
            <p:nvPr/>
          </p:nvSpPr>
          <p:spPr>
            <a:xfrm>
              <a:off x="4002954" y="6420190"/>
              <a:ext cx="1414800" cy="4500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de" sz="800">
                  <a:solidFill>
                    <a:srgbClr val="000000"/>
                  </a:solidFill>
                  <a:latin typeface="Verdana"/>
                  <a:ea typeface="Verdana"/>
                  <a:cs typeface="Verdana"/>
                  <a:sym typeface="Verdana"/>
                </a:rPr>
                <a:t>3 Setup</a:t>
              </a:r>
              <a:endParaRPr sz="800">
                <a:latin typeface="Verdana"/>
                <a:ea typeface="Verdana"/>
                <a:cs typeface="Verdana"/>
                <a:sym typeface="Verdana"/>
              </a:endParaRPr>
            </a:p>
          </p:txBody>
        </p:sp>
        <p:sp>
          <p:nvSpPr>
            <p:cNvPr id="176" name="Google Shape;176;p14"/>
            <p:cNvSpPr/>
            <p:nvPr/>
          </p:nvSpPr>
          <p:spPr>
            <a:xfrm>
              <a:off x="3652726" y="6215569"/>
              <a:ext cx="338025" cy="411950"/>
            </a:xfrm>
            <a:custGeom>
              <a:rect b="b" l="l" r="r" t="t"/>
              <a:pathLst>
                <a:path extrusionOk="0" h="16478" w="13521">
                  <a:moveTo>
                    <a:pt x="197" y="0"/>
                  </a:moveTo>
                  <a:cubicBezTo>
                    <a:pt x="386" y="2467"/>
                    <a:pt x="-892" y="12087"/>
                    <a:pt x="1329" y="14804"/>
                  </a:cubicBezTo>
                  <a:cubicBezTo>
                    <a:pt x="3550" y="17521"/>
                    <a:pt x="11489" y="16052"/>
                    <a:pt x="13521" y="16301"/>
                  </a:cubicBezTo>
                </a:path>
              </a:pathLst>
            </a:custGeom>
            <a:noFill/>
            <a:ln cap="flat" cmpd="sng" w="19050">
              <a:solidFill>
                <a:srgbClr val="4285F4"/>
              </a:solidFill>
              <a:prstDash val="solid"/>
              <a:round/>
              <a:headEnd len="med" w="med" type="triangle"/>
              <a:tailEnd len="med" w="med" type="none"/>
            </a:ln>
          </p:spPr>
        </p:sp>
        <p:grpSp>
          <p:nvGrpSpPr>
            <p:cNvPr id="177" name="Google Shape;177;p14"/>
            <p:cNvGrpSpPr/>
            <p:nvPr/>
          </p:nvGrpSpPr>
          <p:grpSpPr>
            <a:xfrm>
              <a:off x="614600" y="4067163"/>
              <a:ext cx="4208566" cy="2138416"/>
              <a:chOff x="0" y="0"/>
              <a:chExt cx="3600450" cy="1828800"/>
            </a:xfrm>
          </p:grpSpPr>
          <p:pic>
            <p:nvPicPr>
              <p:cNvPr id="178" name="Google Shape;178;p14"/>
              <p:cNvPicPr preferRelativeResize="0"/>
              <p:nvPr/>
            </p:nvPicPr>
            <p:blipFill>
              <a:blip r:embed="rId4">
                <a:alphaModFix/>
              </a:blip>
              <a:stretch>
                <a:fillRect/>
              </a:stretch>
            </p:blipFill>
            <p:spPr>
              <a:xfrm rot="5400000">
                <a:off x="885825" y="-885825"/>
                <a:ext cx="1828800" cy="3600450"/>
              </a:xfrm>
              <a:prstGeom prst="rect">
                <a:avLst/>
              </a:prstGeom>
              <a:noFill/>
              <a:ln>
                <a:noFill/>
              </a:ln>
            </p:spPr>
          </p:pic>
          <p:sp>
            <p:nvSpPr>
              <p:cNvPr id="179" name="Google Shape;179;p14"/>
              <p:cNvSpPr txBox="1"/>
              <p:nvPr/>
            </p:nvSpPr>
            <p:spPr>
              <a:xfrm>
                <a:off x="1291162" y="354868"/>
                <a:ext cx="2152800" cy="94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1100">
                    <a:solidFill>
                      <a:srgbClr val="EEEEEE"/>
                    </a:solidFill>
                    <a:latin typeface="Open Sans"/>
                    <a:ea typeface="Open Sans"/>
                    <a:cs typeface="Open Sans"/>
                    <a:sym typeface="Open Sans"/>
                  </a:rPr>
                  <a:t>Setup</a:t>
                </a:r>
                <a:r>
                  <a:rPr lang="de" sz="400">
                    <a:solidFill>
                      <a:srgbClr val="EEEEEE"/>
                    </a:solidFill>
                    <a:latin typeface="Open Sans"/>
                    <a:ea typeface="Open Sans"/>
                    <a:cs typeface="Open Sans"/>
                    <a:sym typeface="Open Sans"/>
                  </a:rPr>
                  <a:t> </a:t>
                </a:r>
                <a:endParaRPr sz="400">
                  <a:solidFill>
                    <a:srgbClr val="EEEEEE"/>
                  </a:solidFill>
                  <a:latin typeface="Open Sans"/>
                  <a:ea typeface="Open Sans"/>
                  <a:cs typeface="Open Sans"/>
                  <a:sym typeface="Open Sans"/>
                </a:endParaRPr>
              </a:p>
              <a:p>
                <a:pPr indent="0" lvl="0" marL="0" rtl="0" algn="l">
                  <a:spcBef>
                    <a:spcPts val="0"/>
                  </a:spcBef>
                  <a:spcAft>
                    <a:spcPts val="0"/>
                  </a:spcAft>
                  <a:buNone/>
                </a:pPr>
                <a:br>
                  <a:rPr lang="de" sz="400">
                    <a:solidFill>
                      <a:srgbClr val="EEEEEE"/>
                    </a:solidFill>
                    <a:latin typeface="Open Sans"/>
                    <a:ea typeface="Open Sans"/>
                    <a:cs typeface="Open Sans"/>
                    <a:sym typeface="Open Sans"/>
                  </a:rPr>
                </a:br>
                <a:r>
                  <a:rPr lang="de" sz="600">
                    <a:solidFill>
                      <a:srgbClr val="EEEEEE"/>
                    </a:solidFill>
                    <a:latin typeface="Open Sans"/>
                    <a:ea typeface="Open Sans"/>
                    <a:cs typeface="Open Sans"/>
                    <a:sym typeface="Open Sans"/>
                  </a:rPr>
                  <a:t>WIFI-Name:</a:t>
                </a:r>
                <a:endParaRPr sz="600">
                  <a:solidFill>
                    <a:srgbClr val="EEEEEE"/>
                  </a:solidFill>
                  <a:latin typeface="Open Sans"/>
                  <a:ea typeface="Open Sans"/>
                  <a:cs typeface="Open Sans"/>
                  <a:sym typeface="Open Sans"/>
                </a:endParaRPr>
              </a:p>
              <a:p>
                <a:pPr indent="0" lvl="0" marL="0" rtl="0" algn="l">
                  <a:spcBef>
                    <a:spcPts val="0"/>
                  </a:spcBef>
                  <a:spcAft>
                    <a:spcPts val="0"/>
                  </a:spcAft>
                  <a:buNone/>
                </a:pPr>
                <a:r>
                  <a:rPr lang="de" sz="600">
                    <a:solidFill>
                      <a:srgbClr val="EEEEEE"/>
                    </a:solidFill>
                    <a:latin typeface="Open Sans"/>
                    <a:ea typeface="Open Sans"/>
                    <a:cs typeface="Open Sans"/>
                    <a:sym typeface="Open Sans"/>
                  </a:rPr>
                  <a:t>Setup_VanLevel</a:t>
                </a:r>
                <a:endParaRPr sz="600">
                  <a:solidFill>
                    <a:srgbClr val="EEEEEE"/>
                  </a:solidFill>
                  <a:latin typeface="Open Sans"/>
                  <a:ea typeface="Open Sans"/>
                  <a:cs typeface="Open Sans"/>
                  <a:sym typeface="Open Sans"/>
                </a:endParaRPr>
              </a:p>
              <a:p>
                <a:pPr indent="0" lvl="0" marL="0" rtl="0" algn="l">
                  <a:spcBef>
                    <a:spcPts val="0"/>
                  </a:spcBef>
                  <a:spcAft>
                    <a:spcPts val="0"/>
                  </a:spcAft>
                  <a:buNone/>
                </a:pPr>
                <a:r>
                  <a:t/>
                </a:r>
                <a:endParaRPr sz="400">
                  <a:solidFill>
                    <a:srgbClr val="EEEEEE"/>
                  </a:solidFill>
                  <a:latin typeface="Open Sans"/>
                  <a:ea typeface="Open Sans"/>
                  <a:cs typeface="Open Sans"/>
                  <a:sym typeface="Open Sans"/>
                </a:endParaRPr>
              </a:p>
              <a:p>
                <a:pPr indent="0" lvl="0" marL="0" rtl="0" algn="l">
                  <a:spcBef>
                    <a:spcPts val="0"/>
                  </a:spcBef>
                  <a:spcAft>
                    <a:spcPts val="0"/>
                  </a:spcAft>
                  <a:buNone/>
                </a:pPr>
                <a:r>
                  <a:rPr lang="de" sz="600">
                    <a:solidFill>
                      <a:srgbClr val="EEEEEE"/>
                    </a:solidFill>
                    <a:latin typeface="Open Sans"/>
                    <a:ea typeface="Open Sans"/>
                    <a:cs typeface="Open Sans"/>
                    <a:sym typeface="Open Sans"/>
                  </a:rPr>
                  <a:t>IP:  9 . 9 . 9 . 9</a:t>
                </a:r>
                <a:endParaRPr sz="600">
                  <a:solidFill>
                    <a:srgbClr val="EEEEEE"/>
                  </a:solidFill>
                  <a:latin typeface="Open Sans"/>
                  <a:ea typeface="Open Sans"/>
                  <a:cs typeface="Open Sans"/>
                  <a:sym typeface="Open Sans"/>
                </a:endParaRPr>
              </a:p>
            </p:txBody>
          </p:sp>
        </p:grpSp>
      </p:grpSp>
      <p:sp>
        <p:nvSpPr>
          <p:cNvPr id="180" name="Google Shape;180;p14"/>
          <p:cNvSpPr/>
          <p:nvPr/>
        </p:nvSpPr>
        <p:spPr>
          <a:xfrm>
            <a:off x="1479617" y="5797363"/>
            <a:ext cx="90788" cy="136475"/>
          </a:xfrm>
          <a:custGeom>
            <a:rect b="b" l="l" r="r" t="t"/>
            <a:pathLst>
              <a:path extrusionOk="0" h="10918" w="7263">
                <a:moveTo>
                  <a:pt x="579" y="0"/>
                </a:moveTo>
                <a:cubicBezTo>
                  <a:pt x="561" y="481"/>
                  <a:pt x="-641" y="1064"/>
                  <a:pt x="473" y="2884"/>
                </a:cubicBezTo>
                <a:cubicBezTo>
                  <a:pt x="1587" y="4704"/>
                  <a:pt x="6131" y="9579"/>
                  <a:pt x="7263" y="10918"/>
                </a:cubicBezTo>
              </a:path>
            </a:pathLst>
          </a:custGeom>
          <a:noFill/>
          <a:ln cap="flat" cmpd="sng" w="9525">
            <a:solidFill>
              <a:srgbClr val="4285F4"/>
            </a:solidFill>
            <a:prstDash val="solid"/>
            <a:round/>
            <a:headEnd len="med" w="med" type="none"/>
            <a:tailEnd len="med" w="med" type="triangle"/>
          </a:ln>
        </p:spPr>
      </p:sp>
      <p:sp>
        <p:nvSpPr>
          <p:cNvPr id="181" name="Google Shape;181;p14"/>
          <p:cNvSpPr txBox="1"/>
          <p:nvPr/>
        </p:nvSpPr>
        <p:spPr>
          <a:xfrm>
            <a:off x="896660" y="5621213"/>
            <a:ext cx="1256700" cy="112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de" sz="600">
                <a:solidFill>
                  <a:srgbClr val="000000"/>
                </a:solidFill>
                <a:latin typeface="Verdana"/>
                <a:ea typeface="Verdana"/>
                <a:cs typeface="Verdana"/>
                <a:sym typeface="Verdana"/>
              </a:rPr>
              <a:t>1 Einschalten: 2 sek. halten</a:t>
            </a:r>
            <a:br>
              <a:rPr lang="de" sz="600">
                <a:solidFill>
                  <a:srgbClr val="000000"/>
                </a:solidFill>
                <a:latin typeface="Verdana"/>
                <a:ea typeface="Verdana"/>
                <a:cs typeface="Verdana"/>
                <a:sym typeface="Verdana"/>
              </a:rPr>
            </a:br>
            <a:r>
              <a:rPr lang="de" sz="600">
                <a:solidFill>
                  <a:srgbClr val="000000"/>
                </a:solidFill>
                <a:latin typeface="Verdana"/>
                <a:ea typeface="Verdana"/>
                <a:cs typeface="Verdana"/>
                <a:sym typeface="Verdana"/>
              </a:rPr>
              <a:t>   Reset</a:t>
            </a:r>
            <a:r>
              <a:rPr lang="de" sz="600">
                <a:latin typeface="Verdana"/>
                <a:ea typeface="Verdana"/>
                <a:cs typeface="Verdana"/>
                <a:sym typeface="Verdana"/>
              </a:rPr>
              <a:t>: 6 sek halten</a:t>
            </a:r>
            <a:endParaRPr sz="600">
              <a:latin typeface="Verdana"/>
              <a:ea typeface="Verdana"/>
              <a:cs typeface="Verdana"/>
              <a:sym typeface="Verdana"/>
            </a:endParaRPr>
          </a:p>
        </p:txBody>
      </p:sp>
      <p:graphicFrame>
        <p:nvGraphicFramePr>
          <p:cNvPr id="182" name="Google Shape;182;p14"/>
          <p:cNvGraphicFramePr/>
          <p:nvPr/>
        </p:nvGraphicFramePr>
        <p:xfrm>
          <a:off x="3636900" y="989975"/>
          <a:ext cx="3000000" cy="3000000"/>
        </p:xfrm>
        <a:graphic>
          <a:graphicData uri="http://schemas.openxmlformats.org/drawingml/2006/table">
            <a:tbl>
              <a:tblPr>
                <a:noFill/>
                <a:tableStyleId>{BC8E78EE-B771-4797-8D38-41A609A0C34F}</a:tableStyleId>
              </a:tblPr>
              <a:tblGrid>
                <a:gridCol w="382850"/>
                <a:gridCol w="430100"/>
                <a:gridCol w="1309625"/>
                <a:gridCol w="1309625"/>
              </a:tblGrid>
              <a:tr h="182875">
                <a:tc rowSpan="3">
                  <a:txBody>
                    <a:bodyPr/>
                    <a:lstStyle/>
                    <a:p>
                      <a:pPr indent="0" lvl="0" marL="0" rtl="0" algn="l">
                        <a:spcBef>
                          <a:spcPts val="0"/>
                        </a:spcBef>
                        <a:spcAft>
                          <a:spcPts val="0"/>
                        </a:spcAft>
                        <a:buNone/>
                      </a:pPr>
                      <a:r>
                        <a:rPr lang="de" sz="600" u="sng"/>
                        <a:t>System</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de" sz="600"/>
                        <a:t>Alarm </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 sz="600"/>
                        <a:t>AN: Höhe erreicht wird eine </a:t>
                      </a:r>
                      <a:r>
                        <a:rPr lang="de" sz="600">
                          <a:solidFill>
                            <a:srgbClr val="000000"/>
                          </a:solidFill>
                        </a:rPr>
                        <a:t>akustische Rückmeldung </a:t>
                      </a:r>
                      <a:r>
                        <a:rPr lang="de" sz="600"/>
                        <a:t>gegeben</a:t>
                      </a:r>
                      <a:br>
                        <a:rPr lang="de" sz="600"/>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 sz="600"/>
                        <a:t>Aus: es erfolgt keine akustische Rückmeldung zur Höhe</a:t>
                      </a: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0025">
                <a:tc vMerge="1"/>
                <a:tc>
                  <a:txBody>
                    <a:bodyPr/>
                    <a:lstStyle/>
                    <a:p>
                      <a:pPr indent="0" lvl="0" marL="0" rtl="0" algn="l">
                        <a:spcBef>
                          <a:spcPts val="0"/>
                        </a:spcBef>
                        <a:spcAft>
                          <a:spcPts val="0"/>
                        </a:spcAft>
                        <a:buNone/>
                      </a:pPr>
                      <a:r>
                        <a:rPr b="1" lang="de" sz="600"/>
                        <a:t>Display</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 sz="600"/>
                        <a:t>Normal: die Menütaste befindet sich links</a:t>
                      </a:r>
                      <a:br>
                        <a:rPr lang="de" sz="600"/>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de" sz="600">
                          <a:solidFill>
                            <a:srgbClr val="000000"/>
                          </a:solidFill>
                        </a:rPr>
                        <a:t>180°: </a:t>
                      </a:r>
                      <a:r>
                        <a:rPr lang="de" sz="600">
                          <a:solidFill>
                            <a:schemeClr val="dk1"/>
                          </a:solidFill>
                        </a:rPr>
                        <a:t>die Menütaste</a:t>
                      </a:r>
                      <a:r>
                        <a:rPr lang="de" sz="600">
                          <a:solidFill>
                            <a:srgbClr val="000000"/>
                          </a:solidFill>
                        </a:rPr>
                        <a:t> befindet sich rechts</a:t>
                      </a: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000">
                <a:tc vMerge="1"/>
                <a:tc>
                  <a:txBody>
                    <a:bodyPr/>
                    <a:lstStyle/>
                    <a:p>
                      <a:pPr indent="0" lvl="0" marL="0" rtl="0" algn="l">
                        <a:spcBef>
                          <a:spcPts val="0"/>
                        </a:spcBef>
                        <a:spcAft>
                          <a:spcPts val="0"/>
                        </a:spcAft>
                        <a:buNone/>
                      </a:pPr>
                      <a:r>
                        <a:rPr b="1" lang="de" sz="600"/>
                        <a:t>Standby</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de" sz="600"/>
                        <a:t>VanLevel schaltet sich nach dieser Zeit aus.</a:t>
                      </a:r>
                      <a:br>
                        <a:rPr lang="de" sz="600"/>
                      </a:br>
                      <a:br>
                        <a:rPr lang="de" sz="600"/>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19000">
                <a:tc rowSpan="2">
                  <a:txBody>
                    <a:bodyPr/>
                    <a:lstStyle/>
                    <a:p>
                      <a:pPr indent="0" lvl="0" marL="0" rtl="0" algn="l">
                        <a:spcBef>
                          <a:spcPts val="0"/>
                        </a:spcBef>
                        <a:spcAft>
                          <a:spcPts val="0"/>
                        </a:spcAft>
                        <a:buNone/>
                      </a:pPr>
                      <a:r>
                        <a:rPr lang="de" sz="600" u="sng"/>
                        <a:t>Fahrzeug</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de" sz="600"/>
                        <a:t>Radstand</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de" sz="600"/>
                        <a:t>Der Abstand von Vorderachse zur Hinterachse in cm. Der Abstand muss größer als 100 cm sein und kann in 10 cm Schritten angepasst werden. </a:t>
                      </a:r>
                      <a:r>
                        <a:rPr lang="de" sz="600">
                          <a:solidFill>
                            <a:schemeClr val="dk1"/>
                          </a:solidFill>
                        </a:rPr>
                        <a:t>Passt nicht zu deinem Fahrzeug? Runde einfach auf. </a:t>
                      </a:r>
                      <a:br>
                        <a:rPr lang="de" sz="600">
                          <a:solidFill>
                            <a:schemeClr val="dk1"/>
                          </a:solidFill>
                        </a:rPr>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25750">
                <a:tc vMerge="1"/>
                <a:tc>
                  <a:txBody>
                    <a:bodyPr/>
                    <a:lstStyle/>
                    <a:p>
                      <a:pPr indent="0" lvl="0" marL="0" rtl="0" algn="l">
                        <a:spcBef>
                          <a:spcPts val="0"/>
                        </a:spcBef>
                        <a:spcAft>
                          <a:spcPts val="0"/>
                        </a:spcAft>
                        <a:buNone/>
                      </a:pPr>
                      <a:r>
                        <a:rPr b="1" lang="de" sz="600"/>
                        <a:t>Spurbreite</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de" sz="600">
                          <a:solidFill>
                            <a:srgbClr val="000000"/>
                          </a:solidFill>
                        </a:rPr>
                        <a:t>Die Spurbreite in cm. Die Spurbreite muss größer als 100 cm sein und kann in 10 cm Schritten angepasst werden. </a:t>
                      </a:r>
                      <a:r>
                        <a:rPr lang="de" sz="600"/>
                        <a:t>Passt nicht zu deinem Fahrzeug? Runde einfach auf. </a:t>
                      </a:r>
                      <a:br>
                        <a:rPr lang="de" sz="600"/>
                      </a:br>
                      <a:endParaRPr sz="600">
                        <a:solidFill>
                          <a:srgbClr val="000000"/>
                        </a:solidFill>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79750">
                <a:tc rowSpan="2">
                  <a:txBody>
                    <a:bodyPr/>
                    <a:lstStyle/>
                    <a:p>
                      <a:pPr indent="0" lvl="0" marL="0" rtl="0" algn="l">
                        <a:spcBef>
                          <a:spcPts val="0"/>
                        </a:spcBef>
                        <a:spcAft>
                          <a:spcPts val="0"/>
                        </a:spcAft>
                        <a:buNone/>
                      </a:pPr>
                      <a:r>
                        <a:rPr lang="de" sz="600" u="sng"/>
                        <a:t>Keilstufen</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de" sz="600"/>
                        <a:t>Level 1-4</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de" sz="600"/>
                        <a:t>Hier können die höhen der an bord befindliche Keile hinterlegt werden.</a:t>
                      </a:r>
                      <a:br>
                        <a:rPr lang="de" sz="600"/>
                      </a:br>
                      <a:r>
                        <a:rPr lang="de" sz="600"/>
                        <a:t>Die Einstellung muss aufeinander aufsteigend erfolgen, (level 4 darf z.B. nicht kleiner als level 3 sein). Die Eingabe erfolgt in 1 cm Schritten.</a:t>
                      </a:r>
                      <a:br>
                        <a:rPr lang="de" sz="600"/>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00000">
                <a:tc vMerge="1"/>
                <a:tc>
                  <a:txBody>
                    <a:bodyPr/>
                    <a:lstStyle/>
                    <a:p>
                      <a:pPr indent="0" lvl="0" marL="0" rtl="0" algn="l">
                        <a:spcBef>
                          <a:spcPts val="0"/>
                        </a:spcBef>
                        <a:spcAft>
                          <a:spcPts val="0"/>
                        </a:spcAft>
                        <a:buNone/>
                      </a:pPr>
                      <a:r>
                        <a:rPr b="1" lang="de" sz="600"/>
                        <a:t>Level 9</a:t>
                      </a:r>
                      <a:endParaRPr b="1"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de" sz="600"/>
                        <a:t>Diese Einstellung dient der Fehler/Maximalhöhe. </a:t>
                      </a:r>
                      <a:br>
                        <a:rPr lang="de" sz="600"/>
                      </a:br>
                      <a:r>
                        <a:rPr lang="de" sz="600"/>
                        <a:t>Die Libelle orientiert sich zusätzlich an dieser Höhe.</a:t>
                      </a: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00000">
                <a:tc gridSpan="4">
                  <a:txBody>
                    <a:bodyPr/>
                    <a:lstStyle/>
                    <a:p>
                      <a:pPr indent="0" lvl="0" marL="0" rtl="0" algn="l">
                        <a:spcBef>
                          <a:spcPts val="0"/>
                        </a:spcBef>
                        <a:spcAft>
                          <a:spcPts val="0"/>
                        </a:spcAft>
                        <a:buNone/>
                      </a:pPr>
                      <a:r>
                        <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100000">
                <a:tc>
                  <a:txBody>
                    <a:bodyPr/>
                    <a:lstStyle/>
                    <a:p>
                      <a:pPr indent="0" lvl="0" marL="0" rtl="0" algn="l">
                        <a:spcBef>
                          <a:spcPts val="0"/>
                        </a:spcBef>
                        <a:spcAft>
                          <a:spcPts val="0"/>
                        </a:spcAft>
                        <a:buNone/>
                      </a:pPr>
                      <a:r>
                        <a:rPr lang="de" sz="600" u="sng"/>
                        <a:t>Update</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3">
                  <a:txBody>
                    <a:bodyPr/>
                    <a:lstStyle/>
                    <a:p>
                      <a:pPr indent="0" lvl="0" marL="0" rtl="0" algn="l">
                        <a:spcBef>
                          <a:spcPts val="0"/>
                        </a:spcBef>
                        <a:spcAft>
                          <a:spcPts val="0"/>
                        </a:spcAft>
                        <a:buNone/>
                      </a:pPr>
                      <a:r>
                        <a:rPr lang="de" sz="600"/>
                        <a:t>Die Eingaben werden an VanLevel gesendet. VanLevel startet neu.</a:t>
                      </a:r>
                      <a:br>
                        <a:rPr lang="de" sz="600"/>
                      </a:br>
                      <a:endParaRPr sz="600"/>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r h="381000">
                <a:tc>
                  <a:txBody>
                    <a:bodyPr/>
                    <a:lstStyle/>
                    <a:p>
                      <a:pPr indent="0" lvl="0" marL="0" rtl="0" algn="l">
                        <a:spcBef>
                          <a:spcPts val="0"/>
                        </a:spcBef>
                        <a:spcAft>
                          <a:spcPts val="0"/>
                        </a:spcAft>
                        <a:buNone/>
                      </a:pPr>
                      <a:r>
                        <a:rPr lang="de" sz="600" u="sng"/>
                        <a:t>Kalibrieren</a:t>
                      </a:r>
                      <a:endParaRPr sz="600" u="sng"/>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3">
                  <a:txBody>
                    <a:bodyPr/>
                    <a:lstStyle/>
                    <a:p>
                      <a:pPr indent="0" lvl="0" marL="0" rtl="0" algn="l">
                        <a:spcBef>
                          <a:spcPts val="0"/>
                        </a:spcBef>
                        <a:spcAft>
                          <a:spcPts val="0"/>
                        </a:spcAft>
                        <a:buNone/>
                      </a:pPr>
                      <a:r>
                        <a:rPr lang="de" sz="600">
                          <a:solidFill>
                            <a:srgbClr val="000000"/>
                          </a:solidFill>
                        </a:rPr>
                        <a:t>VanLevel bitte auf die zukünftige Referenzfläche befestigen. Bringe</a:t>
                      </a:r>
                      <a:r>
                        <a:rPr lang="de" sz="600"/>
                        <a:t> </a:t>
                      </a:r>
                      <a:r>
                        <a:rPr lang="de" sz="600">
                          <a:solidFill>
                            <a:srgbClr val="000000"/>
                          </a:solidFill>
                        </a:rPr>
                        <a:t>das Fahrzeug vor Betätigung </a:t>
                      </a:r>
                      <a:r>
                        <a:rPr lang="de" sz="600"/>
                        <a:t>ein eine absolut gerade </a:t>
                      </a:r>
                      <a:r>
                        <a:rPr lang="de" sz="600">
                          <a:solidFill>
                            <a:srgbClr val="000000"/>
                          </a:solidFill>
                        </a:rPr>
                        <a:t>Position. Nach Bestätigung de</a:t>
                      </a:r>
                      <a:r>
                        <a:rPr lang="de" sz="600"/>
                        <a:t>r Taste “Calibrate/Kalibrieren” </a:t>
                      </a:r>
                      <a:r>
                        <a:rPr lang="de" sz="600">
                          <a:solidFill>
                            <a:srgbClr val="000000"/>
                          </a:solidFill>
                        </a:rPr>
                        <a:t>werden </a:t>
                      </a:r>
                      <a:r>
                        <a:rPr lang="de" sz="600"/>
                        <a:t>auch alle Einstellungen zum </a:t>
                      </a:r>
                      <a:r>
                        <a:rPr lang="de" sz="600">
                          <a:solidFill>
                            <a:srgbClr val="000000"/>
                          </a:solidFill>
                        </a:rPr>
                        <a:t>VanLevel gesendet. VanLevel startet neu, Kalibriert sich und startet nochmals neu. </a:t>
                      </a:r>
                      <a:r>
                        <a:rPr lang="de" sz="600"/>
                        <a:t>Nach dem zweiten Signal ist VanLevel kalibriert - Bitte überprüfe dies im nun. VanLevel startet dazu im </a:t>
                      </a:r>
                      <a:r>
                        <a:rPr lang="de" sz="600">
                          <a:solidFill>
                            <a:srgbClr val="000000"/>
                          </a:solidFill>
                        </a:rPr>
                        <a:t>Libellenmodus die Libelle sollte sich nun </a:t>
                      </a:r>
                      <a:r>
                        <a:rPr lang="de" sz="600"/>
                        <a:t>mindestens zu 25% </a:t>
                      </a:r>
                      <a:r>
                        <a:rPr lang="de" sz="600">
                          <a:solidFill>
                            <a:srgbClr val="000000"/>
                          </a:solidFill>
                        </a:rPr>
                        <a:t>im inneren grünen Quadra</a:t>
                      </a:r>
                      <a:r>
                        <a:rPr lang="de" sz="600"/>
                        <a:t>t </a:t>
                      </a:r>
                      <a:r>
                        <a:rPr lang="de" sz="600">
                          <a:solidFill>
                            <a:srgbClr val="000000"/>
                          </a:solidFill>
                        </a:rPr>
                        <a:t>befindet. </a:t>
                      </a:r>
                      <a:endParaRPr sz="600">
                        <a:solidFill>
                          <a:srgbClr val="000000"/>
                        </a:solidFill>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bl>
          </a:graphicData>
        </a:graphic>
      </p:graphicFrame>
      <p:pic>
        <p:nvPicPr>
          <p:cNvPr id="183" name="Google Shape;183;p14"/>
          <p:cNvPicPr preferRelativeResize="0"/>
          <p:nvPr/>
        </p:nvPicPr>
        <p:blipFill>
          <a:blip r:embed="rId5">
            <a:alphaModFix/>
          </a:blip>
          <a:stretch>
            <a:fillRect/>
          </a:stretch>
        </p:blipFill>
        <p:spPr>
          <a:xfrm>
            <a:off x="7359519" y="210466"/>
            <a:ext cx="3132000" cy="6986668"/>
          </a:xfrm>
          <a:prstGeom prst="rect">
            <a:avLst/>
          </a:prstGeom>
          <a:noFill/>
          <a:ln cap="flat" cmpd="sng" w="9525">
            <a:solidFill>
              <a:srgbClr val="000000"/>
            </a:solidFill>
            <a:prstDash val="solid"/>
            <a:round/>
            <a:headEnd len="sm" w="sm" type="none"/>
            <a:tailEnd len="sm" w="sm" type="none"/>
          </a:ln>
        </p:spPr>
      </p:pic>
      <p:sp>
        <p:nvSpPr>
          <p:cNvPr id="184" name="Google Shape;184;p14"/>
          <p:cNvSpPr txBox="1"/>
          <p:nvPr/>
        </p:nvSpPr>
        <p:spPr>
          <a:xfrm>
            <a:off x="3635100" y="4733400"/>
            <a:ext cx="3420000" cy="3909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de">
                <a:solidFill>
                  <a:schemeClr val="dk1"/>
                </a:solidFill>
                <a:latin typeface="Verdana"/>
                <a:ea typeface="Verdana"/>
                <a:cs typeface="Verdana"/>
                <a:sym typeface="Verdana"/>
              </a:rPr>
              <a:t>Technisches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p:txBody>
      </p:sp>
      <p:sp>
        <p:nvSpPr>
          <p:cNvPr id="185" name="Google Shape;185;p14"/>
          <p:cNvSpPr txBox="1"/>
          <p:nvPr/>
        </p:nvSpPr>
        <p:spPr>
          <a:xfrm>
            <a:off x="3636900" y="5062025"/>
            <a:ext cx="3420000" cy="557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Bei Rückfragen:</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VanLevel</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Hans-Kohl-Str. 7 </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64646 Heppenheim</a:t>
            </a:r>
            <a:endParaRPr sz="8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de" sz="800">
                <a:solidFill>
                  <a:schemeClr val="dk1"/>
                </a:solidFill>
                <a:latin typeface="Verdana"/>
                <a:ea typeface="Verdana"/>
                <a:cs typeface="Verdana"/>
                <a:sym typeface="Verdana"/>
              </a:rPr>
              <a:t>RoHS Compliant, Country of Origin: CN, </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Hersteller: M5STACK</a:t>
            </a:r>
            <a:br>
              <a:rPr lang="de" sz="800">
                <a:solidFill>
                  <a:schemeClr val="dk1"/>
                </a:solidFill>
                <a:latin typeface="Verdana"/>
                <a:ea typeface="Verdana"/>
                <a:cs typeface="Verdana"/>
                <a:sym typeface="Verdana"/>
              </a:rPr>
            </a:br>
            <a:r>
              <a:rPr lang="de" sz="800">
                <a:solidFill>
                  <a:schemeClr val="dk1"/>
                </a:solidFill>
                <a:latin typeface="Verdana"/>
                <a:ea typeface="Verdana"/>
                <a:cs typeface="Verdana"/>
                <a:sym typeface="Verdana"/>
              </a:rPr>
              <a:t>VanLevel ist nicht Staub- und Wasserdicht.</a:t>
            </a:r>
            <a:endParaRPr sz="800">
              <a:latin typeface="Verdana"/>
              <a:ea typeface="Verdana"/>
              <a:cs typeface="Verdana"/>
              <a:sym typeface="Verdana"/>
            </a:endParaRPr>
          </a:p>
        </p:txBody>
      </p:sp>
      <p:pic>
        <p:nvPicPr>
          <p:cNvPr id="186" name="Google Shape;186;p14"/>
          <p:cNvPicPr preferRelativeResize="0"/>
          <p:nvPr/>
        </p:nvPicPr>
        <p:blipFill>
          <a:blip r:embed="rId6">
            <a:alphaModFix/>
          </a:blip>
          <a:stretch>
            <a:fillRect/>
          </a:stretch>
        </p:blipFill>
        <p:spPr>
          <a:xfrm>
            <a:off x="3682725" y="6095500"/>
            <a:ext cx="1389900" cy="1009275"/>
          </a:xfrm>
          <a:prstGeom prst="rect">
            <a:avLst/>
          </a:prstGeom>
          <a:noFill/>
          <a:ln>
            <a:noFill/>
          </a:ln>
        </p:spPr>
      </p:pic>
      <p:pic>
        <p:nvPicPr>
          <p:cNvPr id="187" name="Google Shape;187;p14"/>
          <p:cNvPicPr preferRelativeResize="0"/>
          <p:nvPr/>
        </p:nvPicPr>
        <p:blipFill rotWithShape="1">
          <a:blip r:embed="rId7">
            <a:alphaModFix/>
          </a:blip>
          <a:srcRect b="119" l="0" r="0" t="0"/>
          <a:stretch/>
        </p:blipFill>
        <p:spPr>
          <a:xfrm>
            <a:off x="5072629" y="6095500"/>
            <a:ext cx="268175" cy="321875"/>
          </a:xfrm>
          <a:prstGeom prst="rect">
            <a:avLst/>
          </a:prstGeom>
          <a:noFill/>
          <a:ln>
            <a:noFill/>
          </a:ln>
        </p:spPr>
      </p:pic>
      <p:cxnSp>
        <p:nvCxnSpPr>
          <p:cNvPr id="188" name="Google Shape;188;p14"/>
          <p:cNvCxnSpPr/>
          <p:nvPr/>
        </p:nvCxnSpPr>
        <p:spPr>
          <a:xfrm flipH="1">
            <a:off x="3564000" y="0"/>
            <a:ext cx="3600" cy="7560000"/>
          </a:xfrm>
          <a:prstGeom prst="straightConnector1">
            <a:avLst/>
          </a:prstGeom>
          <a:noFill/>
          <a:ln cap="flat" cmpd="sng" w="9525">
            <a:solidFill>
              <a:srgbClr val="EFEFEF"/>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