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4" r:id="rId16"/>
    <p:sldId id="265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74043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96519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267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64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1487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9977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991633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121074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281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6096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692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723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01109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3170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436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0421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471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E2A108-19E9-4BDD-A495-284EF2FBB0A6}" type="datetimeFigureOut">
              <a:rPr lang="sr-Latn-BA" smtClean="0"/>
              <a:t>19.4.2017.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616A-F8F5-4F64-B997-B7FC00B4871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52643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1"/>
            <a:ext cx="10496549" cy="1352549"/>
          </a:xfrm>
        </p:spPr>
        <p:txBody>
          <a:bodyPr/>
          <a:lstStyle/>
          <a:p>
            <a:pPr algn="ctr"/>
            <a:r>
              <a:rPr lang="en-US" sz="6000" dirty="0" err="1"/>
              <a:t>Softver</a:t>
            </a:r>
            <a:r>
              <a:rPr lang="en-US" sz="6000" dirty="0"/>
              <a:t> </a:t>
            </a:r>
            <a:r>
              <a:rPr lang="en-US" sz="6000" dirty="0" err="1"/>
              <a:t>za</a:t>
            </a:r>
            <a:r>
              <a:rPr lang="en-US" sz="6000" dirty="0"/>
              <a:t> </a:t>
            </a:r>
            <a:r>
              <a:rPr lang="en-US" sz="6000" dirty="0" err="1"/>
              <a:t>stonoteniski</a:t>
            </a:r>
            <a:r>
              <a:rPr lang="en-US" sz="6000" dirty="0"/>
              <a:t> </a:t>
            </a:r>
            <a:r>
              <a:rPr lang="en-US" sz="6000" dirty="0" err="1"/>
              <a:t>klub</a:t>
            </a:r>
            <a:endParaRPr lang="sr-Latn-B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1" y="3109292"/>
            <a:ext cx="10496548" cy="861420"/>
          </a:xfrm>
        </p:spPr>
        <p:txBody>
          <a:bodyPr/>
          <a:lstStyle/>
          <a:p>
            <a:pPr algn="ctr"/>
            <a:r>
              <a:rPr lang="en-US" dirty="0"/>
              <a:t>In</a:t>
            </a:r>
            <a:r>
              <a:rPr lang="sr-Latn-BA" dirty="0"/>
              <a:t>ženjering softverskih zahtjeva</a:t>
            </a:r>
          </a:p>
        </p:txBody>
      </p:sp>
    </p:spTree>
    <p:extLst>
      <p:ext uri="{BB962C8B-B14F-4D97-AF65-F5344CB8AC3E}">
        <p14:creationId xmlns:p14="http://schemas.microsoft.com/office/powerpoint/2010/main" val="262702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Rad sa statistikom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/>
          <a:lstStyle/>
          <a:p>
            <a:r>
              <a:rPr lang="sr-Latn-BA" dirty="0"/>
              <a:t>Ova komponenta omogućava (funkcionalni zahtjevi):</a:t>
            </a:r>
          </a:p>
          <a:p>
            <a:pPr lvl="1"/>
            <a:r>
              <a:rPr lang="sr-Latn-BA" dirty="0"/>
              <a:t>Kreiranje statističkog unosa</a:t>
            </a:r>
          </a:p>
          <a:p>
            <a:pPr lvl="1"/>
            <a:r>
              <a:rPr lang="sr-Latn-BA" dirty="0"/>
              <a:t>Pregled statistike</a:t>
            </a:r>
          </a:p>
          <a:p>
            <a:pPr lvl="1"/>
            <a:r>
              <a:rPr lang="sr-Latn-BA" dirty="0"/>
              <a:t>Ažuriranje rang liste</a:t>
            </a:r>
          </a:p>
          <a:p>
            <a:pPr lvl="1"/>
            <a:r>
              <a:rPr lang="sr-Latn-BA" dirty="0"/>
              <a:t>Dodavanje treninga</a:t>
            </a:r>
          </a:p>
          <a:p>
            <a:pPr lvl="1"/>
            <a:r>
              <a:rPr lang="sr-Latn-BA" dirty="0"/>
              <a:t>Unošenje rezultata treninga</a:t>
            </a:r>
          </a:p>
        </p:txBody>
      </p:sp>
    </p:spTree>
    <p:extLst>
      <p:ext uri="{BB962C8B-B14F-4D97-AF65-F5344CB8AC3E}">
        <p14:creationId xmlns:p14="http://schemas.microsoft.com/office/powerpoint/2010/main" val="319999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Rad sa administrativnim poslovima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4950"/>
            <a:ext cx="8946541" cy="4743449"/>
          </a:xfrm>
        </p:spPr>
        <p:txBody>
          <a:bodyPr/>
          <a:lstStyle/>
          <a:p>
            <a:r>
              <a:rPr lang="sr-Latn-BA" dirty="0"/>
              <a:t>Ova komponenta omogućava (funkcionalni zahtjevi):</a:t>
            </a:r>
          </a:p>
          <a:p>
            <a:pPr lvl="1"/>
            <a:r>
              <a:rPr lang="sr-Latn-BA" dirty="0"/>
              <a:t>Dodavanje zaposlenog</a:t>
            </a:r>
          </a:p>
          <a:p>
            <a:pPr lvl="1"/>
            <a:r>
              <a:rPr lang="sr-Latn-BA" dirty="0"/>
              <a:t>Ažuriranje zaposlenog</a:t>
            </a:r>
          </a:p>
          <a:p>
            <a:pPr lvl="1"/>
            <a:r>
              <a:rPr lang="sr-Latn-BA" dirty="0"/>
              <a:t>Štampanje dnevnog reda skupštine</a:t>
            </a:r>
          </a:p>
          <a:p>
            <a:pPr lvl="1"/>
            <a:r>
              <a:rPr lang="sr-Latn-BA" dirty="0"/>
              <a:t>Kreiranje izvještaja sa skupštine</a:t>
            </a:r>
          </a:p>
          <a:p>
            <a:pPr lvl="1"/>
            <a:r>
              <a:rPr lang="sr-Latn-BA" dirty="0"/>
              <a:t>Evidentiranje sponzora</a:t>
            </a:r>
          </a:p>
          <a:p>
            <a:pPr lvl="1"/>
            <a:r>
              <a:rPr lang="sr-Latn-BA" dirty="0"/>
              <a:t>Evidentiranje registrovanog igrača</a:t>
            </a:r>
          </a:p>
          <a:p>
            <a:pPr lvl="1"/>
            <a:r>
              <a:rPr lang="sr-Latn-BA" dirty="0"/>
              <a:t>Planiranje dešavanja u klubu</a:t>
            </a:r>
          </a:p>
        </p:txBody>
      </p:sp>
    </p:spTree>
    <p:extLst>
      <p:ext uri="{BB962C8B-B14F-4D97-AF65-F5344CB8AC3E}">
        <p14:creationId xmlns:p14="http://schemas.microsoft.com/office/powerpoint/2010/main" val="183183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Rad sa finansijama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>
            <a:normAutofit/>
          </a:bodyPr>
          <a:lstStyle/>
          <a:p>
            <a:r>
              <a:rPr lang="sr-Latn-BA" dirty="0"/>
              <a:t>Ova komponenta omogućava (funkcionalni zahtjevi):</a:t>
            </a:r>
          </a:p>
          <a:p>
            <a:pPr lvl="1"/>
            <a:r>
              <a:rPr lang="sr-Latn-BA" dirty="0"/>
              <a:t>Odobravanje sredstava za opremu</a:t>
            </a:r>
          </a:p>
          <a:p>
            <a:pPr lvl="1"/>
            <a:r>
              <a:rPr lang="sr-Latn-BA" dirty="0"/>
              <a:t>Odobravanje sredstava za turnire</a:t>
            </a:r>
          </a:p>
          <a:p>
            <a:pPr lvl="1"/>
            <a:r>
              <a:rPr lang="sr-Latn-BA" dirty="0"/>
              <a:t>Evidentiranje sponzora</a:t>
            </a:r>
          </a:p>
          <a:p>
            <a:pPr lvl="1"/>
            <a:r>
              <a:rPr lang="sr-Latn-BA" dirty="0"/>
              <a:t>Evidentiranje podataka o uplatama članarine</a:t>
            </a:r>
          </a:p>
          <a:p>
            <a:pPr lvl="1"/>
            <a:r>
              <a:rPr lang="sr-Latn-BA" dirty="0"/>
              <a:t>Evidentiranje podataka o uplatama učešća na turniru</a:t>
            </a:r>
          </a:p>
          <a:p>
            <a:pPr lvl="1"/>
            <a:r>
              <a:rPr lang="sr-Latn-BA" dirty="0"/>
              <a:t>Evidentiranje pristiglih donacija</a:t>
            </a:r>
          </a:p>
          <a:p>
            <a:pPr lvl="1"/>
            <a:r>
              <a:rPr lang="sr-Latn-BA" dirty="0"/>
              <a:t>Evidentiranje isplaćenih palata zaposlenima</a:t>
            </a:r>
          </a:p>
          <a:p>
            <a:pPr lvl="1"/>
            <a:r>
              <a:rPr lang="sr-Latn-BA" dirty="0"/>
              <a:t>Obračunavanje plata zaposlenima</a:t>
            </a:r>
          </a:p>
          <a:p>
            <a:pPr lvl="1"/>
            <a:r>
              <a:rPr lang="sr-Latn-BA" dirty="0"/>
              <a:t>Evidentiranje budžeta kluba</a:t>
            </a:r>
          </a:p>
        </p:txBody>
      </p:sp>
    </p:spTree>
    <p:extLst>
      <p:ext uri="{BB962C8B-B14F-4D97-AF65-F5344CB8AC3E}">
        <p14:creationId xmlns:p14="http://schemas.microsoft.com/office/powerpoint/2010/main" val="394727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Organizacija turnira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7350"/>
            <a:ext cx="8946541" cy="4591049"/>
          </a:xfrm>
        </p:spPr>
        <p:txBody>
          <a:bodyPr/>
          <a:lstStyle/>
          <a:p>
            <a:r>
              <a:rPr lang="sr-Latn-BA" dirty="0"/>
              <a:t>Ova komponenta omogućava (funkcionalni zahtjevi):</a:t>
            </a:r>
          </a:p>
          <a:p>
            <a:pPr lvl="1"/>
            <a:r>
              <a:rPr lang="sr-Latn-BA" dirty="0"/>
              <a:t>Prijavljivanje igrača</a:t>
            </a:r>
          </a:p>
          <a:p>
            <a:pPr lvl="1"/>
            <a:r>
              <a:rPr lang="sr-Latn-BA" dirty="0"/>
              <a:t>Izvlačenje parova</a:t>
            </a:r>
          </a:p>
          <a:p>
            <a:pPr lvl="1"/>
            <a:r>
              <a:rPr lang="sr-Latn-BA" dirty="0"/>
              <a:t>Evidentiranje rezultata mečeva</a:t>
            </a:r>
          </a:p>
        </p:txBody>
      </p:sp>
    </p:spTree>
    <p:extLst>
      <p:ext uri="{BB962C8B-B14F-4D97-AF65-F5344CB8AC3E}">
        <p14:creationId xmlns:p14="http://schemas.microsoft.com/office/powerpoint/2010/main" val="345734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Rad na održavanju softvera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2100"/>
            <a:ext cx="8946541" cy="4686299"/>
          </a:xfrm>
        </p:spPr>
        <p:txBody>
          <a:bodyPr/>
          <a:lstStyle/>
          <a:p>
            <a:r>
              <a:rPr lang="sr-Latn-BA" dirty="0"/>
              <a:t>Ova komponenta omogućava (funkcionalni zahtjevi):</a:t>
            </a:r>
          </a:p>
          <a:p>
            <a:pPr lvl="1"/>
            <a:r>
              <a:rPr lang="sr-Latn-BA" dirty="0"/>
              <a:t>Dodavanje novog korisnika</a:t>
            </a:r>
          </a:p>
          <a:p>
            <a:pPr lvl="1"/>
            <a:r>
              <a:rPr lang="sr-Latn-BA" dirty="0"/>
              <a:t>Modifikacija korisničkog naloga </a:t>
            </a:r>
          </a:p>
          <a:p>
            <a:pPr lvl="1"/>
            <a:r>
              <a:rPr lang="sr-Latn-BA" dirty="0"/>
              <a:t>Brisanje korisnika</a:t>
            </a:r>
          </a:p>
        </p:txBody>
      </p:sp>
    </p:spTree>
    <p:extLst>
      <p:ext uri="{BB962C8B-B14F-4D97-AF65-F5344CB8AC3E}">
        <p14:creationId xmlns:p14="http://schemas.microsoft.com/office/powerpoint/2010/main" val="419560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8432"/>
          </a:xfrm>
        </p:spPr>
        <p:txBody>
          <a:bodyPr/>
          <a:lstStyle/>
          <a:p>
            <a:r>
              <a:rPr lang="sr-Latn-BA" dirty="0"/>
              <a:t>Opis korisnika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81150"/>
            <a:ext cx="10460038" cy="4667249"/>
          </a:xfrm>
        </p:spPr>
        <p:txBody>
          <a:bodyPr>
            <a:normAutofit/>
          </a:bodyPr>
          <a:lstStyle/>
          <a:p>
            <a:pPr lvl="1"/>
            <a:r>
              <a:rPr lang="sr-Latn-BA" sz="2000" dirty="0"/>
              <a:t>Korisnici sistema su:</a:t>
            </a:r>
          </a:p>
          <a:p>
            <a:pPr lvl="2"/>
            <a:r>
              <a:rPr lang="sr-Latn-BA" sz="2000" b="1" dirty="0"/>
              <a:t>Administrator</a:t>
            </a:r>
            <a:r>
              <a:rPr lang="sr-Latn-BA" sz="1800" dirty="0"/>
              <a:t> (može da kreira nove korisničke naloge, briše postojeće ili da mijenja njihove podatke)</a:t>
            </a:r>
          </a:p>
          <a:p>
            <a:pPr lvl="2"/>
            <a:r>
              <a:rPr lang="sr-Latn-BA" sz="2000" b="1" dirty="0"/>
              <a:t>Sekretar</a:t>
            </a:r>
            <a:r>
              <a:rPr lang="sr-Latn-BA" sz="1800" dirty="0"/>
              <a:t> (kreira i štampa potvrde, evidentira fakture naručene opreme, izrađuje dnevni red Skupštine i njen zapisnik, održava kalendar događaja u klubu)</a:t>
            </a:r>
          </a:p>
          <a:p>
            <a:pPr lvl="2"/>
            <a:r>
              <a:rPr lang="sr-Latn-BA" sz="2000" b="1" dirty="0"/>
              <a:t>Računovođa</a:t>
            </a:r>
            <a:r>
              <a:rPr lang="sr-Latn-BA" sz="1800" dirty="0"/>
              <a:t> (evidentira uplate, isplate i unosi podatke za obračun plata zaposlenih)</a:t>
            </a:r>
          </a:p>
          <a:p>
            <a:pPr lvl="2"/>
            <a:r>
              <a:rPr lang="sr-Latn-BA" sz="2000" b="1" dirty="0"/>
              <a:t>Trener</a:t>
            </a:r>
            <a:r>
              <a:rPr lang="sr-Latn-BA" sz="1800" dirty="0"/>
              <a:t> (vrši učlanjivanje i iščlanjivanje, zakazuje i evidentira treninge, upućuje zahtjeve za rezultatima turnira i rang listama, evidentira nove narudžbe, te pregleda i ažurira postojeću opremu i štampa zahtjeve za registraciju igrača)</a:t>
            </a:r>
          </a:p>
          <a:p>
            <a:pPr lvl="2"/>
            <a:r>
              <a:rPr lang="sr-Latn-BA" sz="2000" b="1" dirty="0"/>
              <a:t>Organizator</a:t>
            </a:r>
            <a:r>
              <a:rPr lang="sr-Latn-BA" sz="1800" dirty="0"/>
              <a:t> (vrši prijavljivanje igrača, kreiranje žrijeba i evidentiranje rezultata mečeva i ažuriranje žrijeba)</a:t>
            </a:r>
          </a:p>
        </p:txBody>
      </p:sp>
    </p:spTree>
    <p:extLst>
      <p:ext uri="{BB962C8B-B14F-4D97-AF65-F5344CB8AC3E}">
        <p14:creationId xmlns:p14="http://schemas.microsoft.com/office/powerpoint/2010/main" val="47065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sz="6000" dirty="0"/>
              <a:t>Ograničenja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10440988" cy="4395151"/>
          </a:xfrm>
        </p:spPr>
        <p:txBody>
          <a:bodyPr>
            <a:normAutofit/>
          </a:bodyPr>
          <a:lstStyle/>
          <a:p>
            <a:pPr lvl="1"/>
            <a:r>
              <a:rPr lang="sr-Latn-BA" sz="3200" dirty="0"/>
              <a:t> Aplikacija treba da obezbijedi tajnost i sigurnost podataka.</a:t>
            </a:r>
          </a:p>
          <a:p>
            <a:pPr lvl="1"/>
            <a:r>
              <a:rPr lang="sr-Latn-BA" sz="3200" dirty="0"/>
              <a:t> Šabloni formulara za štampanje.</a:t>
            </a:r>
          </a:p>
        </p:txBody>
      </p:sp>
    </p:spTree>
    <p:extLst>
      <p:ext uri="{BB962C8B-B14F-4D97-AF65-F5344CB8AC3E}">
        <p14:creationId xmlns:p14="http://schemas.microsoft.com/office/powerpoint/2010/main" val="86163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Pretpostavke i zavisnosti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10402888" cy="4395151"/>
          </a:xfrm>
        </p:spPr>
        <p:txBody>
          <a:bodyPr>
            <a:normAutofit/>
          </a:bodyPr>
          <a:lstStyle/>
          <a:p>
            <a:pPr lvl="1"/>
            <a:r>
              <a:rPr lang="sr-Latn-BA" sz="2000" dirty="0"/>
              <a:t>Za ispravno funkcionisanje sistema potrebni su:</a:t>
            </a:r>
          </a:p>
          <a:p>
            <a:pPr lvl="2"/>
            <a:r>
              <a:rPr lang="sr-Latn-BA" sz="1800" dirty="0"/>
              <a:t>Serverska stanica</a:t>
            </a:r>
          </a:p>
          <a:p>
            <a:pPr lvl="2"/>
            <a:r>
              <a:rPr lang="sr-Latn-BA" sz="1800" dirty="0"/>
              <a:t>Internet konekcija na klijentskoj strani</a:t>
            </a:r>
          </a:p>
          <a:p>
            <a:pPr lvl="2"/>
            <a:r>
              <a:rPr lang="sr-Latn-BA" sz="1800" dirty="0"/>
              <a:t>Mrežna oprema</a:t>
            </a:r>
          </a:p>
          <a:p>
            <a:pPr lvl="2"/>
            <a:r>
              <a:rPr lang="sr-Latn-BA" sz="1800" dirty="0"/>
              <a:t>JRE na klijentskoj strani</a:t>
            </a:r>
          </a:p>
          <a:p>
            <a:pPr lvl="2"/>
            <a:r>
              <a:rPr lang="sr-Latn-BA" sz="1800" dirty="0"/>
              <a:t>Štampač</a:t>
            </a:r>
          </a:p>
          <a:p>
            <a:pPr lvl="2"/>
            <a:r>
              <a:rPr lang="sr-Latn-BA" sz="1800" dirty="0"/>
              <a:t>Back-up server</a:t>
            </a:r>
          </a:p>
        </p:txBody>
      </p:sp>
    </p:spTree>
    <p:extLst>
      <p:ext uri="{BB962C8B-B14F-4D97-AF65-F5344CB8AC3E}">
        <p14:creationId xmlns:p14="http://schemas.microsoft.com/office/powerpoint/2010/main" val="420075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1400530"/>
          </a:xfrm>
        </p:spPr>
        <p:txBody>
          <a:bodyPr/>
          <a:lstStyle/>
          <a:p>
            <a:r>
              <a:rPr lang="sr-Latn-BA" sz="6600" dirty="0"/>
              <a:t>Nefunkcionalni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10440988" cy="4395151"/>
          </a:xfrm>
        </p:spPr>
        <p:txBody>
          <a:bodyPr/>
          <a:lstStyle/>
          <a:p>
            <a:pPr lvl="1"/>
            <a:r>
              <a:rPr lang="sr-Latn-BA" sz="2000" dirty="0"/>
              <a:t>Dostupnost servera (tokom radnih sati)</a:t>
            </a:r>
          </a:p>
          <a:p>
            <a:pPr lvl="1"/>
            <a:r>
              <a:rPr lang="sr-Latn-BA" sz="2000" dirty="0"/>
              <a:t>Autentifikacija korisnika (korisničko ime i lozinka)</a:t>
            </a:r>
          </a:p>
          <a:p>
            <a:pPr lvl="1"/>
            <a:r>
              <a:rPr lang="sr-Latn-BA" sz="2000" dirty="0"/>
              <a:t>Dužina lozinke (minimalno 8 karaktera)</a:t>
            </a:r>
          </a:p>
          <a:p>
            <a:pPr lvl="1"/>
            <a:r>
              <a:rPr lang="sr-Latn-BA" sz="2000" dirty="0"/>
              <a:t>Korisnički interfejs</a:t>
            </a:r>
          </a:p>
          <a:p>
            <a:pPr lvl="1"/>
            <a:r>
              <a:rPr lang="sr-Latn-BA" sz="2000" dirty="0"/>
              <a:t>Dokumentovanje nepravilnosti u radu </a:t>
            </a:r>
          </a:p>
          <a:p>
            <a:pPr lvl="1"/>
            <a:r>
              <a:rPr lang="sr-Latn-BA" sz="2000" dirty="0"/>
              <a:t>Evidentiranje aktivnosti izdavanja dokumenata (tačno vrijeme, datum, korisnik koji je izdao dokument)</a:t>
            </a:r>
          </a:p>
          <a:p>
            <a:pPr lvl="1"/>
            <a:r>
              <a:rPr lang="sr-Latn-BA" sz="2000" dirty="0"/>
              <a:t>Ograničenje pristupa serverima (samo iz privatne mreže kluba)</a:t>
            </a:r>
          </a:p>
          <a:p>
            <a:pPr lvl="1"/>
            <a:r>
              <a:rPr lang="sr-Latn-BA" sz="2000" dirty="0"/>
              <a:t>Čuvanje rezervne kopije baze podataka (svakih 7 dana)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8258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sz="6600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10460038" cy="4195481"/>
          </a:xfrm>
        </p:spPr>
        <p:txBody>
          <a:bodyPr/>
          <a:lstStyle/>
          <a:p>
            <a:pPr lvl="1"/>
            <a:r>
              <a:rPr lang="pl-PL" sz="3600" dirty="0"/>
              <a:t> Cilj</a:t>
            </a:r>
          </a:p>
          <a:p>
            <a:pPr lvl="1"/>
            <a:r>
              <a:rPr lang="pl-PL" sz="3600" dirty="0"/>
              <a:t> Definicije i skraćenice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73063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Cilj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94460"/>
            <a:ext cx="10460038" cy="4853939"/>
          </a:xfrm>
        </p:spPr>
        <p:txBody>
          <a:bodyPr/>
          <a:lstStyle/>
          <a:p>
            <a:pPr lvl="1"/>
            <a:r>
              <a:rPr lang="sr-Latn-BA" sz="2000" dirty="0"/>
              <a:t>„Stonoteniski klub“ je softver koji se koristi u stonoteniskom klubu za lakše obavljanje svih obaveza vezanih za klub. </a:t>
            </a:r>
          </a:p>
          <a:p>
            <a:pPr lvl="1"/>
            <a:r>
              <a:rPr lang="sr-Latn-BA" sz="2000" dirty="0"/>
              <a:t>Softver će omogućiti zaposlenima:</a:t>
            </a:r>
          </a:p>
          <a:p>
            <a:pPr lvl="2"/>
            <a:r>
              <a:rPr lang="sr-Latn-BA" sz="1800" dirty="0"/>
              <a:t>da vode evidenciju o: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sr-Latn-BA" sz="1600" dirty="0"/>
              <a:t>članovima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sr-Latn-BA" sz="1600" dirty="0"/>
              <a:t>treninzima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sr-Latn-BA" sz="1600" dirty="0"/>
              <a:t>turnirima i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sr-Latn-BA" sz="1600" dirty="0"/>
              <a:t>opremi kluba</a:t>
            </a:r>
          </a:p>
          <a:p>
            <a:pPr lvl="2"/>
            <a:r>
              <a:rPr lang="sr-Latn-BA" sz="1800" dirty="0"/>
              <a:t>štampanje više vrsta potvrda</a:t>
            </a:r>
          </a:p>
          <a:p>
            <a:pPr lvl="2"/>
            <a:r>
              <a:rPr lang="sr-Latn-BA" sz="1800" dirty="0"/>
              <a:t>vođenje administrativnih poslova i </a:t>
            </a:r>
          </a:p>
          <a:p>
            <a:pPr lvl="2"/>
            <a:r>
              <a:rPr lang="sr-Latn-BA" sz="1800" dirty="0"/>
              <a:t>evidentiranje novčanih sredstava</a:t>
            </a:r>
            <a:r>
              <a:rPr lang="sr-Latn-B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74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Definicije i skraćenice</a:t>
            </a:r>
            <a:br>
              <a:rPr lang="sr-Latn-BA" dirty="0"/>
            </a:br>
            <a:endParaRPr lang="sr-Latn-B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327543"/>
              </p:ext>
            </p:extLst>
          </p:nvPr>
        </p:nvGraphicFramePr>
        <p:xfrm>
          <a:off x="646111" y="1853248"/>
          <a:ext cx="10498140" cy="424646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249070">
                  <a:extLst>
                    <a:ext uri="{9D8B030D-6E8A-4147-A177-3AD203B41FA5}">
                      <a16:colId xmlns:a16="http://schemas.microsoft.com/office/drawing/2014/main" val="2476363420"/>
                    </a:ext>
                  </a:extLst>
                </a:gridCol>
                <a:gridCol w="5249070">
                  <a:extLst>
                    <a:ext uri="{9D8B030D-6E8A-4147-A177-3AD203B41FA5}">
                      <a16:colId xmlns:a16="http://schemas.microsoft.com/office/drawing/2014/main" val="2873961971"/>
                    </a:ext>
                  </a:extLst>
                </a:gridCol>
              </a:tblGrid>
              <a:tr h="295325"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Pojam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Definicija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62413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Korisnik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Osoba koja koristi softver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750920"/>
                  </a:ext>
                </a:extLst>
              </a:tr>
              <a:tr h="502053"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Administrator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Korisnik koji je zadužen za održavanje i kontrolisanje softvera</a:t>
                      </a:r>
                      <a:endParaRPr lang="sr-Latn-B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438774"/>
                  </a:ext>
                </a:extLst>
              </a:tr>
              <a:tr h="502053"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Trener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Osoba koja je u klubu zadužena za rad sa članovima i nabavkom opreme</a:t>
                      </a:r>
                      <a:endParaRPr lang="sr-Latn-B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38966"/>
                  </a:ext>
                </a:extLst>
              </a:tr>
              <a:tr h="414677"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Računovođa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Osoba koja je u klubu zadužena za rad sa finansijama</a:t>
                      </a:r>
                      <a:endParaRPr lang="sr-Latn-B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88979"/>
                  </a:ext>
                </a:extLst>
              </a:tr>
              <a:tr h="502053"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Sekretar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Osoba koja je u klubu zadužena za izdavanje potvrda, organizovanje Skupština 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051847"/>
                  </a:ext>
                </a:extLst>
              </a:tr>
              <a:tr h="414677"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Organizator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Osoba iz kluba koja se bavi organizovanjem turnira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134988"/>
                  </a:ext>
                </a:extLst>
              </a:tr>
              <a:tr h="333098"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JRE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Java Runtime Enviroment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298428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DBMS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Sistem za upravljanje bazom podataka</a:t>
                      </a:r>
                      <a:endParaRPr lang="sr-Latn-B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54411"/>
                  </a:ext>
                </a:extLst>
              </a:tr>
              <a:tr h="414677">
                <a:tc>
                  <a:txBody>
                    <a:bodyPr/>
                    <a:lstStyle/>
                    <a:p>
                      <a:pPr algn="ctr"/>
                      <a:r>
                        <a:rPr lang="sr-Latn-BA" sz="1400" dirty="0"/>
                        <a:t>Back-up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Server na kome se čuvaju rezervne kopije baze podataka</a:t>
                      </a:r>
                      <a:endParaRPr lang="sr-Latn-B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44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35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sz="6600" dirty="0"/>
              <a:t>Detaljan opis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403743" cy="4395151"/>
          </a:xfrm>
        </p:spPr>
        <p:txBody>
          <a:bodyPr>
            <a:normAutofit/>
          </a:bodyPr>
          <a:lstStyle/>
          <a:p>
            <a:pPr lvl="1"/>
            <a:r>
              <a:rPr lang="sr-Latn-BA" sz="3600" dirty="0"/>
              <a:t> Opis proizvoda</a:t>
            </a:r>
          </a:p>
          <a:p>
            <a:pPr lvl="1"/>
            <a:r>
              <a:rPr lang="sr-Latn-BA" sz="3600" dirty="0"/>
              <a:t> Funkcionalnosti proizvoda </a:t>
            </a:r>
          </a:p>
          <a:p>
            <a:pPr lvl="1"/>
            <a:r>
              <a:rPr lang="sr-Latn-BA" sz="3600" dirty="0"/>
              <a:t> Opis korisnika</a:t>
            </a:r>
          </a:p>
          <a:p>
            <a:pPr lvl="1"/>
            <a:r>
              <a:rPr lang="sr-Latn-BA" sz="3600" dirty="0"/>
              <a:t> Ograničenja</a:t>
            </a:r>
          </a:p>
          <a:p>
            <a:pPr lvl="1"/>
            <a:r>
              <a:rPr lang="sr-Latn-BA" sz="3600" dirty="0"/>
              <a:t> Pretpostavke i zavisnosti</a:t>
            </a:r>
          </a:p>
        </p:txBody>
      </p:sp>
    </p:spTree>
    <p:extLst>
      <p:ext uri="{BB962C8B-B14F-4D97-AF65-F5344CB8AC3E}">
        <p14:creationId xmlns:p14="http://schemas.microsoft.com/office/powerpoint/2010/main" val="47156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Opis proizvoda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543050"/>
            <a:ext cx="4910626" cy="4705349"/>
          </a:xfrm>
        </p:spPr>
        <p:txBody>
          <a:bodyPr/>
          <a:lstStyle/>
          <a:p>
            <a:pPr lvl="1"/>
            <a:r>
              <a:rPr lang="sr-Latn-BA" sz="2000" dirty="0"/>
              <a:t>Sistem se sastoji iz klijentskog i serverskog dijela. </a:t>
            </a:r>
          </a:p>
          <a:p>
            <a:pPr lvl="1"/>
            <a:r>
              <a:rPr lang="sr-Latn-BA" sz="2000" dirty="0"/>
              <a:t>Klijentski dio predstavlja desktop aplikaciju</a:t>
            </a:r>
            <a:r>
              <a:rPr lang="en-US" sz="2000" dirty="0"/>
              <a:t>.</a:t>
            </a:r>
          </a:p>
          <a:p>
            <a:pPr lvl="1"/>
            <a:r>
              <a:rPr lang="sr-Latn-BA" sz="2000" dirty="0"/>
              <a:t>Serverski dio sadrži </a:t>
            </a:r>
            <a:br>
              <a:rPr lang="sr-Latn-BA" sz="2000" dirty="0"/>
            </a:br>
            <a:r>
              <a:rPr lang="sr-Latn-BA" sz="2000" dirty="0"/>
              <a:t>bazu podataka i </a:t>
            </a:r>
            <a:br>
              <a:rPr lang="sr-Latn-BA" sz="2000" dirty="0"/>
            </a:br>
            <a:r>
              <a:rPr lang="sr-Latn-BA" sz="2000" dirty="0"/>
              <a:t>aplikativnu logiku. </a:t>
            </a:r>
          </a:p>
          <a:p>
            <a:pPr marL="0" indent="0">
              <a:buNone/>
            </a:pPr>
            <a:endParaRPr lang="sr-Latn-B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2302101"/>
            <a:ext cx="7209019" cy="34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Funkcionalnosti proizvoda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66850"/>
            <a:ext cx="10421938" cy="4781549"/>
          </a:xfrm>
        </p:spPr>
        <p:txBody>
          <a:bodyPr>
            <a:normAutofit/>
          </a:bodyPr>
          <a:lstStyle/>
          <a:p>
            <a:pPr lvl="1"/>
            <a:r>
              <a:rPr lang="sr-Latn-BA" sz="2000" dirty="0"/>
              <a:t>Softver je podijeljen na više komponenti:</a:t>
            </a:r>
          </a:p>
          <a:p>
            <a:pPr lvl="2"/>
            <a:r>
              <a:rPr lang="sr-Latn-BA" sz="1800" dirty="0"/>
              <a:t>Rad sa članovima</a:t>
            </a:r>
          </a:p>
          <a:p>
            <a:pPr lvl="2"/>
            <a:r>
              <a:rPr lang="sr-Latn-BA" sz="1800" dirty="0"/>
              <a:t>Rad sa opremom </a:t>
            </a:r>
          </a:p>
          <a:p>
            <a:pPr lvl="2"/>
            <a:r>
              <a:rPr lang="sr-Latn-BA" sz="1800" dirty="0"/>
              <a:t>Rad sa statitstikom </a:t>
            </a:r>
          </a:p>
          <a:p>
            <a:pPr lvl="2"/>
            <a:r>
              <a:rPr lang="sr-Latn-BA" sz="1800" dirty="0"/>
              <a:t>Rad sa administrativnim poslovima</a:t>
            </a:r>
          </a:p>
          <a:p>
            <a:pPr lvl="2"/>
            <a:r>
              <a:rPr lang="sr-Latn-BA" sz="1800" dirty="0"/>
              <a:t>Rad sa finansijama</a:t>
            </a:r>
          </a:p>
          <a:p>
            <a:pPr lvl="2"/>
            <a:r>
              <a:rPr lang="sr-Latn-BA" sz="1800" dirty="0"/>
              <a:t>Organizacija turnira</a:t>
            </a:r>
          </a:p>
          <a:p>
            <a:pPr lvl="2"/>
            <a:r>
              <a:rPr lang="sr-Latn-BA" sz="1800" dirty="0"/>
              <a:t>Rad na održavanju softvera</a:t>
            </a:r>
          </a:p>
          <a:p>
            <a:pPr marL="457200" lvl="1" indent="0">
              <a:buNone/>
            </a:pPr>
            <a:endParaRPr lang="sr-Latn-BA" sz="2000" dirty="0"/>
          </a:p>
        </p:txBody>
      </p:sp>
    </p:spTree>
    <p:extLst>
      <p:ext uri="{BB962C8B-B14F-4D97-AF65-F5344CB8AC3E}">
        <p14:creationId xmlns:p14="http://schemas.microsoft.com/office/powerpoint/2010/main" val="26799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Rad sa članovima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7740"/>
            <a:ext cx="9983788" cy="4790660"/>
          </a:xfrm>
        </p:spPr>
        <p:txBody>
          <a:bodyPr/>
          <a:lstStyle/>
          <a:p>
            <a:r>
              <a:rPr lang="sr-Latn-BA" dirty="0"/>
              <a:t>Ova komponenta omogućava (funkcionalni zahtjevi):</a:t>
            </a:r>
          </a:p>
          <a:p>
            <a:pPr lvl="1"/>
            <a:r>
              <a:rPr lang="sr-Latn-BA" dirty="0"/>
              <a:t>Učlanjivanje </a:t>
            </a:r>
          </a:p>
          <a:p>
            <a:pPr lvl="1"/>
            <a:r>
              <a:rPr lang="sr-Latn-BA" dirty="0"/>
              <a:t>Isčlanjivanje</a:t>
            </a:r>
          </a:p>
          <a:p>
            <a:pPr lvl="1"/>
            <a:r>
              <a:rPr lang="sr-Latn-BA" dirty="0"/>
              <a:t>Izdavanje potvrda</a:t>
            </a:r>
          </a:p>
        </p:txBody>
      </p:sp>
    </p:spTree>
    <p:extLst>
      <p:ext uri="{BB962C8B-B14F-4D97-AF65-F5344CB8AC3E}">
        <p14:creationId xmlns:p14="http://schemas.microsoft.com/office/powerpoint/2010/main" val="217541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Rad sa opremom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4950"/>
            <a:ext cx="8946541" cy="4743449"/>
          </a:xfrm>
        </p:spPr>
        <p:txBody>
          <a:bodyPr/>
          <a:lstStyle/>
          <a:p>
            <a:r>
              <a:rPr lang="sr-Latn-BA" dirty="0"/>
              <a:t>Ova komponenta omogućava (funkcionalni zahtjevi):</a:t>
            </a:r>
          </a:p>
          <a:p>
            <a:pPr lvl="1"/>
            <a:r>
              <a:rPr lang="sr-Latn-BA" dirty="0"/>
              <a:t>Pregled opreme</a:t>
            </a:r>
          </a:p>
          <a:p>
            <a:pPr lvl="1"/>
            <a:r>
              <a:rPr lang="sr-Latn-BA" dirty="0"/>
              <a:t>Ažuriranje opreme</a:t>
            </a:r>
          </a:p>
          <a:p>
            <a:pPr lvl="1"/>
            <a:r>
              <a:rPr lang="sr-Latn-BA" dirty="0"/>
              <a:t>Evidentiranje narudžbi za opremu kluba</a:t>
            </a:r>
          </a:p>
          <a:p>
            <a:pPr lvl="1"/>
            <a:r>
              <a:rPr lang="sr-Latn-BA" dirty="0"/>
              <a:t>Evidentiranje narudžbi za opremu članova</a:t>
            </a:r>
          </a:p>
          <a:p>
            <a:pPr lvl="1"/>
            <a:r>
              <a:rPr lang="sr-Latn-BA" dirty="0"/>
              <a:t>Evidentiranje faktura</a:t>
            </a:r>
          </a:p>
        </p:txBody>
      </p:sp>
    </p:spTree>
    <p:extLst>
      <p:ext uri="{BB962C8B-B14F-4D97-AF65-F5344CB8AC3E}">
        <p14:creationId xmlns:p14="http://schemas.microsoft.com/office/powerpoint/2010/main" val="511776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622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Softver za stonoteniski klub</vt:lpstr>
      <vt:lpstr>Uvod</vt:lpstr>
      <vt:lpstr>Cilj</vt:lpstr>
      <vt:lpstr>Definicije i skraćenice </vt:lpstr>
      <vt:lpstr>Detaljan opis</vt:lpstr>
      <vt:lpstr>Opis proizvoda</vt:lpstr>
      <vt:lpstr>Funkcionalnosti proizvoda</vt:lpstr>
      <vt:lpstr>Rad sa članovima</vt:lpstr>
      <vt:lpstr>Rad sa opremom</vt:lpstr>
      <vt:lpstr>Rad sa statistikom</vt:lpstr>
      <vt:lpstr>Rad sa administrativnim poslovima</vt:lpstr>
      <vt:lpstr>Rad sa finansijama</vt:lpstr>
      <vt:lpstr>Organizacija turnira</vt:lpstr>
      <vt:lpstr>Rad na održavanju softvera</vt:lpstr>
      <vt:lpstr>Opis korisnika</vt:lpstr>
      <vt:lpstr>Ograničenja</vt:lpstr>
      <vt:lpstr>Pretpostavke i zavisnosti</vt:lpstr>
      <vt:lpstr>Nefunkcionalni zahtjevi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Softver za stonoteniski klub</dc:title>
  <dc:creator>Marko Malinovic</dc:creator>
  <cp:lastModifiedBy>Marko Malinovic</cp:lastModifiedBy>
  <cp:revision>22</cp:revision>
  <dcterms:created xsi:type="dcterms:W3CDTF">2017-04-19T07:54:48Z</dcterms:created>
  <dcterms:modified xsi:type="dcterms:W3CDTF">2017-04-19T11:56:31Z</dcterms:modified>
</cp:coreProperties>
</file>