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5" r:id="rId8"/>
    <p:sldId id="261" r:id="rId9"/>
    <p:sldId id="262" r:id="rId10"/>
    <p:sldId id="263" r:id="rId11"/>
    <p:sldId id="264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7831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8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3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9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4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1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06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5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330BAD-F98E-402B-87D0-9EFFB4A215EE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3AF2079-A82D-4199-9D89-038E6D738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60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DD2-2F8D-44ED-F921-35F023E54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457200" rtl="0">
              <a:spcBef>
                <a:spcPts val="0"/>
              </a:spcBef>
              <a:spcAft>
                <a:spcPts val="0"/>
              </a:spcAft>
            </a:pPr>
            <a:r>
              <a:rPr lang="en-GB" dirty="0" err="1"/>
              <a:t>Klasifikacija</a:t>
            </a:r>
            <a:r>
              <a:rPr lang="en-GB" dirty="0"/>
              <a:t> </a:t>
            </a:r>
            <a:r>
              <a:rPr lang="en-GB" dirty="0" err="1"/>
              <a:t>lažnih</a:t>
            </a:r>
            <a:r>
              <a:rPr lang="en-GB" dirty="0"/>
              <a:t> </a:t>
            </a:r>
            <a:r>
              <a:rPr lang="en-GB" dirty="0" err="1"/>
              <a:t>vesti</a:t>
            </a:r>
            <a:r>
              <a:rPr lang="en-GB" dirty="0"/>
              <a:t> </a:t>
            </a:r>
            <a:r>
              <a:rPr lang="en-GB" dirty="0" err="1"/>
              <a:t>upotrebom</a:t>
            </a:r>
            <a:r>
              <a:rPr lang="sr-Latn-RS" dirty="0"/>
              <a:t> RNN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65587-2A75-F5E4-DB79-BAFC09A8E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Marko Mitošević SV56-2021</a:t>
            </a:r>
          </a:p>
          <a:p>
            <a:r>
              <a:rPr lang="sr-Latn-RS" dirty="0"/>
              <a:t>Ilija Besšlin SV71-2021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386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137D-B86B-83CA-5120-0E3B255C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Hugging 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EEBA-C2C9-69A7-FD31-07494D30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Da bi dodatno proverili tačnost našeg rešenja uporedili smo ga sa već izgrađenim modelom </a:t>
            </a:r>
            <a:r>
              <a:rPr lang="sr-Latn-RS" sz="2400" i="1" dirty="0"/>
              <a:t>distilbert-base-cased </a:t>
            </a:r>
            <a:r>
              <a:rPr lang="sr-Latn-RS" sz="2400" dirty="0"/>
              <a:t>koristeći kosinusnu razliku.</a:t>
            </a:r>
          </a:p>
          <a:p>
            <a:r>
              <a:rPr lang="sr-Latn-RS" sz="2400" dirty="0"/>
              <a:t>Da bi napravili </a:t>
            </a:r>
            <a:r>
              <a:rPr lang="sr-Latn-RS" sz="2400" i="1" dirty="0"/>
              <a:t>embedding</a:t>
            </a:r>
            <a:r>
              <a:rPr lang="sr-Latn-RS" sz="2400" dirty="0"/>
              <a:t> za jedan tekst koristili smo srednju vrednost </a:t>
            </a:r>
            <a:r>
              <a:rPr lang="sr-Latn-RS" sz="2400" i="1" dirty="0"/>
              <a:t>embedding</a:t>
            </a:r>
            <a:r>
              <a:rPr lang="sr-Latn-RS" sz="2400" dirty="0"/>
              <a:t>-a svih tokena unutar teksta. Zatim smo izračunali srednju vrednost </a:t>
            </a:r>
            <a:r>
              <a:rPr lang="sr-Latn-RS" sz="2400" i="1" dirty="0"/>
              <a:t>embedding-</a:t>
            </a:r>
            <a:r>
              <a:rPr lang="sr-Latn-RS" sz="2400" dirty="0"/>
              <a:t>a svih tekstova istinitih vesti i time dobili </a:t>
            </a:r>
            <a:r>
              <a:rPr lang="sr-Latn-RS" sz="2400" i="1" dirty="0"/>
              <a:t>embedding </a:t>
            </a:r>
            <a:r>
              <a:rPr lang="sr-Latn-RS" sz="2400" dirty="0"/>
              <a:t>koji ćemo koristiti da utvrdimo da li je data vest istinita. Postupak je analogan za lažne vesti.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75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7465-DB9D-E75A-94B5-C5C64D41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Rezultati – RNN Model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014B-D11B-875E-B76A-A3A23078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>
                <a:latin typeface="+mj-lt"/>
                <a:cs typeface="Arial" panose="020B0604020202020204" pitchFamily="34" charset="0"/>
              </a:rPr>
              <a:t>Iz rezultata možemo videti da model već nakon prve epohe dostiže visoku preciznost. Nakon deset epoha model dostiže preciznost oko 95,5% kao i  F1 score od 95,4%</a:t>
            </a:r>
            <a:endParaRPr lang="en-GB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26975-64FB-ED1D-E116-76BC0511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52" y="3543625"/>
            <a:ext cx="6541600" cy="28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1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65CB-594D-798A-B711-C7AEA6CB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Rezultati - Huggingface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DF4C-83E2-85E1-9020-6C8CCD8D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Korišćenjem izgrađenog modela i prethodno pomenutih </a:t>
            </a:r>
            <a:r>
              <a:rPr lang="sr-Latn-RS" sz="2400" i="1" dirty="0"/>
              <a:t>embedding</a:t>
            </a:r>
            <a:r>
              <a:rPr lang="sr-Latn-RS" sz="2400" dirty="0"/>
              <a:t>-a za istinite i prave vesti upotrebom kosinusne razlike dobijamo tačnost od 91,5%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7402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E9AB-D4E9-A3DF-0EE1-4D35A4BC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656-EAB4-AE8C-01CA-54AA6338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/>
              <a:t>Naš model jeste rešio problem klasifikacije lažnih vesti, ali je previše kompleksan za dati problem. Korišćenjem mnogo jednostavnijeg pristupa upotrebom Huggingface modela smo dobili zadovoljavajuću tačnost korišćenjem mnogo manje resursa.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8849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56B8-C917-1EFC-7E0D-1B078183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Hvala na pažnji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8F9D-1500-6B33-12E3-EB206292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Marko Mitošević SV56-2021</a:t>
            </a:r>
          </a:p>
          <a:p>
            <a:r>
              <a:rPr lang="sr-Latn-RS" dirty="0"/>
              <a:t>Ilija Besšlin SV71-2021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3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BB9-20BA-2578-9B82-379DA805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Motivacija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4E13-119F-B551-4FA4-732B193A0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84411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Budući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da se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veliki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procenat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ljudi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informiše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upravo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preko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interneta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pogotovo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preko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društvenih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mreža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gde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se ne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obraća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mnogo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pažnje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validnost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izvora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informacija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često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može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doći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do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dezinformiranja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što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može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dovesti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do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raznih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nepoželjenih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posledica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po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društvo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. </a:t>
            </a:r>
            <a:endParaRPr lang="sr-Latn-RS" sz="2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sr-Latn-RS" sz="24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Da bi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učinili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društvene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mreže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bezbednijim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transparentnijim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želeli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bi da se pre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deljenja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svake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kroz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naš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model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proveri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da li je data vest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lažna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time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smanji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širenje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dezinformacija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internetu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. </a:t>
            </a:r>
            <a:endParaRPr lang="en-GB" sz="2400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84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4A8B-D2D6-83B1-11C0-D749A43A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Skup podataka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0038-270F-D3C7-C341-429B2AFC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Skup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sastoji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od 23502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lažnih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21417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pravih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sr-Latn-R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naslov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datum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objave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klasifikacije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lažna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prava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vest.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Skup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možete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naći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sekciji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dodatna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literature</a:t>
            </a:r>
            <a:r>
              <a:rPr lang="sr-Latn-R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sr-Latn-R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Analiziranjem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skupa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zaključili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izbacimo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kolone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naslov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datum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objave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budući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direktno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utiču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istinitost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sr-Latn-R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204CF-E0AC-4BA4-5D73-0FE73F649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07" y="5067300"/>
            <a:ext cx="3971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9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E36C-7B51-8686-BF12-4959B9A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Predprocesovanje podataka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682B-6BB9-09C0-FCEB-5196388A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38835"/>
          </a:xfrm>
        </p:spPr>
        <p:txBody>
          <a:bodyPr>
            <a:normAutofit lnSpcReduction="10000"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Tekst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samih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unutar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obrađenog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skup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podataka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smo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standardizova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koristeći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sledeće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korake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:</a:t>
            </a:r>
            <a:endParaRPr lang="sr-Latn-RS" sz="24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0" dirty="0">
              <a:effectLst/>
              <a:latin typeface="+mj-lt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Obrisa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li smo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nepotreban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razmak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u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tekstu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(white space)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Obrisa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li 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sve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specijalne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karaktere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iz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teksta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Smanji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li 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sva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velika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slova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Tokenizova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li 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tekst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pomoću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biblioteke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NLTK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Obrisa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li 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pomoćne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reči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stopwords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Lematizov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ali 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reči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Postavi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li 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maksimalnu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granicu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broja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reči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unutar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same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dopuniti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imaju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manje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od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granice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praznim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rečima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(padding).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Konkretnu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vrednost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granice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ćemo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odrediti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analiziranjem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skupa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podataka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33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2DD-CB2A-1F03-7E05-5078F23C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Podaci nakon predprocesovanja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CCB1-2C7F-2F41-4DF2-FDB3FD4C2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'</a:t>
            </a:r>
            <a:r>
              <a:rPr lang="en-GB" sz="2400" dirty="0" err="1"/>
              <a:t>donald</a:t>
            </a:r>
            <a:r>
              <a:rPr lang="en-GB" sz="2400" dirty="0"/>
              <a:t>', 'trump', 'wish', '</a:t>
            </a:r>
            <a:r>
              <a:rPr lang="en-GB" sz="2400" dirty="0" err="1"/>
              <a:t>american</a:t>
            </a:r>
            <a:r>
              <a:rPr lang="en-GB" sz="2400" dirty="0"/>
              <a:t>', 'happy', 'new', 'year', 'leave', 'instead', 'give', 'shout', 'enemy', 'hater', 'dishonest', 'fake', 'news', 'medium', 'former', 'reality', 'show', 'star', 'one', 'job', 'country', 'rapidly', 'grows', 'stronger', 'smarter', 'want', 'friend', 'supporter', 'even', 'healthy', 'president', 'angry', 'pant', 'tweeted', 'great', '</a:t>
            </a:r>
            <a:r>
              <a:rPr lang="en-GB" sz="2400" dirty="0" err="1"/>
              <a:t>america</a:t>
            </a:r>
            <a:r>
              <a:rPr lang="en-GB" sz="2400" dirty="0"/>
              <a:t>', '</a:t>
            </a:r>
            <a:r>
              <a:rPr lang="en-GB" sz="2400" dirty="0" err="1"/>
              <a:t>realdonaldtrump</a:t>
            </a:r>
            <a:r>
              <a:rPr lang="en-GB" sz="2400" dirty="0"/>
              <a:t>', '</a:t>
            </a:r>
            <a:r>
              <a:rPr lang="en-GB" sz="2400" dirty="0" err="1"/>
              <a:t>december</a:t>
            </a:r>
            <a:r>
              <a:rPr lang="en-GB" sz="2400" dirty="0"/>
              <a:t>', 'tweet', 'went', '</a:t>
            </a:r>
            <a:r>
              <a:rPr lang="en-GB" sz="2400" dirty="0" err="1"/>
              <a:t>welll</a:t>
            </a:r>
            <a:r>
              <a:rPr lang="en-GB" sz="2400" dirty="0"/>
              <a:t>', 'expect', 'kind', 'sends', 'greeting', 'like', 'despicable', 'petty’</a:t>
            </a:r>
            <a:endParaRPr lang="sr-Latn-RS" sz="24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7088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CD21-A885-0006-BA89-0F39669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0D2F-44FB-4770-7948-80A9FF8E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Budući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da se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klasa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ne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može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odrediti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samo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preko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ocene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pojedinačnih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reči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potrebno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je da model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bude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svestan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celokupnog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konteksta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Ovo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postigli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korišćenjem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rekurentne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neuronske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mreže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(RNN)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zajedno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dugoročnim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pamćenjem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(LSTM).</a:t>
            </a:r>
            <a:endParaRPr lang="sr-Latn-RS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83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C6A8-8330-68A5-D327-E2365F5D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297F-270F-D595-0245-F706CA2A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Ulaz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u model </a:t>
            </a:r>
            <a:r>
              <a:rPr lang="sr-Latn-R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čini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niz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brojeva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koji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predstavlja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niz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reči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u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njegova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dužina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je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fiksna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u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skladu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granicom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broja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reči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unutar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i iznosi 250 tokena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endParaRPr lang="sr-Latn-RS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r-Latn-RS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Unutar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samog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nalazi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LSTM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sloj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sr-Latn-R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zbog prevencije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prezasićenja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(overfitting)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koristimo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Dropout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sloj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20% stope </a:t>
            </a:r>
            <a:r>
              <a:rPr lang="en-GB" sz="2400" b="0" i="1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dropout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-a.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sr-Latn-RS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Izlaz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sr-Latn-R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predstavlj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broj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izme</a:t>
            </a:r>
            <a:r>
              <a:rPr lang="sr-Latn-R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đu 0 i 1 koji nam govori da li je vest istinita ili lažna. Što je izlazni broj bliži broju 1 to je veća šansa da je vest istinita.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r-Latn-R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Zbog manje količine podatak </a:t>
            </a:r>
            <a:r>
              <a:rPr lang="sr-Latn-RS" sz="2400" i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learing rate</a:t>
            </a:r>
            <a:r>
              <a:rPr lang="sr-Latn-RS" sz="2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smo postavili na 0.0001</a:t>
            </a:r>
            <a:endParaRPr lang="en-GB" sz="2400" b="0" i="1" dirty="0"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2C61A6C-E3CE-1CC9-6696-9056AF18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232" y="1828799"/>
            <a:ext cx="13090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0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B41-3F10-405C-0712-1A41572A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Način evaluacije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5E78F-9E96-DAAF-879B-5174274C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09856"/>
          </a:xfrm>
        </p:spPr>
        <p:txBody>
          <a:bodyPr>
            <a:normAutofit lnSpcReduction="10000"/>
          </a:bodyPr>
          <a:lstStyle/>
          <a:p>
            <a:pPr marL="525780" indent="-34290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bismo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procenili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performanse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našeg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prvo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smo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podeliti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skup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podatak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tri dela: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trening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(train),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validacija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(validation)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test set.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Trening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set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koristi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treniranje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validacioni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set 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podešavanje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hiperparametara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validaciju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tokom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treniranja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dok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se 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test set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koristi 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konačno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evaluiranje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performansi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omogućavajući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nam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da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procenimo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njegovu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sposobnost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buduće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klasifikovanje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sr-Latn-RS" sz="2400" b="0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525780" indent="-342900">
              <a:spcBef>
                <a:spcPts val="0"/>
              </a:spcBef>
              <a:spcAft>
                <a:spcPts val="0"/>
              </a:spcAft>
            </a:pPr>
            <a:endParaRPr lang="sr-Latn-RS" sz="2400" i="0" u="none" strike="noStrike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525780" indent="-342900">
              <a:spcBef>
                <a:spcPts val="0"/>
              </a:spcBef>
              <a:spcAft>
                <a:spcPts val="0"/>
              </a:spcAft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Pošto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je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naš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skup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podataka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relativno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balansiran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obe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klase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(23502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lažnih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21417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istinitih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vesti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),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koristimo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dve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glavne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metrike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evaluaciju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: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tačnost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(accuracy)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F1 score. </a:t>
            </a:r>
            <a:endParaRPr lang="en-GB" sz="2400" b="0" dirty="0">
              <a:effectLst/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4E99-58FD-E799-18DB-8D04A270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Tehnologije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B5FF-1C43-30C9-A656-DFCB2674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Programski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jezik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koji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smo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koristi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je Python, 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biblioteke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koje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smo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koristi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izgradnju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modela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su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Tensorflow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, NLTK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scikit-learn. Za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rukovanje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podacima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smo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koristi</a:t>
            </a:r>
            <a:r>
              <a:rPr lang="sr-Latn-RS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li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pandas,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numpy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i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 matplotlib.</a:t>
            </a:r>
            <a:endParaRPr lang="en-GB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EE756-61E8-BAF8-5EC5-83401651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09" y="4092606"/>
            <a:ext cx="2553285" cy="2797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1E242-BDD5-FFC3-1E65-2D27E9B0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600" y="3817758"/>
            <a:ext cx="2669918" cy="28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369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</TotalTime>
  <Words>813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Schoolbook</vt:lpstr>
      <vt:lpstr>Wingdings 2</vt:lpstr>
      <vt:lpstr>View</vt:lpstr>
      <vt:lpstr>Klasifikacija lažnih vesti upotrebom RNN</vt:lpstr>
      <vt:lpstr>Motivacija</vt:lpstr>
      <vt:lpstr>Skup podataka</vt:lpstr>
      <vt:lpstr>Predprocesovanje podataka</vt:lpstr>
      <vt:lpstr>Podaci nakon predprocesovanja</vt:lpstr>
      <vt:lpstr>Metodologija</vt:lpstr>
      <vt:lpstr>Model</vt:lpstr>
      <vt:lpstr>Način evaluacije</vt:lpstr>
      <vt:lpstr>Tehnologije</vt:lpstr>
      <vt:lpstr>Hugging face</vt:lpstr>
      <vt:lpstr>Rezultati – RNN Model</vt:lpstr>
      <vt:lpstr>Rezultati - Huggingface</vt:lpstr>
      <vt:lpstr>Zaključak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mitosevic</dc:creator>
  <cp:lastModifiedBy>marko mitosevic</cp:lastModifiedBy>
  <cp:revision>1</cp:revision>
  <dcterms:created xsi:type="dcterms:W3CDTF">2024-06-30T10:22:03Z</dcterms:created>
  <dcterms:modified xsi:type="dcterms:W3CDTF">2024-06-30T11:24:13Z</dcterms:modified>
</cp:coreProperties>
</file>