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9535" userDrawn="1">
          <p15:clr>
            <a:srgbClr val="A4A3A4"/>
          </p15:clr>
        </p15:guide>
        <p15:guide id="2" orient="horz" pos="134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8" d="100"/>
          <a:sy n="18" d="100"/>
        </p:scale>
        <p:origin x="630" y="162"/>
      </p:cViewPr>
      <p:guideLst>
        <p:guide pos="9535"/>
        <p:guide orient="horz" pos="134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62CB9C-202F-4891-8A82-9EDA178DC3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06C4076-D71F-487B-B8A0-5507173654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C9B128-F4BE-4D7A-AFD9-2AB1AE347F72}" type="datetimeFigureOut">
              <a:rPr lang="en-US" smtClean="0"/>
              <a:t>12/16/2019</a:t>
            </a:fld>
            <a:endParaRPr lang="en-US"/>
          </a:p>
        </p:txBody>
      </p:sp>
      <p:sp>
        <p:nvSpPr>
          <p:cNvPr id="4" name="Footer Placeholder 3">
            <a:extLst>
              <a:ext uri="{FF2B5EF4-FFF2-40B4-BE49-F238E27FC236}">
                <a16:creationId xmlns:a16="http://schemas.microsoft.com/office/drawing/2014/main" id="{5240365C-1681-4293-AE88-D661D6534B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A864648-43B9-4E64-939D-7D7D8D236DA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6FFD18-84B7-49A9-A449-9D65286B3840}" type="slidenum">
              <a:rPr lang="en-US" smtClean="0"/>
              <a:t>‹#›</a:t>
            </a:fld>
            <a:endParaRPr lang="en-US"/>
          </a:p>
        </p:txBody>
      </p:sp>
    </p:spTree>
    <p:extLst>
      <p:ext uri="{BB962C8B-B14F-4D97-AF65-F5344CB8AC3E}">
        <p14:creationId xmlns:p14="http://schemas.microsoft.com/office/powerpoint/2010/main" val="276257203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2F95E-5996-4C9B-BC24-BE08262D659D}" type="datetimeFigureOut">
              <a:rPr lang="en-US" smtClean="0"/>
              <a:t>12/16/2019</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51ABD-A63A-4CE4-8FCD-338DD56D88D6}" type="slidenum">
              <a:rPr lang="en-US" smtClean="0"/>
              <a:t>‹#›</a:t>
            </a:fld>
            <a:endParaRPr lang="en-US"/>
          </a:p>
        </p:txBody>
      </p:sp>
    </p:spTree>
    <p:extLst>
      <p:ext uri="{BB962C8B-B14F-4D97-AF65-F5344CB8AC3E}">
        <p14:creationId xmlns:p14="http://schemas.microsoft.com/office/powerpoint/2010/main" val="132255313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66047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70607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334549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397989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66727-8F6B-4EB6-8EFC-909E476A2B66}"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020929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466727-8F6B-4EB6-8EFC-909E476A2B66}"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265818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466727-8F6B-4EB6-8EFC-909E476A2B66}" type="datetimeFigureOut">
              <a:rPr lang="en-US" smtClean="0"/>
              <a:t>12/16/2019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203963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466727-8F6B-4EB6-8EFC-909E476A2B66}" type="datetimeFigureOut">
              <a:rPr lang="en-US" smtClean="0"/>
              <a:t>12/16/2019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18918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66727-8F6B-4EB6-8EFC-909E476A2B66}" type="datetimeFigureOut">
              <a:rPr lang="en-US" smtClean="0"/>
              <a:t>12/16/2019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841810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9466727-8F6B-4EB6-8EFC-909E476A2B66}"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381651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9466727-8F6B-4EB6-8EFC-909E476A2B66}"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244709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89466727-8F6B-4EB6-8EFC-909E476A2B66}" type="datetimeFigureOut">
              <a:rPr lang="en-US" smtClean="0"/>
              <a:t>12/16/2019</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93B5494E-2DE4-4C97-9855-59BBBAB20BDC}" type="slidenum">
              <a:rPr lang="en-US" smtClean="0"/>
              <a:t>‹#›</a:t>
            </a:fld>
            <a:endParaRPr lang="en-US"/>
          </a:p>
        </p:txBody>
      </p:sp>
    </p:spTree>
    <p:extLst>
      <p:ext uri="{BB962C8B-B14F-4D97-AF65-F5344CB8AC3E}">
        <p14:creationId xmlns:p14="http://schemas.microsoft.com/office/powerpoint/2010/main" val="3987781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1F2E7C-8445-477B-92AB-2021EC0E5985}"/>
              </a:ext>
            </a:extLst>
          </p:cNvPr>
          <p:cNvSpPr>
            <a:spLocks noGrp="1"/>
          </p:cNvSpPr>
          <p:nvPr>
            <p:ph type="title"/>
          </p:nvPr>
        </p:nvSpPr>
        <p:spPr>
          <a:xfrm>
            <a:off x="1" y="0"/>
            <a:ext cx="30275212" cy="4250649"/>
          </a:xfrm>
          <a:solidFill>
            <a:schemeClr val="accent1">
              <a:lumMod val="75000"/>
            </a:schemeClr>
          </a:solidFill>
        </p:spPr>
        <p:txBody>
          <a:bodyPr>
            <a:normAutofit/>
          </a:bodyPr>
          <a:lstStyle/>
          <a:p>
            <a:r>
              <a:rPr lang="et-EE" sz="9600" b="1" dirty="0">
                <a:solidFill>
                  <a:schemeClr val="bg1"/>
                </a:solidFill>
              </a:rPr>
              <a:t>   </a:t>
            </a:r>
            <a:r>
              <a:rPr lang="en-US" sz="9600" b="1" dirty="0">
                <a:solidFill>
                  <a:schemeClr val="bg1"/>
                </a:solidFill>
              </a:rPr>
              <a:t>Exoplanet detection using the transit method</a:t>
            </a:r>
          </a:p>
        </p:txBody>
      </p:sp>
      <p:sp>
        <p:nvSpPr>
          <p:cNvPr id="6" name="Content Placeholder 5">
            <a:extLst>
              <a:ext uri="{FF2B5EF4-FFF2-40B4-BE49-F238E27FC236}">
                <a16:creationId xmlns:a16="http://schemas.microsoft.com/office/drawing/2014/main" id="{046B114F-1A7F-434C-8B93-F783E5C16995}"/>
              </a:ext>
            </a:extLst>
          </p:cNvPr>
          <p:cNvSpPr>
            <a:spLocks noGrp="1"/>
          </p:cNvSpPr>
          <p:nvPr>
            <p:ph sz="half" idx="1"/>
          </p:nvPr>
        </p:nvSpPr>
        <p:spPr>
          <a:xfrm>
            <a:off x="1155032" y="6160167"/>
            <a:ext cx="13982573" cy="6726209"/>
          </a:xfrm>
        </p:spPr>
        <p:txBody>
          <a:bodyPr>
            <a:normAutofit fontScale="25000" lnSpcReduction="20000"/>
          </a:bodyPr>
          <a:lstStyle/>
          <a:p>
            <a:r>
              <a:rPr lang="en-US" sz="28800" b="1" dirty="0">
                <a:latin typeface="+mj-lt"/>
                <a:cs typeface="Calibri" panose="020F0502020204030204" pitchFamily="34" charset="0"/>
              </a:rPr>
              <a:t>Introduction</a:t>
            </a:r>
            <a:endParaRPr lang="et-EE" sz="28800" b="1" dirty="0">
              <a:latin typeface="+mj-lt"/>
              <a:cs typeface="Calibri" panose="020F0502020204030204" pitchFamily="34" charset="0"/>
            </a:endParaRPr>
          </a:p>
          <a:p>
            <a:pPr marL="0" indent="0">
              <a:lnSpc>
                <a:spcPct val="120000"/>
              </a:lnSpc>
              <a:buNone/>
            </a:pPr>
            <a:r>
              <a:rPr lang="en-US" sz="16000" dirty="0"/>
              <a:t>An exoplanet is defined as a planet which orbits a star outside our own solar system. Exoplanets are a field of research for astronomers and astrophysicists to gather more data on different planetary systems and make better theories on system formation and evolution. The transit method (aka. Transit photometry) is the most widely used method of exoplanet detection. The light curve of a distant star is measured for periodic dips in brightness. Usually, these are caused by exoplanets transiting in front of the star.</a:t>
            </a:r>
          </a:p>
          <a:p>
            <a:pPr marL="0" indent="0">
              <a:buNone/>
            </a:pPr>
            <a:br>
              <a:rPr lang="en-US" dirty="0"/>
            </a:br>
            <a:endParaRPr lang="en-US" dirty="0"/>
          </a:p>
        </p:txBody>
      </p:sp>
      <p:pic>
        <p:nvPicPr>
          <p:cNvPr id="3" name="Content Placeholder 2" descr="A picture containing drawing&#10;&#10;Description automatically generated">
            <a:extLst>
              <a:ext uri="{FF2B5EF4-FFF2-40B4-BE49-F238E27FC236}">
                <a16:creationId xmlns:a16="http://schemas.microsoft.com/office/drawing/2014/main" id="{C5A8223D-977A-40F1-8574-A54BFBB55F3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136406" y="878078"/>
            <a:ext cx="8523817" cy="2884887"/>
          </a:xfrm>
        </p:spPr>
      </p:pic>
      <p:sp>
        <p:nvSpPr>
          <p:cNvPr id="8" name="Rectangle 7">
            <a:extLst>
              <a:ext uri="{FF2B5EF4-FFF2-40B4-BE49-F238E27FC236}">
                <a16:creationId xmlns:a16="http://schemas.microsoft.com/office/drawing/2014/main" id="{F0AD5904-2BDF-4678-ACA9-43A3D5E195A7}"/>
              </a:ext>
            </a:extLst>
          </p:cNvPr>
          <p:cNvSpPr/>
          <p:nvPr/>
        </p:nvSpPr>
        <p:spPr>
          <a:xfrm>
            <a:off x="-2835981" y="2747302"/>
            <a:ext cx="19140422" cy="1015663"/>
          </a:xfrm>
          <a:prstGeom prst="rect">
            <a:avLst/>
          </a:prstGeom>
        </p:spPr>
        <p:txBody>
          <a:bodyPr wrap="square">
            <a:spAutoFit/>
          </a:bodyPr>
          <a:lstStyle/>
          <a:p>
            <a:pPr algn="ctr"/>
            <a:r>
              <a:rPr lang="en-GB" sz="6000" dirty="0">
                <a:solidFill>
                  <a:schemeClr val="bg1"/>
                </a:solidFill>
              </a:rPr>
              <a:t>Authors</a:t>
            </a:r>
            <a:r>
              <a:rPr lang="et-EE" sz="6000" dirty="0">
                <a:solidFill>
                  <a:schemeClr val="bg1"/>
                </a:solidFill>
              </a:rPr>
              <a:t>: Marko Raidlo, Raido Everest</a:t>
            </a:r>
            <a:endParaRPr lang="en-US" sz="6000" dirty="0">
              <a:solidFill>
                <a:schemeClr val="bg1"/>
              </a:solidFill>
            </a:endParaRPr>
          </a:p>
        </p:txBody>
      </p:sp>
      <p:sp>
        <p:nvSpPr>
          <p:cNvPr id="12" name="Footer Placeholder 11">
            <a:extLst>
              <a:ext uri="{FF2B5EF4-FFF2-40B4-BE49-F238E27FC236}">
                <a16:creationId xmlns:a16="http://schemas.microsoft.com/office/drawing/2014/main" id="{E5399548-9121-42C8-89BC-9DF99F870995}"/>
              </a:ext>
            </a:extLst>
          </p:cNvPr>
          <p:cNvSpPr>
            <a:spLocks noGrp="1"/>
          </p:cNvSpPr>
          <p:nvPr>
            <p:ph type="ftr" sz="quarter" idx="11"/>
          </p:nvPr>
        </p:nvSpPr>
        <p:spPr>
          <a:xfrm>
            <a:off x="0" y="40267038"/>
            <a:ext cx="30275213" cy="2536724"/>
          </a:xfrm>
          <a:solidFill>
            <a:schemeClr val="accent1">
              <a:lumMod val="75000"/>
            </a:schemeClr>
          </a:solidFill>
        </p:spPr>
        <p:txBody>
          <a:bodyPr/>
          <a:lstStyle/>
          <a:p>
            <a:pPr algn="l"/>
            <a:r>
              <a:rPr lang="et-EE" sz="4400" b="1" dirty="0">
                <a:solidFill>
                  <a:schemeClr val="bg1"/>
                </a:solidFill>
              </a:rPr>
              <a:t>                               </a:t>
            </a:r>
            <a:r>
              <a:rPr lang="et-EE" sz="4400" b="1" dirty="0">
                <a:solidFill>
                  <a:schemeClr val="bg1"/>
                </a:solidFill>
                <a:sym typeface="Wingdings" panose="05000000000000000000" pitchFamily="2" charset="2"/>
              </a:rPr>
              <a:t>  </a:t>
            </a:r>
            <a:r>
              <a:rPr lang="en-GB" sz="4400" b="1" dirty="0">
                <a:solidFill>
                  <a:schemeClr val="bg1"/>
                </a:solidFill>
              </a:rPr>
              <a:t>GitHub</a:t>
            </a:r>
            <a:r>
              <a:rPr lang="et-EE" sz="4400" b="1" dirty="0">
                <a:solidFill>
                  <a:schemeClr val="bg1"/>
                </a:solidFill>
              </a:rPr>
              <a:t> link</a:t>
            </a:r>
            <a:endParaRPr lang="en-US" sz="4400" b="1" dirty="0">
              <a:solidFill>
                <a:schemeClr val="bg1"/>
              </a:solidFill>
            </a:endParaRPr>
          </a:p>
        </p:txBody>
      </p:sp>
      <p:sp>
        <p:nvSpPr>
          <p:cNvPr id="13" name="TextBox 12">
            <a:extLst>
              <a:ext uri="{FF2B5EF4-FFF2-40B4-BE49-F238E27FC236}">
                <a16:creationId xmlns:a16="http://schemas.microsoft.com/office/drawing/2014/main" id="{2F3B50F1-DCE9-471E-86CF-36DA7D726D1E}"/>
              </a:ext>
            </a:extLst>
          </p:cNvPr>
          <p:cNvSpPr txBox="1"/>
          <p:nvPr/>
        </p:nvSpPr>
        <p:spPr>
          <a:xfrm>
            <a:off x="1154236" y="14795894"/>
            <a:ext cx="13982573" cy="6831101"/>
          </a:xfrm>
          <a:prstGeom prst="rect">
            <a:avLst/>
          </a:prstGeom>
          <a:noFill/>
        </p:spPr>
        <p:txBody>
          <a:bodyPr wrap="square" rtlCol="0">
            <a:spAutoFit/>
          </a:bodyPr>
          <a:lstStyle/>
          <a:p>
            <a:pPr marL="857250" indent="-857250">
              <a:lnSpc>
                <a:spcPct val="70000"/>
              </a:lnSpc>
              <a:spcBef>
                <a:spcPts val="3310"/>
              </a:spcBef>
              <a:buFont typeface="Arial" panose="020B0604020202020204" pitchFamily="34" charset="0"/>
              <a:buChar char="•"/>
            </a:pPr>
            <a:r>
              <a:rPr lang="en-GB" sz="7200" b="1" dirty="0">
                <a:latin typeface="+mj-lt"/>
              </a:rPr>
              <a:t>Data</a:t>
            </a:r>
          </a:p>
          <a:p>
            <a:pPr>
              <a:spcBef>
                <a:spcPts val="3310"/>
              </a:spcBef>
            </a:pPr>
            <a:r>
              <a:rPr lang="en-US" sz="4000" dirty="0"/>
              <a:t>The light curve data comes from the Kepler space telescope, publicly available on NASA exoplanet archive. For this project, Kaggle dataset was used, which uses Kepler Campaign 3 data. Kaggle dataset has been made much more usable than raw data from NASA, as it has been made into a .csv file, while as NASA provides raw .fits files. The datasets include indicator of exoplanet existence and 3197 flux measurements. The training set contains 5087 observations with 37 confirmed planets and the test set contains 570 observations with 5 confirmed planets.</a:t>
            </a:r>
          </a:p>
        </p:txBody>
      </p:sp>
      <p:sp>
        <p:nvSpPr>
          <p:cNvPr id="14" name="TextBox 13">
            <a:extLst>
              <a:ext uri="{FF2B5EF4-FFF2-40B4-BE49-F238E27FC236}">
                <a16:creationId xmlns:a16="http://schemas.microsoft.com/office/drawing/2014/main" id="{2FD12A76-FC7D-4965-B76E-A016F6773A54}"/>
              </a:ext>
            </a:extLst>
          </p:cNvPr>
          <p:cNvSpPr txBox="1"/>
          <p:nvPr/>
        </p:nvSpPr>
        <p:spPr>
          <a:xfrm>
            <a:off x="1154236" y="33925970"/>
            <a:ext cx="13982573" cy="4662174"/>
          </a:xfrm>
          <a:prstGeom prst="rect">
            <a:avLst/>
          </a:prstGeom>
          <a:noFill/>
        </p:spPr>
        <p:txBody>
          <a:bodyPr wrap="square" rtlCol="0">
            <a:spAutoFit/>
          </a:bodyPr>
          <a:lstStyle/>
          <a:p>
            <a:pPr marL="857250" indent="-857250">
              <a:lnSpc>
                <a:spcPct val="70000"/>
              </a:lnSpc>
              <a:spcBef>
                <a:spcPts val="3310"/>
              </a:spcBef>
              <a:buFont typeface="Arial" panose="020B0604020202020204" pitchFamily="34" charset="0"/>
              <a:buChar char="•"/>
            </a:pPr>
            <a:r>
              <a:rPr lang="en-US" sz="7200" b="1" dirty="0">
                <a:latin typeface="+mj-lt"/>
              </a:rPr>
              <a:t>Preprocessing</a:t>
            </a:r>
          </a:p>
          <a:p>
            <a:pPr marL="1143000" indent="-1143000">
              <a:lnSpc>
                <a:spcPct val="70000"/>
              </a:lnSpc>
              <a:spcBef>
                <a:spcPts val="3310"/>
              </a:spcBef>
              <a:buFont typeface="+mj-lt"/>
              <a:buAutoNum type="arabicPeriod"/>
            </a:pPr>
            <a:r>
              <a:rPr lang="en-US" sz="4800" dirty="0"/>
              <a:t>Fourier transform </a:t>
            </a:r>
            <a:endParaRPr lang="et-EE" sz="4800" dirty="0"/>
          </a:p>
          <a:p>
            <a:pPr marL="1143000" indent="-1143000">
              <a:lnSpc>
                <a:spcPct val="70000"/>
              </a:lnSpc>
              <a:spcBef>
                <a:spcPts val="3310"/>
              </a:spcBef>
              <a:buFont typeface="+mj-lt"/>
              <a:buAutoNum type="arabicPeriod"/>
            </a:pPr>
            <a:r>
              <a:rPr lang="en-US" sz="4800" dirty="0"/>
              <a:t>Normalization </a:t>
            </a:r>
            <a:endParaRPr lang="et-EE" sz="4800" dirty="0"/>
          </a:p>
          <a:p>
            <a:pPr marL="1143000" indent="-1143000">
              <a:lnSpc>
                <a:spcPct val="70000"/>
              </a:lnSpc>
              <a:spcBef>
                <a:spcPts val="3310"/>
              </a:spcBef>
              <a:buFont typeface="+mj-lt"/>
              <a:buAutoNum type="arabicPeriod"/>
            </a:pPr>
            <a:r>
              <a:rPr lang="en-US" sz="4800" dirty="0"/>
              <a:t>Gaussian filter  </a:t>
            </a:r>
          </a:p>
          <a:p>
            <a:pPr marL="1143000" indent="-1143000">
              <a:lnSpc>
                <a:spcPct val="70000"/>
              </a:lnSpc>
              <a:spcBef>
                <a:spcPts val="3310"/>
              </a:spcBef>
              <a:buFont typeface="+mj-lt"/>
              <a:buAutoNum type="arabicPeriod"/>
            </a:pPr>
            <a:r>
              <a:rPr lang="en-US" sz="4800" dirty="0"/>
              <a:t>Standardization  </a:t>
            </a:r>
          </a:p>
        </p:txBody>
      </p:sp>
      <p:sp>
        <p:nvSpPr>
          <p:cNvPr id="15" name="TextBox 14">
            <a:extLst>
              <a:ext uri="{FF2B5EF4-FFF2-40B4-BE49-F238E27FC236}">
                <a16:creationId xmlns:a16="http://schemas.microsoft.com/office/drawing/2014/main" id="{39B8BD6C-EBD3-4BF7-9B9B-883E260F3C54}"/>
              </a:ext>
            </a:extLst>
          </p:cNvPr>
          <p:cNvSpPr txBox="1"/>
          <p:nvPr/>
        </p:nvSpPr>
        <p:spPr>
          <a:xfrm>
            <a:off x="15196842" y="22638935"/>
            <a:ext cx="13934450" cy="5509200"/>
          </a:xfrm>
          <a:prstGeom prst="rect">
            <a:avLst/>
          </a:prstGeom>
          <a:noFill/>
        </p:spPr>
        <p:txBody>
          <a:bodyPr wrap="square" rtlCol="0">
            <a:spAutoFit/>
          </a:bodyPr>
          <a:lstStyle/>
          <a:p>
            <a:pPr marL="857250" indent="-857250">
              <a:buFont typeface="Arial" panose="020B0604020202020204" pitchFamily="34" charset="0"/>
              <a:buChar char="•"/>
            </a:pPr>
            <a:r>
              <a:rPr lang="en-US" sz="7200" dirty="0"/>
              <a:t>Building models</a:t>
            </a:r>
          </a:p>
          <a:p>
            <a:r>
              <a:rPr lang="en-US" sz="4000" dirty="0"/>
              <a:t>Following models were tested on the dataset:</a:t>
            </a:r>
          </a:p>
          <a:p>
            <a:pPr marL="571500" indent="-571500">
              <a:buFont typeface="Arial" panose="020B0604020202020204" pitchFamily="34" charset="0"/>
              <a:buChar char="•"/>
            </a:pPr>
            <a:r>
              <a:rPr lang="en-US" sz="4800" dirty="0"/>
              <a:t>Logistic Regression</a:t>
            </a:r>
          </a:p>
          <a:p>
            <a:pPr marL="571500" indent="-571500">
              <a:buFont typeface="Arial" panose="020B0604020202020204" pitchFamily="34" charset="0"/>
              <a:buChar char="•"/>
            </a:pPr>
            <a:r>
              <a:rPr lang="en-US" sz="4800" dirty="0"/>
              <a:t>Support Vector Machine</a:t>
            </a:r>
          </a:p>
          <a:p>
            <a:pPr marL="571500" indent="-571500">
              <a:buFont typeface="Arial" panose="020B0604020202020204" pitchFamily="34" charset="0"/>
              <a:buChar char="•"/>
            </a:pPr>
            <a:r>
              <a:rPr lang="en-US" sz="4800" dirty="0"/>
              <a:t>K-Nearest </a:t>
            </a:r>
            <a:r>
              <a:rPr lang="en-US" sz="4800" dirty="0" err="1"/>
              <a:t>Neighbours</a:t>
            </a:r>
            <a:endParaRPr lang="en-US" sz="4800" dirty="0"/>
          </a:p>
          <a:p>
            <a:pPr marL="571500" indent="-571500">
              <a:buFont typeface="Arial" panose="020B0604020202020204" pitchFamily="34" charset="0"/>
              <a:buChar char="•"/>
            </a:pPr>
            <a:r>
              <a:rPr lang="en-US" sz="4800" dirty="0"/>
              <a:t>Decision tree</a:t>
            </a:r>
          </a:p>
          <a:p>
            <a:pPr marL="571500" indent="-571500">
              <a:buFont typeface="Arial" panose="020B0604020202020204" pitchFamily="34" charset="0"/>
              <a:buChar char="•"/>
            </a:pPr>
            <a:r>
              <a:rPr lang="en-US" sz="4800" dirty="0"/>
              <a:t>Random forest</a:t>
            </a:r>
          </a:p>
        </p:txBody>
      </p:sp>
      <p:sp>
        <p:nvSpPr>
          <p:cNvPr id="16" name="TextBox 15">
            <a:extLst>
              <a:ext uri="{FF2B5EF4-FFF2-40B4-BE49-F238E27FC236}">
                <a16:creationId xmlns:a16="http://schemas.microsoft.com/office/drawing/2014/main" id="{EA9EA575-D771-42FA-A9F8-6BD49281464F}"/>
              </a:ext>
            </a:extLst>
          </p:cNvPr>
          <p:cNvSpPr txBox="1"/>
          <p:nvPr/>
        </p:nvSpPr>
        <p:spPr>
          <a:xfrm>
            <a:off x="15003927" y="28559316"/>
            <a:ext cx="13934449" cy="6740307"/>
          </a:xfrm>
          <a:prstGeom prst="rect">
            <a:avLst/>
          </a:prstGeom>
          <a:noFill/>
        </p:spPr>
        <p:txBody>
          <a:bodyPr wrap="square" rtlCol="0">
            <a:spAutoFit/>
          </a:bodyPr>
          <a:lstStyle/>
          <a:p>
            <a:pPr marL="857250" indent="-857250">
              <a:buFont typeface="Arial" panose="020B0604020202020204" pitchFamily="34" charset="0"/>
              <a:buChar char="•"/>
            </a:pPr>
            <a:r>
              <a:rPr lang="en-US" sz="7200" dirty="0"/>
              <a:t>Conclusions</a:t>
            </a:r>
            <a:endParaRPr lang="et-EE" sz="7200" dirty="0"/>
          </a:p>
          <a:p>
            <a:r>
              <a:rPr lang="en-US" sz="4000" dirty="0"/>
              <a:t>Best results were provided by the random forest models. With a small amount of decision trees in the forest, the model managed to gain 1.0 recall and precision on tests. We find that this model is very effic</a:t>
            </a:r>
            <a:r>
              <a:rPr lang="et-EE" sz="4000" dirty="0"/>
              <a:t>ient</a:t>
            </a:r>
            <a:r>
              <a:rPr lang="en-US" sz="4000" dirty="0"/>
              <a:t> way to detect planets with short orbital periods, as they are detected several times during a measurement campaign. Planets with periods longer than measurement campaigns need more work as repe</a:t>
            </a:r>
            <a:r>
              <a:rPr lang="et-EE" sz="4000" dirty="0"/>
              <a:t>a</a:t>
            </a:r>
            <a:r>
              <a:rPr lang="en-US" sz="4000" dirty="0"/>
              <a:t>t detections on the light</a:t>
            </a:r>
            <a:r>
              <a:rPr lang="et-EE" sz="4000" dirty="0"/>
              <a:t> </a:t>
            </a:r>
            <a:r>
              <a:rPr lang="en-US" sz="4000" dirty="0"/>
              <a:t>cu</a:t>
            </a:r>
            <a:r>
              <a:rPr lang="et-EE" sz="4000" dirty="0"/>
              <a:t>r</a:t>
            </a:r>
            <a:r>
              <a:rPr lang="en-US" sz="4000" dirty="0" err="1"/>
              <a:t>ve</a:t>
            </a:r>
            <a:r>
              <a:rPr lang="en-US" sz="4000" dirty="0"/>
              <a:t> are needed for conformation of the</a:t>
            </a:r>
            <a:r>
              <a:rPr lang="et-EE" sz="4000" dirty="0"/>
              <a:t> </a:t>
            </a:r>
            <a:r>
              <a:rPr lang="en-US" sz="4000" dirty="0"/>
              <a:t>exoplanets existence. Below are the confusion matrixes for the random forest model.</a:t>
            </a:r>
          </a:p>
        </p:txBody>
      </p:sp>
      <p:pic>
        <p:nvPicPr>
          <p:cNvPr id="31" name="Picture 30" descr="A close up of a logo&#10;&#10;Description automatically generated">
            <a:extLst>
              <a:ext uri="{FF2B5EF4-FFF2-40B4-BE49-F238E27FC236}">
                <a16:creationId xmlns:a16="http://schemas.microsoft.com/office/drawing/2014/main" id="{C5CC70D8-7795-42AD-8AD0-667F42A0F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445721"/>
            <a:ext cx="15099212" cy="9437007"/>
          </a:xfrm>
          <a:prstGeom prst="rect">
            <a:avLst/>
          </a:prstGeom>
        </p:spPr>
      </p:pic>
      <p:pic>
        <p:nvPicPr>
          <p:cNvPr id="33" name="Picture 32" descr="A close up of a map&#10;&#10;Description automatically generated">
            <a:extLst>
              <a:ext uri="{FF2B5EF4-FFF2-40B4-BE49-F238E27FC236}">
                <a16:creationId xmlns:a16="http://schemas.microsoft.com/office/drawing/2014/main" id="{E36E9A77-4CF4-45B4-B95D-7DC189AF8B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6811" y="5929388"/>
            <a:ext cx="15138402" cy="9461501"/>
          </a:xfrm>
          <a:prstGeom prst="rect">
            <a:avLst/>
          </a:prstGeom>
        </p:spPr>
      </p:pic>
      <p:pic>
        <p:nvPicPr>
          <p:cNvPr id="4" name="Graphic 3">
            <a:extLst>
              <a:ext uri="{FF2B5EF4-FFF2-40B4-BE49-F238E27FC236}">
                <a16:creationId xmlns:a16="http://schemas.microsoft.com/office/drawing/2014/main" id="{E2983750-2871-413A-B788-38F62FF157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14269" y="40267039"/>
            <a:ext cx="2536724" cy="2536724"/>
          </a:xfrm>
          <a:prstGeom prst="rect">
            <a:avLst/>
          </a:prstGeom>
        </p:spPr>
      </p:pic>
      <p:sp>
        <p:nvSpPr>
          <p:cNvPr id="7" name="TextBox 6">
            <a:extLst>
              <a:ext uri="{FF2B5EF4-FFF2-40B4-BE49-F238E27FC236}">
                <a16:creationId xmlns:a16="http://schemas.microsoft.com/office/drawing/2014/main" id="{F8A725E4-B9D6-470A-85FA-FCAF7796B0B3}"/>
              </a:ext>
            </a:extLst>
          </p:cNvPr>
          <p:cNvSpPr txBox="1"/>
          <p:nvPr/>
        </p:nvSpPr>
        <p:spPr>
          <a:xfrm>
            <a:off x="1336837" y="31569132"/>
            <a:ext cx="8583562" cy="584775"/>
          </a:xfrm>
          <a:prstGeom prst="rect">
            <a:avLst/>
          </a:prstGeom>
          <a:noFill/>
        </p:spPr>
        <p:txBody>
          <a:bodyPr wrap="square" rtlCol="0">
            <a:spAutoFit/>
          </a:bodyPr>
          <a:lstStyle/>
          <a:p>
            <a:r>
              <a:rPr lang="en-US" sz="3200" dirty="0"/>
              <a:t>Caption: Raw light curve data</a:t>
            </a:r>
          </a:p>
        </p:txBody>
      </p:sp>
      <p:sp>
        <p:nvSpPr>
          <p:cNvPr id="9" name="Rectangle 8">
            <a:extLst>
              <a:ext uri="{FF2B5EF4-FFF2-40B4-BE49-F238E27FC236}">
                <a16:creationId xmlns:a16="http://schemas.microsoft.com/office/drawing/2014/main" id="{003F39CA-145F-43AF-B50B-E47A669D42A3}"/>
              </a:ext>
            </a:extLst>
          </p:cNvPr>
          <p:cNvSpPr/>
          <p:nvPr/>
        </p:nvSpPr>
        <p:spPr>
          <a:xfrm>
            <a:off x="16304441" y="15111355"/>
            <a:ext cx="5095113" cy="584775"/>
          </a:xfrm>
          <a:prstGeom prst="rect">
            <a:avLst/>
          </a:prstGeom>
        </p:spPr>
        <p:txBody>
          <a:bodyPr wrap="none">
            <a:spAutoFit/>
          </a:bodyPr>
          <a:lstStyle/>
          <a:p>
            <a:r>
              <a:rPr lang="en-US" sz="3200" dirty="0"/>
              <a:t>Caption: Post processing data</a:t>
            </a:r>
          </a:p>
        </p:txBody>
      </p:sp>
      <p:pic>
        <p:nvPicPr>
          <p:cNvPr id="11" name="Picture 10" descr="A close up of text on a white background&#10;&#10;Description automatically generated">
            <a:extLst>
              <a:ext uri="{FF2B5EF4-FFF2-40B4-BE49-F238E27FC236}">
                <a16:creationId xmlns:a16="http://schemas.microsoft.com/office/drawing/2014/main" id="{7C818E69-16D7-4FFA-AA56-1FA881841E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36811" y="15827679"/>
            <a:ext cx="7962339" cy="4976462"/>
          </a:xfrm>
          <a:prstGeom prst="rect">
            <a:avLst/>
          </a:prstGeom>
        </p:spPr>
      </p:pic>
      <p:pic>
        <p:nvPicPr>
          <p:cNvPr id="18" name="Picture 17" descr="A close up of text on a white background&#10;&#10;Description automatically generated">
            <a:extLst>
              <a:ext uri="{FF2B5EF4-FFF2-40B4-BE49-F238E27FC236}">
                <a16:creationId xmlns:a16="http://schemas.microsoft.com/office/drawing/2014/main" id="{B7A71560-F578-40E5-8D8C-500CCC08DF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312872" y="15827678"/>
            <a:ext cx="7962341" cy="4976463"/>
          </a:xfrm>
          <a:prstGeom prst="rect">
            <a:avLst/>
          </a:prstGeom>
        </p:spPr>
      </p:pic>
      <p:sp>
        <p:nvSpPr>
          <p:cNvPr id="19" name="Rectangle 18">
            <a:extLst>
              <a:ext uri="{FF2B5EF4-FFF2-40B4-BE49-F238E27FC236}">
                <a16:creationId xmlns:a16="http://schemas.microsoft.com/office/drawing/2014/main" id="{C9594996-90DD-4431-9C10-1A4A6374640B}"/>
              </a:ext>
            </a:extLst>
          </p:cNvPr>
          <p:cNvSpPr/>
          <p:nvPr/>
        </p:nvSpPr>
        <p:spPr>
          <a:xfrm>
            <a:off x="16304441" y="20871606"/>
            <a:ext cx="13934449" cy="584775"/>
          </a:xfrm>
          <a:prstGeom prst="rect">
            <a:avLst/>
          </a:prstGeom>
        </p:spPr>
        <p:txBody>
          <a:bodyPr wrap="square">
            <a:spAutoFit/>
          </a:bodyPr>
          <a:lstStyle/>
          <a:p>
            <a:r>
              <a:rPr lang="en-US" sz="3200" dirty="0"/>
              <a:t>Caption: Examples of exoplanets (left) vs non exoplanets (right)</a:t>
            </a:r>
          </a:p>
        </p:txBody>
      </p:sp>
      <p:graphicFrame>
        <p:nvGraphicFramePr>
          <p:cNvPr id="17" name="Table 19">
            <a:extLst>
              <a:ext uri="{FF2B5EF4-FFF2-40B4-BE49-F238E27FC236}">
                <a16:creationId xmlns:a16="http://schemas.microsoft.com/office/drawing/2014/main" id="{4F361825-29B0-459D-ADCA-990696B93126}"/>
              </a:ext>
            </a:extLst>
          </p:cNvPr>
          <p:cNvGraphicFramePr>
            <a:graphicFrameLocks noGrp="1"/>
          </p:cNvGraphicFramePr>
          <p:nvPr>
            <p:extLst>
              <p:ext uri="{D42A27DB-BD31-4B8C-83A1-F6EECF244321}">
                <p14:modId xmlns:p14="http://schemas.microsoft.com/office/powerpoint/2010/main" val="960421220"/>
              </p:ext>
            </p:extLst>
          </p:nvPr>
        </p:nvGraphicFramePr>
        <p:xfrm>
          <a:off x="15136811" y="35640867"/>
          <a:ext cx="6636543" cy="3066288"/>
        </p:xfrm>
        <a:graphic>
          <a:graphicData uri="http://schemas.openxmlformats.org/drawingml/2006/table">
            <a:tbl>
              <a:tblPr firstRow="1" firstCol="1" bandRow="1">
                <a:tableStyleId>{6E25E649-3F16-4E02-A733-19D2CDBF48F0}</a:tableStyleId>
              </a:tblPr>
              <a:tblGrid>
                <a:gridCol w="2212181">
                  <a:extLst>
                    <a:ext uri="{9D8B030D-6E8A-4147-A177-3AD203B41FA5}">
                      <a16:colId xmlns:a16="http://schemas.microsoft.com/office/drawing/2014/main" val="3358282640"/>
                    </a:ext>
                  </a:extLst>
                </a:gridCol>
                <a:gridCol w="2212181">
                  <a:extLst>
                    <a:ext uri="{9D8B030D-6E8A-4147-A177-3AD203B41FA5}">
                      <a16:colId xmlns:a16="http://schemas.microsoft.com/office/drawing/2014/main" val="1878358440"/>
                    </a:ext>
                  </a:extLst>
                </a:gridCol>
                <a:gridCol w="2212181">
                  <a:extLst>
                    <a:ext uri="{9D8B030D-6E8A-4147-A177-3AD203B41FA5}">
                      <a16:colId xmlns:a16="http://schemas.microsoft.com/office/drawing/2014/main" val="203740389"/>
                    </a:ext>
                  </a:extLst>
                </a:gridCol>
              </a:tblGrid>
              <a:tr h="0">
                <a:tc>
                  <a:txBody>
                    <a:bodyPr/>
                    <a:lstStyle/>
                    <a:p>
                      <a:endParaRPr lang="en-US" dirty="0"/>
                    </a:p>
                  </a:txBody>
                  <a:tcPr/>
                </a:tc>
                <a:tc>
                  <a:txBody>
                    <a:bodyPr/>
                    <a:lstStyle/>
                    <a:p>
                      <a:r>
                        <a:rPr lang="et-EE" sz="3200" dirty="0" err="1"/>
                        <a:t>Predicted</a:t>
                      </a:r>
                      <a:r>
                        <a:rPr lang="et-EE" sz="3200" dirty="0"/>
                        <a:t> </a:t>
                      </a:r>
                      <a:r>
                        <a:rPr lang="et-EE" sz="3200" dirty="0" err="1"/>
                        <a:t>False</a:t>
                      </a:r>
                      <a:endParaRPr lang="en-US" sz="3200" dirty="0"/>
                    </a:p>
                  </a:txBody>
                  <a:tcPr/>
                </a:tc>
                <a:tc>
                  <a:txBody>
                    <a:bodyPr/>
                    <a:lstStyle/>
                    <a:p>
                      <a:r>
                        <a:rPr lang="et-EE" sz="3200" dirty="0" err="1"/>
                        <a:t>Predicted</a:t>
                      </a:r>
                      <a:r>
                        <a:rPr lang="et-EE" sz="3200" dirty="0"/>
                        <a:t> </a:t>
                      </a:r>
                      <a:r>
                        <a:rPr lang="et-EE" sz="3200" dirty="0" err="1"/>
                        <a:t>False</a:t>
                      </a:r>
                      <a:endParaRPr lang="en-US" sz="3200" dirty="0"/>
                    </a:p>
                  </a:txBody>
                  <a:tcPr/>
                </a:tc>
                <a:extLst>
                  <a:ext uri="{0D108BD9-81ED-4DB2-BD59-A6C34878D82A}">
                    <a16:rowId xmlns:a16="http://schemas.microsoft.com/office/drawing/2014/main" val="3308755616"/>
                  </a:ext>
                </a:extLst>
              </a:tr>
              <a:tr h="844190">
                <a:tc>
                  <a:txBody>
                    <a:bodyPr/>
                    <a:lstStyle/>
                    <a:p>
                      <a:r>
                        <a:rPr lang="et-EE" sz="3200" dirty="0" err="1"/>
                        <a:t>Actual</a:t>
                      </a:r>
                      <a:r>
                        <a:rPr lang="et-EE" sz="3200" dirty="0"/>
                        <a:t> </a:t>
                      </a:r>
                      <a:r>
                        <a:rPr lang="et-EE" sz="3200" dirty="0" err="1"/>
                        <a:t>False</a:t>
                      </a:r>
                      <a:endParaRPr lang="en-US" sz="3200" dirty="0"/>
                    </a:p>
                  </a:txBody>
                  <a:tcPr/>
                </a:tc>
                <a:tc>
                  <a:txBody>
                    <a:bodyPr/>
                    <a:lstStyle/>
                    <a:p>
                      <a:r>
                        <a:rPr lang="et-EE" dirty="0"/>
                        <a:t>5050</a:t>
                      </a:r>
                      <a:endParaRPr lang="en-US" dirty="0"/>
                    </a:p>
                  </a:txBody>
                  <a:tcPr/>
                </a:tc>
                <a:tc>
                  <a:txBody>
                    <a:bodyPr/>
                    <a:lstStyle/>
                    <a:p>
                      <a:r>
                        <a:rPr lang="et-EE" dirty="0"/>
                        <a:t>0</a:t>
                      </a:r>
                      <a:endParaRPr lang="en-US" dirty="0"/>
                    </a:p>
                  </a:txBody>
                  <a:tcPr/>
                </a:tc>
                <a:extLst>
                  <a:ext uri="{0D108BD9-81ED-4DB2-BD59-A6C34878D82A}">
                    <a16:rowId xmlns:a16="http://schemas.microsoft.com/office/drawing/2014/main" val="2131574481"/>
                  </a:ext>
                </a:extLst>
              </a:tr>
              <a:tr h="844190">
                <a:tc>
                  <a:txBody>
                    <a:bodyPr/>
                    <a:lstStyle/>
                    <a:p>
                      <a:r>
                        <a:rPr lang="et-EE" sz="3200" dirty="0" err="1"/>
                        <a:t>Actual</a:t>
                      </a:r>
                      <a:r>
                        <a:rPr lang="et-EE" sz="3200" dirty="0"/>
                        <a:t> </a:t>
                      </a:r>
                      <a:r>
                        <a:rPr lang="et-EE" sz="3200" dirty="0" err="1"/>
                        <a:t>True</a:t>
                      </a:r>
                      <a:endParaRPr lang="en-US" sz="3200" dirty="0"/>
                    </a:p>
                  </a:txBody>
                  <a:tcPr/>
                </a:tc>
                <a:tc>
                  <a:txBody>
                    <a:bodyPr/>
                    <a:lstStyle/>
                    <a:p>
                      <a:r>
                        <a:rPr lang="et-EE" dirty="0"/>
                        <a:t>0</a:t>
                      </a:r>
                      <a:endParaRPr lang="en-US" dirty="0"/>
                    </a:p>
                  </a:txBody>
                  <a:tcPr/>
                </a:tc>
                <a:tc>
                  <a:txBody>
                    <a:bodyPr/>
                    <a:lstStyle/>
                    <a:p>
                      <a:r>
                        <a:rPr lang="et-EE" dirty="0"/>
                        <a:t>37</a:t>
                      </a:r>
                      <a:endParaRPr lang="en-US" dirty="0"/>
                    </a:p>
                  </a:txBody>
                  <a:tcPr/>
                </a:tc>
                <a:extLst>
                  <a:ext uri="{0D108BD9-81ED-4DB2-BD59-A6C34878D82A}">
                    <a16:rowId xmlns:a16="http://schemas.microsoft.com/office/drawing/2014/main" val="3013015687"/>
                  </a:ext>
                </a:extLst>
              </a:tr>
            </a:tbl>
          </a:graphicData>
        </a:graphic>
      </p:graphicFrame>
      <p:graphicFrame>
        <p:nvGraphicFramePr>
          <p:cNvPr id="26" name="Table 19">
            <a:extLst>
              <a:ext uri="{FF2B5EF4-FFF2-40B4-BE49-F238E27FC236}">
                <a16:creationId xmlns:a16="http://schemas.microsoft.com/office/drawing/2014/main" id="{0FAB2786-CDE9-407A-A604-C9D960BE5439}"/>
              </a:ext>
            </a:extLst>
          </p:cNvPr>
          <p:cNvGraphicFramePr>
            <a:graphicFrameLocks noGrp="1"/>
          </p:cNvGraphicFramePr>
          <p:nvPr>
            <p:extLst>
              <p:ext uri="{D42A27DB-BD31-4B8C-83A1-F6EECF244321}">
                <p14:modId xmlns:p14="http://schemas.microsoft.com/office/powerpoint/2010/main" val="3545992056"/>
              </p:ext>
            </p:extLst>
          </p:nvPr>
        </p:nvGraphicFramePr>
        <p:xfrm>
          <a:off x="23099150" y="35640867"/>
          <a:ext cx="6636543" cy="3066288"/>
        </p:xfrm>
        <a:graphic>
          <a:graphicData uri="http://schemas.openxmlformats.org/drawingml/2006/table">
            <a:tbl>
              <a:tblPr firstRow="1" firstCol="1" bandRow="1">
                <a:tableStyleId>{6E25E649-3F16-4E02-A733-19D2CDBF48F0}</a:tableStyleId>
              </a:tblPr>
              <a:tblGrid>
                <a:gridCol w="2212181">
                  <a:extLst>
                    <a:ext uri="{9D8B030D-6E8A-4147-A177-3AD203B41FA5}">
                      <a16:colId xmlns:a16="http://schemas.microsoft.com/office/drawing/2014/main" val="3358282640"/>
                    </a:ext>
                  </a:extLst>
                </a:gridCol>
                <a:gridCol w="2212181">
                  <a:extLst>
                    <a:ext uri="{9D8B030D-6E8A-4147-A177-3AD203B41FA5}">
                      <a16:colId xmlns:a16="http://schemas.microsoft.com/office/drawing/2014/main" val="1878358440"/>
                    </a:ext>
                  </a:extLst>
                </a:gridCol>
                <a:gridCol w="2212181">
                  <a:extLst>
                    <a:ext uri="{9D8B030D-6E8A-4147-A177-3AD203B41FA5}">
                      <a16:colId xmlns:a16="http://schemas.microsoft.com/office/drawing/2014/main" val="203740389"/>
                    </a:ext>
                  </a:extLst>
                </a:gridCol>
              </a:tblGrid>
              <a:tr h="0">
                <a:tc>
                  <a:txBody>
                    <a:bodyPr/>
                    <a:lstStyle/>
                    <a:p>
                      <a:endParaRPr lang="en-US" dirty="0"/>
                    </a:p>
                  </a:txBody>
                  <a:tcPr/>
                </a:tc>
                <a:tc>
                  <a:txBody>
                    <a:bodyPr/>
                    <a:lstStyle/>
                    <a:p>
                      <a:r>
                        <a:rPr lang="et-EE" sz="3200" dirty="0" err="1"/>
                        <a:t>Predicted</a:t>
                      </a:r>
                      <a:r>
                        <a:rPr lang="et-EE" sz="3200" dirty="0"/>
                        <a:t> </a:t>
                      </a:r>
                      <a:r>
                        <a:rPr lang="et-EE" sz="3200" dirty="0" err="1"/>
                        <a:t>False</a:t>
                      </a:r>
                      <a:endParaRPr lang="en-US" sz="3200" dirty="0"/>
                    </a:p>
                  </a:txBody>
                  <a:tcPr/>
                </a:tc>
                <a:tc>
                  <a:txBody>
                    <a:bodyPr/>
                    <a:lstStyle/>
                    <a:p>
                      <a:r>
                        <a:rPr lang="et-EE" sz="3200" dirty="0" err="1"/>
                        <a:t>Predicted</a:t>
                      </a:r>
                      <a:r>
                        <a:rPr lang="et-EE" sz="3200" dirty="0"/>
                        <a:t> </a:t>
                      </a:r>
                      <a:r>
                        <a:rPr lang="et-EE" sz="3200" dirty="0" err="1"/>
                        <a:t>False</a:t>
                      </a:r>
                      <a:endParaRPr lang="en-US" sz="3200" dirty="0"/>
                    </a:p>
                  </a:txBody>
                  <a:tcPr/>
                </a:tc>
                <a:extLst>
                  <a:ext uri="{0D108BD9-81ED-4DB2-BD59-A6C34878D82A}">
                    <a16:rowId xmlns:a16="http://schemas.microsoft.com/office/drawing/2014/main" val="3308755616"/>
                  </a:ext>
                </a:extLst>
              </a:tr>
              <a:tr h="844190">
                <a:tc>
                  <a:txBody>
                    <a:bodyPr/>
                    <a:lstStyle/>
                    <a:p>
                      <a:r>
                        <a:rPr lang="et-EE" sz="3200" dirty="0" err="1"/>
                        <a:t>Actual</a:t>
                      </a:r>
                      <a:r>
                        <a:rPr lang="et-EE" sz="3200" dirty="0"/>
                        <a:t> </a:t>
                      </a:r>
                      <a:r>
                        <a:rPr lang="et-EE" sz="3200" dirty="0" err="1"/>
                        <a:t>False</a:t>
                      </a:r>
                      <a:endParaRPr lang="en-US" sz="3200" dirty="0"/>
                    </a:p>
                  </a:txBody>
                  <a:tcPr/>
                </a:tc>
                <a:tc>
                  <a:txBody>
                    <a:bodyPr/>
                    <a:lstStyle/>
                    <a:p>
                      <a:r>
                        <a:rPr lang="et-EE" dirty="0"/>
                        <a:t>565</a:t>
                      </a:r>
                      <a:endParaRPr lang="en-US" dirty="0"/>
                    </a:p>
                  </a:txBody>
                  <a:tcPr/>
                </a:tc>
                <a:tc>
                  <a:txBody>
                    <a:bodyPr/>
                    <a:lstStyle/>
                    <a:p>
                      <a:r>
                        <a:rPr lang="et-EE" dirty="0"/>
                        <a:t>0</a:t>
                      </a:r>
                      <a:endParaRPr lang="en-US" dirty="0"/>
                    </a:p>
                  </a:txBody>
                  <a:tcPr/>
                </a:tc>
                <a:extLst>
                  <a:ext uri="{0D108BD9-81ED-4DB2-BD59-A6C34878D82A}">
                    <a16:rowId xmlns:a16="http://schemas.microsoft.com/office/drawing/2014/main" val="2131574481"/>
                  </a:ext>
                </a:extLst>
              </a:tr>
              <a:tr h="844190">
                <a:tc>
                  <a:txBody>
                    <a:bodyPr/>
                    <a:lstStyle/>
                    <a:p>
                      <a:r>
                        <a:rPr lang="et-EE" sz="3200" dirty="0" err="1"/>
                        <a:t>Actual</a:t>
                      </a:r>
                      <a:r>
                        <a:rPr lang="et-EE" sz="3200" dirty="0"/>
                        <a:t> </a:t>
                      </a:r>
                      <a:r>
                        <a:rPr lang="et-EE" sz="3200" dirty="0" err="1"/>
                        <a:t>True</a:t>
                      </a:r>
                      <a:endParaRPr lang="en-US" sz="3200" dirty="0"/>
                    </a:p>
                  </a:txBody>
                  <a:tcPr/>
                </a:tc>
                <a:tc>
                  <a:txBody>
                    <a:bodyPr/>
                    <a:lstStyle/>
                    <a:p>
                      <a:r>
                        <a:rPr lang="et-EE" dirty="0"/>
                        <a:t>0</a:t>
                      </a:r>
                      <a:endParaRPr lang="en-US" dirty="0"/>
                    </a:p>
                  </a:txBody>
                  <a:tcPr/>
                </a:tc>
                <a:tc>
                  <a:txBody>
                    <a:bodyPr/>
                    <a:lstStyle/>
                    <a:p>
                      <a:r>
                        <a:rPr lang="et-EE" dirty="0"/>
                        <a:t>5</a:t>
                      </a:r>
                      <a:endParaRPr lang="en-US" dirty="0"/>
                    </a:p>
                  </a:txBody>
                  <a:tcPr/>
                </a:tc>
                <a:extLst>
                  <a:ext uri="{0D108BD9-81ED-4DB2-BD59-A6C34878D82A}">
                    <a16:rowId xmlns:a16="http://schemas.microsoft.com/office/drawing/2014/main" val="3013015687"/>
                  </a:ext>
                </a:extLst>
              </a:tr>
            </a:tbl>
          </a:graphicData>
        </a:graphic>
      </p:graphicFrame>
      <p:sp>
        <p:nvSpPr>
          <p:cNvPr id="23" name="TextBox 22">
            <a:extLst>
              <a:ext uri="{FF2B5EF4-FFF2-40B4-BE49-F238E27FC236}">
                <a16:creationId xmlns:a16="http://schemas.microsoft.com/office/drawing/2014/main" id="{A775531A-70DF-43FD-97F5-F0E51CC14FC0}"/>
              </a:ext>
            </a:extLst>
          </p:cNvPr>
          <p:cNvSpPr txBox="1"/>
          <p:nvPr/>
        </p:nvSpPr>
        <p:spPr>
          <a:xfrm>
            <a:off x="15003927" y="39194666"/>
            <a:ext cx="14617890" cy="584861"/>
          </a:xfrm>
          <a:prstGeom prst="rect">
            <a:avLst/>
          </a:prstGeom>
          <a:noFill/>
        </p:spPr>
        <p:txBody>
          <a:bodyPr wrap="square" rtlCol="0">
            <a:spAutoFit/>
          </a:bodyPr>
          <a:lstStyle/>
          <a:p>
            <a:r>
              <a:rPr lang="en-US" sz="3200" dirty="0"/>
              <a:t>Confusion matrixes for training and testing datasets.</a:t>
            </a:r>
          </a:p>
        </p:txBody>
      </p:sp>
    </p:spTree>
    <p:extLst>
      <p:ext uri="{BB962C8B-B14F-4D97-AF65-F5344CB8AC3E}">
        <p14:creationId xmlns:p14="http://schemas.microsoft.com/office/powerpoint/2010/main" val="138565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326</TotalTime>
  <Words>405</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   Exoplanet detection using the transit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Marko Raidlo</dc:creator>
  <cp:lastModifiedBy>Marko Raidlo</cp:lastModifiedBy>
  <cp:revision>22</cp:revision>
  <dcterms:created xsi:type="dcterms:W3CDTF">2019-12-15T21:24:33Z</dcterms:created>
  <dcterms:modified xsi:type="dcterms:W3CDTF">2019-12-16T09:11:24Z</dcterms:modified>
</cp:coreProperties>
</file>