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15"/>
  </p:notesMasterIdLst>
  <p:sldIdLst>
    <p:sldId id="256" r:id="rId2"/>
    <p:sldId id="262" r:id="rId3"/>
    <p:sldId id="263" r:id="rId4"/>
    <p:sldId id="267" r:id="rId5"/>
    <p:sldId id="259" r:id="rId6"/>
    <p:sldId id="260" r:id="rId7"/>
    <p:sldId id="265" r:id="rId8"/>
    <p:sldId id="258" r:id="rId9"/>
    <p:sldId id="266" r:id="rId10"/>
    <p:sldId id="269" r:id="rId11"/>
    <p:sldId id="261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69587" autoAdjust="0"/>
  </p:normalViewPr>
  <p:slideViewPr>
    <p:cSldViewPr snapToGrid="0">
      <p:cViewPr varScale="1">
        <p:scale>
          <a:sx n="56" d="100"/>
          <a:sy n="56" d="100"/>
        </p:scale>
        <p:origin x="16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C1E98-103F-434F-BAE4-D7B391A2E2C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77D08-375D-4A29-8E5A-792F746FE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1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Continuous</a:t>
            </a:r>
          </a:p>
          <a:p>
            <a:r>
              <a:rPr lang="en-US" dirty="0"/>
              <a:t>	various area dimensions for each observation</a:t>
            </a:r>
          </a:p>
          <a:p>
            <a:r>
              <a:rPr lang="en-US" dirty="0"/>
              <a:t>	lot size, as well as main living area, porches, basement</a:t>
            </a:r>
          </a:p>
          <a:p>
            <a:r>
              <a:rPr lang="en-US" dirty="0"/>
              <a:t>14 Discrete</a:t>
            </a:r>
          </a:p>
          <a:p>
            <a:r>
              <a:rPr lang="en-US" dirty="0"/>
              <a:t>	number of items in each house</a:t>
            </a:r>
          </a:p>
          <a:p>
            <a:r>
              <a:rPr lang="en-US" dirty="0"/>
              <a:t>	kitchen, bedrooms/bathrooms above and below ground, remodeling dates</a:t>
            </a:r>
          </a:p>
          <a:p>
            <a:r>
              <a:rPr lang="en-US" dirty="0"/>
              <a:t>46 Categorical</a:t>
            </a:r>
          </a:p>
          <a:p>
            <a:r>
              <a:rPr lang="en-US" dirty="0"/>
              <a:t>	gravel or paved street</a:t>
            </a:r>
          </a:p>
          <a:p>
            <a:r>
              <a:rPr lang="en-US" dirty="0"/>
              <a:t>	neighborhoods</a:t>
            </a:r>
          </a:p>
          <a:p>
            <a:r>
              <a:rPr lang="en-US" dirty="0"/>
              <a:t>	building materials</a:t>
            </a:r>
          </a:p>
          <a:p>
            <a:r>
              <a:rPr lang="en-US" dirty="0"/>
              <a:t>	dwelling type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77D08-375D-4A29-8E5A-792F746FE6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62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n_estimators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how many trees it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max_depth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how far down it goes</a:t>
            </a:r>
          </a:p>
          <a:p>
            <a:r>
              <a:rPr lang="en-US" dirty="0">
                <a:sym typeface="Wingdings" panose="05000000000000000000" pitchFamily="2" charset="2"/>
              </a:rPr>
              <a:t>	best value depends on the parameters and has to be tuned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Strength:</a:t>
            </a:r>
          </a:p>
          <a:p>
            <a:r>
              <a:rPr lang="en-US" dirty="0"/>
              <a:t>	Each tree is build one at a time and corrects for what it learned in the last tree</a:t>
            </a:r>
          </a:p>
          <a:p>
            <a:r>
              <a:rPr lang="en-US" dirty="0"/>
              <a:t>		--Random Forest all trees are independent and random </a:t>
            </a:r>
            <a:r>
              <a:rPr lang="en-US" dirty="0">
                <a:sym typeface="Wingdings" panose="05000000000000000000" pitchFamily="2" charset="2"/>
              </a:rPr>
              <a:t> more robust and less likely to over fit</a:t>
            </a:r>
          </a:p>
          <a:p>
            <a:r>
              <a:rPr lang="en-US" dirty="0">
                <a:sym typeface="Wingdings" panose="05000000000000000000" pitchFamily="2" charset="2"/>
              </a:rPr>
              <a:t>Weakness:</a:t>
            </a:r>
          </a:p>
          <a:p>
            <a:r>
              <a:rPr lang="en-US" dirty="0">
                <a:sym typeface="Wingdings" panose="05000000000000000000" pitchFamily="2" charset="2"/>
              </a:rPr>
              <a:t>	Overfitting  help prevent by using depth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77D08-375D-4A29-8E5A-792F746FE6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8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R2 score of 91% up from 87% from linear regression</a:t>
            </a:r>
          </a:p>
          <a:p>
            <a:r>
              <a:rPr lang="en-US" dirty="0"/>
              <a:t>	how close the data is fitted to the regression line</a:t>
            </a:r>
          </a:p>
          <a:p>
            <a:r>
              <a:rPr lang="en-US" dirty="0"/>
              <a:t>**Strong correlation between the predicted results and the actual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77D08-375D-4A29-8E5A-792F746FE6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Normally distributed – </a:t>
            </a:r>
          </a:p>
          <a:p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for regression analysis is that the residuals are normally distributed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we can trust the regression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77D08-375D-4A29-8E5A-792F746FE6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distance from the line at 0 is how bad the prediction was for that 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77D08-375D-4A29-8E5A-792F746FE6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70D3051-557E-4981-BB9A-E17ECFECE10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A26DA0-F197-4607-89A5-86FD9AF5D4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5299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3051-557E-4981-BB9A-E17ECFECE10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6DA0-F197-4607-89A5-86FD9AF5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9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3051-557E-4981-BB9A-E17ECFECE10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6DA0-F197-4607-89A5-86FD9AF5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2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3051-557E-4981-BB9A-E17ECFECE10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6DA0-F197-4607-89A5-86FD9AF5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3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3051-557E-4981-BB9A-E17ECFECE10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6DA0-F197-4607-89A5-86FD9AF5D4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169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3051-557E-4981-BB9A-E17ECFECE10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658C-5CD6-44E6-B99B-595430221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3051-557E-4981-BB9A-E17ECFECE10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6DA0-F197-4607-89A5-86FD9AF5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5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3051-557E-4981-BB9A-E17ECFECE10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658C-5CD6-44E6-B99B-595430221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3051-557E-4981-BB9A-E17ECFECE10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6DA0-F197-4607-89A5-86FD9AF5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2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3051-557E-4981-BB9A-E17ECFECE10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6DA0-F197-4607-89A5-86FD9AF5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3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3051-557E-4981-BB9A-E17ECFECE10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6DA0-F197-4607-89A5-86FD9AF5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70D3051-557E-4981-BB9A-E17ECFECE10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A26DA0-F197-4607-89A5-86FD9AF5D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2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6FC6-9BFF-4B90-A6CE-D9F6B3191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263" y="2099733"/>
            <a:ext cx="11721737" cy="2677648"/>
          </a:xfrm>
        </p:spPr>
        <p:txBody>
          <a:bodyPr/>
          <a:lstStyle/>
          <a:p>
            <a:r>
              <a:rPr lang="en-US" dirty="0"/>
              <a:t>Ames Iowa Housing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E7464-6EF5-4002-B59A-044A2707C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Orland</a:t>
            </a:r>
          </a:p>
        </p:txBody>
      </p:sp>
    </p:spTree>
    <p:extLst>
      <p:ext uri="{BB962C8B-B14F-4D97-AF65-F5344CB8AC3E}">
        <p14:creationId xmlns:p14="http://schemas.microsoft.com/office/powerpoint/2010/main" val="41665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89A5B75-5BB7-4124-B3B9-12C26C30B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468818"/>
            <a:ext cx="8970247" cy="5920364"/>
          </a:xfrm>
        </p:spPr>
      </p:pic>
    </p:spTree>
    <p:extLst>
      <p:ext uri="{BB962C8B-B14F-4D97-AF65-F5344CB8AC3E}">
        <p14:creationId xmlns:p14="http://schemas.microsoft.com/office/powerpoint/2010/main" val="11377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89A5B75-5BB7-4124-B3B9-12C26C30B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203620"/>
            <a:ext cx="8970247" cy="6450759"/>
          </a:xfrm>
        </p:spPr>
      </p:pic>
    </p:spTree>
    <p:extLst>
      <p:ext uri="{BB962C8B-B14F-4D97-AF65-F5344CB8AC3E}">
        <p14:creationId xmlns:p14="http://schemas.microsoft.com/office/powerpoint/2010/main" val="213685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89A5B75-5BB7-4124-B3B9-12C26C30B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/>
          <a:stretch/>
        </p:blipFill>
        <p:spPr>
          <a:xfrm>
            <a:off x="1789611" y="468818"/>
            <a:ext cx="8354934" cy="5920364"/>
          </a:xfrm>
        </p:spPr>
      </p:pic>
    </p:spTree>
    <p:extLst>
      <p:ext uri="{BB962C8B-B14F-4D97-AF65-F5344CB8AC3E}">
        <p14:creationId xmlns:p14="http://schemas.microsoft.com/office/powerpoint/2010/main" val="108354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C4AA19-A231-4122-B7A1-313055854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A6147C8-EB2B-46EE-9F76-891DA0225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If you would like to have awesome plots like the ones shown, you can use </a:t>
            </a:r>
            <a:r>
              <a:rPr lang="en-US" dirty="0" err="1"/>
              <a:t>plt.xkcd</a:t>
            </a:r>
            <a:r>
              <a:rPr lang="en-US" dirty="0"/>
              <a:t>()</a:t>
            </a:r>
          </a:p>
          <a:p>
            <a:r>
              <a:rPr lang="en-US" dirty="0"/>
              <a:t>For more information please refer to the matplotlib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9142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3E4672-2A61-474B-BC99-D8DD6980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AB92A-3FEB-4FFC-89A7-2CF634432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and Insights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5203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1F0CED-430D-4911-9901-EE95B1829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10181191" cy="4041648"/>
          </a:xfrm>
        </p:spPr>
        <p:txBody>
          <a:bodyPr/>
          <a:lstStyle/>
          <a:p>
            <a:r>
              <a:rPr lang="en-US" dirty="0"/>
              <a:t>The Data and Insights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AA2FD47-04FA-4BCE-9605-0CEBEAC11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14D0-3D4A-473B-AD5C-21D56299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64A8-EF01-4D88-98D7-B033437C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80 different features for assessing home value</a:t>
            </a:r>
          </a:p>
          <a:p>
            <a:pPr lvl="2"/>
            <a:r>
              <a:rPr lang="en-US" dirty="0"/>
              <a:t>20 Continuous</a:t>
            </a:r>
          </a:p>
          <a:p>
            <a:pPr lvl="2"/>
            <a:r>
              <a:rPr lang="en-US" dirty="0"/>
              <a:t>14 Discrete</a:t>
            </a:r>
          </a:p>
          <a:p>
            <a:pPr lvl="2"/>
            <a:r>
              <a:rPr lang="en-US" dirty="0"/>
              <a:t>46 Categorical</a:t>
            </a:r>
          </a:p>
          <a:p>
            <a:pPr lvl="1"/>
            <a:r>
              <a:rPr lang="en-US" dirty="0"/>
              <a:t>2009 to 2010</a:t>
            </a:r>
          </a:p>
          <a:p>
            <a:pPr lvl="1"/>
            <a:r>
              <a:rPr lang="en-US" dirty="0"/>
              <a:t>2930 observations</a:t>
            </a:r>
          </a:p>
        </p:txBody>
      </p:sp>
    </p:spTree>
    <p:extLst>
      <p:ext uri="{BB962C8B-B14F-4D97-AF65-F5344CB8AC3E}">
        <p14:creationId xmlns:p14="http://schemas.microsoft.com/office/powerpoint/2010/main" val="369197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DC3ACA-9FED-42B7-AB68-05D4B203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pic>
        <p:nvPicPr>
          <p:cNvPr id="8" name="Content Placeholder 7" descr="A picture containing building&#10;&#10;Description generated with high confidence">
            <a:extLst>
              <a:ext uri="{FF2B5EF4-FFF2-40B4-BE49-F238E27FC236}">
                <a16:creationId xmlns:a16="http://schemas.microsoft.com/office/drawing/2014/main" id="{E445AA72-6119-4755-9C97-CC96A0968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144" y="69917"/>
            <a:ext cx="6005456" cy="678808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A864C0-BE95-4461-BBBB-D006FB52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Ground Living Area</a:t>
            </a:r>
          </a:p>
          <a:p>
            <a:r>
              <a:rPr lang="en-US" dirty="0"/>
              <a:t>Total Basement </a:t>
            </a:r>
            <a:r>
              <a:rPr lang="en-US" dirty="0" err="1"/>
              <a:t>Sq</a:t>
            </a:r>
            <a:r>
              <a:rPr lang="en-US" dirty="0"/>
              <a:t> Ft</a:t>
            </a:r>
          </a:p>
          <a:p>
            <a:r>
              <a:rPr lang="en-US" dirty="0"/>
              <a:t>Overall Quality</a:t>
            </a:r>
          </a:p>
          <a:p>
            <a:r>
              <a:rPr lang="en-US" dirty="0"/>
              <a:t>Garage Cars</a:t>
            </a:r>
          </a:p>
        </p:txBody>
      </p:sp>
    </p:spTree>
    <p:extLst>
      <p:ext uri="{BB962C8B-B14F-4D97-AF65-F5344CB8AC3E}">
        <p14:creationId xmlns:p14="http://schemas.microsoft.com/office/powerpoint/2010/main" val="352590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17E3-B74B-4ED8-BEA6-3BAA82D1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447483-C781-4446-83B0-7017644ED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497" y="167148"/>
            <a:ext cx="7609829" cy="65876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BB72B-BFE2-4F97-9757-F68CA60B4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Ground Living Area</a:t>
            </a:r>
          </a:p>
          <a:p>
            <a:r>
              <a:rPr lang="en-US" dirty="0"/>
              <a:t>Total Basement </a:t>
            </a:r>
            <a:r>
              <a:rPr lang="en-US" dirty="0" err="1"/>
              <a:t>Sq</a:t>
            </a:r>
            <a:r>
              <a:rPr lang="en-US" dirty="0"/>
              <a:t> Ft</a:t>
            </a:r>
          </a:p>
          <a:p>
            <a:r>
              <a:rPr lang="en-US" dirty="0"/>
              <a:t>Overall Quality</a:t>
            </a:r>
          </a:p>
          <a:p>
            <a:r>
              <a:rPr lang="en-US" dirty="0"/>
              <a:t>Garage Cars</a:t>
            </a:r>
          </a:p>
        </p:txBody>
      </p:sp>
    </p:spTree>
    <p:extLst>
      <p:ext uri="{BB962C8B-B14F-4D97-AF65-F5344CB8AC3E}">
        <p14:creationId xmlns:p14="http://schemas.microsoft.com/office/powerpoint/2010/main" val="1895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C9E27-E10A-4074-A226-1AAF2D126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BE67BC-D77C-447A-9506-B0C69B70D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008DCC-302A-479A-9B9C-2E8B88EA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2F909-2BA3-4D27-A7AE-35E17019AF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Number trees </a:t>
            </a:r>
            <a:r>
              <a:rPr lang="en-US" dirty="0">
                <a:sym typeface="Wingdings" panose="05000000000000000000" pitchFamily="2" charset="2"/>
              </a:rPr>
              <a:t> 200</a:t>
            </a:r>
            <a:endParaRPr lang="en-US" dirty="0"/>
          </a:p>
          <a:p>
            <a:r>
              <a:rPr lang="en-US" dirty="0"/>
              <a:t>Depth </a:t>
            </a:r>
            <a:r>
              <a:rPr lang="en-US" dirty="0">
                <a:sym typeface="Wingdings" panose="05000000000000000000" pitchFamily="2" charset="2"/>
              </a:rPr>
              <a:t> 6</a:t>
            </a:r>
          </a:p>
          <a:p>
            <a:r>
              <a:rPr lang="en-US" dirty="0">
                <a:sym typeface="Wingdings" panose="05000000000000000000" pitchFamily="2" charset="2"/>
              </a:rPr>
              <a:t>Strengths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Error correction</a:t>
            </a:r>
          </a:p>
          <a:p>
            <a:r>
              <a:rPr lang="en-US" dirty="0">
                <a:sym typeface="Wingdings" panose="05000000000000000000" pitchFamily="2" charset="2"/>
              </a:rPr>
              <a:t>Weaknesses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Overfitting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Takes longer to run</a:t>
            </a:r>
            <a:endParaRPr lang="en-US" dirty="0"/>
          </a:p>
        </p:txBody>
      </p:sp>
      <p:pic>
        <p:nvPicPr>
          <p:cNvPr id="7" name="Content Placeholder 17">
            <a:extLst>
              <a:ext uri="{FF2B5EF4-FFF2-40B4-BE49-F238E27FC236}">
                <a16:creationId xmlns:a16="http://schemas.microsoft.com/office/drawing/2014/main" id="{6C05F95C-6222-4BE1-8A53-4C7179CE5B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2" t="12417" r="71061" b="14534"/>
          <a:stretch/>
        </p:blipFill>
        <p:spPr>
          <a:xfrm>
            <a:off x="846305" y="1795815"/>
            <a:ext cx="5271777" cy="4384321"/>
          </a:xfrm>
        </p:spPr>
      </p:pic>
    </p:spTree>
    <p:extLst>
      <p:ext uri="{BB962C8B-B14F-4D97-AF65-F5344CB8AC3E}">
        <p14:creationId xmlns:p14="http://schemas.microsoft.com/office/powerpoint/2010/main" val="3258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B9A7FA-6187-4B6A-B598-2F78E3432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253E5D-D979-4F84-9F8A-B5FCC4B04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5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1099</TotalTime>
  <Words>152</Words>
  <Application>Microsoft Office PowerPoint</Application>
  <PresentationFormat>Widescreen</PresentationFormat>
  <Paragraphs>77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Wingdings</vt:lpstr>
      <vt:lpstr>Wingdings 2</vt:lpstr>
      <vt:lpstr>View</vt:lpstr>
      <vt:lpstr>Ames Iowa Housing Project</vt:lpstr>
      <vt:lpstr>Overview</vt:lpstr>
      <vt:lpstr>The Data and Insights</vt:lpstr>
      <vt:lpstr>About the Data</vt:lpstr>
      <vt:lpstr>Heatmap</vt:lpstr>
      <vt:lpstr>Scatterplots</vt:lpstr>
      <vt:lpstr>Modeling</vt:lpstr>
      <vt:lpstr>Gradient Boosting</vt:lpstr>
      <vt:lpstr>Results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Orland</dc:creator>
  <cp:lastModifiedBy>Mark Orland</cp:lastModifiedBy>
  <cp:revision>33</cp:revision>
  <dcterms:created xsi:type="dcterms:W3CDTF">2018-02-15T22:59:27Z</dcterms:created>
  <dcterms:modified xsi:type="dcterms:W3CDTF">2018-02-16T20:05:42Z</dcterms:modified>
</cp:coreProperties>
</file>