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92" r:id="rId8"/>
    <p:sldId id="293" r:id="rId9"/>
    <p:sldId id="294" r:id="rId10"/>
    <p:sldId id="262" r:id="rId11"/>
    <p:sldId id="266" r:id="rId12"/>
    <p:sldId id="264" r:id="rId13"/>
    <p:sldId id="268" r:id="rId14"/>
    <p:sldId id="269" r:id="rId15"/>
    <p:sldId id="271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65" r:id="rId24"/>
    <p:sldId id="26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00" r:id="rId39"/>
    <p:sldId id="301" r:id="rId40"/>
    <p:sldId id="297" r:id="rId41"/>
    <p:sldId id="299" r:id="rId42"/>
    <p:sldId id="298" r:id="rId43"/>
    <p:sldId id="291" r:id="rId44"/>
    <p:sldId id="295" r:id="rId4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C2759-F21E-D9FC-C23C-130F6B1A3B64}" v="4821" dt="2023-12-10T18:53:36.419"/>
    <p1510:client id="{5782BC77-DE3D-0DB7-25F9-F5AC6B633234}" v="21" dt="2023-12-09T18:39:16.485"/>
    <p1510:client id="{5B952A47-6552-4490-AFC1-33D05ECD6CFB}" v="26" dt="2023-12-09T18:36:00.157"/>
    <p1510:client id="{716B556F-B30C-30B1-FDD4-A90370175673}" v="119" dt="2023-12-11T13:49:16.788"/>
    <p1510:client id="{930FDA04-8D7A-E50F-BD63-4E0780D8F0C2}" v="1050" dt="2023-12-11T18:13:20.767"/>
    <p1510:client id="{A04C1E7F-26C8-7658-2E9F-23C5C88AC107}" v="1254" dt="2023-12-10T23:01:36.751"/>
    <p1510:client id="{C32FCDC7-8998-3E70-6985-CA948DC1FC24}" v="2" dt="2023-12-09T18:36:23.507"/>
    <p1510:client id="{DF1CE173-C7B1-73D7-DE4D-991FE28C06BE}" v="503" dt="2023-12-10T12:33:15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59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7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2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27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90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37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1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832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4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7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4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1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2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8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8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97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38EDD8-E92A-3269-5B7E-8D87FE9A8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sr-Latn-RS" sz="3800" b="1">
                <a:latin typeface="Batang"/>
                <a:ea typeface="Batang"/>
              </a:rPr>
              <a:t>Jetpack Compose - </a:t>
            </a:r>
            <a:br>
              <a:rPr lang="sr-Latn-RS" sz="3800" b="1">
                <a:latin typeface="Batang"/>
                <a:ea typeface="Batang"/>
              </a:rPr>
            </a:br>
            <a:r>
              <a:rPr lang="sr-Latn-RS" sz="3800" b="1">
                <a:latin typeface="Batang"/>
                <a:ea typeface="Batang"/>
              </a:rPr>
              <a:t>Moderni UI toolkit za razvoj</a:t>
            </a:r>
            <a:r>
              <a:rPr lang="sr-Latn-RS" sz="3800">
                <a:latin typeface="Batang"/>
                <a:ea typeface="Batang"/>
              </a:rPr>
              <a:t> Android aplikacija</a:t>
            </a:r>
          </a:p>
          <a:p>
            <a:pPr algn="ctr">
              <a:lnSpc>
                <a:spcPct val="90000"/>
              </a:lnSpc>
            </a:pPr>
            <a:endParaRPr lang="sr-Latn-RS" sz="380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0AE6133-08A7-CDE1-5414-6FAF84F9A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sr-Latn-RS">
                <a:ea typeface="+mn-lt"/>
                <a:cs typeface="+mn-lt"/>
              </a:rPr>
              <a:t>Marko Stanković 1733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sr-Latn-RS">
                <a:ea typeface="+mn-lt"/>
                <a:cs typeface="+mn-lt"/>
              </a:rPr>
              <a:t>Tamara Milovanović 1647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Okvir za tekst 1">
            <a:extLst>
              <a:ext uri="{FF2B5EF4-FFF2-40B4-BE49-F238E27FC236}">
                <a16:creationId xmlns:a16="http://schemas.microsoft.com/office/drawing/2014/main" id="{EF8C2BA3-A2FC-C4C6-2581-58EA3D182AD3}"/>
              </a:ext>
            </a:extLst>
          </p:cNvPr>
          <p:cNvSpPr txBox="1"/>
          <p:nvPr/>
        </p:nvSpPr>
        <p:spPr>
          <a:xfrm>
            <a:off x="3641324" y="461639"/>
            <a:ext cx="4481905" cy="9021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Jetpack Compose</a:t>
            </a:r>
            <a:endParaRPr lang="en-US" sz="4400" cap="all" dirty="0">
              <a:ln w="3175" cmpd="sng">
                <a:noFill/>
              </a:ln>
              <a:latin typeface="+mj-lt"/>
              <a:ea typeface="Calibri Light"/>
              <a:cs typeface="Calibri Light"/>
            </a:endParaRPr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2270256D-AAD1-64CE-34CD-B092CB03182D}"/>
              </a:ext>
            </a:extLst>
          </p:cNvPr>
          <p:cNvSpPr txBox="1"/>
          <p:nvPr/>
        </p:nvSpPr>
        <p:spPr>
          <a:xfrm>
            <a:off x="6400800" y="2517917"/>
            <a:ext cx="5147730" cy="36379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800" dirty="0"/>
              <a:t>UI </a:t>
            </a:r>
            <a:r>
              <a:rPr lang="en-US" sz="2800" err="1"/>
              <a:t>alat</a:t>
            </a:r>
            <a:r>
              <a:rPr lang="en-US" sz="2800" dirty="0"/>
              <a:t> za Android development </a:t>
            </a:r>
            <a:endParaRPr lang="en-US" sz="2800" dirty="0">
              <a:ea typeface="Calibri"/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800" dirty="0"/>
              <a:t>Na </a:t>
            </a:r>
            <a:r>
              <a:rPr lang="en-US" sz="2800" err="1"/>
              <a:t>tržištu</a:t>
            </a:r>
            <a:r>
              <a:rPr lang="en-US" sz="2800" dirty="0"/>
              <a:t> od </a:t>
            </a:r>
            <a:r>
              <a:rPr lang="en-US" sz="2800" err="1"/>
              <a:t>jula</a:t>
            </a:r>
            <a:r>
              <a:rPr lang="en-US" sz="2800" dirty="0"/>
              <a:t> 2021 </a:t>
            </a:r>
            <a:r>
              <a:rPr lang="en-US" sz="2800" err="1"/>
              <a:t>godine</a:t>
            </a:r>
            <a:r>
              <a:rPr lang="en-US" sz="2800" dirty="0"/>
              <a:t> </a:t>
            </a:r>
            <a:endParaRPr lang="en-US" sz="2800" dirty="0">
              <a:ea typeface="Calibri"/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800" dirty="0"/>
              <a:t>UI </a:t>
            </a:r>
            <a:r>
              <a:rPr lang="en-US" sz="2800" err="1"/>
              <a:t>elementi</a:t>
            </a:r>
            <a:r>
              <a:rPr lang="en-US" sz="2800" dirty="0"/>
              <a:t> </a:t>
            </a:r>
            <a:r>
              <a:rPr lang="en-US" sz="2800" err="1"/>
              <a:t>pisani</a:t>
            </a:r>
            <a:r>
              <a:rPr lang="en-US" sz="2800" dirty="0"/>
              <a:t> </a:t>
            </a:r>
            <a:r>
              <a:rPr lang="en-US" sz="2800" err="1"/>
              <a:t>potpuno</a:t>
            </a:r>
            <a:r>
              <a:rPr lang="en-US" sz="2800" dirty="0"/>
              <a:t> u </a:t>
            </a:r>
            <a:r>
              <a:rPr lang="en-US" sz="2800" err="1"/>
              <a:t>Kotlinu</a:t>
            </a:r>
            <a:r>
              <a:rPr lang="en-US" sz="2800" dirty="0"/>
              <a:t> </a:t>
            </a:r>
            <a:endParaRPr lang="en-US" sz="2800" dirty="0">
              <a:ea typeface="Calibri"/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800" err="1"/>
              <a:t>Ponovna</a:t>
            </a:r>
            <a:r>
              <a:rPr lang="en-US" sz="2800" dirty="0"/>
              <a:t> </a:t>
            </a:r>
            <a:r>
              <a:rPr lang="en-US" sz="2800" err="1"/>
              <a:t>upotreba</a:t>
            </a:r>
            <a:r>
              <a:rPr lang="en-US" sz="2800" dirty="0"/>
              <a:t> UI </a:t>
            </a:r>
            <a:r>
              <a:rPr lang="en-US" sz="2800" err="1"/>
              <a:t>komponenata</a:t>
            </a:r>
            <a:endParaRPr lang="en-US" sz="2800" err="1">
              <a:ea typeface="Calibri"/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800" err="1"/>
              <a:t>Strukturisanje</a:t>
            </a:r>
            <a:r>
              <a:rPr lang="en-US" sz="2800" dirty="0"/>
              <a:t> </a:t>
            </a:r>
            <a:r>
              <a:rPr lang="en-US" sz="2800" err="1"/>
              <a:t>podataka</a:t>
            </a:r>
            <a:r>
              <a:rPr lang="en-US" sz="2800" dirty="0"/>
              <a:t> </a:t>
            </a:r>
            <a:r>
              <a:rPr lang="en-US" sz="2800" err="1"/>
              <a:t>korišćenjem</a:t>
            </a:r>
            <a:r>
              <a:rPr lang="en-US" sz="2800" dirty="0"/>
              <a:t> </a:t>
            </a:r>
            <a:r>
              <a:rPr lang="en-US" sz="2800" i="1" dirty="0"/>
              <a:t>COMPOSABLES </a:t>
            </a:r>
            <a:endParaRPr lang="en-US" sz="2800" i="1" dirty="0">
              <a:ea typeface="Calibri"/>
              <a:cs typeface="Calibri"/>
            </a:endParaRPr>
          </a:p>
          <a:p>
            <a:pPr marL="2857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2800" dirty="0">
              <a:ea typeface="Calibri"/>
              <a:cs typeface="Calibri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D70A8746-CF22-9E86-9A6E-10EAF9E1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15" y="2516581"/>
            <a:ext cx="5447070" cy="27235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Pravougaonik 9">
            <a:extLst>
              <a:ext uri="{FF2B5EF4-FFF2-40B4-BE49-F238E27FC236}">
                <a16:creationId xmlns:a16="http://schemas.microsoft.com/office/drawing/2014/main" id="{4BFD89DA-02D2-C3B1-BEB0-C5DDC1A77FE2}"/>
              </a:ext>
            </a:extLst>
          </p:cNvPr>
          <p:cNvSpPr/>
          <p:nvPr/>
        </p:nvSpPr>
        <p:spPr>
          <a:xfrm>
            <a:off x="5802922" y="1316641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9247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862E6955-C0B5-E5A2-BDC3-7D6CC9A94570}"/>
              </a:ext>
            </a:extLst>
          </p:cNvPr>
          <p:cNvSpPr txBox="1"/>
          <p:nvPr/>
        </p:nvSpPr>
        <p:spPr>
          <a:xfrm>
            <a:off x="2530419" y="2143587"/>
            <a:ext cx="712845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i="1" dirty="0" err="1">
                <a:latin typeface="Calibri"/>
                <a:ea typeface="Calibri"/>
                <a:cs typeface="Arial"/>
              </a:rPr>
              <a:t>Composable</a:t>
            </a:r>
            <a:r>
              <a:rPr lang="sr-Latn-RS" sz="2800" i="1" dirty="0">
                <a:latin typeface="Calibri"/>
                <a:ea typeface="Calibri"/>
                <a:cs typeface="Arial"/>
              </a:rPr>
              <a:t> - </a:t>
            </a:r>
            <a:r>
              <a:rPr lang="sr-Latn-RS" sz="2800" dirty="0">
                <a:latin typeface="Calibri"/>
                <a:ea typeface="Calibri"/>
                <a:cs typeface="Arial"/>
              </a:rPr>
              <a:t>odgovarajući UI element </a:t>
            </a:r>
            <a:endParaRPr lang="sr-Latn-RS"/>
          </a:p>
          <a:p>
            <a:r>
              <a:rPr lang="sr-Latn-RS" sz="2800" dirty="0">
                <a:latin typeface="Calibri"/>
                <a:ea typeface="Calibri"/>
                <a:cs typeface="Arial"/>
              </a:rPr>
              <a:t>Deklarativan stil programiranja – ne kako, nego šta</a:t>
            </a:r>
          </a:p>
          <a:p>
            <a:r>
              <a:rPr lang="sr-Latn-RS" sz="2800" dirty="0">
                <a:latin typeface="Calibri"/>
                <a:ea typeface="Calibri"/>
                <a:cs typeface="Arial"/>
              </a:rPr>
              <a:t>Mogućnost implementacija noćne teme i animacija </a:t>
            </a:r>
            <a:endParaRPr lang="en-US" sz="2800">
              <a:latin typeface="Calibri"/>
              <a:ea typeface="Calibri"/>
              <a:cs typeface="Arial"/>
            </a:endParaRPr>
          </a:p>
          <a:p>
            <a:r>
              <a:rPr lang="sr-Latn-RS" sz="2800" dirty="0">
                <a:latin typeface="Calibri"/>
                <a:ea typeface="Calibri"/>
                <a:cs typeface="Arial"/>
              </a:rPr>
              <a:t>Izgrađen je na originalnoj </a:t>
            </a:r>
            <a:r>
              <a:rPr lang="sr-Latn-RS" sz="2800" dirty="0" err="1">
                <a:latin typeface="Calibri"/>
                <a:ea typeface="Calibri"/>
                <a:cs typeface="Arial"/>
              </a:rPr>
              <a:t>Jetpack</a:t>
            </a:r>
            <a:r>
              <a:rPr lang="sr-Latn-RS" sz="2800" dirty="0">
                <a:latin typeface="Calibri"/>
                <a:ea typeface="Calibri"/>
                <a:cs typeface="Arial"/>
              </a:rPr>
              <a:t> arhitekturi - redukcija </a:t>
            </a:r>
            <a:r>
              <a:rPr lang="sr-Latn-RS" sz="2800" dirty="0" err="1">
                <a:latin typeface="Calibri"/>
                <a:ea typeface="Calibri"/>
                <a:cs typeface="Arial"/>
              </a:rPr>
              <a:t>boilerplate</a:t>
            </a:r>
            <a:r>
              <a:rPr lang="sr-Latn-RS" sz="2800" dirty="0">
                <a:latin typeface="Calibri"/>
                <a:ea typeface="Calibri"/>
                <a:cs typeface="Arial"/>
              </a:rPr>
              <a:t> koda</a:t>
            </a:r>
            <a:endParaRPr lang="sr-Latn-R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Pravougaonik 3">
            <a:extLst>
              <a:ext uri="{FF2B5EF4-FFF2-40B4-BE49-F238E27FC236}">
                <a16:creationId xmlns:a16="http://schemas.microsoft.com/office/drawing/2014/main" id="{0B4F52AF-939C-DC9B-14F5-177951297B0F}"/>
              </a:ext>
            </a:extLst>
          </p:cNvPr>
          <p:cNvSpPr/>
          <p:nvPr/>
        </p:nvSpPr>
        <p:spPr>
          <a:xfrm>
            <a:off x="5802922" y="1153884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669C461D-917C-57E9-CF4F-9E1B3BAFEA3D}"/>
              </a:ext>
            </a:extLst>
          </p:cNvPr>
          <p:cNvSpPr txBox="1"/>
          <p:nvPr/>
        </p:nvSpPr>
        <p:spPr>
          <a:xfrm>
            <a:off x="3855868" y="476435"/>
            <a:ext cx="4481905" cy="9021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Jetpack Compose</a:t>
            </a:r>
            <a:endParaRPr lang="en-US" sz="4400" cap="all" dirty="0">
              <a:ln w="3175" cmpd="sng">
                <a:noFill/>
              </a:ln>
              <a:latin typeface="+mj-l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82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49907200-67C4-BA3F-A005-F277636A888C}"/>
              </a:ext>
            </a:extLst>
          </p:cNvPr>
          <p:cNvSpPr txBox="1"/>
          <p:nvPr/>
        </p:nvSpPr>
        <p:spPr>
          <a:xfrm>
            <a:off x="4235388" y="382564"/>
            <a:ext cx="37253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4800" err="1">
                <a:ea typeface="Calibri"/>
                <a:cs typeface="Calibri"/>
              </a:rPr>
              <a:t>Composables</a:t>
            </a:r>
            <a:endParaRPr lang="sr-Latn-RS" sz="4800">
              <a:ea typeface="Calibri"/>
              <a:cs typeface="Calibri"/>
            </a:endParaRPr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357C0CDF-E862-E326-1C65-5339B198153B}"/>
              </a:ext>
            </a:extLst>
          </p:cNvPr>
          <p:cNvSpPr txBox="1"/>
          <p:nvPr/>
        </p:nvSpPr>
        <p:spPr>
          <a:xfrm>
            <a:off x="1172165" y="1494692"/>
            <a:ext cx="8792449" cy="32470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err="1">
                <a:ea typeface="+mn-lt"/>
                <a:cs typeface="+mn-lt"/>
              </a:rPr>
              <a:t>Composables</a:t>
            </a:r>
            <a:r>
              <a:rPr lang="sr-Latn-RS" sz="2800" dirty="0">
                <a:ea typeface="+mn-lt"/>
                <a:cs typeface="+mn-lt"/>
              </a:rPr>
              <a:t> – ime za </a:t>
            </a:r>
            <a:r>
              <a:rPr lang="sr-Latn-RS" sz="2800" err="1">
                <a:ea typeface="+mn-lt"/>
                <a:cs typeface="+mn-lt"/>
              </a:rPr>
              <a:t>Composable</a:t>
            </a:r>
            <a:r>
              <a:rPr lang="sr-Latn-RS" sz="2800" dirty="0">
                <a:ea typeface="+mn-lt"/>
                <a:cs typeface="+mn-lt"/>
              </a:rPr>
              <a:t> funkcije</a:t>
            </a:r>
            <a:endParaRPr lang="sr-Latn-RS"/>
          </a:p>
          <a:p>
            <a:r>
              <a:rPr lang="sr-Latn-RS" sz="2800" dirty="0">
                <a:ea typeface="+mn-lt"/>
                <a:cs typeface="+mn-lt"/>
              </a:rPr>
              <a:t>Funkcija kao i svaka druga, ali sa anotacijom @Composable </a:t>
            </a:r>
            <a:endParaRPr lang="sr-Latn-RS" sz="2800" dirty="0">
              <a:ea typeface="Calibri" panose="020F0502020204030204"/>
              <a:cs typeface="Calibri" panose="020F0502020204030204"/>
            </a:endParaRPr>
          </a:p>
          <a:p>
            <a:r>
              <a:rPr lang="sr-Latn-RS" sz="2800" dirty="0">
                <a:latin typeface="Calibri"/>
                <a:ea typeface="Calibri" panose="020F0502020204030204"/>
                <a:cs typeface="Calibri"/>
              </a:rPr>
              <a:t>Bez potrebe za </a:t>
            </a:r>
            <a:r>
              <a:rPr lang="sr-Latn-RS" sz="2800" dirty="0">
                <a:ea typeface="+mn-lt"/>
                <a:cs typeface="+mn-lt"/>
              </a:rPr>
              <a:t>nasleđivanjem klasa, redefinisanjem konstruktora ili drugih funkcija</a:t>
            </a:r>
            <a:endParaRPr lang="sr-Latn-RS" sz="2800" dirty="0">
              <a:latin typeface="Calibri"/>
              <a:ea typeface="Calibri" panose="020F0502020204030204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endParaRPr lang="sr-Latn-RS" sz="2500" dirty="0">
              <a:solidFill>
                <a:srgbClr val="FFFFFF"/>
              </a:solidFill>
              <a:latin typeface="Calibri"/>
              <a:ea typeface="Calibri" panose="020F0502020204030204"/>
              <a:cs typeface="Calibri"/>
            </a:endParaRPr>
          </a:p>
          <a:p>
            <a:endParaRPr lang="sr-Latn-RS" sz="2500" dirty="0">
              <a:latin typeface="Arial"/>
              <a:ea typeface="Calibri" panose="020F0502020204030204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sr-Latn-RS" sz="2500" dirty="0">
              <a:latin typeface="Century Gothic" panose="020B05020202020202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r-Latn-R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Slika 4" descr="Slika na kojoj se nalazi tekst, Font, snimak ekrana, tipografija&#10;&#10;Opis je automatski generisan">
            <a:extLst>
              <a:ext uri="{FF2B5EF4-FFF2-40B4-BE49-F238E27FC236}">
                <a16:creationId xmlns:a16="http://schemas.microsoft.com/office/drawing/2014/main" id="{20CF15C5-454F-D70A-FC2F-CD7F53AE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45" y="3846922"/>
            <a:ext cx="4326384" cy="2226950"/>
          </a:xfrm>
          <a:prstGeom prst="rect">
            <a:avLst/>
          </a:prstGeom>
        </p:spPr>
      </p:pic>
      <p:sp>
        <p:nvSpPr>
          <p:cNvPr id="6" name="Pravougaonik 5">
            <a:extLst>
              <a:ext uri="{FF2B5EF4-FFF2-40B4-BE49-F238E27FC236}">
                <a16:creationId xmlns:a16="http://schemas.microsoft.com/office/drawing/2014/main" id="{72259DA4-6319-EB48-578F-0AB45799CBB2}"/>
              </a:ext>
            </a:extLst>
          </p:cNvPr>
          <p:cNvSpPr/>
          <p:nvPr/>
        </p:nvSpPr>
        <p:spPr>
          <a:xfrm>
            <a:off x="5802922" y="1213068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0668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E1278B31-BFBD-5041-7015-F1E864BD8276}"/>
              </a:ext>
            </a:extLst>
          </p:cNvPr>
          <p:cNvSpPr txBox="1"/>
          <p:nvPr/>
        </p:nvSpPr>
        <p:spPr>
          <a:xfrm>
            <a:off x="1493583" y="1438667"/>
            <a:ext cx="8165121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/>
              <a:t>Poziv</a:t>
            </a:r>
            <a:r>
              <a:rPr lang="en-US" sz="2500" dirty="0"/>
              <a:t> </a:t>
            </a:r>
            <a:r>
              <a:rPr lang="en-US" sz="2500" err="1"/>
              <a:t>samih</a:t>
            </a:r>
            <a:r>
              <a:rPr lang="en-US" sz="2500" dirty="0"/>
              <a:t> composable </a:t>
            </a:r>
            <a:r>
              <a:rPr lang="en-US" sz="2500" err="1"/>
              <a:t>funkcija</a:t>
            </a:r>
            <a:r>
              <a:rPr lang="en-US" sz="2500" dirty="0"/>
              <a:t> – </a:t>
            </a:r>
            <a:r>
              <a:rPr lang="en-US" sz="2500" err="1"/>
              <a:t>Emitovanje</a:t>
            </a:r>
            <a:r>
              <a:rPr lang="en-US" sz="2500" dirty="0"/>
              <a:t> UI-a</a:t>
            </a:r>
            <a:endParaRPr lang="en-US" sz="2500" dirty="0">
              <a:ea typeface="Calibri"/>
              <a:cs typeface="Calibri"/>
            </a:endParaRPr>
          </a:p>
          <a:p>
            <a:r>
              <a:rPr lang="en-US" sz="2500" dirty="0" err="1">
                <a:ea typeface="Calibri"/>
                <a:cs typeface="Calibri"/>
              </a:rPr>
              <a:t>Prikazivanje</a:t>
            </a:r>
            <a:r>
              <a:rPr lang="en-US" sz="2500" dirty="0">
                <a:ea typeface="Calibri"/>
                <a:cs typeface="Calibri"/>
              </a:rPr>
              <a:t> "Hello world" </a:t>
            </a:r>
            <a:r>
              <a:rPr lang="en-US" sz="2500" dirty="0" err="1">
                <a:ea typeface="Calibri"/>
                <a:cs typeface="Calibri"/>
              </a:rPr>
              <a:t>texta</a:t>
            </a:r>
            <a:r>
              <a:rPr lang="en-US" sz="2500" dirty="0">
                <a:ea typeface="Calibri"/>
                <a:cs typeface="Calibri"/>
              </a:rPr>
              <a:t> </a:t>
            </a:r>
            <a:r>
              <a:rPr lang="en-US" sz="2500" dirty="0" err="1">
                <a:ea typeface="Calibri"/>
                <a:cs typeface="Calibri"/>
              </a:rPr>
              <a:t>izvršava</a:t>
            </a:r>
            <a:r>
              <a:rPr lang="en-US" sz="2500" dirty="0">
                <a:ea typeface="Calibri"/>
                <a:cs typeface="Calibri"/>
              </a:rPr>
              <a:t> se </a:t>
            </a:r>
            <a:r>
              <a:rPr lang="en-US" sz="2500" dirty="0" err="1">
                <a:ea typeface="Calibri"/>
                <a:cs typeface="Calibri"/>
              </a:rPr>
              <a:t>emitovanjem</a:t>
            </a:r>
            <a:r>
              <a:rPr lang="en-US" sz="2500" dirty="0">
                <a:ea typeface="Calibri"/>
                <a:cs typeface="Calibri"/>
              </a:rPr>
              <a:t> </a:t>
            </a:r>
            <a:r>
              <a:rPr lang="en-US" sz="2500" dirty="0" err="1">
                <a:ea typeface="Calibri"/>
                <a:cs typeface="Calibri"/>
              </a:rPr>
              <a:t>ugrađene</a:t>
            </a:r>
            <a:r>
              <a:rPr lang="en-US" sz="2500" dirty="0">
                <a:ea typeface="Calibri"/>
                <a:cs typeface="Calibri"/>
              </a:rPr>
              <a:t> Text composable </a:t>
            </a:r>
            <a:r>
              <a:rPr lang="en-US" sz="2500" dirty="0" err="1">
                <a:ea typeface="Calibri"/>
                <a:cs typeface="Calibri"/>
              </a:rPr>
              <a:t>funkcije</a:t>
            </a:r>
            <a:r>
              <a:rPr lang="en-US" sz="2500" dirty="0">
                <a:ea typeface="Calibri"/>
                <a:cs typeface="Calibri"/>
              </a:rPr>
              <a:t> </a:t>
            </a:r>
          </a:p>
        </p:txBody>
      </p:sp>
      <p:pic>
        <p:nvPicPr>
          <p:cNvPr id="3" name="Slika 2" descr="Slika na kojoj se nalazi tekst, Font, snimak ekrana&#10;&#10;Opis je automatski generisan">
            <a:extLst>
              <a:ext uri="{FF2B5EF4-FFF2-40B4-BE49-F238E27FC236}">
                <a16:creationId xmlns:a16="http://schemas.microsoft.com/office/drawing/2014/main" id="{D7B608C5-E300-3C57-E657-CA9B3A371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09" y="3266703"/>
            <a:ext cx="5399102" cy="1869081"/>
          </a:xfrm>
          <a:prstGeom prst="rect">
            <a:avLst/>
          </a:pr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0168463F-9F9D-52B8-BB84-5BA2A86C8EE4}"/>
              </a:ext>
            </a:extLst>
          </p:cNvPr>
          <p:cNvSpPr txBox="1"/>
          <p:nvPr/>
        </p:nvSpPr>
        <p:spPr>
          <a:xfrm>
            <a:off x="4235388" y="382564"/>
            <a:ext cx="37253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4800" err="1">
                <a:ea typeface="Calibri"/>
                <a:cs typeface="Calibri"/>
              </a:rPr>
              <a:t>Composables</a:t>
            </a:r>
            <a:endParaRPr lang="sr-Latn-RS" sz="4800">
              <a:ea typeface="Calibri"/>
              <a:cs typeface="Calibri"/>
            </a:endParaRPr>
          </a:p>
        </p:txBody>
      </p:sp>
      <p:sp>
        <p:nvSpPr>
          <p:cNvPr id="7" name="Pravougaonik 6">
            <a:extLst>
              <a:ext uri="{FF2B5EF4-FFF2-40B4-BE49-F238E27FC236}">
                <a16:creationId xmlns:a16="http://schemas.microsoft.com/office/drawing/2014/main" id="{D3121DBA-64B5-403D-0BF5-24F5CFEF70A6}"/>
              </a:ext>
            </a:extLst>
          </p:cNvPr>
          <p:cNvSpPr/>
          <p:nvPr/>
        </p:nvSpPr>
        <p:spPr>
          <a:xfrm>
            <a:off x="5802922" y="1213068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5735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lika na kojoj se nalazi Font, Grafika, dijagram, snimak ekrana&#10;&#10;Opis je automatski generisan">
            <a:extLst>
              <a:ext uri="{FF2B5EF4-FFF2-40B4-BE49-F238E27FC236}">
                <a16:creationId xmlns:a16="http://schemas.microsoft.com/office/drawing/2014/main" id="{539D2EE3-99DC-72C6-89EB-86909BDA9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" t="781" r="183" b="-566"/>
          <a:stretch/>
        </p:blipFill>
        <p:spPr>
          <a:xfrm>
            <a:off x="6810653" y="1560261"/>
            <a:ext cx="3971306" cy="1883903"/>
          </a:xfrm>
          <a:prstGeom prst="rect">
            <a:avLst/>
          </a:prstGeom>
        </p:spPr>
      </p:pic>
      <p:sp>
        <p:nvSpPr>
          <p:cNvPr id="3" name="Okvir za tekst 2">
            <a:extLst>
              <a:ext uri="{FF2B5EF4-FFF2-40B4-BE49-F238E27FC236}">
                <a16:creationId xmlns:a16="http://schemas.microsoft.com/office/drawing/2014/main" id="{21E532B8-EF13-052F-5673-0BAABE6A63D5}"/>
              </a:ext>
            </a:extLst>
          </p:cNvPr>
          <p:cNvSpPr txBox="1"/>
          <p:nvPr/>
        </p:nvSpPr>
        <p:spPr>
          <a:xfrm>
            <a:off x="784194" y="1997475"/>
            <a:ext cx="517715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dirty="0">
                <a:ea typeface="Calibri"/>
                <a:cs typeface="Calibri"/>
              </a:rPr>
              <a:t>Prosleđivanje parametara radi kreiranja personalizovanih komponenata </a:t>
            </a:r>
            <a:endParaRPr lang="sr-Latn-RS" sz="2800">
              <a:ea typeface="Calibri"/>
              <a:cs typeface="Calibri"/>
            </a:endParaRPr>
          </a:p>
          <a:p>
            <a:r>
              <a:rPr lang="sr-Latn-RS" sz="2800" err="1">
                <a:ea typeface="Calibri"/>
                <a:cs typeface="Calibri"/>
              </a:rPr>
              <a:t>Razmisljanje</a:t>
            </a:r>
            <a:r>
              <a:rPr lang="sr-Latn-RS" sz="2800" dirty="0">
                <a:ea typeface="Calibri"/>
                <a:cs typeface="Calibri"/>
              </a:rPr>
              <a:t> </a:t>
            </a:r>
            <a:r>
              <a:rPr lang="sr-Latn-RS" sz="2800" dirty="0">
                <a:ea typeface="+mn-lt"/>
                <a:cs typeface="+mn-lt"/>
              </a:rPr>
              <a:t>na fundamentalnom nivou -  </a:t>
            </a:r>
            <a:r>
              <a:rPr lang="sr-Latn-RS" sz="2800" err="1">
                <a:ea typeface="+mn-lt"/>
                <a:cs typeface="+mn-lt"/>
              </a:rPr>
              <a:t>composables</a:t>
            </a:r>
            <a:r>
              <a:rPr lang="sr-Latn-RS" sz="2800" dirty="0">
                <a:ea typeface="+mn-lt"/>
                <a:cs typeface="+mn-lt"/>
              </a:rPr>
              <a:t> funkcije uzimaju prosleđene podatke i transformišu ih u UI elemente.</a:t>
            </a:r>
          </a:p>
          <a:p>
            <a:pPr marL="285750" indent="-285750">
              <a:buFont typeface="Arial"/>
              <a:buChar char="•"/>
            </a:pPr>
            <a:endParaRPr lang="sr-Latn-R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r-Latn-RS" sz="2800" dirty="0">
              <a:ea typeface="Calibri"/>
              <a:cs typeface="Calibri"/>
            </a:endParaRPr>
          </a:p>
        </p:txBody>
      </p:sp>
      <p:pic>
        <p:nvPicPr>
          <p:cNvPr id="4" name="Slika 3" descr="Slika na kojoj se nalazi tekst, Font, snimak ekrana&#10;&#10;Opis je automatski generisan">
            <a:extLst>
              <a:ext uri="{FF2B5EF4-FFF2-40B4-BE49-F238E27FC236}">
                <a16:creationId xmlns:a16="http://schemas.microsoft.com/office/drawing/2014/main" id="{4052ED98-2932-3F3D-341A-91B616DC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68" y="3939651"/>
            <a:ext cx="4141433" cy="1671590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70ED31D5-8680-49B5-EE66-CC6F3757A6EE}"/>
              </a:ext>
            </a:extLst>
          </p:cNvPr>
          <p:cNvSpPr txBox="1"/>
          <p:nvPr/>
        </p:nvSpPr>
        <p:spPr>
          <a:xfrm>
            <a:off x="4235388" y="382564"/>
            <a:ext cx="37253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4800" err="1">
                <a:ea typeface="Calibri"/>
                <a:cs typeface="Calibri"/>
              </a:rPr>
              <a:t>Composables</a:t>
            </a:r>
            <a:endParaRPr lang="sr-Latn-RS" sz="4800">
              <a:ea typeface="Calibri"/>
              <a:cs typeface="Calibri"/>
            </a:endParaRPr>
          </a:p>
        </p:txBody>
      </p:sp>
      <p:sp>
        <p:nvSpPr>
          <p:cNvPr id="8" name="Pravougaonik 7">
            <a:extLst>
              <a:ext uri="{FF2B5EF4-FFF2-40B4-BE49-F238E27FC236}">
                <a16:creationId xmlns:a16="http://schemas.microsoft.com/office/drawing/2014/main" id="{9E20EA03-5028-A2ED-800C-92FB7457B415}"/>
              </a:ext>
            </a:extLst>
          </p:cNvPr>
          <p:cNvSpPr/>
          <p:nvPr/>
        </p:nvSpPr>
        <p:spPr>
          <a:xfrm>
            <a:off x="5802922" y="1213068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3202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1FE002BF-CAD1-2E87-E8BB-B2A4999DF327}"/>
              </a:ext>
            </a:extLst>
          </p:cNvPr>
          <p:cNvSpPr txBox="1"/>
          <p:nvPr/>
        </p:nvSpPr>
        <p:spPr>
          <a:xfrm>
            <a:off x="3684233" y="369902"/>
            <a:ext cx="531920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RS" sz="4400" err="1">
                <a:ea typeface="Calibri"/>
                <a:cs typeface="Calibri"/>
              </a:rPr>
              <a:t>Compose</a:t>
            </a:r>
            <a:r>
              <a:rPr lang="sr-Latn-RS" sz="4400" dirty="0">
                <a:ea typeface="Calibri"/>
                <a:cs typeface="Calibri"/>
              </a:rPr>
              <a:t> </a:t>
            </a:r>
            <a:r>
              <a:rPr lang="sr-Latn-RS" sz="4400" err="1">
                <a:ea typeface="Calibri"/>
                <a:cs typeface="Calibri"/>
              </a:rPr>
              <a:t>modifajeri</a:t>
            </a:r>
            <a:r>
              <a:rPr lang="sr-Latn-RS" sz="4400" dirty="0">
                <a:ea typeface="Calibri"/>
                <a:cs typeface="Calibri"/>
              </a:rPr>
              <a:t> </a:t>
            </a:r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ED39F2E9-4E1F-EEAB-6228-582DCE1F0313}"/>
              </a:ext>
            </a:extLst>
          </p:cNvPr>
          <p:cNvSpPr txBox="1"/>
          <p:nvPr/>
        </p:nvSpPr>
        <p:spPr>
          <a:xfrm>
            <a:off x="1220678" y="1568388"/>
            <a:ext cx="880220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i="1" dirty="0" err="1">
                <a:ea typeface="Calibri"/>
                <a:cs typeface="Calibri"/>
              </a:rPr>
              <a:t>Modifajer</a:t>
            </a:r>
            <a:r>
              <a:rPr lang="sr-Latn-RS" sz="2800" i="1" dirty="0">
                <a:ea typeface="Calibri"/>
                <a:cs typeface="Calibri"/>
              </a:rPr>
              <a:t> </a:t>
            </a:r>
            <a:r>
              <a:rPr lang="sr-Latn-RS" sz="2800" dirty="0">
                <a:ea typeface="Calibri"/>
                <a:cs typeface="Calibri"/>
              </a:rPr>
              <a:t>- svojstvo koje svaki </a:t>
            </a:r>
            <a:r>
              <a:rPr lang="sr-Latn-RS" sz="2800" dirty="0" err="1">
                <a:ea typeface="Calibri"/>
                <a:cs typeface="Calibri"/>
              </a:rPr>
              <a:t>composable</a:t>
            </a:r>
            <a:r>
              <a:rPr lang="sr-Latn-RS" sz="2800" dirty="0">
                <a:ea typeface="Calibri"/>
                <a:cs typeface="Calibri"/>
              </a:rPr>
              <a:t> poseduje</a:t>
            </a:r>
          </a:p>
          <a:p>
            <a:r>
              <a:rPr lang="sr-Latn-RS" sz="2800" dirty="0">
                <a:ea typeface="Calibri"/>
                <a:cs typeface="Calibri"/>
              </a:rPr>
              <a:t>Određuje ponašanje UI elemenata</a:t>
            </a:r>
          </a:p>
          <a:p>
            <a:r>
              <a:rPr lang="sr-Latn-RS" sz="2800" dirty="0">
                <a:ea typeface="Calibri"/>
                <a:cs typeface="Calibri"/>
              </a:rPr>
              <a:t>Koristi se takozvana </a:t>
            </a:r>
            <a:r>
              <a:rPr lang="sr-Latn-RS" sz="2800" i="1" dirty="0" err="1">
                <a:ea typeface="Calibri"/>
                <a:cs typeface="Calibri"/>
              </a:rPr>
              <a:t>dot</a:t>
            </a:r>
            <a:r>
              <a:rPr lang="sr-Latn-RS" sz="2800" i="1" dirty="0">
                <a:ea typeface="Calibri"/>
                <a:cs typeface="Calibri"/>
              </a:rPr>
              <a:t> </a:t>
            </a:r>
            <a:r>
              <a:rPr lang="sr-Latn-RS" sz="2800" dirty="0">
                <a:ea typeface="Calibri"/>
                <a:cs typeface="Calibri"/>
              </a:rPr>
              <a:t>sintaksa</a:t>
            </a:r>
          </a:p>
        </p:txBody>
      </p:sp>
      <p:pic>
        <p:nvPicPr>
          <p:cNvPr id="4" name="Slika 3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1180A349-1451-D704-C706-53A8D1BA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05" y="3643118"/>
            <a:ext cx="4060054" cy="2368229"/>
          </a:xfrm>
          <a:prstGeom prst="rect">
            <a:avLst/>
          </a:prstGeom>
        </p:spPr>
      </p:pic>
      <p:pic>
        <p:nvPicPr>
          <p:cNvPr id="5" name="Slika 4" descr="Slika na kojoj se nalazi crvena, Četvorougao, snimak ekrana&#10;&#10;Opis je automatski generisan">
            <a:extLst>
              <a:ext uri="{FF2B5EF4-FFF2-40B4-BE49-F238E27FC236}">
                <a16:creationId xmlns:a16="http://schemas.microsoft.com/office/drawing/2014/main" id="{ED4B6C84-651F-627E-C99A-3ED0E66DB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363" y="3921941"/>
            <a:ext cx="1839157" cy="1810582"/>
          </a:xfrm>
          <a:prstGeom prst="rect">
            <a:avLst/>
          </a:prstGeom>
        </p:spPr>
      </p:pic>
      <p:sp>
        <p:nvSpPr>
          <p:cNvPr id="6" name="Strelica: nadesno 5">
            <a:extLst>
              <a:ext uri="{FF2B5EF4-FFF2-40B4-BE49-F238E27FC236}">
                <a16:creationId xmlns:a16="http://schemas.microsoft.com/office/drawing/2014/main" id="{58BC6098-8614-1D95-0E41-1996793A9B16}"/>
              </a:ext>
            </a:extLst>
          </p:cNvPr>
          <p:cNvSpPr/>
          <p:nvPr/>
        </p:nvSpPr>
        <p:spPr>
          <a:xfrm>
            <a:off x="6103398" y="4690368"/>
            <a:ext cx="473475" cy="4882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Pravougaonik 7">
            <a:extLst>
              <a:ext uri="{FF2B5EF4-FFF2-40B4-BE49-F238E27FC236}">
                <a16:creationId xmlns:a16="http://schemas.microsoft.com/office/drawing/2014/main" id="{4228240E-365C-9BFB-25F1-525CAE16EE2C}"/>
              </a:ext>
            </a:extLst>
          </p:cNvPr>
          <p:cNvSpPr/>
          <p:nvPr/>
        </p:nvSpPr>
        <p:spPr>
          <a:xfrm>
            <a:off x="5802922" y="1213068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42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6496D1F7-ADF9-A6E1-D4AE-C2C2B3DB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96" y="1471202"/>
            <a:ext cx="6508810" cy="4943925"/>
          </a:xfrm>
          <a:prstGeom prst="rect">
            <a:avLst/>
          </a:prstGeom>
        </p:spPr>
      </p:pic>
      <p:pic>
        <p:nvPicPr>
          <p:cNvPr id="3" name="Slika 2" descr="Slika na kojoj se nalazi krug, Šarenilo, Grafika&#10;&#10;Opis je automatski generisan">
            <a:extLst>
              <a:ext uri="{FF2B5EF4-FFF2-40B4-BE49-F238E27FC236}">
                <a16:creationId xmlns:a16="http://schemas.microsoft.com/office/drawing/2014/main" id="{17E8504C-AE8C-9B90-E226-6A6DC289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165" y="2889589"/>
            <a:ext cx="2143125" cy="2114550"/>
          </a:xfrm>
          <a:prstGeom prst="rect">
            <a:avLst/>
          </a:prstGeom>
        </p:spPr>
      </p:pic>
      <p:sp>
        <p:nvSpPr>
          <p:cNvPr id="4" name="Strelica: nadesno 3">
            <a:extLst>
              <a:ext uri="{FF2B5EF4-FFF2-40B4-BE49-F238E27FC236}">
                <a16:creationId xmlns:a16="http://schemas.microsoft.com/office/drawing/2014/main" id="{F09B4833-7E2C-56EA-67DF-73AAFDF78E5D}"/>
              </a:ext>
            </a:extLst>
          </p:cNvPr>
          <p:cNvSpPr/>
          <p:nvPr/>
        </p:nvSpPr>
        <p:spPr>
          <a:xfrm>
            <a:off x="7886329" y="3728621"/>
            <a:ext cx="532660" cy="4290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Pravougaonik 5">
            <a:extLst>
              <a:ext uri="{FF2B5EF4-FFF2-40B4-BE49-F238E27FC236}">
                <a16:creationId xmlns:a16="http://schemas.microsoft.com/office/drawing/2014/main" id="{4311F5E5-B57C-D318-FB0F-8D0C9ED865CF}"/>
              </a:ext>
            </a:extLst>
          </p:cNvPr>
          <p:cNvSpPr/>
          <p:nvPr/>
        </p:nvSpPr>
        <p:spPr>
          <a:xfrm>
            <a:off x="5802922" y="1213068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A03BC425-C4AC-8604-388F-90703ED4E7DF}"/>
              </a:ext>
            </a:extLst>
          </p:cNvPr>
          <p:cNvSpPr txBox="1"/>
          <p:nvPr/>
        </p:nvSpPr>
        <p:spPr>
          <a:xfrm>
            <a:off x="3684233" y="369902"/>
            <a:ext cx="531920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RS" sz="4400" err="1">
                <a:ea typeface="Calibri"/>
                <a:cs typeface="Calibri"/>
              </a:rPr>
              <a:t>Compose</a:t>
            </a:r>
            <a:r>
              <a:rPr lang="sr-Latn-RS" sz="4400" dirty="0">
                <a:ea typeface="Calibri"/>
                <a:cs typeface="Calibri"/>
              </a:rPr>
              <a:t> </a:t>
            </a:r>
            <a:r>
              <a:rPr lang="sr-Latn-RS" sz="4400" err="1">
                <a:ea typeface="Calibri"/>
                <a:cs typeface="Calibri"/>
              </a:rPr>
              <a:t>modifajeri</a:t>
            </a:r>
            <a:r>
              <a:rPr lang="sr-Latn-RS" sz="4400" dirty="0">
                <a:ea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8907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lika na kojoj se nalazi tekst, snimak ekrana&#10;&#10;Opis je automatski generisan">
            <a:extLst>
              <a:ext uri="{FF2B5EF4-FFF2-40B4-BE49-F238E27FC236}">
                <a16:creationId xmlns:a16="http://schemas.microsoft.com/office/drawing/2014/main" id="{6E052235-D3D6-8750-2190-BD5B09F39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70" b="-129"/>
          <a:stretch/>
        </p:blipFill>
        <p:spPr>
          <a:xfrm>
            <a:off x="6514730" y="1260970"/>
            <a:ext cx="5273553" cy="5142452"/>
          </a:xfrm>
          <a:prstGeom prst="rect">
            <a:avLst/>
          </a:prstGeom>
        </p:spPr>
      </p:pic>
      <p:sp>
        <p:nvSpPr>
          <p:cNvPr id="3" name="Okvir za tekst 2">
            <a:extLst>
              <a:ext uri="{FF2B5EF4-FFF2-40B4-BE49-F238E27FC236}">
                <a16:creationId xmlns:a16="http://schemas.microsoft.com/office/drawing/2014/main" id="{D5167B25-6CBB-7A60-1D92-E52B15B19E34}"/>
              </a:ext>
            </a:extLst>
          </p:cNvPr>
          <p:cNvSpPr txBox="1"/>
          <p:nvPr/>
        </p:nvSpPr>
        <p:spPr>
          <a:xfrm>
            <a:off x="1235475" y="1960485"/>
            <a:ext cx="489751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dirty="0">
                <a:ea typeface="Calibri"/>
                <a:cs typeface="Calibri"/>
              </a:rPr>
              <a:t>Povećanje </a:t>
            </a:r>
            <a:r>
              <a:rPr lang="sr-Latn-RS" sz="2800" dirty="0" err="1">
                <a:ea typeface="Calibri"/>
                <a:cs typeface="Calibri"/>
              </a:rPr>
              <a:t>reusability</a:t>
            </a:r>
            <a:r>
              <a:rPr lang="sr-Latn-RS" sz="2800" dirty="0">
                <a:ea typeface="Calibri"/>
                <a:cs typeface="Calibri"/>
              </a:rPr>
              <a:t> naše </a:t>
            </a:r>
            <a:r>
              <a:rPr lang="sr-Latn-RS" sz="2800" dirty="0" err="1">
                <a:ea typeface="Calibri"/>
                <a:cs typeface="Calibri"/>
              </a:rPr>
              <a:t>ikoanice</a:t>
            </a:r>
            <a:r>
              <a:rPr lang="sr-Latn-RS" sz="2800" dirty="0">
                <a:ea typeface="Calibri"/>
                <a:cs typeface="Calibri"/>
              </a:rPr>
              <a:t> vrši se prosleđivanjem odgovarajućih parametara </a:t>
            </a:r>
            <a:endParaRPr lang="sr-Latn-RS" sz="2800">
              <a:ea typeface="Calibri"/>
              <a:cs typeface="Calibri"/>
            </a:endParaRPr>
          </a:p>
          <a:p>
            <a:r>
              <a:rPr lang="sr-Latn-RS" sz="2800" dirty="0">
                <a:ea typeface="Calibri"/>
                <a:cs typeface="Calibri"/>
              </a:rPr>
              <a:t>Moguće je proslediti sam </a:t>
            </a:r>
            <a:r>
              <a:rPr lang="sr-Latn-RS" sz="2800" err="1">
                <a:ea typeface="Calibri"/>
                <a:cs typeface="Calibri"/>
              </a:rPr>
              <a:t>modifier</a:t>
            </a:r>
            <a:r>
              <a:rPr lang="sr-Latn-RS" sz="2800" dirty="0">
                <a:ea typeface="Calibri"/>
                <a:cs typeface="Calibri"/>
              </a:rPr>
              <a:t> kao parametar</a:t>
            </a:r>
          </a:p>
          <a:p>
            <a:r>
              <a:rPr lang="sr-Latn-RS" sz="2800" dirty="0">
                <a:ea typeface="Calibri"/>
                <a:cs typeface="Calibri"/>
              </a:rPr>
              <a:t>Raspored </a:t>
            </a:r>
            <a:r>
              <a:rPr lang="sr-Latn-RS" sz="2800" err="1">
                <a:ea typeface="Calibri"/>
                <a:cs typeface="Calibri"/>
              </a:rPr>
              <a:t>navodjenja</a:t>
            </a:r>
            <a:r>
              <a:rPr lang="sr-Latn-RS" sz="2800" dirty="0">
                <a:ea typeface="Calibri"/>
                <a:cs typeface="Calibri"/>
              </a:rPr>
              <a:t> parametara je biran</a:t>
            </a:r>
          </a:p>
        </p:txBody>
      </p:sp>
      <p:sp>
        <p:nvSpPr>
          <p:cNvPr id="5" name="Pravougaonik 4">
            <a:extLst>
              <a:ext uri="{FF2B5EF4-FFF2-40B4-BE49-F238E27FC236}">
                <a16:creationId xmlns:a16="http://schemas.microsoft.com/office/drawing/2014/main" id="{8EFAA41D-5063-7DDB-07D6-57E9CF72831C}"/>
              </a:ext>
            </a:extLst>
          </p:cNvPr>
          <p:cNvSpPr/>
          <p:nvPr/>
        </p:nvSpPr>
        <p:spPr>
          <a:xfrm>
            <a:off x="5802922" y="1213068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Okvir za tekst 6">
            <a:extLst>
              <a:ext uri="{FF2B5EF4-FFF2-40B4-BE49-F238E27FC236}">
                <a16:creationId xmlns:a16="http://schemas.microsoft.com/office/drawing/2014/main" id="{561B0E88-C78B-05AC-8FDF-15D9BB125BA7}"/>
              </a:ext>
            </a:extLst>
          </p:cNvPr>
          <p:cNvSpPr txBox="1"/>
          <p:nvPr/>
        </p:nvSpPr>
        <p:spPr>
          <a:xfrm>
            <a:off x="3684233" y="369902"/>
            <a:ext cx="531920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RS" sz="4400" err="1">
                <a:ea typeface="Calibri"/>
                <a:cs typeface="Calibri"/>
              </a:rPr>
              <a:t>Compose</a:t>
            </a:r>
            <a:r>
              <a:rPr lang="sr-Latn-RS" sz="4400" dirty="0">
                <a:ea typeface="Calibri"/>
                <a:cs typeface="Calibri"/>
              </a:rPr>
              <a:t> </a:t>
            </a:r>
            <a:r>
              <a:rPr lang="sr-Latn-RS" sz="4400" err="1">
                <a:ea typeface="Calibri"/>
                <a:cs typeface="Calibri"/>
              </a:rPr>
              <a:t>modifajeri</a:t>
            </a:r>
            <a:r>
              <a:rPr lang="sr-Latn-RS" sz="4400" dirty="0">
                <a:ea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8440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FF43CEA7-226B-8EC0-6FD2-B908039A53D5}"/>
              </a:ext>
            </a:extLst>
          </p:cNvPr>
          <p:cNvSpPr txBox="1"/>
          <p:nvPr/>
        </p:nvSpPr>
        <p:spPr>
          <a:xfrm>
            <a:off x="2219417" y="221942"/>
            <a:ext cx="889246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4400" dirty="0">
                <a:ea typeface="Calibri"/>
                <a:cs typeface="Calibri"/>
              </a:rPr>
              <a:t>Životni ciklus </a:t>
            </a:r>
            <a:r>
              <a:rPr lang="sr-Latn-RS" sz="4400" err="1">
                <a:ea typeface="Calibri"/>
                <a:cs typeface="Calibri"/>
              </a:rPr>
              <a:t>composable</a:t>
            </a:r>
            <a:r>
              <a:rPr lang="sr-Latn-RS" sz="4400" dirty="0">
                <a:ea typeface="Calibri"/>
                <a:cs typeface="Calibri"/>
              </a:rPr>
              <a:t> elemenata</a:t>
            </a:r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DC25F79D-836A-B3F0-D266-7079B70151C5}"/>
              </a:ext>
            </a:extLst>
          </p:cNvPr>
          <p:cNvSpPr txBox="1"/>
          <p:nvPr/>
        </p:nvSpPr>
        <p:spPr>
          <a:xfrm>
            <a:off x="1893903" y="1967883"/>
            <a:ext cx="827102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dirty="0">
                <a:ea typeface="Calibri"/>
                <a:cs typeface="Calibri"/>
              </a:rPr>
              <a:t>Kompozicija(</a:t>
            </a:r>
            <a:r>
              <a:rPr lang="sr-Latn-RS" sz="2800" err="1">
                <a:ea typeface="Calibri"/>
                <a:cs typeface="Calibri"/>
              </a:rPr>
              <a:t>Composition</a:t>
            </a:r>
            <a:r>
              <a:rPr lang="sr-Latn-RS" sz="2800" dirty="0">
                <a:ea typeface="Calibri"/>
                <a:cs typeface="Calibri"/>
              </a:rPr>
              <a:t>) - poziv </a:t>
            </a:r>
            <a:r>
              <a:rPr lang="sr-Latn-RS" sz="2800" err="1">
                <a:ea typeface="Calibri"/>
                <a:cs typeface="Calibri"/>
              </a:rPr>
              <a:t>composable</a:t>
            </a:r>
            <a:r>
              <a:rPr lang="sr-Latn-RS" sz="2800" dirty="0">
                <a:ea typeface="Calibri"/>
                <a:cs typeface="Calibri"/>
              </a:rPr>
              <a:t> funkcije  </a:t>
            </a:r>
            <a:endParaRPr lang="sr-Latn-RS" sz="2800">
              <a:ea typeface="Calibri"/>
              <a:cs typeface="Calibri"/>
            </a:endParaRPr>
          </a:p>
          <a:p>
            <a:r>
              <a:rPr lang="sr-Latn-RS" sz="2800" err="1">
                <a:ea typeface="Calibri"/>
                <a:cs typeface="Calibri"/>
              </a:rPr>
              <a:t>Composition</a:t>
            </a:r>
            <a:r>
              <a:rPr lang="sr-Latn-RS" sz="2800" dirty="0">
                <a:ea typeface="Calibri"/>
                <a:cs typeface="Calibri"/>
              </a:rPr>
              <a:t> </a:t>
            </a:r>
            <a:r>
              <a:rPr lang="sr-Latn-RS" sz="2800" err="1">
                <a:ea typeface="Calibri"/>
                <a:cs typeface="Calibri"/>
              </a:rPr>
              <a:t>steck</a:t>
            </a:r>
            <a:r>
              <a:rPr lang="sr-Latn-RS" sz="2800" dirty="0">
                <a:ea typeface="Calibri"/>
                <a:cs typeface="Calibri"/>
              </a:rPr>
              <a:t> </a:t>
            </a:r>
          </a:p>
          <a:p>
            <a:r>
              <a:rPr lang="sr-Latn-RS" sz="2800" err="1">
                <a:ea typeface="Calibri"/>
                <a:cs typeface="Calibri"/>
              </a:rPr>
              <a:t>Rekompozicija</a:t>
            </a:r>
            <a:r>
              <a:rPr lang="sr-Latn-RS" sz="2800" dirty="0">
                <a:ea typeface="Calibri"/>
                <a:cs typeface="Calibri"/>
              </a:rPr>
              <a:t> – ponovni poziv </a:t>
            </a:r>
            <a:r>
              <a:rPr lang="sr-Latn-RS" sz="2800" err="1">
                <a:ea typeface="Calibri"/>
                <a:cs typeface="Calibri"/>
              </a:rPr>
              <a:t>composable</a:t>
            </a:r>
            <a:r>
              <a:rPr lang="sr-Latn-RS" sz="2800" dirty="0">
                <a:ea typeface="Calibri"/>
                <a:cs typeface="Calibri"/>
              </a:rPr>
              <a:t> funkcija (</a:t>
            </a:r>
            <a:r>
              <a:rPr lang="sr-Latn-RS" sz="2800" err="1">
                <a:ea typeface="Calibri"/>
                <a:cs typeface="Calibri"/>
              </a:rPr>
              <a:t>re-invoke</a:t>
            </a:r>
            <a:r>
              <a:rPr lang="sr-Latn-RS" sz="2800" dirty="0">
                <a:ea typeface="Calibri"/>
                <a:cs typeface="Calibri"/>
              </a:rPr>
              <a:t>)</a:t>
            </a:r>
          </a:p>
          <a:p>
            <a:r>
              <a:rPr lang="sr-Latn-RS" sz="2800" err="1">
                <a:ea typeface="Calibri"/>
                <a:cs typeface="Calibri"/>
              </a:rPr>
              <a:t>Rekompozicija</a:t>
            </a:r>
            <a:r>
              <a:rPr lang="sr-Latn-RS" sz="2800" dirty="0">
                <a:ea typeface="Calibri"/>
                <a:cs typeface="Calibri"/>
              </a:rPr>
              <a:t> se dešava prilikom promene stanja (</a:t>
            </a:r>
            <a:r>
              <a:rPr lang="sr-Latn-RS" sz="2800" err="1">
                <a:ea typeface="Calibri"/>
                <a:cs typeface="Calibri"/>
              </a:rPr>
              <a:t>takovanih</a:t>
            </a:r>
            <a:r>
              <a:rPr lang="sr-Latn-RS" sz="2800" dirty="0">
                <a:ea typeface="Calibri"/>
                <a:cs typeface="Calibri"/>
              </a:rPr>
              <a:t> </a:t>
            </a:r>
            <a:r>
              <a:rPr lang="sr-Latn-RS" sz="2800" err="1">
                <a:ea typeface="Calibri"/>
                <a:cs typeface="Calibri"/>
              </a:rPr>
              <a:t>state</a:t>
            </a:r>
            <a:r>
              <a:rPr lang="sr-Latn-RS" sz="2800" dirty="0">
                <a:ea typeface="Calibri"/>
                <a:cs typeface="Calibri"/>
              </a:rPr>
              <a:t> elemenata) </a:t>
            </a:r>
          </a:p>
          <a:p>
            <a:pPr marL="285750" indent="-285750">
              <a:buFont typeface="Arial"/>
              <a:buChar char="•"/>
            </a:pPr>
            <a:endParaRPr lang="sr-Latn-R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r-Latn-RS" dirty="0">
              <a:ea typeface="Calibri"/>
              <a:cs typeface="Calibri"/>
            </a:endParaRPr>
          </a:p>
          <a:p>
            <a:endParaRPr lang="sr-Latn-RS" dirty="0">
              <a:ea typeface="Calibri"/>
              <a:cs typeface="Calibri"/>
            </a:endParaRPr>
          </a:p>
          <a:p>
            <a:endParaRPr lang="sr-Latn-RS" dirty="0">
              <a:ea typeface="Calibri"/>
              <a:cs typeface="Calibri"/>
            </a:endParaRPr>
          </a:p>
        </p:txBody>
      </p:sp>
      <p:sp>
        <p:nvSpPr>
          <p:cNvPr id="5" name="Pravougaonik 4">
            <a:extLst>
              <a:ext uri="{FF2B5EF4-FFF2-40B4-BE49-F238E27FC236}">
                <a16:creationId xmlns:a16="http://schemas.microsoft.com/office/drawing/2014/main" id="{5C71FD3A-B484-C421-0ED8-D4F1AC0FCAC4}"/>
              </a:ext>
            </a:extLst>
          </p:cNvPr>
          <p:cNvSpPr/>
          <p:nvPr/>
        </p:nvSpPr>
        <p:spPr>
          <a:xfrm>
            <a:off x="5802922" y="1050311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073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FA0E73A8-908D-FA9D-3060-C81A6C94C069}"/>
              </a:ext>
            </a:extLst>
          </p:cNvPr>
          <p:cNvSpPr txBox="1"/>
          <p:nvPr/>
        </p:nvSpPr>
        <p:spPr>
          <a:xfrm>
            <a:off x="5297010" y="458680"/>
            <a:ext cx="15979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RS" sz="3200" dirty="0">
                <a:ea typeface="Calibri"/>
                <a:cs typeface="Calibri"/>
              </a:rPr>
              <a:t>Stanja</a:t>
            </a:r>
            <a:endParaRPr lang="sr-Latn-RS"/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94901CB9-6F0C-7CC5-8A9D-C83A251B1D37}"/>
              </a:ext>
            </a:extLst>
          </p:cNvPr>
          <p:cNvSpPr txBox="1"/>
          <p:nvPr/>
        </p:nvSpPr>
        <p:spPr>
          <a:xfrm>
            <a:off x="1383436" y="1124504"/>
            <a:ext cx="925348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dirty="0">
                <a:ea typeface="Calibri"/>
                <a:cs typeface="Calibri"/>
              </a:rPr>
              <a:t>Stanje predstavlja bilo koju vrednost koja se </a:t>
            </a:r>
            <a:r>
              <a:rPr lang="sr-Latn-RS" sz="2800" dirty="0" err="1">
                <a:ea typeface="Calibri"/>
                <a:cs typeface="Calibri"/>
              </a:rPr>
              <a:t>moze</a:t>
            </a:r>
            <a:r>
              <a:rPr lang="sr-Latn-RS" sz="2800" dirty="0">
                <a:ea typeface="Calibri"/>
                <a:cs typeface="Calibri"/>
              </a:rPr>
              <a:t> menjati kroz vreme. </a:t>
            </a:r>
          </a:p>
          <a:p>
            <a:r>
              <a:rPr lang="sr-Latn-RS" sz="2800" dirty="0">
                <a:ea typeface="Calibri"/>
                <a:cs typeface="Calibri"/>
              </a:rPr>
              <a:t>Stanje je promenljiv podatak od koga zavisi prikaz korisničkog interfejsa</a:t>
            </a:r>
          </a:p>
          <a:p>
            <a:r>
              <a:rPr lang="sr-Latn-RS" sz="2800" dirty="0">
                <a:ea typeface="Calibri"/>
                <a:cs typeface="Calibri"/>
              </a:rPr>
              <a:t>UI </a:t>
            </a:r>
            <a:r>
              <a:rPr lang="sr-Latn-RS" sz="2800" dirty="0" err="1">
                <a:ea typeface="Calibri"/>
                <a:cs typeface="Calibri"/>
              </a:rPr>
              <a:t>update</a:t>
            </a:r>
            <a:r>
              <a:rPr lang="sr-Latn-RS" sz="2800" dirty="0">
                <a:ea typeface="Calibri"/>
                <a:cs typeface="Calibri"/>
              </a:rPr>
              <a:t> </a:t>
            </a:r>
            <a:r>
              <a:rPr lang="sr-Latn-RS" sz="2800" dirty="0" err="1">
                <a:ea typeface="Calibri"/>
                <a:cs typeface="Calibri"/>
              </a:rPr>
              <a:t>loop</a:t>
            </a:r>
            <a:r>
              <a:rPr lang="sr-Latn-RS" sz="2800" dirty="0">
                <a:ea typeface="Calibri"/>
                <a:cs typeface="Calibri"/>
              </a:rPr>
              <a:t> (UI petlja ažuriranja)</a:t>
            </a:r>
          </a:p>
        </p:txBody>
      </p:sp>
      <p:pic>
        <p:nvPicPr>
          <p:cNvPr id="4" name="Slika 3" descr="Slika na kojoj se nalazi tekst, snimak ekrana, Font, linija&#10;&#10;Opis je automatski generisan">
            <a:extLst>
              <a:ext uri="{FF2B5EF4-FFF2-40B4-BE49-F238E27FC236}">
                <a16:creationId xmlns:a16="http://schemas.microsoft.com/office/drawing/2014/main" id="{1892139B-9174-C980-E417-05D087DD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41" y="3374063"/>
            <a:ext cx="6442228" cy="3335428"/>
          </a:xfrm>
          <a:prstGeom prst="rect">
            <a:avLst/>
          </a:prstGeom>
        </p:spPr>
      </p:pic>
      <p:sp>
        <p:nvSpPr>
          <p:cNvPr id="6" name="Pravougaonik 5">
            <a:extLst>
              <a:ext uri="{FF2B5EF4-FFF2-40B4-BE49-F238E27FC236}">
                <a16:creationId xmlns:a16="http://schemas.microsoft.com/office/drawing/2014/main" id="{C1A4F0AA-6D82-04FE-D74D-2D42C7510F74}"/>
              </a:ext>
            </a:extLst>
          </p:cNvPr>
          <p:cNvSpPr/>
          <p:nvPr/>
        </p:nvSpPr>
        <p:spPr>
          <a:xfrm>
            <a:off x="5802922" y="998524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8615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66DFF247-561F-9109-419C-4DFF5449D196}"/>
              </a:ext>
            </a:extLst>
          </p:cNvPr>
          <p:cNvSpPr txBox="1"/>
          <p:nvPr/>
        </p:nvSpPr>
        <p:spPr>
          <a:xfrm>
            <a:off x="1326955" y="764844"/>
            <a:ext cx="7892448" cy="5182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sr-Latn-RS" sz="3200" dirty="0"/>
              <a:t>Uvod </a:t>
            </a:r>
            <a:endParaRPr lang="sr-Latn-R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sr-Latn-RS" sz="3200" dirty="0"/>
              <a:t>Istorijski pregled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sr-Latn-RS" sz="3200" err="1"/>
              <a:t>Kotlin</a:t>
            </a:r>
            <a:endParaRPr lang="sr-Latn-RS" sz="32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sr-Latn-RS" sz="3200" dirty="0" err="1"/>
              <a:t>Jetpack</a:t>
            </a:r>
            <a:r>
              <a:rPr lang="sr-Latn-RS" sz="3200" dirty="0"/>
              <a:t> </a:t>
            </a:r>
            <a:r>
              <a:rPr lang="sr-Latn-RS" sz="3200" dirty="0" err="1"/>
              <a:t>Compose</a:t>
            </a:r>
            <a:r>
              <a:rPr lang="sr-Latn-RS" sz="3200" dirty="0"/>
              <a:t>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sr-Latn-RS" sz="3200" dirty="0"/>
              <a:t>MVVM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sr-Latn-RS" sz="3200" dirty="0"/>
              <a:t>Aplikacija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sr-Latn-RS" sz="3200" dirty="0">
                <a:latin typeface="Calibri"/>
                <a:ea typeface="Calibri"/>
                <a:cs typeface="Calibri"/>
              </a:rPr>
              <a:t>Zaključak</a:t>
            </a:r>
            <a:r>
              <a:rPr lang="sr-Latn-RS" sz="3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0641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F0A8807A-1451-D623-0FF9-47A6895717BC}"/>
              </a:ext>
            </a:extLst>
          </p:cNvPr>
          <p:cNvSpPr txBox="1"/>
          <p:nvPr/>
        </p:nvSpPr>
        <p:spPr>
          <a:xfrm>
            <a:off x="725009" y="443883"/>
            <a:ext cx="881848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dirty="0" err="1"/>
              <a:t>Multidirekcioni</a:t>
            </a:r>
            <a:r>
              <a:rPr lang="sr-Latn-RS" sz="2800" dirty="0"/>
              <a:t> tok podataka</a:t>
            </a:r>
            <a:endParaRPr lang="sr-Latn-RS" sz="2800">
              <a:ea typeface="Calibri"/>
              <a:cs typeface="Calibri"/>
            </a:endParaRPr>
          </a:p>
          <a:p>
            <a:r>
              <a:rPr lang="sr-Latn-RS" sz="2800" dirty="0"/>
              <a:t>Tri glavna koncepta UI petlje ažuriranja su:</a:t>
            </a:r>
            <a:endParaRPr lang="sr-Latn-RS" sz="2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sr-Latn-RS" sz="2800" err="1"/>
              <a:t>Event</a:t>
            </a:r>
            <a:r>
              <a:rPr lang="sr-Latn-RS" sz="2800" dirty="0"/>
              <a:t> - </a:t>
            </a:r>
            <a:r>
              <a:rPr lang="sr-Latn-RS" sz="2800" dirty="0">
                <a:ea typeface="+mn-lt"/>
                <a:cs typeface="+mn-lt"/>
              </a:rPr>
              <a:t>spoljašnji događaj, odnosno ulaz u našu petlju, generisan od strane korisnika ili nekog drugog dela programa</a:t>
            </a:r>
          </a:p>
          <a:p>
            <a:pPr marL="285750" indent="-285750">
              <a:buFont typeface="Arial"/>
              <a:buChar char="•"/>
            </a:pPr>
            <a:r>
              <a:rPr lang="sr-Latn-RS" sz="2800" err="1"/>
              <a:t>Update</a:t>
            </a:r>
            <a:r>
              <a:rPr lang="sr-Latn-RS" sz="2800" dirty="0"/>
              <a:t> </a:t>
            </a:r>
            <a:r>
              <a:rPr lang="sr-Latn-RS" sz="2800" err="1"/>
              <a:t>state</a:t>
            </a:r>
            <a:r>
              <a:rPr lang="sr-Latn-RS" sz="2800" dirty="0"/>
              <a:t> </a:t>
            </a:r>
            <a:r>
              <a:rPr lang="sr-Latn-RS" sz="2800" err="1">
                <a:ea typeface="+mn-lt"/>
                <a:cs typeface="+mn-lt"/>
              </a:rPr>
              <a:t>hendler</a:t>
            </a:r>
            <a:r>
              <a:rPr lang="sr-Latn-RS" sz="2800" dirty="0">
                <a:ea typeface="+mn-lt"/>
                <a:cs typeface="+mn-lt"/>
              </a:rPr>
              <a:t> događaja koji reaguje na sam događaj i adekvatno ažurira naše stanje</a:t>
            </a:r>
          </a:p>
          <a:p>
            <a:pPr marL="285750" indent="-285750">
              <a:buFont typeface="Arial"/>
              <a:buChar char="•"/>
            </a:pPr>
            <a:r>
              <a:rPr lang="sr-Latn-RS" sz="2800" dirty="0">
                <a:ea typeface="+mn-lt"/>
                <a:cs typeface="+mn-lt"/>
              </a:rPr>
              <a:t>Display </a:t>
            </a:r>
            <a:r>
              <a:rPr lang="sr-Latn-RS" sz="2800" err="1">
                <a:ea typeface="+mn-lt"/>
                <a:cs typeface="+mn-lt"/>
              </a:rPr>
              <a:t>state</a:t>
            </a:r>
            <a:r>
              <a:rPr lang="sr-Latn-RS" sz="2800" dirty="0">
                <a:ea typeface="+mn-lt"/>
                <a:cs typeface="+mn-lt"/>
              </a:rPr>
              <a:t> - u ovom koraku UI se ažurira i prikazuje novo stanje</a:t>
            </a:r>
          </a:p>
        </p:txBody>
      </p:sp>
      <p:pic>
        <p:nvPicPr>
          <p:cNvPr id="4" name="Slika 3" descr="Slika na kojoj se nalazi tekst, snimak ekrana, Font, linija&#10;&#10;Opis je automatski generisan">
            <a:extLst>
              <a:ext uri="{FF2B5EF4-FFF2-40B4-BE49-F238E27FC236}">
                <a16:creationId xmlns:a16="http://schemas.microsoft.com/office/drawing/2014/main" id="{7BBB4FFF-4F63-8B81-243D-B225D912A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41" y="4136062"/>
            <a:ext cx="5007005" cy="25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8650BD33-ABCC-FBC0-4645-B59F5003237C}"/>
              </a:ext>
            </a:extLst>
          </p:cNvPr>
          <p:cNvSpPr txBox="1"/>
          <p:nvPr/>
        </p:nvSpPr>
        <p:spPr>
          <a:xfrm>
            <a:off x="657430" y="298340"/>
            <a:ext cx="9736413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err="1"/>
              <a:t>Unidirekcioni</a:t>
            </a:r>
            <a:r>
              <a:rPr lang="sr-Latn-RS" sz="2800" dirty="0"/>
              <a:t> tok podataka - Promena stanja ima samo jedan smer </a:t>
            </a:r>
            <a:endParaRPr lang="sr-Latn-RS" sz="2800" dirty="0">
              <a:ea typeface="Calibri"/>
              <a:cs typeface="Calibri"/>
            </a:endParaRPr>
          </a:p>
          <a:p>
            <a:r>
              <a:rPr lang="sr-Latn-RS" sz="2800" dirty="0"/>
              <a:t>"Stanje se kreće dole, a događaji gore"</a:t>
            </a:r>
            <a:endParaRPr lang="sr-Latn-RS" sz="2800">
              <a:ea typeface="Calibri" panose="020F0502020204030204"/>
              <a:cs typeface="Calibri" panose="020F0502020204030204"/>
            </a:endParaRPr>
          </a:p>
          <a:p>
            <a:r>
              <a:rPr lang="sr-Latn-RS" sz="2800" dirty="0"/>
              <a:t>Komponente koje prikazuju stanje su jasno razdvojene od komponenti koje skladište to stanje i menjaju ga</a:t>
            </a:r>
            <a:endParaRPr lang="sr-Latn-RS" sz="2800" dirty="0">
              <a:ea typeface="Calibri" panose="020F0502020204030204"/>
              <a:cs typeface="Calibri" panose="020F0502020204030204"/>
            </a:endParaRP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3" name="Slika 2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F61A674B-9506-BE19-54DB-6C919787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266" y="2959800"/>
            <a:ext cx="5563211" cy="37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9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66B331EC-27FE-6E97-FC2C-F0138AC75684}"/>
              </a:ext>
            </a:extLst>
          </p:cNvPr>
          <p:cNvSpPr txBox="1"/>
          <p:nvPr/>
        </p:nvSpPr>
        <p:spPr>
          <a:xfrm>
            <a:off x="483576" y="432288"/>
            <a:ext cx="9554307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000" dirty="0"/>
              <a:t>Beneficije koje pruža </a:t>
            </a:r>
            <a:r>
              <a:rPr lang="sr-Latn-RS" sz="2000" err="1"/>
              <a:t>unidirekcioni</a:t>
            </a:r>
            <a:r>
              <a:rPr lang="sr-Latn-RS" sz="2000" dirty="0"/>
              <a:t> tok podataka: </a:t>
            </a:r>
          </a:p>
          <a:p>
            <a:pPr marL="285750" indent="-285750">
              <a:buFont typeface="Arial"/>
              <a:buChar char="•"/>
            </a:pPr>
            <a:r>
              <a:rPr lang="sr-Latn-RS" sz="2000" dirty="0"/>
              <a:t>Testiranje - pošto je UI odvojen od stanja, moguće je izolovano </a:t>
            </a:r>
            <a:r>
              <a:rPr lang="sr-Latn-RS" sz="2000" err="1"/>
              <a:t>testirajne</a:t>
            </a:r>
            <a:r>
              <a:rPr lang="sr-Latn-RS" sz="2000" dirty="0"/>
              <a:t> svake komponente </a:t>
            </a:r>
          </a:p>
          <a:p>
            <a:endParaRPr lang="sr-Latn-RS" sz="2000" dirty="0"/>
          </a:p>
          <a:p>
            <a:pPr marL="285750" indent="-285750">
              <a:buFont typeface="Arial"/>
              <a:buChar char="•"/>
            </a:pPr>
            <a:r>
              <a:rPr lang="sr-Latn-RS" sz="2000" err="1"/>
              <a:t>Enkapsulacija</a:t>
            </a:r>
            <a:r>
              <a:rPr lang="sr-Latn-RS" sz="2000" dirty="0"/>
              <a:t> stanja – kako </a:t>
            </a:r>
            <a:r>
              <a:rPr lang="sr-Latn-RS" sz="2000" dirty="0">
                <a:ea typeface="+mn-lt"/>
                <a:cs typeface="+mn-lt"/>
              </a:rPr>
              <a:t>se stanje menja na samo jednom mestu, verovatnoća nekonzistentnosti stanja je minimalna</a:t>
            </a:r>
          </a:p>
          <a:p>
            <a:endParaRPr lang="sr-Latn-RS" sz="2000" dirty="0"/>
          </a:p>
          <a:p>
            <a:pPr marL="285750" indent="-285750">
              <a:buFont typeface="Arial"/>
              <a:buChar char="•"/>
            </a:pPr>
            <a:r>
              <a:rPr lang="sr-Latn-RS" sz="2000" dirty="0"/>
              <a:t>Konzistentnost UI-a </a:t>
            </a:r>
            <a:r>
              <a:rPr lang="sr-Latn-RS" sz="2000" dirty="0">
                <a:ea typeface="+mn-lt"/>
                <a:cs typeface="+mn-lt"/>
              </a:rPr>
              <a:t>– pošto UI konstantno posmatra stanje, on momentalno reaguje na njegove promene i ažurira se</a:t>
            </a:r>
          </a:p>
          <a:p>
            <a:endParaRPr lang="sr-Latn-R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sr-Latn-RS" sz="2000" dirty="0">
                <a:ea typeface="+mn-lt"/>
                <a:cs typeface="+mn-lt"/>
              </a:rPr>
              <a:t>Samo jedan izvor informacija - pošto UI i model više ne dele vlasništvo nad stanjem, ono je prisutno na samo jednom mestu i uvek predstavlja pravu informaciju</a:t>
            </a:r>
          </a:p>
          <a:p>
            <a:endParaRPr lang="sr-Latn-R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sr-Latn-RS" sz="2000" dirty="0">
                <a:ea typeface="+mn-lt"/>
                <a:cs typeface="+mn-lt"/>
              </a:rPr>
              <a:t>Jasno definisana odgovornost za ažuriranje - jasno je definisana uloga svake komponente. UI samo generiše događaje i samo korisnik interaguje sa njim, dok model menja stanje kao odgovor na događaje, ali ne radi sa samim UI komponentama, pa nema odgovornost njihovog ažuriranja</a:t>
            </a:r>
          </a:p>
        </p:txBody>
      </p:sp>
    </p:spTree>
    <p:extLst>
      <p:ext uri="{BB962C8B-B14F-4D97-AF65-F5344CB8AC3E}">
        <p14:creationId xmlns:p14="http://schemas.microsoft.com/office/powerpoint/2010/main" val="416373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16409EB2-1659-66B1-7CA3-42F2D6EE55B1}"/>
              </a:ext>
            </a:extLst>
          </p:cNvPr>
          <p:cNvSpPr txBox="1"/>
          <p:nvPr/>
        </p:nvSpPr>
        <p:spPr>
          <a:xfrm>
            <a:off x="2766873" y="295922"/>
            <a:ext cx="7708777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4400" dirty="0">
                <a:ea typeface="Calibri"/>
                <a:cs typeface="Calibri"/>
              </a:rPr>
              <a:t>Osnovne ugrađene komponente </a:t>
            </a:r>
          </a:p>
          <a:p>
            <a:endParaRPr lang="sr-Latn-RS" dirty="0">
              <a:ea typeface="Calibri"/>
              <a:cs typeface="Calibri"/>
            </a:endParaRPr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A0733509-2E53-27BD-7E67-F750827C648F}"/>
              </a:ext>
            </a:extLst>
          </p:cNvPr>
          <p:cNvSpPr txBox="1"/>
          <p:nvPr/>
        </p:nvSpPr>
        <p:spPr>
          <a:xfrm>
            <a:off x="1684480" y="1716633"/>
            <a:ext cx="493834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r-Latn-RS" sz="2800" err="1">
                <a:ea typeface="Calibri" panose="020F0502020204030204"/>
                <a:cs typeface="Calibri" panose="020F0502020204030204"/>
              </a:rPr>
              <a:t>Box</a:t>
            </a:r>
            <a:r>
              <a:rPr lang="sr-Latn-RS" sz="2800" dirty="0">
                <a:ea typeface="Calibri" panose="020F0502020204030204"/>
                <a:cs typeface="Calibri" panose="020F0502020204030204"/>
              </a:rPr>
              <a:t>, </a:t>
            </a:r>
            <a:r>
              <a:rPr lang="sr-Latn-RS" sz="2800" err="1">
                <a:ea typeface="Calibri" panose="020F0502020204030204"/>
                <a:cs typeface="Calibri" panose="020F0502020204030204"/>
              </a:rPr>
              <a:t>Column</a:t>
            </a:r>
            <a:r>
              <a:rPr lang="sr-Latn-RS" sz="2800" dirty="0">
                <a:ea typeface="Calibri" panose="020F0502020204030204"/>
                <a:cs typeface="Calibri" panose="020F0502020204030204"/>
              </a:rPr>
              <a:t> i </a:t>
            </a:r>
            <a:r>
              <a:rPr lang="sr-Latn-RS" sz="2800" err="1">
                <a:ea typeface="Calibri" panose="020F0502020204030204"/>
                <a:cs typeface="Calibri" panose="020F0502020204030204"/>
              </a:rPr>
              <a:t>Row</a:t>
            </a:r>
            <a:r>
              <a:rPr lang="sr-Latn-RS" sz="2800" dirty="0">
                <a:ea typeface="Calibri" panose="020F0502020204030204"/>
                <a:cs typeface="Calibri" panose="020F0502020204030204"/>
              </a:rPr>
              <a:t> </a:t>
            </a:r>
            <a:endParaRPr lang="sr-Latn-RS" sz="2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sr-Latn-RS" sz="2800" dirty="0" err="1">
                <a:ea typeface="Calibri" panose="020F0502020204030204"/>
                <a:cs typeface="Calibri" panose="020F0502020204030204"/>
              </a:rPr>
              <a:t>Text</a:t>
            </a:r>
            <a:endParaRPr lang="sr-Latn-RS" sz="28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sr-Latn-RS" sz="2800" err="1">
                <a:ea typeface="Calibri" panose="020F0502020204030204"/>
                <a:cs typeface="Calibri" panose="020F0502020204030204"/>
              </a:rPr>
              <a:t>TextField</a:t>
            </a:r>
            <a:r>
              <a:rPr lang="sr-Latn-RS" sz="2800" dirty="0">
                <a:ea typeface="Calibri" panose="020F0502020204030204"/>
                <a:cs typeface="Calibri" panose="020F0502020204030204"/>
              </a:rPr>
              <a:t> i </a:t>
            </a:r>
            <a:r>
              <a:rPr lang="sr-Latn-RS" sz="2800" err="1">
                <a:ea typeface="Calibri" panose="020F0502020204030204"/>
                <a:cs typeface="Calibri" panose="020F0502020204030204"/>
              </a:rPr>
              <a:t>OutlinedTextField</a:t>
            </a:r>
            <a:r>
              <a:rPr lang="sr-Latn-RS" sz="2800" dirty="0">
                <a:ea typeface="Calibri" panose="020F0502020204030204"/>
                <a:cs typeface="Calibri" panose="020F0502020204030204"/>
              </a:rPr>
              <a:t>,</a:t>
            </a:r>
          </a:p>
          <a:p>
            <a:pPr marL="285750" indent="-285750">
              <a:buFont typeface="Arial"/>
              <a:buChar char="•"/>
            </a:pPr>
            <a:r>
              <a:rPr lang="sr-Latn-RS" sz="2800" err="1">
                <a:ea typeface="Calibri" panose="020F0502020204030204"/>
                <a:cs typeface="Calibri" panose="020F0502020204030204"/>
              </a:rPr>
              <a:t>Buttons</a:t>
            </a:r>
            <a:r>
              <a:rPr lang="sr-Latn-RS" sz="2800" dirty="0">
                <a:ea typeface="Calibri" panose="020F0502020204030204"/>
                <a:cs typeface="Calibri" panose="020F0502020204030204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sr-Latn-RS" sz="2800" err="1">
                <a:ea typeface="Calibri" panose="020F0502020204030204"/>
                <a:cs typeface="Calibri" panose="020F0502020204030204"/>
              </a:rPr>
              <a:t>Progress</a:t>
            </a:r>
            <a:r>
              <a:rPr lang="sr-Latn-RS" sz="2800" dirty="0">
                <a:ea typeface="Calibri" panose="020F0502020204030204"/>
                <a:cs typeface="Calibri" panose="020F0502020204030204"/>
              </a:rPr>
              <a:t> </a:t>
            </a:r>
            <a:r>
              <a:rPr lang="sr-Latn-RS" sz="2800" err="1">
                <a:ea typeface="Calibri" panose="020F0502020204030204"/>
                <a:cs typeface="Calibri" panose="020F0502020204030204"/>
              </a:rPr>
              <a:t>bars</a:t>
            </a:r>
            <a:r>
              <a:rPr lang="sr-Latn-RS" sz="2800" dirty="0">
                <a:ea typeface="Calibri" panose="020F0502020204030204"/>
                <a:cs typeface="Calibri" panose="020F0502020204030204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sr-Latn-RS" sz="2800" dirty="0">
                <a:ea typeface="Calibri" panose="020F0502020204030204"/>
                <a:cs typeface="Calibri" panose="020F0502020204030204"/>
              </a:rPr>
              <a:t>Dijalozi </a:t>
            </a:r>
          </a:p>
          <a:p>
            <a:pPr marL="285750" indent="-285750">
              <a:buFont typeface="Arial"/>
              <a:buChar char="•"/>
            </a:pPr>
            <a:r>
              <a:rPr lang="sr-Latn-RS" sz="2800" err="1">
                <a:ea typeface="Calibri" panose="020F0502020204030204"/>
                <a:cs typeface="Calibri" panose="020F0502020204030204"/>
              </a:rPr>
              <a:t>Scafold</a:t>
            </a:r>
            <a:r>
              <a:rPr lang="sr-Latn-RS" sz="2800" dirty="0">
                <a:ea typeface="Calibri" panose="020F0502020204030204"/>
                <a:cs typeface="Calibri" panose="020F0502020204030204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sr-Latn-RS" sz="2800" dirty="0">
                <a:ea typeface="Calibri" panose="020F0502020204030204"/>
                <a:cs typeface="Calibri" panose="020F0502020204030204"/>
              </a:rPr>
              <a:t>Liste </a:t>
            </a:r>
          </a:p>
          <a:p>
            <a:pPr marL="285750" indent="-285750">
              <a:buFont typeface="Arial"/>
              <a:buChar char="•"/>
            </a:pPr>
            <a:r>
              <a:rPr lang="sr-Latn-RS" sz="2800" dirty="0">
                <a:ea typeface="Calibri" panose="020F0502020204030204"/>
                <a:cs typeface="Calibri" panose="020F0502020204030204"/>
              </a:rPr>
              <a:t>Itd.</a:t>
            </a:r>
          </a:p>
          <a:p>
            <a:pPr marL="285750" indent="-285750">
              <a:buFont typeface="Arial"/>
              <a:buChar char="•"/>
            </a:pPr>
            <a:endParaRPr lang="sr-Latn-R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Pravougaonik 4">
            <a:extLst>
              <a:ext uri="{FF2B5EF4-FFF2-40B4-BE49-F238E27FC236}">
                <a16:creationId xmlns:a16="http://schemas.microsoft.com/office/drawing/2014/main" id="{3F143068-DE3D-36D6-35E4-703AC5C82178}"/>
              </a:ext>
            </a:extLst>
          </p:cNvPr>
          <p:cNvSpPr/>
          <p:nvPr/>
        </p:nvSpPr>
        <p:spPr>
          <a:xfrm>
            <a:off x="6320786" y="983728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3580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6F7EE62B-5961-40E1-7ABB-F2610A44677C}"/>
              </a:ext>
            </a:extLst>
          </p:cNvPr>
          <p:cNvSpPr txBox="1"/>
          <p:nvPr/>
        </p:nvSpPr>
        <p:spPr>
          <a:xfrm>
            <a:off x="3949566" y="401629"/>
            <a:ext cx="454582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4400" err="1">
                <a:ea typeface="Calibri"/>
                <a:cs typeface="Calibri"/>
              </a:rPr>
              <a:t>Box</a:t>
            </a:r>
            <a:r>
              <a:rPr lang="sr-Latn-RS" sz="4400" dirty="0">
                <a:ea typeface="Calibri"/>
                <a:cs typeface="Calibri"/>
              </a:rPr>
              <a:t>, </a:t>
            </a:r>
            <a:r>
              <a:rPr lang="sr-Latn-RS" sz="4400" err="1">
                <a:ea typeface="Calibri"/>
                <a:cs typeface="Calibri"/>
              </a:rPr>
              <a:t>Column</a:t>
            </a:r>
            <a:r>
              <a:rPr lang="sr-Latn-RS" sz="4400" dirty="0">
                <a:ea typeface="Calibri"/>
                <a:cs typeface="Calibri"/>
              </a:rPr>
              <a:t> i </a:t>
            </a:r>
            <a:r>
              <a:rPr lang="sr-Latn-RS" sz="4400" err="1">
                <a:ea typeface="Calibri"/>
                <a:cs typeface="Calibri"/>
              </a:rPr>
              <a:t>Row</a:t>
            </a:r>
            <a:r>
              <a:rPr lang="sr-Latn-RS" sz="4400" dirty="0">
                <a:ea typeface="Calibri"/>
                <a:cs typeface="Calibri"/>
              </a:rPr>
              <a:t> </a:t>
            </a:r>
            <a:endParaRPr lang="sr-Latn-RS" sz="4400">
              <a:ea typeface="Calibri"/>
              <a:cs typeface="Calibri"/>
            </a:endParaRPr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D07133B1-764D-3447-7541-688CE1AE49E0}"/>
              </a:ext>
            </a:extLst>
          </p:cNvPr>
          <p:cNvSpPr txBox="1"/>
          <p:nvPr/>
        </p:nvSpPr>
        <p:spPr>
          <a:xfrm>
            <a:off x="5760809" y="1489854"/>
            <a:ext cx="570973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400" dirty="0"/>
              <a:t>Navedene </a:t>
            </a:r>
            <a:r>
              <a:rPr lang="sr-Latn-RS" sz="2400" err="1"/>
              <a:t>composable</a:t>
            </a:r>
            <a:r>
              <a:rPr lang="sr-Latn-RS" sz="2400" dirty="0"/>
              <a:t> funkcije koriste se za organizaciju </a:t>
            </a:r>
            <a:r>
              <a:rPr lang="sr-Latn-RS" sz="2400" err="1"/>
              <a:t>child</a:t>
            </a:r>
            <a:r>
              <a:rPr lang="sr-Latn-RS" sz="2400" dirty="0"/>
              <a:t> elemenata na </a:t>
            </a:r>
            <a:r>
              <a:rPr lang="sr-Latn-RS" sz="2400" err="1"/>
              <a:t>ekstanu</a:t>
            </a:r>
            <a:r>
              <a:rPr lang="sr-Latn-RS" sz="2400" dirty="0"/>
              <a:t>. </a:t>
            </a:r>
            <a:endParaRPr lang="sr-Latn-RS" sz="2400">
              <a:ea typeface="Calibri"/>
              <a:cs typeface="Calibri"/>
            </a:endParaRPr>
          </a:p>
          <a:p>
            <a:endParaRPr lang="sr-Latn-RS" sz="2400" dirty="0">
              <a:ea typeface="Calibri"/>
              <a:cs typeface="Calibri"/>
            </a:endParaRPr>
          </a:p>
          <a:p>
            <a:r>
              <a:rPr lang="sr-Latn-RS" sz="2400" dirty="0"/>
              <a:t>BOX </a:t>
            </a:r>
            <a:endParaRPr lang="sr-Latn-R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sr-Latn-RS" sz="2400" dirty="0"/>
              <a:t>Smešta svoje </a:t>
            </a:r>
            <a:r>
              <a:rPr lang="sr-Latn-RS" sz="2400" err="1"/>
              <a:t>child</a:t>
            </a:r>
            <a:r>
              <a:rPr lang="sr-Latn-RS" sz="2400" dirty="0"/>
              <a:t> elemente jedne preko drugih </a:t>
            </a:r>
            <a:endParaRPr lang="sr-Latn-RS" sz="2400" dirty="0">
              <a:ea typeface="Calibri"/>
              <a:cs typeface="Calibri"/>
            </a:endParaRPr>
          </a:p>
          <a:p>
            <a:endParaRPr lang="sr-Latn-RS" sz="2400" dirty="0">
              <a:ea typeface="Calibri"/>
              <a:cs typeface="Calibri"/>
            </a:endParaRPr>
          </a:p>
          <a:p>
            <a:r>
              <a:rPr lang="sr-Latn-RS" sz="2400" dirty="0"/>
              <a:t>COLUMN</a:t>
            </a:r>
            <a:endParaRPr lang="sr-Latn-R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sr-Latn-RS" sz="2400" dirty="0"/>
              <a:t>Smešta svoje </a:t>
            </a:r>
            <a:r>
              <a:rPr lang="sr-Latn-RS" sz="2400" err="1"/>
              <a:t>child</a:t>
            </a:r>
            <a:r>
              <a:rPr lang="sr-Latn-RS" sz="2400" dirty="0"/>
              <a:t> elemente </a:t>
            </a:r>
            <a:r>
              <a:rPr lang="sr-Latn-RS" sz="2400" err="1"/>
              <a:t>verikalno</a:t>
            </a:r>
            <a:r>
              <a:rPr lang="sr-Latn-RS" sz="2400" dirty="0"/>
              <a:t> </a:t>
            </a:r>
            <a:endParaRPr lang="sr-Latn-RS" sz="2400" dirty="0">
              <a:ea typeface="Calibri"/>
              <a:cs typeface="Calibri"/>
            </a:endParaRPr>
          </a:p>
          <a:p>
            <a:endParaRPr lang="sr-Latn-RS" sz="2400" dirty="0">
              <a:ea typeface="Calibri"/>
              <a:cs typeface="Calibri"/>
            </a:endParaRPr>
          </a:p>
          <a:p>
            <a:pPr>
              <a:buFont typeface="Arial"/>
            </a:pPr>
            <a:r>
              <a:rPr lang="sr-Latn-RS" sz="2400" dirty="0"/>
              <a:t>ROW</a:t>
            </a:r>
            <a:endParaRPr lang="sr-Latn-RS" sz="2400" dirty="0"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sr-Latn-RS" sz="2400" dirty="0">
                <a:latin typeface="Calibri"/>
                <a:ea typeface="Calibri Light"/>
                <a:cs typeface="Arial"/>
              </a:rPr>
              <a:t>Smešta svoje </a:t>
            </a:r>
            <a:r>
              <a:rPr lang="sr-Latn-RS" sz="2400" err="1">
                <a:latin typeface="Calibri"/>
                <a:ea typeface="Calibri Light"/>
                <a:cs typeface="Arial"/>
              </a:rPr>
              <a:t>child</a:t>
            </a:r>
            <a:r>
              <a:rPr lang="sr-Latn-RS" sz="2400" dirty="0">
                <a:latin typeface="Calibri"/>
                <a:ea typeface="Calibri Light"/>
                <a:cs typeface="Arial"/>
              </a:rPr>
              <a:t> elemente horizontalno </a:t>
            </a: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endParaRPr lang="sr-Latn-RS" dirty="0"/>
          </a:p>
        </p:txBody>
      </p:sp>
      <p:pic>
        <p:nvPicPr>
          <p:cNvPr id="4" name="Slika 3" descr="Slika na kojoj se nalazi snimak ekrana, tekst, dijagram, Četvorougao&#10;&#10;Opis je automatski generisan">
            <a:extLst>
              <a:ext uri="{FF2B5EF4-FFF2-40B4-BE49-F238E27FC236}">
                <a16:creationId xmlns:a16="http://schemas.microsoft.com/office/drawing/2014/main" id="{B4704469-1CBD-6BD3-D648-82311BEF9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" t="8696" r="3112" b="9511"/>
          <a:stretch/>
        </p:blipFill>
        <p:spPr>
          <a:xfrm>
            <a:off x="300362" y="2056881"/>
            <a:ext cx="4799958" cy="2735576"/>
          </a:xfrm>
          <a:prstGeom prst="rect">
            <a:avLst/>
          </a:prstGeom>
        </p:spPr>
      </p:pic>
      <p:sp>
        <p:nvSpPr>
          <p:cNvPr id="6" name="Pravougaonik 5">
            <a:extLst>
              <a:ext uri="{FF2B5EF4-FFF2-40B4-BE49-F238E27FC236}">
                <a16:creationId xmlns:a16="http://schemas.microsoft.com/office/drawing/2014/main" id="{ABE5970D-D7CF-238F-0EC9-B250C7BF533B}"/>
              </a:ext>
            </a:extLst>
          </p:cNvPr>
          <p:cNvSpPr/>
          <p:nvPr/>
        </p:nvSpPr>
        <p:spPr>
          <a:xfrm>
            <a:off x="5802922" y="1146485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16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0E944FD1-34F0-9BB4-E31E-3CE72B95A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" r="108" b="113"/>
          <a:stretch/>
        </p:blipFill>
        <p:spPr>
          <a:xfrm>
            <a:off x="315157" y="154420"/>
            <a:ext cx="6775161" cy="6549170"/>
          </a:xfrm>
          <a:prstGeom prst="rect">
            <a:avLst/>
          </a:prstGeom>
        </p:spPr>
      </p:pic>
      <p:pic>
        <p:nvPicPr>
          <p:cNvPr id="3" name="Slika 2" descr="Slika na kojoj se nalazi tekst, snimak ekrana, dizajn&#10;&#10;Opis je automatski generisan">
            <a:extLst>
              <a:ext uri="{FF2B5EF4-FFF2-40B4-BE49-F238E27FC236}">
                <a16:creationId xmlns:a16="http://schemas.microsoft.com/office/drawing/2014/main" id="{97D539C7-2E81-41E5-990F-AC81AC80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022" y="150921"/>
            <a:ext cx="3416114" cy="65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0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D415C112-06B4-77EA-D67D-9D61C8C8BEAB}"/>
              </a:ext>
            </a:extLst>
          </p:cNvPr>
          <p:cNvSpPr txBox="1"/>
          <p:nvPr/>
        </p:nvSpPr>
        <p:spPr>
          <a:xfrm>
            <a:off x="5526349" y="325514"/>
            <a:ext cx="113930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4400" err="1"/>
              <a:t>Text</a:t>
            </a:r>
            <a:endParaRPr lang="sr-Latn-RS" sz="4400">
              <a:ea typeface="Calibri"/>
              <a:cs typeface="Calibri"/>
            </a:endParaRPr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D3A36AAB-01ED-139D-DFBA-0A454EB2D2E1}"/>
              </a:ext>
            </a:extLst>
          </p:cNvPr>
          <p:cNvSpPr txBox="1"/>
          <p:nvPr/>
        </p:nvSpPr>
        <p:spPr>
          <a:xfrm>
            <a:off x="1084811" y="1526134"/>
            <a:ext cx="1003768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400" dirty="0"/>
              <a:t>Uloga komponente je prikaz teksta na ekranu. </a:t>
            </a:r>
          </a:p>
          <a:p>
            <a:r>
              <a:rPr lang="sr-Latn-RS" sz="2400" dirty="0"/>
              <a:t>Jedna od </a:t>
            </a:r>
            <a:r>
              <a:rPr lang="sr-Latn-RS" sz="2400" err="1"/>
              <a:t>najprimenjenijih</a:t>
            </a:r>
            <a:r>
              <a:rPr lang="sr-Latn-RS" sz="2400" dirty="0"/>
              <a:t> funkcija</a:t>
            </a:r>
          </a:p>
          <a:p>
            <a:r>
              <a:rPr lang="sr-Latn-RS" sz="2400" dirty="0"/>
              <a:t>Veliki broj parametara kao što su: </a:t>
            </a:r>
            <a:r>
              <a:rPr lang="sr-Latn-RS" sz="2400" dirty="0">
                <a:ea typeface="+mn-lt"/>
                <a:cs typeface="+mn-lt"/>
              </a:rPr>
              <a:t>font, </a:t>
            </a:r>
            <a:r>
              <a:rPr lang="sr-Latn-RS" sz="2400" err="1">
                <a:ea typeface="+mn-lt"/>
                <a:cs typeface="+mn-lt"/>
              </a:rPr>
              <a:t>style</a:t>
            </a:r>
            <a:r>
              <a:rPr lang="sr-Latn-RS" sz="2400" dirty="0">
                <a:ea typeface="+mn-lt"/>
                <a:cs typeface="+mn-lt"/>
              </a:rPr>
              <a:t>, </a:t>
            </a:r>
            <a:r>
              <a:rPr lang="sr-Latn-RS" sz="2400" err="1">
                <a:ea typeface="+mn-lt"/>
                <a:cs typeface="+mn-lt"/>
              </a:rPr>
              <a:t>fontStyle</a:t>
            </a:r>
            <a:r>
              <a:rPr lang="sr-Latn-RS" sz="2400" dirty="0">
                <a:ea typeface="+mn-lt"/>
                <a:cs typeface="+mn-lt"/>
              </a:rPr>
              <a:t>, </a:t>
            </a:r>
            <a:r>
              <a:rPr lang="sr-Latn-RS" sz="2400" err="1">
                <a:ea typeface="+mn-lt"/>
                <a:cs typeface="+mn-lt"/>
              </a:rPr>
              <a:t>fontWeight</a:t>
            </a:r>
            <a:r>
              <a:rPr lang="sr-Latn-RS" sz="2400" dirty="0">
                <a:ea typeface="+mn-lt"/>
                <a:cs typeface="+mn-lt"/>
              </a:rPr>
              <a:t>, </a:t>
            </a:r>
            <a:r>
              <a:rPr lang="sr-Latn-RS" sz="2400" err="1">
                <a:ea typeface="+mn-lt"/>
                <a:cs typeface="+mn-lt"/>
              </a:rPr>
              <a:t>textAlign</a:t>
            </a:r>
            <a:r>
              <a:rPr lang="sr-Latn-RS" sz="2400" dirty="0">
                <a:ea typeface="+mn-lt"/>
                <a:cs typeface="+mn-lt"/>
              </a:rPr>
              <a:t>, </a:t>
            </a:r>
            <a:r>
              <a:rPr lang="sr-Latn-RS" sz="2400" err="1">
                <a:ea typeface="+mn-lt"/>
                <a:cs typeface="+mn-lt"/>
              </a:rPr>
              <a:t>overflow</a:t>
            </a:r>
            <a:r>
              <a:rPr lang="sr-Latn-RS" sz="2400" dirty="0">
                <a:ea typeface="+mn-lt"/>
                <a:cs typeface="+mn-lt"/>
              </a:rPr>
              <a:t>, </a:t>
            </a:r>
            <a:r>
              <a:rPr lang="sr-Latn-RS" sz="2400" err="1">
                <a:ea typeface="+mn-lt"/>
                <a:cs typeface="+mn-lt"/>
              </a:rPr>
              <a:t>maxLines</a:t>
            </a:r>
            <a:endParaRPr lang="sr-Latn-RS" sz="2400" err="1"/>
          </a:p>
        </p:txBody>
      </p:sp>
      <p:pic>
        <p:nvPicPr>
          <p:cNvPr id="4" name="Slika 3" descr="Slika na kojoj se nalazi tekst, Font, snimak ekrana&#10;&#10;Opis je automatski generisan">
            <a:extLst>
              <a:ext uri="{FF2B5EF4-FFF2-40B4-BE49-F238E27FC236}">
                <a16:creationId xmlns:a16="http://schemas.microsoft.com/office/drawing/2014/main" id="{26EF0DD7-CA53-FA0E-337D-8DDE24A3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87" y="3887608"/>
            <a:ext cx="4600112" cy="1600970"/>
          </a:xfrm>
          <a:prstGeom prst="rect">
            <a:avLst/>
          </a:prstGeom>
        </p:spPr>
      </p:pic>
      <p:pic>
        <p:nvPicPr>
          <p:cNvPr id="5" name="Slika 4" descr="Slika na kojoj se nalazi Font, tekst, Grafika, belo&#10;&#10;Opis je automatski generisan">
            <a:extLst>
              <a:ext uri="{FF2B5EF4-FFF2-40B4-BE49-F238E27FC236}">
                <a16:creationId xmlns:a16="http://schemas.microsoft.com/office/drawing/2014/main" id="{6CA9374D-561F-3CA8-A6B7-8ECE30FA0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459" y="4351511"/>
            <a:ext cx="2284521" cy="679708"/>
          </a:xfrm>
          <a:prstGeom prst="rect">
            <a:avLst/>
          </a:prstGeom>
        </p:spPr>
      </p:pic>
      <p:sp>
        <p:nvSpPr>
          <p:cNvPr id="7" name="Pravougaonik 6">
            <a:extLst>
              <a:ext uri="{FF2B5EF4-FFF2-40B4-BE49-F238E27FC236}">
                <a16:creationId xmlns:a16="http://schemas.microsoft.com/office/drawing/2014/main" id="{DD9E7604-4E7A-36ED-FE7A-A52125A9EFA9}"/>
              </a:ext>
            </a:extLst>
          </p:cNvPr>
          <p:cNvSpPr/>
          <p:nvPr/>
        </p:nvSpPr>
        <p:spPr>
          <a:xfrm>
            <a:off x="5802922" y="1161281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9212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A3B5F0D5-FDD2-1877-162C-122F7293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78" y="119606"/>
            <a:ext cx="9438442" cy="66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1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lika na kojoj se nalazi tekst, snimak ekrana&#10;&#10;Opis je automatski generisan">
            <a:extLst>
              <a:ext uri="{FF2B5EF4-FFF2-40B4-BE49-F238E27FC236}">
                <a16:creationId xmlns:a16="http://schemas.microsoft.com/office/drawing/2014/main" id="{A4E00254-6DBD-EAA1-8666-4F7B351FF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95" y="10282"/>
            <a:ext cx="8040208" cy="68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EF3081E2-08E2-8E56-33E1-69B14D5C2812}"/>
              </a:ext>
            </a:extLst>
          </p:cNvPr>
          <p:cNvSpPr txBox="1"/>
          <p:nvPr/>
        </p:nvSpPr>
        <p:spPr>
          <a:xfrm>
            <a:off x="2762179" y="174281"/>
            <a:ext cx="666792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4400" err="1"/>
              <a:t>TextField</a:t>
            </a:r>
            <a:r>
              <a:rPr lang="sr-Latn-RS" sz="4400" dirty="0"/>
              <a:t> i </a:t>
            </a:r>
            <a:r>
              <a:rPr lang="sr-Latn-RS" sz="4400" err="1"/>
              <a:t>OutlinedTextField</a:t>
            </a:r>
            <a:endParaRPr lang="sr-Latn-RS" sz="4400">
              <a:ea typeface="Calibri"/>
              <a:cs typeface="Calibri"/>
            </a:endParaRPr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C963C26B-8C79-7AE1-E8D7-DC9E552149BB}"/>
              </a:ext>
            </a:extLst>
          </p:cNvPr>
          <p:cNvSpPr txBox="1"/>
          <p:nvPr/>
        </p:nvSpPr>
        <p:spPr>
          <a:xfrm>
            <a:off x="674076" y="2022230"/>
            <a:ext cx="47331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err="1"/>
              <a:t>TextField</a:t>
            </a:r>
            <a:r>
              <a:rPr lang="sr-Latn-RS" sz="2800" dirty="0"/>
              <a:t> - Služi za unos teksta</a:t>
            </a:r>
            <a:endParaRPr lang="sr-Latn-RS" sz="2800" dirty="0">
              <a:ea typeface="Calibri"/>
              <a:cs typeface="Calibri"/>
            </a:endParaRPr>
          </a:p>
        </p:txBody>
      </p:sp>
      <p:pic>
        <p:nvPicPr>
          <p:cNvPr id="4" name="Slika 3" descr="Slika na kojoj se nalazi tekst, Font, snimak ekrana, linija&#10;&#10;Opis je automatski generisan">
            <a:extLst>
              <a:ext uri="{FF2B5EF4-FFF2-40B4-BE49-F238E27FC236}">
                <a16:creationId xmlns:a16="http://schemas.microsoft.com/office/drawing/2014/main" id="{F83E2470-3949-B70F-2646-778566E8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296" y="4320199"/>
            <a:ext cx="4750776" cy="1168573"/>
          </a:xfrm>
          <a:prstGeom prst="rect">
            <a:avLst/>
          </a:prstGeom>
        </p:spPr>
      </p:pic>
      <p:pic>
        <p:nvPicPr>
          <p:cNvPr id="5" name="Slika 4" descr="Slika na kojoj se nalazi tekst, snimak ekrana, Font, belo&#10;&#10;Opis je automatski generisan">
            <a:extLst>
              <a:ext uri="{FF2B5EF4-FFF2-40B4-BE49-F238E27FC236}">
                <a16:creationId xmlns:a16="http://schemas.microsoft.com/office/drawing/2014/main" id="{12BA6F52-70A5-9ACA-82FD-286F14439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54" y="1431909"/>
            <a:ext cx="4215911" cy="872912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2B6DF30F-D42C-B30A-9554-D03FDF6FA2F2}"/>
              </a:ext>
            </a:extLst>
          </p:cNvPr>
          <p:cNvSpPr txBox="1"/>
          <p:nvPr/>
        </p:nvSpPr>
        <p:spPr>
          <a:xfrm>
            <a:off x="674077" y="3140047"/>
            <a:ext cx="449076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err="1"/>
              <a:t>OutlinedTextField</a:t>
            </a:r>
            <a:r>
              <a:rPr lang="sr-Latn-RS" sz="2800" dirty="0"/>
              <a:t> – Takoše služi za unos teksta. Implementira </a:t>
            </a:r>
            <a:r>
              <a:rPr lang="sr-Latn-RS" sz="2800" err="1"/>
              <a:t>TextField</a:t>
            </a:r>
            <a:r>
              <a:rPr lang="sr-Latn-RS" sz="2800" dirty="0"/>
              <a:t>  i predstavlja njegovu ulepšanu verziju</a:t>
            </a:r>
          </a:p>
        </p:txBody>
      </p:sp>
      <p:sp>
        <p:nvSpPr>
          <p:cNvPr id="8" name="Pravougaonik 7">
            <a:extLst>
              <a:ext uri="{FF2B5EF4-FFF2-40B4-BE49-F238E27FC236}">
                <a16:creationId xmlns:a16="http://schemas.microsoft.com/office/drawing/2014/main" id="{C2C4500C-8AA8-5A93-C996-6E6185A18DC1}"/>
              </a:ext>
            </a:extLst>
          </p:cNvPr>
          <p:cNvSpPr/>
          <p:nvPr/>
        </p:nvSpPr>
        <p:spPr>
          <a:xfrm>
            <a:off x="5802922" y="998524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5021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555E456E-0292-172A-BAC0-9C7C7FD4BCDF}"/>
              </a:ext>
            </a:extLst>
          </p:cNvPr>
          <p:cNvSpPr txBox="1"/>
          <p:nvPr/>
        </p:nvSpPr>
        <p:spPr>
          <a:xfrm>
            <a:off x="685801" y="533400"/>
            <a:ext cx="10820400" cy="11770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4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UVOD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kvir za tekst 1">
            <a:extLst>
              <a:ext uri="{FF2B5EF4-FFF2-40B4-BE49-F238E27FC236}">
                <a16:creationId xmlns:a16="http://schemas.microsoft.com/office/drawing/2014/main" id="{695BCCC2-7AF0-B5BA-5F95-339A220297A6}"/>
              </a:ext>
            </a:extLst>
          </p:cNvPr>
          <p:cNvSpPr txBox="1"/>
          <p:nvPr/>
        </p:nvSpPr>
        <p:spPr>
          <a:xfrm>
            <a:off x="622301" y="1847017"/>
            <a:ext cx="6124020" cy="35473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800" err="1"/>
              <a:t>Korisnike</a:t>
            </a:r>
            <a:r>
              <a:rPr lang="en-US" sz="2800" dirty="0"/>
              <a:t> </a:t>
            </a:r>
            <a:r>
              <a:rPr lang="en-US" sz="2800" err="1"/>
              <a:t>privlači</a:t>
            </a:r>
            <a:r>
              <a:rPr lang="en-US" sz="2800" dirty="0"/>
              <a:t> </a:t>
            </a:r>
            <a:r>
              <a:rPr lang="en-US" sz="2800" err="1"/>
              <a:t>kvalitetan</a:t>
            </a:r>
            <a:r>
              <a:rPr lang="en-US" sz="2800" dirty="0"/>
              <a:t> </a:t>
            </a:r>
            <a:r>
              <a:rPr lang="en-US" sz="2800" err="1"/>
              <a:t>i</a:t>
            </a:r>
            <a:r>
              <a:rPr lang="en-US" sz="2800" dirty="0"/>
              <a:t> </a:t>
            </a:r>
            <a:r>
              <a:rPr lang="en-US" sz="2800" err="1"/>
              <a:t>interaktivan</a:t>
            </a:r>
            <a:r>
              <a:rPr lang="en-US" sz="2800" dirty="0"/>
              <a:t> </a:t>
            </a:r>
            <a:r>
              <a:rPr lang="en-US" sz="2800" err="1"/>
              <a:t>korisnički</a:t>
            </a:r>
            <a:r>
              <a:rPr lang="en-US" sz="2800" dirty="0"/>
              <a:t> </a:t>
            </a:r>
            <a:r>
              <a:rPr lang="en-US" sz="2800" err="1"/>
              <a:t>interfejs</a:t>
            </a:r>
            <a:endParaRPr lang="en-US" sz="2800">
              <a:ea typeface="Calibri"/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800" err="1"/>
              <a:t>Često</a:t>
            </a:r>
            <a:r>
              <a:rPr lang="en-US" sz="2800" dirty="0"/>
              <a:t> je </a:t>
            </a:r>
            <a:r>
              <a:rPr lang="en-US" sz="2800" err="1"/>
              <a:t>prelomna</a:t>
            </a:r>
            <a:r>
              <a:rPr lang="en-US" sz="2800" dirty="0"/>
              <a:t> </a:t>
            </a:r>
            <a:r>
              <a:rPr lang="en-US" sz="2800" err="1"/>
              <a:t>tačka</a:t>
            </a:r>
            <a:r>
              <a:rPr lang="en-US" sz="2800" dirty="0"/>
              <a:t> za </a:t>
            </a:r>
            <a:r>
              <a:rPr lang="en-US" sz="2800" err="1"/>
              <a:t>korisnika</a:t>
            </a:r>
            <a:r>
              <a:rPr lang="en-US" sz="2800" dirty="0"/>
              <a:t> </a:t>
            </a:r>
            <a:r>
              <a:rPr lang="en-US" sz="2800" err="1"/>
              <a:t>pri</a:t>
            </a:r>
            <a:r>
              <a:rPr lang="en-US" sz="2800" dirty="0"/>
              <a:t> </a:t>
            </a:r>
            <a:r>
              <a:rPr lang="en-US" sz="2800" err="1"/>
              <a:t>izboru</a:t>
            </a:r>
            <a:r>
              <a:rPr lang="en-US" sz="2800" dirty="0"/>
              <a:t> </a:t>
            </a:r>
            <a:r>
              <a:rPr lang="en-US" sz="2800" err="1"/>
              <a:t>aplikacije</a:t>
            </a:r>
            <a:endParaRPr lang="en-US" sz="2800">
              <a:ea typeface="Calibri"/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800" dirty="0"/>
              <a:t>Jetpack Compose – </a:t>
            </a:r>
            <a:r>
              <a:rPr lang="en-US" sz="2800" err="1"/>
              <a:t>alat</a:t>
            </a:r>
            <a:r>
              <a:rPr lang="en-US" sz="2800" dirty="0"/>
              <a:t> koji se </a:t>
            </a:r>
            <a:r>
              <a:rPr lang="en-US" sz="2800" err="1"/>
              <a:t>suočava</a:t>
            </a:r>
            <a:r>
              <a:rPr lang="en-US" sz="2800" dirty="0"/>
              <a:t> </a:t>
            </a:r>
            <a:r>
              <a:rPr lang="en-US" sz="2800" err="1"/>
              <a:t>sa</a:t>
            </a:r>
            <a:r>
              <a:rPr lang="en-US" sz="2800" dirty="0"/>
              <a:t> </a:t>
            </a:r>
            <a:r>
              <a:rPr lang="en-US" sz="2800" err="1"/>
              <a:t>izazovima</a:t>
            </a:r>
            <a:r>
              <a:rPr lang="en-US" sz="2800" dirty="0"/>
              <a:t> </a:t>
            </a:r>
            <a:r>
              <a:rPr lang="en-US" sz="2800" err="1"/>
              <a:t>modernih</a:t>
            </a:r>
            <a:r>
              <a:rPr lang="en-US" sz="2800" dirty="0"/>
              <a:t> </a:t>
            </a:r>
            <a:r>
              <a:rPr lang="en-US" sz="2800" err="1"/>
              <a:t>korisničkih</a:t>
            </a:r>
            <a:r>
              <a:rPr lang="en-US" sz="2800" dirty="0"/>
              <a:t> </a:t>
            </a:r>
            <a:r>
              <a:rPr lang="en-US" sz="2800" err="1"/>
              <a:t>interfejsa</a:t>
            </a:r>
            <a:endParaRPr lang="en-US" sz="2800">
              <a:ea typeface="Calibri"/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Slika 7" descr="Slika na kojoj se nalazi crtež, ilustracija, anime, umetnost&#10;&#10;Opis je automatski generisan">
            <a:extLst>
              <a:ext uri="{FF2B5EF4-FFF2-40B4-BE49-F238E27FC236}">
                <a16:creationId xmlns:a16="http://schemas.microsoft.com/office/drawing/2014/main" id="{65F60E50-0671-6F49-6A93-CE854B81A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012" y="2190566"/>
            <a:ext cx="3483005" cy="34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lika na kojoj se nalazi tekst, snimak ekrana&#10;&#10;Opis je automatski generisan">
            <a:extLst>
              <a:ext uri="{FF2B5EF4-FFF2-40B4-BE49-F238E27FC236}">
                <a16:creationId xmlns:a16="http://schemas.microsoft.com/office/drawing/2014/main" id="{D1BC7B2D-D1B8-E789-FAC1-3F9B94A74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59" y="-10099"/>
            <a:ext cx="6109315" cy="6878201"/>
          </a:xfrm>
          <a:prstGeom prst="rect">
            <a:avLst/>
          </a:prstGeom>
        </p:spPr>
      </p:pic>
      <p:pic>
        <p:nvPicPr>
          <p:cNvPr id="3" name="Slika 2" descr="Slika na kojoj se nalazi tekst, snimak ekrana, softver&#10;&#10;Opis je automatski generisan">
            <a:extLst>
              <a:ext uri="{FF2B5EF4-FFF2-40B4-BE49-F238E27FC236}">
                <a16:creationId xmlns:a16="http://schemas.microsoft.com/office/drawing/2014/main" id="{F1C8C941-A4CC-9B07-54EE-925524316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" t="-388" r="7622" b="236"/>
          <a:stretch/>
        </p:blipFill>
        <p:spPr>
          <a:xfrm>
            <a:off x="6100438" y="-40461"/>
            <a:ext cx="5991073" cy="68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22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lika na kojoj se nalazi tekst, snimak ekrana, Font, softver&#10;&#10;Opis je automatski generisan">
            <a:extLst>
              <a:ext uri="{FF2B5EF4-FFF2-40B4-BE49-F238E27FC236}">
                <a16:creationId xmlns:a16="http://schemas.microsoft.com/office/drawing/2014/main" id="{43B62028-7125-BFF0-D3CE-BCDA0B66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73" y="1045049"/>
            <a:ext cx="7677704" cy="2045417"/>
          </a:xfrm>
          <a:prstGeom prst="rect">
            <a:avLst/>
          </a:prstGeom>
        </p:spPr>
      </p:pic>
      <p:sp>
        <p:nvSpPr>
          <p:cNvPr id="3" name="Okvir za tekst 2">
            <a:extLst>
              <a:ext uri="{FF2B5EF4-FFF2-40B4-BE49-F238E27FC236}">
                <a16:creationId xmlns:a16="http://schemas.microsoft.com/office/drawing/2014/main" id="{CBA1FE51-4B06-0FEA-189C-C5535888D3DB}"/>
              </a:ext>
            </a:extLst>
          </p:cNvPr>
          <p:cNvSpPr txBox="1"/>
          <p:nvPr/>
        </p:nvSpPr>
        <p:spPr>
          <a:xfrm>
            <a:off x="3314330" y="4276077"/>
            <a:ext cx="284085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dirty="0"/>
              <a:t>7*50 = 350</a:t>
            </a:r>
          </a:p>
          <a:p>
            <a:r>
              <a:rPr lang="sr-Latn-RS" sz="2800" dirty="0"/>
              <a:t>7*7=49</a:t>
            </a:r>
          </a:p>
        </p:txBody>
      </p:sp>
      <p:sp>
        <p:nvSpPr>
          <p:cNvPr id="4" name="Strelica: nadesno 3">
            <a:extLst>
              <a:ext uri="{FF2B5EF4-FFF2-40B4-BE49-F238E27FC236}">
                <a16:creationId xmlns:a16="http://schemas.microsoft.com/office/drawing/2014/main" id="{AD2E8A2F-8F37-80F7-7731-0D28CE0EF3F8}"/>
              </a:ext>
            </a:extLst>
          </p:cNvPr>
          <p:cNvSpPr/>
          <p:nvPr/>
        </p:nvSpPr>
        <p:spPr>
          <a:xfrm>
            <a:off x="5385786" y="4409242"/>
            <a:ext cx="1006135" cy="56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/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3C058062-D62A-E88A-51AE-42DC82D29B1C}"/>
              </a:ext>
            </a:extLst>
          </p:cNvPr>
          <p:cNvSpPr txBox="1"/>
          <p:nvPr/>
        </p:nvSpPr>
        <p:spPr>
          <a:xfrm>
            <a:off x="6821009" y="4327862"/>
            <a:ext cx="253013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dirty="0" err="1"/>
              <a:t>Usteda</a:t>
            </a:r>
            <a:r>
              <a:rPr lang="sr-Latn-RS" sz="2800" dirty="0"/>
              <a:t> od skoro 300 linija koda</a:t>
            </a:r>
          </a:p>
        </p:txBody>
      </p:sp>
    </p:spTree>
    <p:extLst>
      <p:ext uri="{BB962C8B-B14F-4D97-AF65-F5344CB8AC3E}">
        <p14:creationId xmlns:p14="http://schemas.microsoft.com/office/powerpoint/2010/main" val="370920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C7BEFB66-68C8-7C16-1779-50116989B8BF}"/>
              </a:ext>
            </a:extLst>
          </p:cNvPr>
          <p:cNvSpPr txBox="1"/>
          <p:nvPr/>
        </p:nvSpPr>
        <p:spPr>
          <a:xfrm>
            <a:off x="5119455" y="229339"/>
            <a:ext cx="195308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4400" err="1"/>
              <a:t>Buttons</a:t>
            </a:r>
            <a:endParaRPr lang="sr-Latn-RS" sz="4400">
              <a:ea typeface="Calibri"/>
              <a:cs typeface="Calibri"/>
            </a:endParaRPr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3D937EA9-DC2C-F4F4-80A4-E550740A6C51}"/>
              </a:ext>
            </a:extLst>
          </p:cNvPr>
          <p:cNvSpPr txBox="1"/>
          <p:nvPr/>
        </p:nvSpPr>
        <p:spPr>
          <a:xfrm>
            <a:off x="1183689" y="1538796"/>
            <a:ext cx="958788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err="1"/>
              <a:t>Jetpack</a:t>
            </a:r>
            <a:r>
              <a:rPr lang="sr-Latn-RS" sz="2800" dirty="0"/>
              <a:t> </a:t>
            </a:r>
            <a:r>
              <a:rPr lang="sr-Latn-RS" sz="2800" err="1"/>
              <a:t>Compose</a:t>
            </a:r>
            <a:r>
              <a:rPr lang="sr-Latn-RS" sz="2800" dirty="0"/>
              <a:t> sadrži funkcije za veliki broj </a:t>
            </a:r>
            <a:r>
              <a:rPr lang="sr-Latn-RS" sz="2800" err="1"/>
              <a:t>dugmića</a:t>
            </a:r>
            <a:r>
              <a:rPr lang="sr-Latn-RS" sz="2800" dirty="0"/>
              <a:t> kao što su </a:t>
            </a:r>
            <a:r>
              <a:rPr lang="sr-Latn-RS" sz="2800" err="1"/>
              <a:t>Button</a:t>
            </a:r>
            <a:r>
              <a:rPr lang="sr-Latn-RS" sz="2800" dirty="0"/>
              <a:t>, </a:t>
            </a:r>
            <a:r>
              <a:rPr lang="sr-Latn-RS" sz="2800" err="1"/>
              <a:t>IconButton</a:t>
            </a:r>
            <a:r>
              <a:rPr lang="sr-Latn-RS" sz="2800" dirty="0"/>
              <a:t>, </a:t>
            </a:r>
            <a:r>
              <a:rPr lang="sr-Latn-RS" sz="2800" err="1"/>
              <a:t>RadioButton</a:t>
            </a:r>
            <a:r>
              <a:rPr lang="sr-Latn-RS" sz="2800" dirty="0"/>
              <a:t>, </a:t>
            </a:r>
            <a:r>
              <a:rPr lang="sr-Latn-RS" sz="2800" err="1"/>
              <a:t>FloatingActionButton</a:t>
            </a:r>
            <a:endParaRPr lang="sr-Latn-RS" sz="2800">
              <a:ea typeface="Calibri"/>
              <a:cs typeface="Calibri"/>
            </a:endParaRPr>
          </a:p>
        </p:txBody>
      </p:sp>
      <p:pic>
        <p:nvPicPr>
          <p:cNvPr id="4" name="Slika 3" descr="Slika na kojoj se nalazi tekst, Font, Četvorougao, snimak ekrana&#10;&#10;Opis je automatski generisan">
            <a:extLst>
              <a:ext uri="{FF2B5EF4-FFF2-40B4-BE49-F238E27FC236}">
                <a16:creationId xmlns:a16="http://schemas.microsoft.com/office/drawing/2014/main" id="{CF9F9B89-5AA1-FB82-DDE9-95AE5E0E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682" y="2720942"/>
            <a:ext cx="2743200" cy="1001827"/>
          </a:xfrm>
          <a:prstGeom prst="rect">
            <a:avLst/>
          </a:prstGeom>
        </p:spPr>
      </p:pic>
      <p:pic>
        <p:nvPicPr>
          <p:cNvPr id="5" name="Slika 4" descr="Slika na kojoj se nalazi simbol, logotip, Grafika, belo&#10;&#10;Opis je automatski generisan">
            <a:extLst>
              <a:ext uri="{FF2B5EF4-FFF2-40B4-BE49-F238E27FC236}">
                <a16:creationId xmlns:a16="http://schemas.microsoft.com/office/drawing/2014/main" id="{C005B0CF-7D5C-F21E-D4FB-A706B4696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" r="7500" b="-617"/>
          <a:stretch/>
        </p:blipFill>
        <p:spPr>
          <a:xfrm>
            <a:off x="2842427" y="4456036"/>
            <a:ext cx="1298384" cy="1208488"/>
          </a:xfrm>
          <a:prstGeom prst="rect">
            <a:avLst/>
          </a:prstGeom>
        </p:spPr>
      </p:pic>
      <p:pic>
        <p:nvPicPr>
          <p:cNvPr id="6" name="Slika 5" descr="Slika na kojoj se nalazi krug, dizajn&#10;&#10;Opis je automatski generisan">
            <a:extLst>
              <a:ext uri="{FF2B5EF4-FFF2-40B4-BE49-F238E27FC236}">
                <a16:creationId xmlns:a16="http://schemas.microsoft.com/office/drawing/2014/main" id="{275308C0-ADA8-CFBF-4013-7D5F0B852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711" y="2721165"/>
            <a:ext cx="2247531" cy="1001378"/>
          </a:xfrm>
          <a:prstGeom prst="rect">
            <a:avLst/>
          </a:prstGeom>
        </p:spPr>
      </p:pic>
      <p:pic>
        <p:nvPicPr>
          <p:cNvPr id="7" name="Slika 6" descr="Slika na kojoj se nalazi simbol, krug, logotip, Šarenilo&#10;&#10;Opis je automatski generisan">
            <a:extLst>
              <a:ext uri="{FF2B5EF4-FFF2-40B4-BE49-F238E27FC236}">
                <a16:creationId xmlns:a16="http://schemas.microsoft.com/office/drawing/2014/main" id="{3CA63466-6659-50B1-57E7-8ED7C7F7F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722" y="4464173"/>
            <a:ext cx="1280050" cy="1199596"/>
          </a:xfrm>
          <a:prstGeom prst="rect">
            <a:avLst/>
          </a:prstGeom>
        </p:spPr>
      </p:pic>
      <p:sp>
        <p:nvSpPr>
          <p:cNvPr id="9" name="Pravougaonik 8">
            <a:extLst>
              <a:ext uri="{FF2B5EF4-FFF2-40B4-BE49-F238E27FC236}">
                <a16:creationId xmlns:a16="http://schemas.microsoft.com/office/drawing/2014/main" id="{9E3D7F3D-A29C-50A9-AD3B-A8D21CF41E06}"/>
              </a:ext>
            </a:extLst>
          </p:cNvPr>
          <p:cNvSpPr/>
          <p:nvPr/>
        </p:nvSpPr>
        <p:spPr>
          <a:xfrm>
            <a:off x="5802922" y="998524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9522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lika na kojoj se nalazi tekst, snimak ekrana, softver, Font&#10;&#10;Opis je automatski generisan">
            <a:extLst>
              <a:ext uri="{FF2B5EF4-FFF2-40B4-BE49-F238E27FC236}">
                <a16:creationId xmlns:a16="http://schemas.microsoft.com/office/drawing/2014/main" id="{0E0B36DD-C6D1-1BFD-290D-9AD11416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59" y="243801"/>
            <a:ext cx="7004480" cy="63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6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ED2E7D94-A71C-3905-7DBB-B66113A6B3ED}"/>
              </a:ext>
            </a:extLst>
          </p:cNvPr>
          <p:cNvSpPr txBox="1"/>
          <p:nvPr/>
        </p:nvSpPr>
        <p:spPr>
          <a:xfrm>
            <a:off x="4066442" y="73269"/>
            <a:ext cx="386007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4400" err="1">
                <a:ea typeface="+mn-lt"/>
                <a:cs typeface="+mn-lt"/>
              </a:rPr>
              <a:t>Progress</a:t>
            </a:r>
            <a:r>
              <a:rPr lang="sr-Latn-RS" sz="4400" dirty="0">
                <a:ea typeface="+mn-lt"/>
                <a:cs typeface="+mn-lt"/>
              </a:rPr>
              <a:t> </a:t>
            </a:r>
            <a:r>
              <a:rPr lang="sr-Latn-RS" sz="4400" err="1">
                <a:ea typeface="+mn-lt"/>
                <a:cs typeface="+mn-lt"/>
              </a:rPr>
              <a:t>Bars</a:t>
            </a:r>
            <a:endParaRPr lang="sr-Latn-RS" sz="4400">
              <a:ea typeface="+mn-lt"/>
              <a:cs typeface="+mn-lt"/>
            </a:endParaRPr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EB997836-DED1-F801-3AA7-3101EE5490C0}"/>
              </a:ext>
            </a:extLst>
          </p:cNvPr>
          <p:cNvSpPr txBox="1"/>
          <p:nvPr/>
        </p:nvSpPr>
        <p:spPr>
          <a:xfrm>
            <a:off x="1391118" y="977966"/>
            <a:ext cx="857249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400" err="1">
                <a:ea typeface="+mn-lt"/>
                <a:cs typeface="+mn-lt"/>
              </a:rPr>
              <a:t>Progress</a:t>
            </a:r>
            <a:r>
              <a:rPr lang="sr-Latn-RS" sz="2400" dirty="0">
                <a:ea typeface="+mn-lt"/>
                <a:cs typeface="+mn-lt"/>
              </a:rPr>
              <a:t> barovi su neizostavni deo svake aplikacije jer je čine dinamičnijom. Ukoliko je potrebno obaviti neko učitavanje, poput poziva ka serveru, dobra praksa je ubacivanje </a:t>
            </a:r>
            <a:r>
              <a:rPr lang="sr-Latn-RS" sz="2400" err="1">
                <a:ea typeface="+mn-lt"/>
                <a:cs typeface="+mn-lt"/>
              </a:rPr>
              <a:t>progress</a:t>
            </a:r>
            <a:r>
              <a:rPr lang="sr-Latn-RS" sz="2400" dirty="0">
                <a:ea typeface="+mn-lt"/>
                <a:cs typeface="+mn-lt"/>
              </a:rPr>
              <a:t> bara koji će korisniku naglasiti da postoji učitavanje koje treba sačekati</a:t>
            </a:r>
          </a:p>
          <a:p>
            <a:endParaRPr lang="sr-Latn-RS" sz="2400" dirty="0">
              <a:ea typeface="+mn-lt"/>
              <a:cs typeface="+mn-lt"/>
            </a:endParaRPr>
          </a:p>
        </p:txBody>
      </p:sp>
      <p:pic>
        <p:nvPicPr>
          <p:cNvPr id="4" name="Slika 3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F27C6C78-E7B5-0D52-5C4B-3D3186E6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28" y="2506506"/>
            <a:ext cx="7152442" cy="4224318"/>
          </a:xfrm>
          <a:prstGeom prst="rect">
            <a:avLst/>
          </a:prstGeom>
        </p:spPr>
      </p:pic>
      <p:sp>
        <p:nvSpPr>
          <p:cNvPr id="8" name="Pravougaonik 7">
            <a:extLst>
              <a:ext uri="{FF2B5EF4-FFF2-40B4-BE49-F238E27FC236}">
                <a16:creationId xmlns:a16="http://schemas.microsoft.com/office/drawing/2014/main" id="{715600DA-E9F5-F68D-6797-10CD5212E4EC}"/>
              </a:ext>
            </a:extLst>
          </p:cNvPr>
          <p:cNvSpPr/>
          <p:nvPr/>
        </p:nvSpPr>
        <p:spPr>
          <a:xfrm>
            <a:off x="5377960" y="976543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992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A3E06B51-7FA0-8F40-9B36-8DBE2D6694E8}"/>
              </a:ext>
            </a:extLst>
          </p:cNvPr>
          <p:cNvSpPr txBox="1"/>
          <p:nvPr/>
        </p:nvSpPr>
        <p:spPr>
          <a:xfrm>
            <a:off x="1020932" y="401059"/>
            <a:ext cx="229894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4400" dirty="0">
                <a:ea typeface="+mn-lt"/>
                <a:cs typeface="+mn-lt"/>
              </a:rPr>
              <a:t>Dijalozi</a:t>
            </a:r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C65DF527-B045-9B1F-8E40-568210E1A0BE}"/>
              </a:ext>
            </a:extLst>
          </p:cNvPr>
          <p:cNvSpPr txBox="1"/>
          <p:nvPr/>
        </p:nvSpPr>
        <p:spPr>
          <a:xfrm>
            <a:off x="1020931" y="2201348"/>
            <a:ext cx="507506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2800" dirty="0"/>
              <a:t>Dijalozi predstavljaju metod da se na interaktivan način korisniku iznesu odgovarajuća obaveštenja ili dobiju dodatne informacije za obavljanje neke akcije.</a:t>
            </a:r>
          </a:p>
        </p:txBody>
      </p:sp>
      <p:pic>
        <p:nvPicPr>
          <p:cNvPr id="4" name="Slika 3" descr="Slika na kojoj se nalazi tekst, snimak ekrana, softver&#10;&#10;Opis je automatski generisan">
            <a:extLst>
              <a:ext uri="{FF2B5EF4-FFF2-40B4-BE49-F238E27FC236}">
                <a16:creationId xmlns:a16="http://schemas.microsoft.com/office/drawing/2014/main" id="{D48A35CC-CAFD-ECDB-9C70-15D6EE1CC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5" b="118"/>
          <a:stretch/>
        </p:blipFill>
        <p:spPr>
          <a:xfrm>
            <a:off x="6522127" y="308077"/>
            <a:ext cx="5458307" cy="6249248"/>
          </a:xfrm>
          <a:prstGeom prst="rect">
            <a:avLst/>
          </a:prstGeom>
        </p:spPr>
      </p:pic>
      <p:sp>
        <p:nvSpPr>
          <p:cNvPr id="6" name="Pravougaonik 5">
            <a:extLst>
              <a:ext uri="{FF2B5EF4-FFF2-40B4-BE49-F238E27FC236}">
                <a16:creationId xmlns:a16="http://schemas.microsoft.com/office/drawing/2014/main" id="{65703BB1-3CBC-00A2-CDAE-71BE6D75E806}"/>
              </a:ext>
            </a:extLst>
          </p:cNvPr>
          <p:cNvSpPr/>
          <p:nvPr/>
        </p:nvSpPr>
        <p:spPr>
          <a:xfrm>
            <a:off x="1113691" y="1079120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7587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kvir za tekst 2">
            <a:extLst>
              <a:ext uri="{FF2B5EF4-FFF2-40B4-BE49-F238E27FC236}">
                <a16:creationId xmlns:a16="http://schemas.microsoft.com/office/drawing/2014/main" id="{0ED95D7F-47F0-9AA3-CB49-7A48DDBEAF7C}"/>
              </a:ext>
            </a:extLst>
          </p:cNvPr>
          <p:cNvSpPr txBox="1"/>
          <p:nvPr/>
        </p:nvSpPr>
        <p:spPr>
          <a:xfrm>
            <a:off x="364994" y="1537016"/>
            <a:ext cx="519343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2800" err="1"/>
              <a:t>Scaffold</a:t>
            </a:r>
            <a:r>
              <a:rPr lang="sr-Latn-RS" sz="2800" dirty="0"/>
              <a:t> je novina koju uvodi </a:t>
            </a:r>
            <a:r>
              <a:rPr lang="sr-Latn-RS" sz="2800" err="1"/>
              <a:t>Jetpack</a:t>
            </a:r>
            <a:r>
              <a:rPr lang="sr-Latn-RS" sz="2800" dirty="0"/>
              <a:t> </a:t>
            </a:r>
            <a:r>
              <a:rPr lang="sr-Latn-RS" sz="2800" err="1"/>
              <a:t>Compose</a:t>
            </a:r>
            <a:r>
              <a:rPr lang="sr-Latn-RS" sz="2800" dirty="0"/>
              <a:t>. Ideja je da postavi </a:t>
            </a:r>
            <a:r>
              <a:rPr lang="sr-Latn-RS" sz="2800" err="1"/>
              <a:t>layout</a:t>
            </a:r>
            <a:r>
              <a:rPr lang="sr-Latn-RS" sz="2800" dirty="0"/>
              <a:t> koji prati </a:t>
            </a:r>
            <a:r>
              <a:rPr lang="sr-Latn-RS" sz="2800" err="1"/>
              <a:t>material</a:t>
            </a:r>
            <a:r>
              <a:rPr lang="sr-Latn-RS" sz="2800" dirty="0"/>
              <a:t> </a:t>
            </a:r>
            <a:r>
              <a:rPr lang="sr-Latn-RS" sz="2800" err="1"/>
              <a:t>design</a:t>
            </a:r>
            <a:r>
              <a:rPr lang="sr-Latn-RS" sz="2800" dirty="0"/>
              <a:t>, odnosno predstavlja podlogu za specijalne komponente koje se često koriste u okviru </a:t>
            </a:r>
            <a:r>
              <a:rPr lang="sr-Latn-RS" sz="2800" err="1"/>
              <a:t>Material</a:t>
            </a:r>
            <a:r>
              <a:rPr lang="sr-Latn-RS" sz="2800" dirty="0"/>
              <a:t> </a:t>
            </a:r>
            <a:r>
              <a:rPr lang="sr-Latn-RS" sz="2800" err="1"/>
              <a:t>design</a:t>
            </a:r>
            <a:r>
              <a:rPr lang="sr-Latn-RS" sz="2800" dirty="0"/>
              <a:t>-a, kao što su </a:t>
            </a:r>
            <a:r>
              <a:rPr lang="sr-Latn-RS" sz="2800" err="1"/>
              <a:t>BottomNavigationBar</a:t>
            </a:r>
            <a:r>
              <a:rPr lang="sr-Latn-RS" sz="2800" dirty="0"/>
              <a:t>, </a:t>
            </a:r>
            <a:r>
              <a:rPr lang="sr-Latn-RS" sz="2800" err="1"/>
              <a:t>BottomSheet</a:t>
            </a:r>
            <a:r>
              <a:rPr lang="sr-Latn-RS" sz="2800" dirty="0"/>
              <a:t>, </a:t>
            </a:r>
            <a:r>
              <a:rPr lang="sr-Latn-RS" sz="2800" err="1"/>
              <a:t>SideSheet</a:t>
            </a:r>
            <a:r>
              <a:rPr lang="sr-Latn-RS" sz="2800" dirty="0"/>
              <a:t>, </a:t>
            </a:r>
            <a:r>
              <a:rPr lang="sr-Latn-RS" sz="2800" err="1"/>
              <a:t>FloatingActionButton</a:t>
            </a:r>
            <a:r>
              <a:rPr lang="sr-Latn-RS" sz="2800" dirty="0"/>
              <a:t>... </a:t>
            </a:r>
          </a:p>
        </p:txBody>
      </p:sp>
      <p:pic>
        <p:nvPicPr>
          <p:cNvPr id="4" name="Slika 3" descr="Slika na kojoj se nalazi tekst, snimak ekrana, Font, softver&#10;&#10;Opis je automatski generisan">
            <a:extLst>
              <a:ext uri="{FF2B5EF4-FFF2-40B4-BE49-F238E27FC236}">
                <a16:creationId xmlns:a16="http://schemas.microsoft.com/office/drawing/2014/main" id="{3BBEE4D2-2CB9-0498-56FC-C0297CF2E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527" y="1764149"/>
            <a:ext cx="5791200" cy="2730459"/>
          </a:xfrm>
          <a:prstGeom prst="rect">
            <a:avLst/>
          </a:pr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DDA27BDE-BFD4-188D-7FE3-406A731DFD49}"/>
              </a:ext>
            </a:extLst>
          </p:cNvPr>
          <p:cNvSpPr txBox="1"/>
          <p:nvPr/>
        </p:nvSpPr>
        <p:spPr>
          <a:xfrm>
            <a:off x="5105226" y="227064"/>
            <a:ext cx="19788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4400" dirty="0" err="1">
                <a:ea typeface="+mn-lt"/>
                <a:cs typeface="+mn-lt"/>
              </a:rPr>
              <a:t>Scaffold</a:t>
            </a:r>
            <a:endParaRPr lang="sr-Latn-RS" sz="4400" dirty="0" err="1"/>
          </a:p>
        </p:txBody>
      </p:sp>
      <p:pic>
        <p:nvPicPr>
          <p:cNvPr id="6" name="Slika 5" descr="Slika na kojoj se nalazi snimak ekrana, dizajn&#10;&#10;Opis je automatski generisan">
            <a:extLst>
              <a:ext uri="{FF2B5EF4-FFF2-40B4-BE49-F238E27FC236}">
                <a16:creationId xmlns:a16="http://schemas.microsoft.com/office/drawing/2014/main" id="{A2EEE5DE-6CD0-99C1-EED0-C2D7964C8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" b="5738"/>
          <a:stretch/>
        </p:blipFill>
        <p:spPr>
          <a:xfrm>
            <a:off x="5857797" y="5272032"/>
            <a:ext cx="5702427" cy="853611"/>
          </a:xfrm>
          <a:prstGeom prst="rect">
            <a:avLst/>
          </a:prstGeom>
        </p:spPr>
      </p:pic>
      <p:sp>
        <p:nvSpPr>
          <p:cNvPr id="7" name="Pravougaonik 6">
            <a:extLst>
              <a:ext uri="{FF2B5EF4-FFF2-40B4-BE49-F238E27FC236}">
                <a16:creationId xmlns:a16="http://schemas.microsoft.com/office/drawing/2014/main" id="{C3DEF6DF-97D7-6728-129C-BBF2A9DAAACA}"/>
              </a:ext>
            </a:extLst>
          </p:cNvPr>
          <p:cNvSpPr/>
          <p:nvPr/>
        </p:nvSpPr>
        <p:spPr>
          <a:xfrm>
            <a:off x="5802922" y="998524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086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E5D45330-DEC8-9BC3-9657-695427B7C018}"/>
              </a:ext>
            </a:extLst>
          </p:cNvPr>
          <p:cNvSpPr txBox="1"/>
          <p:nvPr/>
        </p:nvSpPr>
        <p:spPr>
          <a:xfrm>
            <a:off x="5200550" y="335401"/>
            <a:ext cx="143629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4400" dirty="0">
                <a:ea typeface="+mn-lt"/>
                <a:cs typeface="+mn-lt"/>
              </a:rPr>
              <a:t>Liste</a:t>
            </a:r>
            <a:endParaRPr lang="sr-Latn-RS" sz="4400" dirty="0">
              <a:ea typeface="Calibri"/>
              <a:cs typeface="Calibri"/>
            </a:endParaRPr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76947AFF-D557-ABA6-337D-57794D3D2BF0}"/>
              </a:ext>
            </a:extLst>
          </p:cNvPr>
          <p:cNvSpPr txBox="1"/>
          <p:nvPr/>
        </p:nvSpPr>
        <p:spPr>
          <a:xfrm>
            <a:off x="795860" y="1360246"/>
            <a:ext cx="972104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000" dirty="0">
                <a:ea typeface="+mn-lt"/>
                <a:cs typeface="+mn-lt"/>
              </a:rPr>
              <a:t>Prikaz liste elemenata je podrazumevana pojava u modernim aplikacijama. Da bismo prikazali element u listi moramo da kreiramo adapter za taj tip elemenata koji će da definiše kako se on prikazuje u listi. Zadatak se dodatno komplikuje ukoliko želimo da jedna lista ima više različitih tipova elemenata. Ako poželimo da lista bude </a:t>
            </a:r>
            <a:r>
              <a:rPr lang="sr-Latn-RS" sz="2000" err="1">
                <a:ea typeface="+mn-lt"/>
                <a:cs typeface="+mn-lt"/>
              </a:rPr>
              <a:t>lazy-loading</a:t>
            </a:r>
            <a:r>
              <a:rPr lang="sr-Latn-RS" sz="2000" dirty="0">
                <a:ea typeface="+mn-lt"/>
                <a:cs typeface="+mn-lt"/>
              </a:rPr>
              <a:t>. </a:t>
            </a:r>
            <a:r>
              <a:rPr lang="sr-Latn-RS" sz="2000" err="1">
                <a:ea typeface="+mn-lt"/>
                <a:cs typeface="+mn-lt"/>
              </a:rPr>
              <a:t>Jetpack</a:t>
            </a:r>
            <a:r>
              <a:rPr lang="sr-Latn-RS" sz="2000" dirty="0">
                <a:ea typeface="+mn-lt"/>
                <a:cs typeface="+mn-lt"/>
              </a:rPr>
              <a:t> </a:t>
            </a:r>
            <a:r>
              <a:rPr lang="sr-Latn-RS" sz="2000" err="1">
                <a:ea typeface="+mn-lt"/>
                <a:cs typeface="+mn-lt"/>
              </a:rPr>
              <a:t>Compose</a:t>
            </a:r>
            <a:r>
              <a:rPr lang="sr-Latn-RS" sz="2000" dirty="0">
                <a:ea typeface="+mn-lt"/>
                <a:cs typeface="+mn-lt"/>
              </a:rPr>
              <a:t> je konačno odgovorio na žalbe </a:t>
            </a:r>
            <a:r>
              <a:rPr lang="sr-Latn-RS" sz="2000" err="1">
                <a:ea typeface="+mn-lt"/>
                <a:cs typeface="+mn-lt"/>
              </a:rPr>
              <a:t>developera</a:t>
            </a:r>
            <a:r>
              <a:rPr lang="sr-Latn-RS" sz="2000" dirty="0">
                <a:ea typeface="+mn-lt"/>
                <a:cs typeface="+mn-lt"/>
              </a:rPr>
              <a:t> i uvodi mnogo lakše rešenje: </a:t>
            </a:r>
            <a:r>
              <a:rPr lang="sr-Latn-RS" sz="2000" err="1">
                <a:ea typeface="+mn-lt"/>
                <a:cs typeface="+mn-lt"/>
              </a:rPr>
              <a:t>LazyColumn</a:t>
            </a:r>
            <a:r>
              <a:rPr lang="sr-Latn-RS" sz="2000" dirty="0">
                <a:ea typeface="+mn-lt"/>
                <a:cs typeface="+mn-lt"/>
              </a:rPr>
              <a:t> i </a:t>
            </a:r>
            <a:r>
              <a:rPr lang="sr-Latn-RS" sz="2000" err="1">
                <a:ea typeface="+mn-lt"/>
                <a:cs typeface="+mn-lt"/>
              </a:rPr>
              <a:t>LazyRow</a:t>
            </a:r>
            <a:r>
              <a:rPr lang="sr-Latn-RS" sz="2000" dirty="0">
                <a:ea typeface="+mn-lt"/>
                <a:cs typeface="+mn-lt"/>
              </a:rPr>
              <a:t>.</a:t>
            </a:r>
            <a:endParaRPr lang="sr-Latn-RS" sz="2000"/>
          </a:p>
        </p:txBody>
      </p:sp>
      <p:pic>
        <p:nvPicPr>
          <p:cNvPr id="5" name="Slika 4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C3A78379-A577-FD97-AA90-A44F3738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103" y="3616207"/>
            <a:ext cx="5147568" cy="2877033"/>
          </a:xfrm>
          <a:prstGeom prst="rect">
            <a:avLst/>
          </a:prstGeom>
        </p:spPr>
      </p:pic>
      <p:sp>
        <p:nvSpPr>
          <p:cNvPr id="6" name="Pravougaonik 5">
            <a:extLst>
              <a:ext uri="{FF2B5EF4-FFF2-40B4-BE49-F238E27FC236}">
                <a16:creationId xmlns:a16="http://schemas.microsoft.com/office/drawing/2014/main" id="{0DE0DA04-4C56-DCA6-838C-A8BEF166FD6E}"/>
              </a:ext>
            </a:extLst>
          </p:cNvPr>
          <p:cNvSpPr/>
          <p:nvPr/>
        </p:nvSpPr>
        <p:spPr>
          <a:xfrm>
            <a:off x="5501380" y="1101101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4243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34FCD702-2B86-C6EF-DCEA-15C647E9A4AB}"/>
              </a:ext>
            </a:extLst>
          </p:cNvPr>
          <p:cNvSpPr txBox="1"/>
          <p:nvPr/>
        </p:nvSpPr>
        <p:spPr>
          <a:xfrm>
            <a:off x="1575787" y="177552"/>
            <a:ext cx="904042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4400" err="1">
                <a:ea typeface="Calibri"/>
                <a:cs typeface="Calibri"/>
              </a:rPr>
              <a:t>Jetpack</a:t>
            </a:r>
            <a:r>
              <a:rPr lang="sr-Latn-RS" sz="4400" dirty="0">
                <a:ea typeface="Calibri"/>
                <a:cs typeface="Calibri"/>
              </a:rPr>
              <a:t> </a:t>
            </a:r>
            <a:r>
              <a:rPr lang="sr-Latn-RS" sz="4400" err="1">
                <a:ea typeface="Calibri"/>
                <a:cs typeface="Calibri"/>
              </a:rPr>
              <a:t>Compose</a:t>
            </a:r>
            <a:r>
              <a:rPr lang="sr-Latn-RS" sz="4400" dirty="0">
                <a:ea typeface="Calibri"/>
                <a:cs typeface="Calibri"/>
              </a:rPr>
              <a:t> i XML (poređenje)</a:t>
            </a:r>
            <a:endParaRPr lang="sr-Latn-RS" sz="4400" dirty="0"/>
          </a:p>
        </p:txBody>
      </p:sp>
      <p:sp>
        <p:nvSpPr>
          <p:cNvPr id="4" name="Pravougaonik 3">
            <a:extLst>
              <a:ext uri="{FF2B5EF4-FFF2-40B4-BE49-F238E27FC236}">
                <a16:creationId xmlns:a16="http://schemas.microsoft.com/office/drawing/2014/main" id="{9D42DD44-22BD-6F14-50C1-FADA55B16284}"/>
              </a:ext>
            </a:extLst>
          </p:cNvPr>
          <p:cNvSpPr/>
          <p:nvPr/>
        </p:nvSpPr>
        <p:spPr>
          <a:xfrm>
            <a:off x="5744449" y="901993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6B11361C-5C25-5FCB-2AAF-B9823AAADCA6}"/>
              </a:ext>
            </a:extLst>
          </p:cNvPr>
          <p:cNvSpPr txBox="1"/>
          <p:nvPr/>
        </p:nvSpPr>
        <p:spPr>
          <a:xfrm>
            <a:off x="384698" y="1671961"/>
            <a:ext cx="6584270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400" dirty="0">
                <a:ea typeface="+mn-lt"/>
                <a:cs typeface="+mn-lt"/>
              </a:rPr>
              <a:t>XML </a:t>
            </a:r>
            <a:r>
              <a:rPr lang="sr-Latn-RS" sz="2400" dirty="0" err="1">
                <a:ea typeface="+mn-lt"/>
                <a:cs typeface="+mn-lt"/>
              </a:rPr>
              <a:t>layout</a:t>
            </a:r>
            <a:r>
              <a:rPr lang="sr-Latn-RS" sz="2400" dirty="0">
                <a:ea typeface="+mn-lt"/>
                <a:cs typeface="+mn-lt"/>
              </a:rPr>
              <a:t> je u prošlosti bio ustaljen način za oblikovanje korisničkih interfejsa u Android aplikacijama. Međutim, nedavno je </a:t>
            </a:r>
            <a:r>
              <a:rPr lang="sr-Latn-RS" sz="2400" dirty="0" err="1">
                <a:ea typeface="+mn-lt"/>
                <a:cs typeface="+mn-lt"/>
              </a:rPr>
              <a:t>Jetpack</a:t>
            </a:r>
            <a:r>
              <a:rPr lang="sr-Latn-RS" sz="2400" dirty="0">
                <a:ea typeface="+mn-lt"/>
                <a:cs typeface="+mn-lt"/>
              </a:rPr>
              <a:t> </a:t>
            </a:r>
            <a:r>
              <a:rPr lang="sr-Latn-RS" sz="2400" dirty="0" err="1">
                <a:ea typeface="+mn-lt"/>
                <a:cs typeface="+mn-lt"/>
              </a:rPr>
              <a:t>Compose</a:t>
            </a:r>
            <a:r>
              <a:rPr lang="sr-Latn-RS" sz="2400" dirty="0">
                <a:ea typeface="+mn-lt"/>
                <a:cs typeface="+mn-lt"/>
              </a:rPr>
              <a:t>, deklarativni alat za dizajniranje interfejsa, postao snažna alternativa koja i dalje stiče sve veću popularnost. </a:t>
            </a:r>
            <a:r>
              <a:rPr lang="sr-Latn-RS" sz="2400" dirty="0" err="1">
                <a:ea typeface="+mn-lt"/>
                <a:cs typeface="+mn-lt"/>
              </a:rPr>
              <a:t>Jetpack</a:t>
            </a:r>
            <a:r>
              <a:rPr lang="sr-Latn-RS" sz="2400" dirty="0">
                <a:ea typeface="+mn-lt"/>
                <a:cs typeface="+mn-lt"/>
              </a:rPr>
              <a:t> </a:t>
            </a:r>
            <a:r>
              <a:rPr lang="sr-Latn-RS" sz="2400" dirty="0" err="1">
                <a:ea typeface="+mn-lt"/>
                <a:cs typeface="+mn-lt"/>
              </a:rPr>
              <a:t>Compose</a:t>
            </a:r>
            <a:r>
              <a:rPr lang="sr-Latn-RS" sz="2400" dirty="0">
                <a:ea typeface="+mn-lt"/>
                <a:cs typeface="+mn-lt"/>
              </a:rPr>
              <a:t> značajno transformiše pristup pisanju korisničkih interfejsa u Android okruženju. Umesto da se elementi interfejsa konstruišu putem XML-a, sada se koriste </a:t>
            </a:r>
            <a:r>
              <a:rPr lang="sr-Latn-RS" sz="2400" dirty="0" err="1">
                <a:ea typeface="+mn-lt"/>
                <a:cs typeface="+mn-lt"/>
              </a:rPr>
              <a:t>Composable</a:t>
            </a:r>
            <a:r>
              <a:rPr lang="sr-Latn-RS" sz="2400" dirty="0">
                <a:ea typeface="+mn-lt"/>
                <a:cs typeface="+mn-lt"/>
              </a:rPr>
              <a:t> metode za programsko kreiranje ovih elemenata. </a:t>
            </a:r>
            <a:endParaRPr lang="sr-Latn-RS" sz="2400" dirty="0">
              <a:ea typeface="Calibri"/>
              <a:cs typeface="Calibri"/>
            </a:endParaRPr>
          </a:p>
          <a:p>
            <a:endParaRPr lang="sr-Latn-RS" dirty="0">
              <a:ea typeface="Calibri"/>
              <a:cs typeface="Calibri"/>
            </a:endParaRPr>
          </a:p>
          <a:p>
            <a:endParaRPr lang="sr-Latn-RS" dirty="0">
              <a:ea typeface="Calibri"/>
              <a:cs typeface="Calibri"/>
            </a:endParaRPr>
          </a:p>
        </p:txBody>
      </p:sp>
      <p:pic>
        <p:nvPicPr>
          <p:cNvPr id="6" name="Slika 5" descr="Slika na kojoj se nalazi tekst, dizajn, Font, logotip&#10;&#10;Opis je automatski generisan">
            <a:extLst>
              <a:ext uri="{FF2B5EF4-FFF2-40B4-BE49-F238E27FC236}">
                <a16:creationId xmlns:a16="http://schemas.microsoft.com/office/drawing/2014/main" id="{525D973A-6894-7818-1898-484D85C88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38" r="5121" b="7820"/>
          <a:stretch/>
        </p:blipFill>
        <p:spPr>
          <a:xfrm>
            <a:off x="8438225" y="3796907"/>
            <a:ext cx="2247801" cy="2881525"/>
          </a:xfrm>
          <a:prstGeom prst="rect">
            <a:avLst/>
          </a:prstGeom>
        </p:spPr>
      </p:pic>
      <p:sp>
        <p:nvSpPr>
          <p:cNvPr id="7" name="Okvir za tekst 6">
            <a:extLst>
              <a:ext uri="{FF2B5EF4-FFF2-40B4-BE49-F238E27FC236}">
                <a16:creationId xmlns:a16="http://schemas.microsoft.com/office/drawing/2014/main" id="{44465F70-A8CE-8D08-2762-31C6C594BC13}"/>
              </a:ext>
            </a:extLst>
          </p:cNvPr>
          <p:cNvSpPr txBox="1"/>
          <p:nvPr/>
        </p:nvSpPr>
        <p:spPr>
          <a:xfrm>
            <a:off x="9232777" y="2974019"/>
            <a:ext cx="15831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3200" dirty="0">
                <a:ea typeface="Calibri"/>
                <a:cs typeface="Calibri"/>
              </a:rPr>
              <a:t>VS</a:t>
            </a:r>
          </a:p>
        </p:txBody>
      </p:sp>
      <p:pic>
        <p:nvPicPr>
          <p:cNvPr id="8" name="Slika 7" descr="Slika na kojoj se nalazi snimak ekrana, dizajn, kocka&#10;&#10;Opis je automatski generisan">
            <a:extLst>
              <a:ext uri="{FF2B5EF4-FFF2-40B4-BE49-F238E27FC236}">
                <a16:creationId xmlns:a16="http://schemas.microsoft.com/office/drawing/2014/main" id="{1CD61E47-0302-BFEF-2ABF-58CDFC08D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623" y="702693"/>
            <a:ext cx="2373298" cy="256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0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31EE8406-0248-2374-F71F-A081C81B3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59" y="753323"/>
            <a:ext cx="11576480" cy="53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4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A52236AB-A45F-0384-F5C9-48A90AC1A2CE}"/>
              </a:ext>
            </a:extLst>
          </p:cNvPr>
          <p:cNvSpPr txBox="1"/>
          <p:nvPr/>
        </p:nvSpPr>
        <p:spPr>
          <a:xfrm>
            <a:off x="601092" y="2270492"/>
            <a:ext cx="6242538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2800" kern="1200" err="1">
                <a:latin typeface="Calibri"/>
                <a:ea typeface="Calibri"/>
                <a:cs typeface="Calibri"/>
              </a:rPr>
              <a:t>Početak</a:t>
            </a:r>
            <a:r>
              <a:rPr lang="en-US" sz="2800" kern="1200" dirty="0">
                <a:latin typeface="Seaford"/>
              </a:rPr>
              <a:t> </a:t>
            </a:r>
            <a:r>
              <a:rPr lang="en-US" sz="2800" kern="1200" err="1">
                <a:latin typeface="Seaford"/>
              </a:rPr>
              <a:t>razvoja</a:t>
            </a:r>
            <a:r>
              <a:rPr lang="en-US" sz="2800" kern="1200" dirty="0">
                <a:latin typeface="Seaford"/>
              </a:rPr>
              <a:t> Android </a:t>
            </a:r>
            <a:r>
              <a:rPr lang="en-US" sz="2800" kern="1200" err="1">
                <a:latin typeface="Seaford"/>
              </a:rPr>
              <a:t>operativnog</a:t>
            </a:r>
            <a:r>
              <a:rPr lang="en-US" sz="2800" kern="1200" dirty="0">
                <a:latin typeface="Seaford"/>
              </a:rPr>
              <a:t> </a:t>
            </a:r>
            <a:r>
              <a:rPr lang="en-US" sz="2800" kern="1200" err="1">
                <a:latin typeface="Seaford"/>
              </a:rPr>
              <a:t>sistema</a:t>
            </a:r>
            <a:r>
              <a:rPr lang="en-US" sz="2800" kern="1200" dirty="0">
                <a:latin typeface="Seaford"/>
              </a:rPr>
              <a:t> – Java</a:t>
            </a:r>
            <a:endParaRPr lang="sr-Latn-RS" sz="2800" dirty="0">
              <a:latin typeface="Seaford"/>
            </a:endParaRPr>
          </a:p>
          <a:p>
            <a:pPr algn="l" rtl="0"/>
            <a:r>
              <a:rPr lang="en-US" sz="2800" kern="1200" err="1">
                <a:latin typeface="Seaford"/>
              </a:rPr>
              <a:t>Prvobitno</a:t>
            </a:r>
            <a:r>
              <a:rPr lang="en-US" sz="2800" kern="1200" dirty="0">
                <a:latin typeface="Seaford"/>
              </a:rPr>
              <a:t> </a:t>
            </a:r>
            <a:r>
              <a:rPr lang="en-US" sz="2800" kern="1200" err="1">
                <a:latin typeface="Seaford"/>
              </a:rPr>
              <a:t>namenjen</a:t>
            </a:r>
            <a:r>
              <a:rPr lang="en-US" sz="2800" kern="1200" dirty="0">
                <a:latin typeface="Seaford"/>
              </a:rPr>
              <a:t> za </a:t>
            </a:r>
            <a:r>
              <a:rPr lang="en-US" sz="2800" kern="1200" err="1">
                <a:latin typeface="Seaford"/>
              </a:rPr>
              <a:t>interaktivnu</a:t>
            </a:r>
            <a:r>
              <a:rPr lang="en-US" sz="2800" kern="1200" dirty="0">
                <a:latin typeface="Seaford"/>
              </a:rPr>
              <a:t> </a:t>
            </a:r>
            <a:r>
              <a:rPr lang="en-US" sz="2800" kern="1200" err="1">
                <a:latin typeface="Seaford"/>
              </a:rPr>
              <a:t>televiziju</a:t>
            </a:r>
            <a:endParaRPr lang="en-US" sz="2800" kern="1200">
              <a:latin typeface="Seaford"/>
              <a:ea typeface="Calibri"/>
              <a:cs typeface="Calibri"/>
            </a:endParaRPr>
          </a:p>
          <a:p>
            <a:pPr algn="l" rtl="0"/>
            <a:r>
              <a:rPr lang="en-US" sz="2800" kern="1200" dirty="0">
                <a:latin typeface="Seaford"/>
              </a:rPr>
              <a:t>Ipak, </a:t>
            </a:r>
            <a:r>
              <a:rPr lang="en-US" sz="2800" kern="1200" err="1">
                <a:latin typeface="Seaford"/>
              </a:rPr>
              <a:t>najbolje</a:t>
            </a:r>
            <a:r>
              <a:rPr lang="en-US" sz="2800" kern="1200" dirty="0">
                <a:latin typeface="Seaford"/>
              </a:rPr>
              <a:t> </a:t>
            </a:r>
            <a:r>
              <a:rPr lang="en-US" sz="2800" kern="1200" err="1">
                <a:latin typeface="Seaford"/>
              </a:rPr>
              <a:t>prilagođen</a:t>
            </a:r>
            <a:r>
              <a:rPr lang="en-US" sz="2800" kern="1200" dirty="0">
                <a:latin typeface="Seaford"/>
              </a:rPr>
              <a:t> za </a:t>
            </a:r>
            <a:r>
              <a:rPr lang="en-US" sz="2800" kern="1200" err="1">
                <a:latin typeface="Seaford"/>
              </a:rPr>
              <a:t>veb</a:t>
            </a:r>
            <a:r>
              <a:rPr lang="en-US" sz="2800" kern="1200" dirty="0">
                <a:latin typeface="Seaford"/>
              </a:rPr>
              <a:t> </a:t>
            </a:r>
            <a:r>
              <a:rPr lang="en-US" sz="2800" kern="1200" err="1">
                <a:latin typeface="Seaford"/>
              </a:rPr>
              <a:t>programiranje</a:t>
            </a:r>
            <a:endParaRPr lang="en-US" sz="2800" kern="1200">
              <a:latin typeface="Seaford"/>
              <a:ea typeface="Calibri"/>
              <a:cs typeface="Calibri"/>
            </a:endParaRPr>
          </a:p>
          <a:p>
            <a:pPr algn="l" rtl="0"/>
            <a:r>
              <a:rPr lang="en-US" sz="2800" kern="1200" err="1">
                <a:latin typeface="Seaford"/>
              </a:rPr>
              <a:t>Džejms</a:t>
            </a:r>
            <a:r>
              <a:rPr lang="en-US" sz="2800" kern="1200" dirty="0">
                <a:latin typeface="Seaford"/>
              </a:rPr>
              <a:t> Gosling – </a:t>
            </a:r>
            <a:r>
              <a:rPr lang="en-US" sz="2800" kern="1200" err="1">
                <a:latin typeface="Seaford"/>
              </a:rPr>
              <a:t>Otac</a:t>
            </a:r>
            <a:r>
              <a:rPr lang="en-US" sz="2800" kern="1200" dirty="0">
                <a:latin typeface="Seaford"/>
              </a:rPr>
              <a:t> Jave, 1995.</a:t>
            </a:r>
            <a:endParaRPr lang="sr-Latn-RS" dirty="0">
              <a:latin typeface="Seaford"/>
            </a:endParaRPr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DCDA0CBD-3244-4BD4-3828-A502136D5702}"/>
              </a:ext>
            </a:extLst>
          </p:cNvPr>
          <p:cNvSpPr txBox="1"/>
          <p:nvPr/>
        </p:nvSpPr>
        <p:spPr>
          <a:xfrm>
            <a:off x="3632446" y="355106"/>
            <a:ext cx="492710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RS" sz="4400" dirty="0"/>
              <a:t>ISTORIJSKI PREGLED</a:t>
            </a:r>
            <a:endParaRPr lang="sr-Latn-RS" sz="4400" dirty="0">
              <a:ea typeface="Calibri"/>
              <a:cs typeface="Calibri"/>
            </a:endParaRPr>
          </a:p>
        </p:txBody>
      </p:sp>
      <p:sp>
        <p:nvSpPr>
          <p:cNvPr id="6" name="Pravougaonik 5">
            <a:extLst>
              <a:ext uri="{FF2B5EF4-FFF2-40B4-BE49-F238E27FC236}">
                <a16:creationId xmlns:a16="http://schemas.microsoft.com/office/drawing/2014/main" id="{64920A57-1955-B341-5E3E-387B839B197E}"/>
              </a:ext>
            </a:extLst>
          </p:cNvPr>
          <p:cNvSpPr/>
          <p:nvPr/>
        </p:nvSpPr>
        <p:spPr>
          <a:xfrm>
            <a:off x="5800077" y="1028330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7" name="Slika 6" descr="Slika na kojoj se nalazi clipart, Grafika, crtež, dizajn&#10;&#10;Opis je automatski generisan">
            <a:extLst>
              <a:ext uri="{FF2B5EF4-FFF2-40B4-BE49-F238E27FC236}">
                <a16:creationId xmlns:a16="http://schemas.microsoft.com/office/drawing/2014/main" id="{851D9455-256A-8340-6802-13ADD4C5D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449" y="1873083"/>
            <a:ext cx="2743200" cy="38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77B68F97-D621-A89D-3746-2EBF984230A9}"/>
              </a:ext>
            </a:extLst>
          </p:cNvPr>
          <p:cNvSpPr txBox="1"/>
          <p:nvPr/>
        </p:nvSpPr>
        <p:spPr>
          <a:xfrm>
            <a:off x="2085186" y="267752"/>
            <a:ext cx="789016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4400" dirty="0"/>
              <a:t>MVVM(Model, View, </a:t>
            </a:r>
            <a:r>
              <a:rPr lang="sr-Latn-RS" sz="4400" err="1"/>
              <a:t>ViewModel</a:t>
            </a:r>
            <a:r>
              <a:rPr lang="sr-Latn-RS" sz="4400" dirty="0"/>
              <a:t>)</a:t>
            </a:r>
            <a:endParaRPr lang="sr-Latn-RS" sz="4400" dirty="0">
              <a:ea typeface="Calibri"/>
              <a:cs typeface="Calibri"/>
            </a:endParaRPr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355B55E3-A78D-C0B3-2617-321B464B3E63}"/>
              </a:ext>
            </a:extLst>
          </p:cNvPr>
          <p:cNvSpPr txBox="1"/>
          <p:nvPr/>
        </p:nvSpPr>
        <p:spPr>
          <a:xfrm>
            <a:off x="340310" y="2197222"/>
            <a:ext cx="5844465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dirty="0">
                <a:ea typeface="+mn-lt"/>
                <a:cs typeface="+mn-lt"/>
              </a:rPr>
              <a:t>Softver dizajn obrazac koji razdvaja </a:t>
            </a:r>
            <a:r>
              <a:rPr lang="sr-Latn-RS" sz="2800" dirty="0" err="1">
                <a:ea typeface="+mn-lt"/>
                <a:cs typeface="+mn-lt"/>
              </a:rPr>
              <a:t>korisnicki</a:t>
            </a:r>
            <a:r>
              <a:rPr lang="sr-Latn-RS" sz="2800" dirty="0">
                <a:ea typeface="+mn-lt"/>
                <a:cs typeface="+mn-lt"/>
              </a:rPr>
              <a:t> interfejs (UI) od logike upravljanja</a:t>
            </a:r>
          </a:p>
          <a:p>
            <a:r>
              <a:rPr lang="sr-Latn-RS" sz="2800" dirty="0" err="1">
                <a:ea typeface="+mn-lt"/>
                <a:cs typeface="+mn-lt"/>
              </a:rPr>
              <a:t>Sadrzi</a:t>
            </a:r>
            <a:r>
              <a:rPr lang="sr-Latn-RS" sz="2800" dirty="0">
                <a:ea typeface="+mn-lt"/>
                <a:cs typeface="+mn-lt"/>
              </a:rPr>
              <a:t> tri komponente: </a:t>
            </a:r>
          </a:p>
          <a:p>
            <a:pPr marL="285750" indent="-285750">
              <a:buFont typeface="Arial"/>
              <a:buChar char="•"/>
            </a:pPr>
            <a:r>
              <a:rPr lang="sr-Latn-RS" sz="2800" dirty="0">
                <a:ea typeface="+mn-lt"/>
                <a:cs typeface="+mn-lt"/>
              </a:rPr>
              <a:t>Model</a:t>
            </a:r>
          </a:p>
          <a:p>
            <a:pPr marL="285750" indent="-285750">
              <a:buFont typeface="Arial"/>
              <a:buChar char="•"/>
            </a:pPr>
            <a:r>
              <a:rPr lang="sr-Latn-RS" sz="2800" dirty="0"/>
              <a:t>View</a:t>
            </a:r>
            <a:endParaRPr lang="sr-Latn-R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sr-Latn-RS" sz="2800" dirty="0" err="1"/>
              <a:t>ViewModel</a:t>
            </a:r>
            <a:endParaRPr lang="sr-Latn-RS" sz="2800" dirty="0">
              <a:ea typeface="Calibri"/>
              <a:cs typeface="Calibri"/>
            </a:endParaRPr>
          </a:p>
          <a:p>
            <a:endParaRPr lang="sr-Latn-RS" dirty="0">
              <a:ea typeface="Calibri"/>
              <a:cs typeface="Calibri"/>
            </a:endParaRPr>
          </a:p>
        </p:txBody>
      </p:sp>
      <p:pic>
        <p:nvPicPr>
          <p:cNvPr id="6" name="Slika 5" descr="Slika na kojoj se nalazi tekst, snimak ekrana, dijagram, dizajn&#10;&#10;Opis je automatski generisan">
            <a:extLst>
              <a:ext uri="{FF2B5EF4-FFF2-40B4-BE49-F238E27FC236}">
                <a16:creationId xmlns:a16="http://schemas.microsoft.com/office/drawing/2014/main" id="{AD6CDBAA-5A0D-AFE9-4739-DF65670E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292" y="2022683"/>
            <a:ext cx="6027937" cy="3981526"/>
          </a:xfrm>
          <a:prstGeom prst="rect">
            <a:avLst/>
          </a:prstGeom>
        </p:spPr>
      </p:pic>
      <p:sp>
        <p:nvSpPr>
          <p:cNvPr id="8" name="Pravougaonik 7">
            <a:extLst>
              <a:ext uri="{FF2B5EF4-FFF2-40B4-BE49-F238E27FC236}">
                <a16:creationId xmlns:a16="http://schemas.microsoft.com/office/drawing/2014/main" id="{FA650D1E-CDC4-8A5E-B831-834AEDD57E68}"/>
              </a:ext>
            </a:extLst>
          </p:cNvPr>
          <p:cNvSpPr/>
          <p:nvPr/>
        </p:nvSpPr>
        <p:spPr>
          <a:xfrm>
            <a:off x="5729653" y="1035158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9833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76A27C92-2D6D-C89B-DE00-EDCB80123D91}"/>
              </a:ext>
            </a:extLst>
          </p:cNvPr>
          <p:cNvSpPr txBox="1"/>
          <p:nvPr/>
        </p:nvSpPr>
        <p:spPr>
          <a:xfrm>
            <a:off x="773837" y="581488"/>
            <a:ext cx="9985898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dirty="0">
                <a:cs typeface="Segoe UI"/>
              </a:rPr>
              <a:t>Model</a:t>
            </a:r>
            <a:r>
              <a:rPr lang="en-US" sz="2800" dirty="0">
                <a:cs typeface="Segoe UI"/>
              </a:rPr>
              <a:t>​</a:t>
            </a:r>
            <a:endParaRPr lang="en-US" sz="2800" dirty="0">
              <a:ea typeface="Calibri"/>
              <a:cs typeface="Segoe UI"/>
            </a:endParaRPr>
          </a:p>
          <a:p>
            <a:pPr marL="457200" indent="-457200">
              <a:buFont typeface="Arial"/>
              <a:buChar char="•"/>
            </a:pPr>
            <a:r>
              <a:rPr lang="sr-Latn-RS" sz="2800" dirty="0">
                <a:cs typeface="Segoe UI"/>
              </a:rPr>
              <a:t>Sastoji se od klasa podataka. Model interaguje sa izvorima podataka koji mogu biti </a:t>
            </a:r>
            <a:r>
              <a:rPr lang="sr-Latn-RS" sz="2800" err="1">
                <a:cs typeface="Segoe UI"/>
              </a:rPr>
              <a:t>razliciti</a:t>
            </a:r>
            <a:r>
              <a:rPr lang="sr-Latn-RS" sz="2800" dirty="0">
                <a:cs typeface="Segoe UI"/>
              </a:rPr>
              <a:t> i </a:t>
            </a:r>
            <a:r>
              <a:rPr lang="sr-Latn-RS" sz="2800" err="1">
                <a:cs typeface="Segoe UI"/>
              </a:rPr>
              <a:t>obezbedjuje</a:t>
            </a:r>
            <a:r>
              <a:rPr lang="sr-Latn-RS" sz="2800" dirty="0">
                <a:cs typeface="Segoe UI"/>
              </a:rPr>
              <a:t> potrebne metode za kreiranje podataka</a:t>
            </a:r>
            <a:r>
              <a:rPr lang="en-US" sz="2800" dirty="0">
                <a:cs typeface="Segoe UI"/>
              </a:rPr>
              <a:t>​</a:t>
            </a:r>
            <a:endParaRPr lang="en-US" sz="2800" dirty="0">
              <a:ea typeface="Calibri"/>
              <a:cs typeface="Segoe UI"/>
            </a:endParaRPr>
          </a:p>
          <a:p>
            <a:r>
              <a:rPr lang="sr-Latn-RS" sz="2800" dirty="0">
                <a:cs typeface="Segoe UI"/>
              </a:rPr>
              <a:t>View</a:t>
            </a:r>
            <a:r>
              <a:rPr lang="en-US" sz="2800" dirty="0">
                <a:cs typeface="Segoe UI"/>
              </a:rPr>
              <a:t>​</a:t>
            </a:r>
            <a:endParaRPr lang="en-US" sz="2800" dirty="0">
              <a:ea typeface="Calibri"/>
              <a:cs typeface="Segoe UI"/>
            </a:endParaRPr>
          </a:p>
          <a:p>
            <a:pPr marL="457200" indent="-457200">
              <a:buFont typeface="Arial"/>
              <a:buChar char="•"/>
            </a:pPr>
            <a:r>
              <a:rPr lang="sr-Latn-RS" sz="2800" dirty="0">
                <a:cs typeface="Segoe UI"/>
              </a:rPr>
              <a:t>Predstavlja sloj koji pokazuje podatke upravljanjem </a:t>
            </a:r>
            <a:r>
              <a:rPr lang="sr-Latn-RS" sz="2800" err="1">
                <a:cs typeface="Segoe UI"/>
              </a:rPr>
              <a:t>korisnickog</a:t>
            </a:r>
            <a:r>
              <a:rPr lang="sr-Latn-RS" sz="2800" dirty="0">
                <a:cs typeface="Segoe UI"/>
              </a:rPr>
              <a:t> interfejsa. Prikazuje podatke koje je dobio od View-Modela</a:t>
            </a:r>
            <a:r>
              <a:rPr lang="en-US" sz="2800" dirty="0">
                <a:cs typeface="Segoe UI"/>
              </a:rPr>
              <a:t>​</a:t>
            </a:r>
            <a:endParaRPr lang="en-US" sz="2800" dirty="0">
              <a:ea typeface="Calibri"/>
              <a:cs typeface="Segoe UI"/>
            </a:endParaRPr>
          </a:p>
          <a:p>
            <a:r>
              <a:rPr lang="sr-Latn-RS" sz="2800" err="1">
                <a:cs typeface="Segoe UI"/>
              </a:rPr>
              <a:t>ViewModel</a:t>
            </a:r>
            <a:r>
              <a:rPr lang="sr-Latn-RS" sz="2800" dirty="0">
                <a:cs typeface="Segoe UI"/>
              </a:rPr>
              <a:t> </a:t>
            </a:r>
            <a:r>
              <a:rPr lang="en-US" sz="2800" dirty="0">
                <a:cs typeface="Segoe UI"/>
              </a:rPr>
              <a:t>​</a:t>
            </a:r>
            <a:endParaRPr lang="en-US" sz="2800" dirty="0">
              <a:ea typeface="Calibri"/>
              <a:cs typeface="Segoe UI"/>
            </a:endParaRPr>
          </a:p>
          <a:p>
            <a:pPr marL="457200" indent="-457200">
              <a:buFont typeface="Arial"/>
              <a:buChar char="•"/>
            </a:pPr>
            <a:r>
              <a:rPr lang="sr-Latn-RS" sz="2800" dirty="0">
                <a:cs typeface="Segoe UI"/>
              </a:rPr>
              <a:t>Veza između </a:t>
            </a:r>
            <a:r>
              <a:rPr lang="sr-Latn-RS" sz="2800" dirty="0" err="1">
                <a:cs typeface="Segoe UI"/>
              </a:rPr>
              <a:t>Veiw</a:t>
            </a:r>
            <a:r>
              <a:rPr lang="sr-Latn-RS" sz="2800" dirty="0">
                <a:cs typeface="Segoe UI"/>
              </a:rPr>
              <a:t> i Modela. Prosleđuje informacije od View-a ka Model-u, ali i podatke od Model-a</a:t>
            </a:r>
            <a:r>
              <a:rPr lang="en-US" sz="2800" dirty="0">
                <a:cs typeface="Segoe UI"/>
              </a:rPr>
              <a:t>​ k</a:t>
            </a:r>
            <a:r>
              <a:rPr lang="sr-Latn-RS" sz="2800" dirty="0" err="1">
                <a:cs typeface="Segoe UI"/>
              </a:rPr>
              <a:t>oje</a:t>
            </a:r>
            <a:r>
              <a:rPr lang="sr-Latn-RS" sz="2800" dirty="0">
                <a:cs typeface="Segoe UI"/>
              </a:rPr>
              <a:t> View treba da prikaze korisniku</a:t>
            </a:r>
            <a:r>
              <a:rPr lang="en-US" sz="2800" dirty="0">
                <a:cs typeface="Segoe UI"/>
              </a:rPr>
              <a:t>​</a:t>
            </a:r>
            <a:endParaRPr lang="en-US" sz="2800" dirty="0">
              <a:ea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6838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lika na kojoj se nalazi tekst, snimak ekrana, dijagram, linija&#10;&#10;Opis je automatski generisan">
            <a:extLst>
              <a:ext uri="{FF2B5EF4-FFF2-40B4-BE49-F238E27FC236}">
                <a16:creationId xmlns:a16="http://schemas.microsoft.com/office/drawing/2014/main" id="{1239F7CF-5B64-D600-8319-6D71FAAE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87" y="1281004"/>
            <a:ext cx="9505023" cy="5265138"/>
          </a:xfrm>
          <a:prstGeom prst="rect">
            <a:avLst/>
          </a:prstGeom>
        </p:spPr>
      </p:pic>
      <p:sp>
        <p:nvSpPr>
          <p:cNvPr id="3" name="Okvir za tekst 2">
            <a:extLst>
              <a:ext uri="{FF2B5EF4-FFF2-40B4-BE49-F238E27FC236}">
                <a16:creationId xmlns:a16="http://schemas.microsoft.com/office/drawing/2014/main" id="{6E697A11-14FB-BEC6-3794-0DE612A53522}"/>
              </a:ext>
            </a:extLst>
          </p:cNvPr>
          <p:cNvSpPr txBox="1"/>
          <p:nvPr/>
        </p:nvSpPr>
        <p:spPr>
          <a:xfrm>
            <a:off x="3007595" y="117372"/>
            <a:ext cx="604273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4400" dirty="0"/>
              <a:t>Kako funkcioniše MVVM?</a:t>
            </a:r>
          </a:p>
        </p:txBody>
      </p:sp>
      <p:sp>
        <p:nvSpPr>
          <p:cNvPr id="7" name="Pravougaonik 6">
            <a:extLst>
              <a:ext uri="{FF2B5EF4-FFF2-40B4-BE49-F238E27FC236}">
                <a16:creationId xmlns:a16="http://schemas.microsoft.com/office/drawing/2014/main" id="{D47EFA38-1474-0AE4-E466-E67DF9A5BC43}"/>
              </a:ext>
            </a:extLst>
          </p:cNvPr>
          <p:cNvSpPr/>
          <p:nvPr/>
        </p:nvSpPr>
        <p:spPr>
          <a:xfrm>
            <a:off x="5729653" y="842808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8472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kvir za tekst 2">
            <a:extLst>
              <a:ext uri="{FF2B5EF4-FFF2-40B4-BE49-F238E27FC236}">
                <a16:creationId xmlns:a16="http://schemas.microsoft.com/office/drawing/2014/main" id="{7B1D143C-73A7-DE04-41E6-CF93E87D97FE}"/>
              </a:ext>
            </a:extLst>
          </p:cNvPr>
          <p:cNvSpPr txBox="1"/>
          <p:nvPr/>
        </p:nvSpPr>
        <p:spPr>
          <a:xfrm>
            <a:off x="4246485" y="2870446"/>
            <a:ext cx="40985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4400" dirty="0"/>
              <a:t>Aplikacija Demo</a:t>
            </a:r>
            <a:endParaRPr lang="sr-Latn-RS" sz="4400" dirty="0">
              <a:ea typeface="Calibri"/>
              <a:cs typeface="Calibri"/>
            </a:endParaRPr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34D0BCA6-7C69-CD54-3B5B-177433E74C88}"/>
              </a:ext>
            </a:extLst>
          </p:cNvPr>
          <p:cNvSpPr txBox="1"/>
          <p:nvPr/>
        </p:nvSpPr>
        <p:spPr>
          <a:xfrm>
            <a:off x="1435223" y="1597980"/>
            <a:ext cx="58148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sr-Latn-RS" dirty="0"/>
          </a:p>
        </p:txBody>
      </p:sp>
      <p:sp>
        <p:nvSpPr>
          <p:cNvPr id="5" name="Pravougaonik 4">
            <a:extLst>
              <a:ext uri="{FF2B5EF4-FFF2-40B4-BE49-F238E27FC236}">
                <a16:creationId xmlns:a16="http://schemas.microsoft.com/office/drawing/2014/main" id="{8CB314C7-3CE8-1530-FE4F-5B58967FC03D}"/>
              </a:ext>
            </a:extLst>
          </p:cNvPr>
          <p:cNvSpPr/>
          <p:nvPr/>
        </p:nvSpPr>
        <p:spPr>
          <a:xfrm>
            <a:off x="6003381" y="3639274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01441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0B9B0B48-A8E4-9AD9-6F3E-556DF75BB1AF}"/>
              </a:ext>
            </a:extLst>
          </p:cNvPr>
          <p:cNvSpPr txBox="1"/>
          <p:nvPr/>
        </p:nvSpPr>
        <p:spPr>
          <a:xfrm>
            <a:off x="4882718" y="162756"/>
            <a:ext cx="242656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4400" err="1"/>
              <a:t>Zakljucak</a:t>
            </a:r>
            <a:endParaRPr lang="sr-Latn-RS" sz="4400">
              <a:ea typeface="Calibri"/>
              <a:cs typeface="Calibri"/>
            </a:endParaRPr>
          </a:p>
        </p:txBody>
      </p:sp>
      <p:sp>
        <p:nvSpPr>
          <p:cNvPr id="4" name="Pravougaonik 3">
            <a:extLst>
              <a:ext uri="{FF2B5EF4-FFF2-40B4-BE49-F238E27FC236}">
                <a16:creationId xmlns:a16="http://schemas.microsoft.com/office/drawing/2014/main" id="{D0FBA4DF-F0A1-B726-7717-06928FDA97A2}"/>
              </a:ext>
            </a:extLst>
          </p:cNvPr>
          <p:cNvSpPr/>
          <p:nvPr/>
        </p:nvSpPr>
        <p:spPr>
          <a:xfrm>
            <a:off x="5729653" y="1035158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6" name="Slika 5" descr="Slika na kojoj se nalazi snimak ekrana, dizajn, kocka&#10;&#10;Opis je automatski generisan">
            <a:extLst>
              <a:ext uri="{FF2B5EF4-FFF2-40B4-BE49-F238E27FC236}">
                <a16:creationId xmlns:a16="http://schemas.microsoft.com/office/drawing/2014/main" id="{2ECC5F74-7A53-3FFA-1985-BBECA5B29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643" y="-133287"/>
            <a:ext cx="2373298" cy="2567371"/>
          </a:xfrm>
          <a:prstGeom prst="rect">
            <a:avLst/>
          </a:prstGeom>
        </p:spPr>
      </p:pic>
      <p:sp>
        <p:nvSpPr>
          <p:cNvPr id="7" name="Okvir za tekst 6">
            <a:extLst>
              <a:ext uri="{FF2B5EF4-FFF2-40B4-BE49-F238E27FC236}">
                <a16:creationId xmlns:a16="http://schemas.microsoft.com/office/drawing/2014/main" id="{52A7937A-396B-A4AA-DB5F-B4F0908C6263}"/>
              </a:ext>
            </a:extLst>
          </p:cNvPr>
          <p:cNvSpPr txBox="1"/>
          <p:nvPr/>
        </p:nvSpPr>
        <p:spPr>
          <a:xfrm>
            <a:off x="406893" y="1302059"/>
            <a:ext cx="9860128" cy="49705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300" dirty="0">
                <a:ea typeface="+mn-lt"/>
                <a:cs typeface="+mn-lt"/>
              </a:rPr>
              <a:t>Android operativni sistem je prošao kroz značajnu evoluciju od svog početka, a razvoj programskog jezika koji se koristi za izradu aplikacija za ovu platformu igra ključnu ulogu u tom procesu. Java je bila dominantni jezik za Android </a:t>
            </a:r>
            <a:r>
              <a:rPr lang="sr-Latn-RS" sz="2300" dirty="0" err="1">
                <a:ea typeface="+mn-lt"/>
                <a:cs typeface="+mn-lt"/>
              </a:rPr>
              <a:t>development</a:t>
            </a:r>
            <a:r>
              <a:rPr lang="sr-Latn-RS" sz="2300" dirty="0">
                <a:ea typeface="+mn-lt"/>
                <a:cs typeface="+mn-lt"/>
              </a:rPr>
              <a:t>, ali ga je zamenio </a:t>
            </a:r>
            <a:r>
              <a:rPr lang="sr-Latn-RS" sz="2300" dirty="0" err="1">
                <a:ea typeface="+mn-lt"/>
                <a:cs typeface="+mn-lt"/>
              </a:rPr>
              <a:t>Kotlin</a:t>
            </a:r>
            <a:r>
              <a:rPr lang="sr-Latn-RS" sz="2300" dirty="0">
                <a:ea typeface="+mn-lt"/>
                <a:cs typeface="+mn-lt"/>
              </a:rPr>
              <a:t>. </a:t>
            </a:r>
            <a:r>
              <a:rPr lang="sr-Latn-RS" sz="2300" dirty="0" err="1">
                <a:ea typeface="+mn-lt"/>
                <a:cs typeface="+mn-lt"/>
              </a:rPr>
              <a:t>Kotlin</a:t>
            </a:r>
            <a:r>
              <a:rPr lang="sr-Latn-RS" sz="2300" dirty="0">
                <a:ea typeface="+mn-lt"/>
                <a:cs typeface="+mn-lt"/>
              </a:rPr>
              <a:t> omogućava programerima da pišu čist i efikasan kod, podržavajući koncepte funkcionalnog programiranja kao što su čiste funkcije, </a:t>
            </a:r>
            <a:r>
              <a:rPr lang="sr-Latn-RS" sz="2300" dirty="0" err="1">
                <a:ea typeface="+mn-lt"/>
                <a:cs typeface="+mn-lt"/>
              </a:rPr>
              <a:t>rekurzija</a:t>
            </a:r>
            <a:r>
              <a:rPr lang="sr-Latn-RS" sz="2300" dirty="0">
                <a:ea typeface="+mn-lt"/>
                <a:cs typeface="+mn-lt"/>
              </a:rPr>
              <a:t>, i </a:t>
            </a:r>
            <a:r>
              <a:rPr lang="sr-Latn-RS" sz="2300" dirty="0" err="1">
                <a:ea typeface="+mn-lt"/>
                <a:cs typeface="+mn-lt"/>
              </a:rPr>
              <a:t>referential</a:t>
            </a:r>
            <a:r>
              <a:rPr lang="sr-Latn-RS" sz="2300" dirty="0">
                <a:ea typeface="+mn-lt"/>
                <a:cs typeface="+mn-lt"/>
              </a:rPr>
              <a:t> </a:t>
            </a:r>
            <a:r>
              <a:rPr lang="sr-Latn-RS" sz="2300" dirty="0" err="1">
                <a:ea typeface="+mn-lt"/>
                <a:cs typeface="+mn-lt"/>
              </a:rPr>
              <a:t>transparency</a:t>
            </a:r>
            <a:endParaRPr lang="sr-Latn-RS" sz="2300">
              <a:ea typeface="Calibri"/>
              <a:cs typeface="Calibri"/>
            </a:endParaRPr>
          </a:p>
          <a:p>
            <a:pPr algn="l"/>
            <a:endParaRPr lang="sr-Latn-RS" sz="2300" dirty="0">
              <a:ea typeface="Calibri"/>
              <a:cs typeface="Calibri"/>
            </a:endParaRPr>
          </a:p>
          <a:p>
            <a:r>
              <a:rPr lang="sr-Latn-RS" sz="2300" dirty="0">
                <a:ea typeface="+mn-lt"/>
                <a:cs typeface="+mn-lt"/>
              </a:rPr>
              <a:t> </a:t>
            </a:r>
            <a:r>
              <a:rPr lang="sr-Latn-RS" sz="2300" dirty="0" err="1">
                <a:ea typeface="+mn-lt"/>
                <a:cs typeface="+mn-lt"/>
              </a:rPr>
              <a:t>Jetpack</a:t>
            </a:r>
            <a:r>
              <a:rPr lang="sr-Latn-RS" sz="2300" dirty="0">
                <a:ea typeface="+mn-lt"/>
                <a:cs typeface="+mn-lt"/>
              </a:rPr>
              <a:t> </a:t>
            </a:r>
            <a:r>
              <a:rPr lang="sr-Latn-RS" sz="2300" dirty="0" err="1">
                <a:ea typeface="+mn-lt"/>
                <a:cs typeface="+mn-lt"/>
              </a:rPr>
              <a:t>Compose</a:t>
            </a:r>
            <a:r>
              <a:rPr lang="sr-Latn-RS" sz="2300" dirty="0">
                <a:ea typeface="+mn-lt"/>
                <a:cs typeface="+mn-lt"/>
              </a:rPr>
              <a:t> donosi sveže perspektive u svet Android </a:t>
            </a:r>
            <a:r>
              <a:rPr lang="sr-Latn-RS" sz="2300" dirty="0" err="1">
                <a:ea typeface="+mn-lt"/>
                <a:cs typeface="+mn-lt"/>
              </a:rPr>
              <a:t>developmenta</a:t>
            </a:r>
            <a:r>
              <a:rPr lang="sr-Latn-RS" sz="2300" dirty="0">
                <a:ea typeface="+mn-lt"/>
                <a:cs typeface="+mn-lt"/>
              </a:rPr>
              <a:t>. Ovaj alat omogućava programerima veću slobodu i fleksibilnost u dizajniranju korisničkog interfejsa, istovremeno unapređujući performanse aplikacija. Iako su izazovi i dalje prisutni, </a:t>
            </a:r>
            <a:r>
              <a:rPr lang="sr-Latn-RS" sz="2300" dirty="0" err="1">
                <a:ea typeface="+mn-lt"/>
                <a:cs typeface="+mn-lt"/>
              </a:rPr>
              <a:t>Jetpack</a:t>
            </a:r>
            <a:r>
              <a:rPr lang="sr-Latn-RS" sz="2300" dirty="0">
                <a:ea typeface="+mn-lt"/>
                <a:cs typeface="+mn-lt"/>
              </a:rPr>
              <a:t> </a:t>
            </a:r>
            <a:r>
              <a:rPr lang="sr-Latn-RS" sz="2300" dirty="0" err="1">
                <a:ea typeface="+mn-lt"/>
                <a:cs typeface="+mn-lt"/>
              </a:rPr>
              <a:t>Compose</a:t>
            </a:r>
            <a:r>
              <a:rPr lang="sr-Latn-RS" sz="2300" dirty="0">
                <a:ea typeface="+mn-lt"/>
                <a:cs typeface="+mn-lt"/>
              </a:rPr>
              <a:t> je značajan korak ka postizanju dinamičkog i korisnički prilagodljivog UI-a u Android aplikacijama, pridajući veći značaj funkcionalnom programiranju u tom procesu</a:t>
            </a:r>
            <a:endParaRPr lang="sr-Latn-RS" sz="2300" dirty="0">
              <a:ea typeface="Calibri"/>
              <a:cs typeface="Calibri"/>
            </a:endParaRPr>
          </a:p>
          <a:p>
            <a:endParaRPr lang="sr-Latn-R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700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431F217A-324E-B17F-BE5E-B788C161E8BD}"/>
              </a:ext>
            </a:extLst>
          </p:cNvPr>
          <p:cNvSpPr txBox="1"/>
          <p:nvPr/>
        </p:nvSpPr>
        <p:spPr>
          <a:xfrm>
            <a:off x="651028" y="1790329"/>
            <a:ext cx="8300621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3200" dirty="0">
                <a:ea typeface="+mn-lt"/>
                <a:cs typeface="+mn-lt"/>
              </a:rPr>
              <a:t>Legalna bitka između Google-a i </a:t>
            </a:r>
            <a:r>
              <a:rPr lang="sr-Latn-RS" sz="3200" dirty="0" err="1">
                <a:ea typeface="+mn-lt"/>
                <a:cs typeface="+mn-lt"/>
              </a:rPr>
              <a:t>Oracle</a:t>
            </a:r>
            <a:r>
              <a:rPr lang="sr-Latn-RS" sz="3200" dirty="0">
                <a:ea typeface="+mn-lt"/>
                <a:cs typeface="+mn-lt"/>
              </a:rPr>
              <a:t>-a</a:t>
            </a:r>
            <a:endParaRPr lang="sr-Latn-RS" sz="3200" dirty="0">
              <a:ea typeface="Calibri" panose="020F0502020204030204"/>
              <a:cs typeface="Calibri" panose="020F0502020204030204"/>
            </a:endParaRPr>
          </a:p>
          <a:p>
            <a:r>
              <a:rPr lang="sr-Latn-RS" sz="3200" dirty="0" err="1">
                <a:ea typeface="+mn-lt"/>
                <a:cs typeface="+mn-lt"/>
              </a:rPr>
              <a:t>Oracle</a:t>
            </a:r>
            <a:r>
              <a:rPr lang="sr-Latn-RS" sz="3200" dirty="0">
                <a:ea typeface="+mn-lt"/>
                <a:cs typeface="+mn-lt"/>
              </a:rPr>
              <a:t> odlučuje da tuži Google na bazi kršenja autorskih prava</a:t>
            </a:r>
            <a:endParaRPr lang="sr-Latn-RS" sz="3200" dirty="0">
              <a:ea typeface="Calibri" panose="020F0502020204030204"/>
              <a:cs typeface="Calibri" panose="020F0502020204030204"/>
            </a:endParaRPr>
          </a:p>
          <a:p>
            <a:r>
              <a:rPr lang="sr-Latn-RS" sz="3200" dirty="0">
                <a:ea typeface="+mn-lt"/>
                <a:cs typeface="+mn-lt"/>
              </a:rPr>
              <a:t>Ishod u korist Google-a</a:t>
            </a:r>
            <a:endParaRPr lang="sr-Latn-RS" sz="3200" dirty="0">
              <a:ea typeface="Calibri" panose="020F0502020204030204"/>
              <a:cs typeface="Calibri" panose="020F0502020204030204"/>
            </a:endParaRPr>
          </a:p>
          <a:p>
            <a:r>
              <a:rPr lang="sr-Latn-RS" sz="3200" dirty="0">
                <a:ea typeface="+mn-lt"/>
                <a:cs typeface="+mn-lt"/>
              </a:rPr>
              <a:t>Da li bi </a:t>
            </a:r>
            <a:r>
              <a:rPr lang="sr-Latn-RS" sz="3200" dirty="0">
                <a:latin typeface="Calibri"/>
                <a:ea typeface="+mn-lt"/>
                <a:cs typeface="+mn-lt"/>
              </a:rPr>
              <a:t>korišćenje</a:t>
            </a:r>
            <a:r>
              <a:rPr lang="sr-Latn-RS" sz="3200" dirty="0">
                <a:ea typeface="+mn-lt"/>
                <a:cs typeface="+mn-lt"/>
              </a:rPr>
              <a:t> Jave </a:t>
            </a:r>
            <a:r>
              <a:rPr lang="sr-Latn-RS" sz="3200" dirty="0">
                <a:latin typeface="Calibri"/>
                <a:ea typeface="+mn-lt"/>
                <a:cs typeface="+mn-lt"/>
              </a:rPr>
              <a:t>ograničilo</a:t>
            </a:r>
            <a:r>
              <a:rPr lang="sr-Latn-RS" sz="3200" dirty="0">
                <a:ea typeface="+mn-lt"/>
                <a:cs typeface="+mn-lt"/>
              </a:rPr>
              <a:t> </a:t>
            </a:r>
            <a:r>
              <a:rPr lang="sr-Latn-RS" sz="3200" dirty="0">
                <a:latin typeface="Calibri"/>
                <a:ea typeface="+mn-lt"/>
                <a:cs typeface="+mn-lt"/>
              </a:rPr>
              <a:t>budućnost</a:t>
            </a:r>
            <a:r>
              <a:rPr lang="sr-Latn-RS" sz="3200" dirty="0">
                <a:ea typeface="+mn-lt"/>
                <a:cs typeface="+mn-lt"/>
              </a:rPr>
              <a:t> Android razvoja?</a:t>
            </a:r>
            <a:endParaRPr lang="sr-Latn-RS" sz="3200" dirty="0">
              <a:ea typeface="Calibri" panose="020F0502020204030204"/>
              <a:cs typeface="Calibri" panose="020F0502020204030204"/>
            </a:endParaRPr>
          </a:p>
          <a:p>
            <a:r>
              <a:rPr lang="sr-Latn-RS" sz="3200" dirty="0">
                <a:ea typeface="+mn-lt"/>
                <a:cs typeface="+mn-lt"/>
              </a:rPr>
              <a:t>Od 2019. </a:t>
            </a:r>
            <a:r>
              <a:rPr lang="sr-Latn-RS" sz="3200" dirty="0" err="1">
                <a:ea typeface="+mn-lt"/>
                <a:cs typeface="+mn-lt"/>
              </a:rPr>
              <a:t>Kotlin</a:t>
            </a:r>
            <a:r>
              <a:rPr lang="sr-Latn-RS" sz="3200" dirty="0">
                <a:ea typeface="+mn-lt"/>
                <a:cs typeface="+mn-lt"/>
              </a:rPr>
              <a:t> postaje predloženi jezik za razvoj Android </a:t>
            </a:r>
            <a:r>
              <a:rPr lang="sr-Latn-RS" sz="3200" dirty="0" err="1">
                <a:ea typeface="+mn-lt"/>
                <a:cs typeface="+mn-lt"/>
              </a:rPr>
              <a:t>apliakcija</a:t>
            </a:r>
            <a:endParaRPr lang="sr-Latn-RS" sz="3200" dirty="0">
              <a:ea typeface="Calibri" panose="020F0502020204030204"/>
              <a:cs typeface="Calibri" panose="020F0502020204030204"/>
            </a:endParaRPr>
          </a:p>
          <a:p>
            <a:pPr algn="l"/>
            <a:endParaRPr lang="sr-Latn-RS"/>
          </a:p>
        </p:txBody>
      </p: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755C4B7D-F680-1394-8F55-38AC7B2206A8}"/>
              </a:ext>
            </a:extLst>
          </p:cNvPr>
          <p:cNvSpPr txBox="1"/>
          <p:nvPr/>
        </p:nvSpPr>
        <p:spPr>
          <a:xfrm>
            <a:off x="3632446" y="355106"/>
            <a:ext cx="492710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RS" sz="4400" dirty="0"/>
              <a:t>ISTORIJSKI PREGLED</a:t>
            </a:r>
            <a:endParaRPr lang="sr-Latn-RS" sz="4400" dirty="0">
              <a:ea typeface="Calibri"/>
              <a:cs typeface="Calibri"/>
            </a:endParaRPr>
          </a:p>
        </p:txBody>
      </p:sp>
      <p:sp>
        <p:nvSpPr>
          <p:cNvPr id="12" name="Pravougaonik 11">
            <a:extLst>
              <a:ext uri="{FF2B5EF4-FFF2-40B4-BE49-F238E27FC236}">
                <a16:creationId xmlns:a16="http://schemas.microsoft.com/office/drawing/2014/main" id="{800795A8-F51B-D098-B8AF-8550DAF9BB15}"/>
              </a:ext>
            </a:extLst>
          </p:cNvPr>
          <p:cNvSpPr/>
          <p:nvPr/>
        </p:nvSpPr>
        <p:spPr>
          <a:xfrm>
            <a:off x="5800077" y="1028330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50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3F7865AB-E644-4B67-FEB9-22CF2FC1AF40}"/>
              </a:ext>
            </a:extLst>
          </p:cNvPr>
          <p:cNvSpPr txBox="1"/>
          <p:nvPr/>
        </p:nvSpPr>
        <p:spPr>
          <a:xfrm>
            <a:off x="665825" y="1938291"/>
            <a:ext cx="1090658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2800" kern="1200">
                <a:latin typeface="Seaford"/>
              </a:rPr>
              <a:t>Prva </a:t>
            </a:r>
            <a:r>
              <a:rPr lang="en-US" sz="2800" kern="1200" err="1">
                <a:latin typeface="Seaford"/>
              </a:rPr>
              <a:t>zvanična</a:t>
            </a:r>
            <a:r>
              <a:rPr lang="en-US" sz="2800" kern="1200" dirty="0">
                <a:latin typeface="Seaford"/>
              </a:rPr>
              <a:t> </a:t>
            </a:r>
            <a:r>
              <a:rPr lang="en-US" sz="2800" kern="1200" err="1">
                <a:latin typeface="Seaford"/>
              </a:rPr>
              <a:t>stabilna</a:t>
            </a:r>
            <a:r>
              <a:rPr lang="en-US" sz="2800" kern="1200" dirty="0">
                <a:latin typeface="Seaford"/>
              </a:rPr>
              <a:t> </a:t>
            </a:r>
            <a:r>
              <a:rPr lang="en-US" sz="2800" kern="1200" err="1">
                <a:latin typeface="Seaford"/>
              </a:rPr>
              <a:t>verzija</a:t>
            </a:r>
            <a:r>
              <a:rPr lang="en-US" sz="2800" kern="1200" dirty="0">
                <a:latin typeface="Seaford"/>
              </a:rPr>
              <a:t> </a:t>
            </a:r>
            <a:r>
              <a:rPr lang="en-US" sz="2800" kern="1200" err="1">
                <a:latin typeface="Seaford"/>
              </a:rPr>
              <a:t>Kotlina</a:t>
            </a:r>
            <a:r>
              <a:rPr lang="en-US" sz="2800" kern="1200">
                <a:latin typeface="Seaford"/>
              </a:rPr>
              <a:t> 2016.</a:t>
            </a:r>
            <a:endParaRPr lang="sr-Latn-RS" sz="2800">
              <a:latin typeface="Seaford"/>
            </a:endParaRPr>
          </a:p>
          <a:p>
            <a:pPr algn="l" rtl="0"/>
            <a:r>
              <a:rPr lang="en-US" sz="2800" kern="1200" dirty="0">
                <a:latin typeface="Seaford"/>
              </a:rPr>
              <a:t>Kotlin se </a:t>
            </a:r>
            <a:r>
              <a:rPr lang="en-US" sz="2800" kern="1200" dirty="0" err="1">
                <a:latin typeface="Seaford"/>
              </a:rPr>
              <a:t>danas</a:t>
            </a:r>
            <a:r>
              <a:rPr lang="en-US" sz="2800" kern="1200" dirty="0">
                <a:latin typeface="Seaford"/>
              </a:rPr>
              <a:t> </a:t>
            </a:r>
            <a:r>
              <a:rPr lang="en-US" sz="2800" kern="1200" dirty="0" err="1">
                <a:latin typeface="Seaford"/>
              </a:rPr>
              <a:t>aktivno</a:t>
            </a:r>
            <a:r>
              <a:rPr lang="en-US" sz="2800" kern="1200" dirty="0">
                <a:latin typeface="Seaford"/>
              </a:rPr>
              <a:t> </a:t>
            </a:r>
            <a:r>
              <a:rPr lang="en-US" sz="2800" kern="1200" dirty="0" err="1">
                <a:latin typeface="Seaford"/>
              </a:rPr>
              <a:t>koristi</a:t>
            </a:r>
            <a:r>
              <a:rPr lang="en-US" sz="2800" kern="1200" dirty="0">
                <a:latin typeface="Seaford"/>
              </a:rPr>
              <a:t> za </a:t>
            </a:r>
            <a:r>
              <a:rPr lang="en-US" sz="2800" kern="1200" dirty="0" err="1">
                <a:latin typeface="Seaford"/>
              </a:rPr>
              <a:t>izradu</a:t>
            </a:r>
            <a:r>
              <a:rPr lang="en-US" sz="2800" kern="1200" dirty="0">
                <a:latin typeface="Seaford"/>
              </a:rPr>
              <a:t> </a:t>
            </a:r>
            <a:r>
              <a:rPr lang="en-US" sz="2800" kern="1200" dirty="0" err="1">
                <a:latin typeface="Seaford"/>
              </a:rPr>
              <a:t>aplikacija</a:t>
            </a:r>
            <a:r>
              <a:rPr lang="en-US" sz="2800" kern="1200" dirty="0">
                <a:latin typeface="Seaford"/>
              </a:rPr>
              <a:t> </a:t>
            </a:r>
            <a:r>
              <a:rPr lang="en-US" sz="2800" kern="1200" dirty="0" err="1">
                <a:latin typeface="Seaford"/>
              </a:rPr>
              <a:t>na</a:t>
            </a:r>
            <a:r>
              <a:rPr lang="en-US" sz="2800" kern="1200" dirty="0">
                <a:latin typeface="Seaford"/>
              </a:rPr>
              <a:t> Android </a:t>
            </a:r>
            <a:r>
              <a:rPr lang="en-US" sz="2800" kern="1200" dirty="0" err="1">
                <a:latin typeface="Seaford"/>
              </a:rPr>
              <a:t>operativnom</a:t>
            </a:r>
            <a:r>
              <a:rPr lang="en-US" sz="2800" kern="1200" dirty="0">
                <a:latin typeface="Seaford"/>
              </a:rPr>
              <a:t> </a:t>
            </a:r>
            <a:r>
              <a:rPr lang="en-US" sz="2800" kern="1200" dirty="0" err="1">
                <a:latin typeface="Seaford"/>
              </a:rPr>
              <a:t>sistemu</a:t>
            </a:r>
            <a:r>
              <a:rPr lang="en-US" sz="2800" kern="1200" dirty="0">
                <a:latin typeface="Seaford"/>
              </a:rPr>
              <a:t> (XML layout </a:t>
            </a:r>
            <a:r>
              <a:rPr lang="en-US" sz="2800" kern="1200" dirty="0" err="1">
                <a:latin typeface="Seaford"/>
              </a:rPr>
              <a:t>ili</a:t>
            </a:r>
            <a:r>
              <a:rPr lang="en-US" sz="2800" kern="1200" dirty="0">
                <a:latin typeface="Seaford"/>
              </a:rPr>
              <a:t> Jetpack Compose)</a:t>
            </a:r>
            <a:endParaRPr lang="en-US" sz="2800" kern="1200" dirty="0">
              <a:latin typeface="Seaford"/>
              <a:ea typeface="Calibri"/>
              <a:cs typeface="Calibri"/>
            </a:endParaRPr>
          </a:p>
          <a:p>
            <a:pPr algn="l" rtl="0"/>
            <a:r>
              <a:rPr lang="en-US" sz="2800" kern="1200" dirty="0">
                <a:latin typeface="Seaford"/>
              </a:rPr>
              <a:t>Nova norma </a:t>
            </a:r>
            <a:r>
              <a:rPr lang="en-US" sz="2800" kern="1200" dirty="0" err="1">
                <a:latin typeface="Seaford"/>
              </a:rPr>
              <a:t>Androida</a:t>
            </a:r>
            <a:endParaRPr lang="en-US" sz="2800" kern="1200" dirty="0">
              <a:latin typeface="Seaford"/>
              <a:ea typeface="Calibri"/>
              <a:cs typeface="Calibri"/>
            </a:endParaRPr>
          </a:p>
          <a:p>
            <a:pPr algn="l" rtl="0"/>
            <a:r>
              <a:rPr lang="en-US" sz="2800" kern="1200" dirty="0">
                <a:latin typeface="Seaford"/>
              </a:rPr>
              <a:t>Google </a:t>
            </a:r>
            <a:r>
              <a:rPr lang="en-US" sz="2800" kern="1200" dirty="0" err="1">
                <a:latin typeface="Seaford"/>
              </a:rPr>
              <a:t>usvaja</a:t>
            </a:r>
            <a:r>
              <a:rPr lang="en-US" sz="2800" kern="1200" dirty="0">
                <a:latin typeface="Seaford"/>
              </a:rPr>
              <a:t> </a:t>
            </a:r>
            <a:r>
              <a:rPr lang="en-US" sz="2800" kern="1200" dirty="0" err="1">
                <a:latin typeface="Seaford"/>
              </a:rPr>
              <a:t>tzv</a:t>
            </a:r>
            <a:r>
              <a:rPr lang="en-US" sz="2800" kern="1200" dirty="0">
                <a:latin typeface="Seaford"/>
              </a:rPr>
              <a:t>. Kotlin-first </a:t>
            </a:r>
            <a:r>
              <a:rPr lang="en-US" sz="2800" kern="1200" dirty="0" err="1">
                <a:latin typeface="Seaford"/>
              </a:rPr>
              <a:t>politiku</a:t>
            </a:r>
            <a:endParaRPr lang="sr-Latn-RS" dirty="0" err="1">
              <a:latin typeface="Seaford"/>
            </a:endParaRPr>
          </a:p>
        </p:txBody>
      </p:sp>
      <p:pic>
        <p:nvPicPr>
          <p:cNvPr id="5" name="Slika 4" descr="Slika na kojoj se nalazi snimak ekrana, dizajn&#10;&#10;Opis je automatski generisan">
            <a:extLst>
              <a:ext uri="{FF2B5EF4-FFF2-40B4-BE49-F238E27FC236}">
                <a16:creationId xmlns:a16="http://schemas.microsoft.com/office/drawing/2014/main" id="{D34EED67-E468-3F72-010F-6B011AC7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242" y="4334687"/>
            <a:ext cx="5191957" cy="2336235"/>
          </a:xfrm>
          <a:prstGeom prst="rect">
            <a:avLst/>
          </a:prstGeom>
        </p:spPr>
      </p:pic>
      <p:sp>
        <p:nvSpPr>
          <p:cNvPr id="11" name="Okvir za tekst 10">
            <a:extLst>
              <a:ext uri="{FF2B5EF4-FFF2-40B4-BE49-F238E27FC236}">
                <a16:creationId xmlns:a16="http://schemas.microsoft.com/office/drawing/2014/main" id="{7E53C75D-15D5-7A92-5D8F-7C65C4D12216}"/>
              </a:ext>
            </a:extLst>
          </p:cNvPr>
          <p:cNvSpPr txBox="1"/>
          <p:nvPr/>
        </p:nvSpPr>
        <p:spPr>
          <a:xfrm>
            <a:off x="3632446" y="355106"/>
            <a:ext cx="492710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RS" sz="4400" dirty="0"/>
              <a:t>ISTORIJSKI PREGLED</a:t>
            </a:r>
            <a:endParaRPr lang="sr-Latn-RS" sz="4400" dirty="0">
              <a:ea typeface="Calibri"/>
              <a:cs typeface="Calibri"/>
            </a:endParaRPr>
          </a:p>
        </p:txBody>
      </p:sp>
      <p:sp>
        <p:nvSpPr>
          <p:cNvPr id="13" name="Pravougaonik 12">
            <a:extLst>
              <a:ext uri="{FF2B5EF4-FFF2-40B4-BE49-F238E27FC236}">
                <a16:creationId xmlns:a16="http://schemas.microsoft.com/office/drawing/2014/main" id="{4440D614-CEB8-2293-C6EB-DCD1BBD6AA5D}"/>
              </a:ext>
            </a:extLst>
          </p:cNvPr>
          <p:cNvSpPr/>
          <p:nvPr/>
        </p:nvSpPr>
        <p:spPr>
          <a:xfrm>
            <a:off x="5800077" y="1028330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4494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111BD20D-8BB6-FC6E-A3FA-EEF78ACE00BF}"/>
              </a:ext>
            </a:extLst>
          </p:cNvPr>
          <p:cNvSpPr txBox="1"/>
          <p:nvPr/>
        </p:nvSpPr>
        <p:spPr>
          <a:xfrm>
            <a:off x="5326601" y="332912"/>
            <a:ext cx="1538796" cy="10612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4400" dirty="0" err="1"/>
              <a:t>Kotlin</a:t>
            </a:r>
            <a:endParaRPr lang="sr-Latn-RS" sz="4400">
              <a:ea typeface="Calibri"/>
              <a:cs typeface="Calibri"/>
            </a:endParaRPr>
          </a:p>
          <a:p>
            <a:endParaRPr lang="sr-Latn-RS" dirty="0"/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4C701EAF-5DF7-2F1A-3B91-8EF8378E3387}"/>
              </a:ext>
            </a:extLst>
          </p:cNvPr>
          <p:cNvSpPr txBox="1"/>
          <p:nvPr/>
        </p:nvSpPr>
        <p:spPr>
          <a:xfrm>
            <a:off x="932156" y="1639949"/>
            <a:ext cx="1032768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dirty="0">
                <a:ea typeface="+mn-lt"/>
                <a:cs typeface="+mn-lt"/>
              </a:rPr>
              <a:t>Programski jezik opšte namene</a:t>
            </a:r>
            <a:endParaRPr lang="sr-Latn-R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sr-Latn-RS" sz="2800" dirty="0">
                <a:ea typeface="+mn-lt"/>
                <a:cs typeface="+mn-lt"/>
              </a:rPr>
              <a:t>Besplatan je i </a:t>
            </a:r>
            <a:r>
              <a:rPr lang="sr-Latn-RS" sz="2800" dirty="0" err="1">
                <a:ea typeface="+mn-lt"/>
                <a:cs typeface="+mn-lt"/>
              </a:rPr>
              <a:t>open-source</a:t>
            </a:r>
            <a:endParaRPr lang="sr-Latn-RS" sz="2800">
              <a:ea typeface="Calibri"/>
              <a:cs typeface="Calibri"/>
            </a:endParaRPr>
          </a:p>
          <a:p>
            <a:r>
              <a:rPr lang="sr-Latn-RS" sz="2800" dirty="0">
                <a:ea typeface="+mn-lt"/>
                <a:cs typeface="+mn-lt"/>
              </a:rPr>
              <a:t>Statički tipiziran „pragmatičan” programski jezik inicijalno dizajniran za Java virtuelnu mašinu i Android</a:t>
            </a:r>
            <a:endParaRPr lang="sr-Latn-RS" sz="2800" dirty="0">
              <a:ea typeface="Calibri" panose="020F0502020204030204"/>
              <a:cs typeface="Calibri" panose="020F0502020204030204"/>
            </a:endParaRPr>
          </a:p>
          <a:p>
            <a:r>
              <a:rPr lang="sr-Latn-RS" sz="2800" dirty="0">
                <a:ea typeface="+mn-lt"/>
                <a:cs typeface="+mn-lt"/>
              </a:rPr>
              <a:t>Kombinuje funkcionalno i </a:t>
            </a:r>
            <a:r>
              <a:rPr lang="sr-Latn-RS" sz="2800" dirty="0" err="1">
                <a:ea typeface="+mn-lt"/>
                <a:cs typeface="+mn-lt"/>
              </a:rPr>
              <a:t>objektno</a:t>
            </a:r>
            <a:r>
              <a:rPr lang="sr-Latn-RS" sz="2800" dirty="0">
                <a:ea typeface="+mn-lt"/>
                <a:cs typeface="+mn-lt"/>
              </a:rPr>
              <a:t>-orijentisano programiranje</a:t>
            </a:r>
            <a:endParaRPr lang="sr-Latn-RS" sz="2800" dirty="0">
              <a:ea typeface="Calibri"/>
              <a:cs typeface="Calibri"/>
            </a:endParaRPr>
          </a:p>
        </p:txBody>
      </p:sp>
      <p:sp>
        <p:nvSpPr>
          <p:cNvPr id="5" name="Pravougaonik 4">
            <a:extLst>
              <a:ext uri="{FF2B5EF4-FFF2-40B4-BE49-F238E27FC236}">
                <a16:creationId xmlns:a16="http://schemas.microsoft.com/office/drawing/2014/main" id="{6484BC42-F021-77FD-D84F-4190969CB0F0}"/>
              </a:ext>
            </a:extLst>
          </p:cNvPr>
          <p:cNvSpPr/>
          <p:nvPr/>
        </p:nvSpPr>
        <p:spPr>
          <a:xfrm>
            <a:off x="5802922" y="1153884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6" name="Slika 5" descr="Slika na kojoj se nalazi Font, Grafika, logotip, grafički dizajn&#10;&#10;Opis je automatski generisan">
            <a:extLst>
              <a:ext uri="{FF2B5EF4-FFF2-40B4-BE49-F238E27FC236}">
                <a16:creationId xmlns:a16="http://schemas.microsoft.com/office/drawing/2014/main" id="{5C7A9C8C-F985-ED26-40AA-B141EC58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866" y="4606368"/>
            <a:ext cx="4777666" cy="13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29359950-6852-82B5-CDC4-261D176C2510}"/>
              </a:ext>
            </a:extLst>
          </p:cNvPr>
          <p:cNvSpPr txBox="1"/>
          <p:nvPr/>
        </p:nvSpPr>
        <p:spPr>
          <a:xfrm>
            <a:off x="913945" y="1714428"/>
            <a:ext cx="1061060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dirty="0" err="1">
                <a:ea typeface="+mn-lt"/>
                <a:cs typeface="+mn-lt"/>
              </a:rPr>
              <a:t>Kotlin</a:t>
            </a:r>
            <a:r>
              <a:rPr lang="sr-Latn-RS" sz="2800" dirty="0">
                <a:ea typeface="+mn-lt"/>
                <a:cs typeface="+mn-lt"/>
              </a:rPr>
              <a:t> ima podršku za sve osnovne tipove podataka</a:t>
            </a:r>
            <a:endParaRPr lang="sr-Latn-RS" dirty="0"/>
          </a:p>
          <a:p>
            <a:r>
              <a:rPr lang="sr-Latn-RS" sz="2800" dirty="0">
                <a:ea typeface="+mn-lt"/>
                <a:cs typeface="+mn-lt"/>
              </a:rPr>
              <a:t>Uvodi i posebne strukture – </a:t>
            </a:r>
            <a:r>
              <a:rPr lang="sr-Latn-RS" sz="2800" dirty="0" err="1">
                <a:ea typeface="+mn-lt"/>
                <a:cs typeface="+mn-lt"/>
              </a:rPr>
              <a:t>Pair</a:t>
            </a:r>
            <a:r>
              <a:rPr lang="sr-Latn-RS" sz="2800" dirty="0">
                <a:ea typeface="+mn-lt"/>
                <a:cs typeface="+mn-lt"/>
              </a:rPr>
              <a:t>, </a:t>
            </a:r>
            <a:r>
              <a:rPr lang="sr-Latn-RS" sz="2800" dirty="0" err="1">
                <a:ea typeface="+mn-lt"/>
                <a:cs typeface="+mn-lt"/>
              </a:rPr>
              <a:t>Triple</a:t>
            </a:r>
            <a:r>
              <a:rPr lang="sr-Latn-RS" sz="2800" dirty="0">
                <a:ea typeface="+mn-lt"/>
                <a:cs typeface="+mn-lt"/>
              </a:rPr>
              <a:t>, Data klase</a:t>
            </a:r>
            <a:endParaRPr lang="sr-Latn-RS"/>
          </a:p>
          <a:p>
            <a:r>
              <a:rPr lang="sr-Latn-RS" sz="2800" dirty="0">
                <a:ea typeface="+mn-lt"/>
                <a:cs typeface="+mn-lt"/>
              </a:rPr>
              <a:t>Data klase imaju predefinisane funkcije članice za najčešće korišćene operacije nad podacima, kojima se smanjuje </a:t>
            </a:r>
            <a:r>
              <a:rPr lang="sr-Latn-RS" sz="2800" dirty="0" err="1">
                <a:ea typeface="+mn-lt"/>
                <a:cs typeface="+mn-lt"/>
              </a:rPr>
              <a:t>boilerplate</a:t>
            </a:r>
            <a:r>
              <a:rPr lang="sr-Latn-RS" sz="2800" dirty="0">
                <a:ea typeface="+mn-lt"/>
                <a:cs typeface="+mn-lt"/>
              </a:rPr>
              <a:t> kod</a:t>
            </a:r>
            <a:endParaRPr lang="sr-Latn-RS" dirty="0"/>
          </a:p>
          <a:p>
            <a:r>
              <a:rPr lang="sr-Latn-RS" sz="2800" dirty="0">
                <a:ea typeface="+mn-lt"/>
                <a:cs typeface="+mn-lt"/>
              </a:rPr>
              <a:t>Dodatni specijalni tipovi:</a:t>
            </a:r>
            <a:endParaRPr lang="sr-Latn-RS" dirty="0">
              <a:ea typeface="+mn-lt"/>
              <a:cs typeface="+mn-lt"/>
            </a:endParaRPr>
          </a:p>
          <a:p>
            <a:r>
              <a:rPr lang="sr-Latn-RS" sz="2800" dirty="0">
                <a:latin typeface="Arial"/>
                <a:cs typeface="Arial"/>
              </a:rPr>
              <a:t>    •</a:t>
            </a:r>
            <a:r>
              <a:rPr lang="sr-Latn-RS" sz="2800" dirty="0">
                <a:latin typeface="Arial"/>
                <a:ea typeface="+mn-lt"/>
                <a:cs typeface="Arial"/>
              </a:rPr>
              <a:t>  </a:t>
            </a:r>
            <a:r>
              <a:rPr lang="sr-Latn-RS" sz="2800" dirty="0" err="1">
                <a:ea typeface="+mn-lt"/>
                <a:cs typeface="+mn-lt"/>
              </a:rPr>
              <a:t>Any</a:t>
            </a:r>
            <a:r>
              <a:rPr lang="sr-Latn-RS" sz="2800" dirty="0">
                <a:ea typeface="+mn-lt"/>
                <a:cs typeface="+mn-lt"/>
              </a:rPr>
              <a:t> – majka svih drugih tipova osim </a:t>
            </a:r>
            <a:r>
              <a:rPr lang="sr-Latn-RS" sz="2800" dirty="0" err="1">
                <a:ea typeface="+mn-lt"/>
                <a:cs typeface="+mn-lt"/>
              </a:rPr>
              <a:t>nullable</a:t>
            </a:r>
            <a:endParaRPr lang="sr-Latn-RS" dirty="0">
              <a:ea typeface="+mn-lt"/>
              <a:cs typeface="+mn-lt"/>
            </a:endParaRPr>
          </a:p>
          <a:p>
            <a:r>
              <a:rPr lang="sr-Latn-RS" sz="2800" dirty="0">
                <a:latin typeface="Arial"/>
                <a:cs typeface="Arial"/>
              </a:rPr>
              <a:t>    •  </a:t>
            </a:r>
            <a:r>
              <a:rPr lang="sr-Latn-RS" sz="2800" dirty="0" err="1">
                <a:ea typeface="+mn-lt"/>
                <a:cs typeface="+mn-lt"/>
              </a:rPr>
              <a:t>Unit</a:t>
            </a:r>
            <a:r>
              <a:rPr lang="sr-Latn-RS" sz="2800" dirty="0">
                <a:ea typeface="+mn-lt"/>
                <a:cs typeface="+mn-lt"/>
              </a:rPr>
              <a:t> – predstavlja samo jednu jedinicu</a:t>
            </a:r>
            <a:endParaRPr lang="sr-Latn-RS" dirty="0">
              <a:ea typeface="+mn-lt"/>
              <a:cs typeface="+mn-lt"/>
            </a:endParaRPr>
          </a:p>
          <a:p>
            <a:r>
              <a:rPr lang="sr-Latn-RS" sz="2800" dirty="0">
                <a:latin typeface="Arial"/>
                <a:cs typeface="Arial"/>
              </a:rPr>
              <a:t>    • </a:t>
            </a:r>
            <a:r>
              <a:rPr lang="sr-Latn-RS" sz="2800" dirty="0">
                <a:latin typeface="Arial"/>
                <a:ea typeface="+mn-lt"/>
                <a:cs typeface="Arial"/>
              </a:rPr>
              <a:t> </a:t>
            </a:r>
            <a:r>
              <a:rPr lang="sr-Latn-RS" sz="2800" dirty="0" err="1">
                <a:ea typeface="+mn-lt"/>
                <a:cs typeface="+mn-lt"/>
              </a:rPr>
              <a:t>Nothing</a:t>
            </a:r>
            <a:r>
              <a:rPr lang="sr-Latn-RS" sz="2800" dirty="0">
                <a:ea typeface="+mn-lt"/>
                <a:cs typeface="+mn-lt"/>
              </a:rPr>
              <a:t> – koristi se za funkcije koje se nikad ne završavaju</a:t>
            </a:r>
            <a:endParaRPr lang="sr-Latn-RS" dirty="0">
              <a:ea typeface="+mn-lt"/>
              <a:cs typeface="+mn-lt"/>
            </a:endParaRPr>
          </a:p>
          <a:p>
            <a:endParaRPr lang="sr-Latn-RS" sz="2800" dirty="0"/>
          </a:p>
          <a:p>
            <a:pPr algn="l"/>
            <a:endParaRPr lang="sr-Latn-RS" dirty="0"/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77949E0C-A5A5-111B-44B3-8AD9F62A33FE}"/>
              </a:ext>
            </a:extLst>
          </p:cNvPr>
          <p:cNvSpPr txBox="1"/>
          <p:nvPr/>
        </p:nvSpPr>
        <p:spPr>
          <a:xfrm>
            <a:off x="5326601" y="332912"/>
            <a:ext cx="1538796" cy="10612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4400" dirty="0" err="1"/>
              <a:t>Kotlin</a:t>
            </a:r>
            <a:endParaRPr lang="sr-Latn-RS" sz="4400">
              <a:ea typeface="Calibri"/>
              <a:cs typeface="Calibri"/>
            </a:endParaRPr>
          </a:p>
          <a:p>
            <a:endParaRPr lang="sr-Latn-RS" dirty="0"/>
          </a:p>
        </p:txBody>
      </p:sp>
      <p:sp>
        <p:nvSpPr>
          <p:cNvPr id="6" name="Pravougaonik 5">
            <a:extLst>
              <a:ext uri="{FF2B5EF4-FFF2-40B4-BE49-F238E27FC236}">
                <a16:creationId xmlns:a16="http://schemas.microsoft.com/office/drawing/2014/main" id="{70D0C520-4569-072F-EF12-59A4781BC243}"/>
              </a:ext>
            </a:extLst>
          </p:cNvPr>
          <p:cNvSpPr/>
          <p:nvPr/>
        </p:nvSpPr>
        <p:spPr>
          <a:xfrm>
            <a:off x="5802922" y="1153884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436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vir za tekst 1">
            <a:extLst>
              <a:ext uri="{FF2B5EF4-FFF2-40B4-BE49-F238E27FC236}">
                <a16:creationId xmlns:a16="http://schemas.microsoft.com/office/drawing/2014/main" id="{42B5BA0A-7E38-3FC4-1D26-D45BCFA6A2A0}"/>
              </a:ext>
            </a:extLst>
          </p:cNvPr>
          <p:cNvSpPr txBox="1"/>
          <p:nvPr/>
        </p:nvSpPr>
        <p:spPr>
          <a:xfrm>
            <a:off x="811723" y="1361669"/>
            <a:ext cx="10016969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800" dirty="0">
                <a:ea typeface="+mn-lt"/>
                <a:cs typeface="+mn-lt"/>
              </a:rPr>
              <a:t>Funkcije – jedan od najbitnijih aspekata Kotlina</a:t>
            </a:r>
            <a:endParaRPr lang="sr-Latn-RS" sz="2800" dirty="0">
              <a:ea typeface="Calibri"/>
              <a:cs typeface="Calibri"/>
            </a:endParaRPr>
          </a:p>
          <a:p>
            <a:r>
              <a:rPr lang="sr-Latn-RS" sz="2800" dirty="0">
                <a:ea typeface="+mn-lt"/>
                <a:cs typeface="+mn-lt"/>
              </a:rPr>
              <a:t>Definisanje i poziv funkcija – jako je slično drugim programskim jezicima:</a:t>
            </a:r>
            <a:endParaRPr lang="sr-Latn-RS" sz="2800">
              <a:ea typeface="Calibri"/>
              <a:cs typeface="Calibri"/>
            </a:endParaRPr>
          </a:p>
          <a:p>
            <a:pPr algn="ctr"/>
            <a:r>
              <a:rPr lang="sr-Latn-RS" sz="2800" dirty="0" err="1">
                <a:ea typeface="+mn-lt"/>
                <a:cs typeface="+mn-lt"/>
              </a:rPr>
              <a:t>fun</a:t>
            </a:r>
            <a:r>
              <a:rPr lang="sr-Latn-RS" sz="2800" dirty="0">
                <a:ea typeface="+mn-lt"/>
                <a:cs typeface="+mn-lt"/>
              </a:rPr>
              <a:t> </a:t>
            </a:r>
            <a:r>
              <a:rPr lang="sr-Latn-RS" sz="2800" dirty="0" err="1">
                <a:ea typeface="+mn-lt"/>
                <a:cs typeface="+mn-lt"/>
              </a:rPr>
              <a:t>imeFunkcije</a:t>
            </a:r>
            <a:r>
              <a:rPr lang="sr-Latn-RS" sz="2800" dirty="0">
                <a:ea typeface="+mn-lt"/>
                <a:cs typeface="+mn-lt"/>
              </a:rPr>
              <a:t>(&lt;</a:t>
            </a:r>
            <a:r>
              <a:rPr lang="sr-Latn-RS" sz="2800" dirty="0" err="1">
                <a:ea typeface="+mn-lt"/>
                <a:cs typeface="+mn-lt"/>
              </a:rPr>
              <a:t>listaParametara</a:t>
            </a:r>
            <a:r>
              <a:rPr lang="sr-Latn-RS" sz="2800" dirty="0">
                <a:ea typeface="+mn-lt"/>
                <a:cs typeface="+mn-lt"/>
              </a:rPr>
              <a:t>&gt;): &lt;</a:t>
            </a:r>
            <a:r>
              <a:rPr lang="sr-Latn-RS" sz="2800" dirty="0" err="1">
                <a:ea typeface="+mn-lt"/>
                <a:cs typeface="+mn-lt"/>
              </a:rPr>
              <a:t>tipPovratnaVrednost</a:t>
            </a:r>
            <a:r>
              <a:rPr lang="sr-Latn-RS" sz="2800" dirty="0">
                <a:ea typeface="+mn-lt"/>
                <a:cs typeface="+mn-lt"/>
              </a:rPr>
              <a:t>&gt; {telo funkcije}</a:t>
            </a:r>
            <a:endParaRPr lang="sr-Latn-RS" sz="2800">
              <a:ea typeface="Calibri"/>
              <a:cs typeface="Calibri"/>
            </a:endParaRPr>
          </a:p>
          <a:p>
            <a:r>
              <a:rPr lang="sr-Latn-RS" sz="2800" dirty="0">
                <a:ea typeface="+mn-lt"/>
                <a:cs typeface="+mn-lt"/>
              </a:rPr>
              <a:t>Posmatranje funkcija kao promenljive – moguće je dodeliti funkciju promenljivoj</a:t>
            </a:r>
            <a:endParaRPr lang="sr-Latn-RS" sz="2800">
              <a:ea typeface="Calibri"/>
              <a:cs typeface="Calibri"/>
            </a:endParaRPr>
          </a:p>
          <a:p>
            <a:r>
              <a:rPr lang="sr-Latn-RS" sz="2800" dirty="0">
                <a:ea typeface="+mn-lt"/>
                <a:cs typeface="+mn-lt"/>
              </a:rPr>
              <a:t>Operator za referenciranje metoda </a:t>
            </a:r>
            <a:r>
              <a:rPr lang="sr-Latn-RS" sz="2800" b="1" dirty="0">
                <a:ea typeface="+mn-lt"/>
                <a:cs typeface="+mn-lt"/>
              </a:rPr>
              <a:t>::</a:t>
            </a:r>
            <a:r>
              <a:rPr lang="sr-Latn-RS" sz="2800" dirty="0">
                <a:ea typeface="+mn-lt"/>
                <a:cs typeface="+mn-lt"/>
              </a:rPr>
              <a:t> </a:t>
            </a:r>
            <a:endParaRPr lang="sr-Latn-RS" sz="2800"/>
          </a:p>
          <a:p>
            <a:pPr algn="l"/>
            <a:endParaRPr lang="sr-Latn-RS" dirty="0"/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DF26E7A8-C262-8C9D-0989-E3B2B2A83202}"/>
              </a:ext>
            </a:extLst>
          </p:cNvPr>
          <p:cNvSpPr txBox="1"/>
          <p:nvPr/>
        </p:nvSpPr>
        <p:spPr>
          <a:xfrm>
            <a:off x="5400582" y="303320"/>
            <a:ext cx="1538796" cy="10612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4400" dirty="0" err="1"/>
              <a:t>Kotlin</a:t>
            </a:r>
            <a:endParaRPr lang="sr-Latn-RS" sz="4400">
              <a:ea typeface="Calibri"/>
              <a:cs typeface="Calibri"/>
            </a:endParaRPr>
          </a:p>
          <a:p>
            <a:endParaRPr lang="sr-Latn-RS" dirty="0"/>
          </a:p>
        </p:txBody>
      </p:sp>
      <p:sp>
        <p:nvSpPr>
          <p:cNvPr id="6" name="Pravougaonik 5">
            <a:extLst>
              <a:ext uri="{FF2B5EF4-FFF2-40B4-BE49-F238E27FC236}">
                <a16:creationId xmlns:a16="http://schemas.microsoft.com/office/drawing/2014/main" id="{F450DD38-9187-F641-3D06-72C7838890D7}"/>
              </a:ext>
            </a:extLst>
          </p:cNvPr>
          <p:cNvSpPr/>
          <p:nvPr/>
        </p:nvSpPr>
        <p:spPr>
          <a:xfrm>
            <a:off x="5876903" y="1124292"/>
            <a:ext cx="591845" cy="4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5914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Široki ekran</PresentationFormat>
  <Slides>44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44</vt:i4>
      </vt:variant>
    </vt:vector>
  </HeadingPairs>
  <TitlesOfParts>
    <vt:vector size="45" baseType="lpstr">
      <vt:lpstr>Celestial</vt:lpstr>
      <vt:lpstr>Jetpack Compose -  Moderni UI toolkit za razvoj Android aplikacija 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revision>1206</cp:revision>
  <dcterms:created xsi:type="dcterms:W3CDTF">2023-12-09T18:33:28Z</dcterms:created>
  <dcterms:modified xsi:type="dcterms:W3CDTF">2023-12-11T18:14:34Z</dcterms:modified>
</cp:coreProperties>
</file>