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0" r:id="rId2"/>
    <p:sldId id="289" r:id="rId3"/>
    <p:sldId id="290" r:id="rId4"/>
    <p:sldId id="294" r:id="rId5"/>
    <p:sldId id="295" r:id="rId6"/>
    <p:sldId id="296" r:id="rId7"/>
    <p:sldId id="297" r:id="rId8"/>
    <p:sldId id="299" r:id="rId9"/>
    <p:sldId id="298" r:id="rId10"/>
    <p:sldId id="300" r:id="rId11"/>
    <p:sldId id="304" r:id="rId12"/>
    <p:sldId id="301" r:id="rId13"/>
    <p:sldId id="302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8" r:id="rId25"/>
    <p:sldId id="316" r:id="rId26"/>
    <p:sldId id="319" r:id="rId27"/>
    <p:sldId id="293" r:id="rId28"/>
    <p:sldId id="321" r:id="rId29"/>
    <p:sldId id="322" r:id="rId30"/>
    <p:sldId id="324" r:id="rId31"/>
    <p:sldId id="325" r:id="rId32"/>
    <p:sldId id="320" r:id="rId33"/>
    <p:sldId id="292" r:id="rId34"/>
    <p:sldId id="328" r:id="rId35"/>
    <p:sldId id="329" r:id="rId36"/>
    <p:sldId id="330" r:id="rId37"/>
    <p:sldId id="333" r:id="rId38"/>
    <p:sldId id="332" r:id="rId39"/>
    <p:sldId id="334" r:id="rId40"/>
    <p:sldId id="336" r:id="rId41"/>
    <p:sldId id="337" r:id="rId42"/>
    <p:sldId id="338" r:id="rId43"/>
    <p:sldId id="339" r:id="rId44"/>
    <p:sldId id="340" r:id="rId45"/>
    <p:sldId id="341" r:id="rId46"/>
    <p:sldId id="326" r:id="rId47"/>
    <p:sldId id="327" r:id="rId48"/>
    <p:sldId id="342" r:id="rId49"/>
    <p:sldId id="29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197CA8-CED7-4952-AD3F-5D929FAFCFA5}">
          <p14:sldIdLst>
            <p14:sldId id="260"/>
            <p14:sldId id="289"/>
            <p14:sldId id="290"/>
            <p14:sldId id="294"/>
            <p14:sldId id="295"/>
            <p14:sldId id="296"/>
            <p14:sldId id="297"/>
            <p14:sldId id="299"/>
            <p14:sldId id="298"/>
            <p14:sldId id="300"/>
            <p14:sldId id="304"/>
            <p14:sldId id="301"/>
            <p14:sldId id="302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8"/>
            <p14:sldId id="316"/>
            <p14:sldId id="319"/>
            <p14:sldId id="293"/>
            <p14:sldId id="321"/>
            <p14:sldId id="322"/>
            <p14:sldId id="324"/>
            <p14:sldId id="325"/>
            <p14:sldId id="320"/>
            <p14:sldId id="292"/>
            <p14:sldId id="328"/>
            <p14:sldId id="329"/>
            <p14:sldId id="330"/>
            <p14:sldId id="333"/>
            <p14:sldId id="332"/>
            <p14:sldId id="334"/>
            <p14:sldId id="336"/>
            <p14:sldId id="337"/>
            <p14:sldId id="338"/>
            <p14:sldId id="339"/>
            <p14:sldId id="340"/>
            <p14:sldId id="341"/>
            <p14:sldId id="326"/>
            <p14:sldId id="327"/>
            <p14:sldId id="342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68C"/>
    <a:srgbClr val="091A2D"/>
    <a:srgbClr val="0E2A4A"/>
    <a:srgbClr val="E6E6E6"/>
    <a:srgbClr val="254980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EADCE-B55F-5C51-E70B-E9D38B58D84D}" v="5943" dt="2024-05-29T12:03:50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A5781-754A-41C2-B60D-9E2EB9FCC6F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AF4CA-3452-4425-9EBE-5203C3779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CE16-6C79-D679-CAD0-2FF30C6C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69A78-218F-2F53-535F-1C74BCB22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719A-0558-B87D-AED3-6610FBD6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139E-2D75-829F-BE41-D14377F4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05C02-EE79-8993-BE6D-D95039FA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396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3590-4EE1-8E2E-E251-8732DAC7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7C2A1-009A-AAFB-5EEC-03578D24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22BE-3A24-787D-1BD4-8268504F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AF72-92C2-327E-51C3-1209E7AA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A71AB-0A9E-D29D-CD9B-A9A77F03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597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7F32B-8029-D525-99EF-F5AEE0E08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6D2D9-F62A-E95B-2F95-CD4ED0752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3550-EBD6-0DEF-7743-103225A0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73B0B-B82B-F3C3-07B3-E4C9E1D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AC70-94E7-CB9A-24DA-5AB277F8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49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BF5B-4CA2-E183-A8F2-E818FC03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8A67-670A-29B0-5251-82481D70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678E-5C60-B014-567B-91C25C7A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FA64-54C8-D0AB-158C-C5F111A0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40FA-348D-6CF1-CA1C-A55B68D2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44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F82B-AAC0-1DB2-7B5E-787DF571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5D2DD-D6ED-35EB-7DE7-430351D4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64EB-C4C5-4B25-32F1-810D53E4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4452-3FA9-A125-6698-4F2165B0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AC87-1931-1CFA-E63A-EF7556A9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86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427B-591D-F855-6F56-CBC7F91D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3ED3-C1AE-C6FC-A982-AB6FDCB55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F06B6-D2B6-6925-529B-CA4F4802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6E442-AC4F-360B-7F02-FDE32C73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CF392-27D3-AF86-0FBE-DB034285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6B57-20BA-BE7F-691B-2F30FBB2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313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897B-9C09-36EC-A561-6AD5F226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2392A-E8EF-1D54-84E6-41697FE23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D5C0F-C432-51B8-C67D-05D4F2A01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36DAD-1D47-2059-81DC-D1B8F62C1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17002-0C94-F7DA-B9A9-B80037141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924AD-B070-CF76-7E26-C96A3BAC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7EA17-42A0-EF1D-963D-B2F6D7C5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31331-E8C5-E120-ED48-6608C1DC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5231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20B6-6AC6-78DE-3198-927023A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3611D-66E0-021D-72B8-128FB25D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74187-8F14-B01F-F759-0976E57F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1DC12-4720-5D89-81E7-AB2BD705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38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A0542-7CB5-C345-3FD6-BBD4FCDD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72B61-8904-B479-5800-C2A78542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EC6BA-CF44-A737-C370-6AF4B74B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221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F639-2B09-CB09-72A7-7AAA6AF6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FDC2-3958-ADFC-7095-F525E1E4B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5E09F-C369-5916-D7DA-6FE96730A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1525F-F372-0645-A699-2B5E5CEF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D0FC0-2CAD-4585-A5A1-306C5CC3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4567C-8513-5579-F53B-BF9F8C11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5561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3214-59B7-9611-C118-826D5CA5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8C82E-BCEB-BDBB-DF79-122E035FE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FF4A9-0E36-6962-4392-7E429A499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D5ABF-A50F-3629-B177-4B8F20EA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77-A1B2-49F2-914E-2BA88358763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B674-F561-B0E1-5152-C9F87497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5AC78-C04C-657D-0021-EEDB3BFB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613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040E3-8EDB-AC9E-B06E-00E388C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DCB11-5A0D-C041-3E62-F1F47AE42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3CE00-6F83-A850-B771-824200263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3F77-A1B2-49F2-914E-2BA88358763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98738-6BFC-1608-8C68-5EB8190D2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51F9A-37C0-1898-869F-A9D38A440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A8CA-6F0A-4CD9-907C-6C19CC9F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okwi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BFA568-78CE-B98A-AB63-35D29452F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D9BB9-B006-244F-0EC8-113DE478DBC7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74E3C-107A-4138-C2F8-C86594059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2088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13800" dirty="0">
                <a:solidFill>
                  <a:schemeClr val="bg1"/>
                </a:solidFill>
                <a:latin typeface="Arial Black"/>
              </a:rPr>
              <a:t>Blynk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3FA8DD-1343-DA6F-7D2C-45AC30BAE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8167"/>
              </p:ext>
            </p:extLst>
          </p:nvPr>
        </p:nvGraphicFramePr>
        <p:xfrm>
          <a:off x="852452" y="5976524"/>
          <a:ext cx="1048709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546">
                  <a:extLst>
                    <a:ext uri="{9D8B030D-6E8A-4147-A177-3AD203B41FA5}">
                      <a16:colId xmlns:a16="http://schemas.microsoft.com/office/drawing/2014/main" val="692526327"/>
                    </a:ext>
                  </a:extLst>
                </a:gridCol>
                <a:gridCol w="5243546">
                  <a:extLst>
                    <a:ext uri="{9D8B030D-6E8A-4147-A177-3AD203B41FA5}">
                      <a16:colId xmlns:a16="http://schemas.microsoft.com/office/drawing/2014/main" val="298879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Student: Marko Stanković, 1705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Profesor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: Dragan Stojanović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42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3780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4201" y="-825832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Blynk Console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66544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Glavne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funkcionalnost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koje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konzola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pruža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su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1.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Konfiguraciju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povezanih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uređaja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na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platformi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uključujući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podešavanja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aplikacija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2.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Upravljanje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uređajima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podacima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korisnicima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organizacijama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lokacijama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Daljinsko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praćenje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kontrolu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uređaja</a:t>
            </a: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36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3592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Slika 3" descr="Slika na kojoj se nalazi tekst, snimak ekrana, dijagram, mapa&#10;&#10;Opis je automatski generisan">
            <a:extLst>
              <a:ext uri="{FF2B5EF4-FFF2-40B4-BE49-F238E27FC236}">
                <a16:creationId xmlns:a16="http://schemas.microsoft.com/office/drawing/2014/main" id="{AF03B02D-3157-0BAD-6E43-318178C2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" y="-105156"/>
            <a:ext cx="11862816" cy="69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6007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2088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13800" dirty="0">
                <a:solidFill>
                  <a:schemeClr val="bg1"/>
                </a:solidFill>
                <a:latin typeface="Arial Black"/>
              </a:rPr>
              <a:t>Blynk Apps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2972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72569" y="-838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Blynk Apps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4161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</a:rPr>
              <a:t>Predstavlja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svestranu</a:t>
            </a:r>
            <a:r>
              <a:rPr lang="en-US" sz="3600" b="1" dirty="0">
                <a:solidFill>
                  <a:schemeClr val="bg1"/>
                </a:solidFill>
              </a:rPr>
              <a:t> iOS </a:t>
            </a:r>
            <a:r>
              <a:rPr lang="en-US" sz="3600" b="1" dirty="0" err="1">
                <a:solidFill>
                  <a:schemeClr val="bg1"/>
                </a:solidFill>
              </a:rPr>
              <a:t>i</a:t>
            </a:r>
            <a:r>
              <a:rPr lang="en-US" sz="3600" b="1" dirty="0">
                <a:solidFill>
                  <a:schemeClr val="bg1"/>
                </a:solidFill>
              </a:rPr>
              <a:t> Android </a:t>
            </a:r>
            <a:r>
              <a:rPr lang="en-US" sz="3600" b="1" dirty="0" err="1">
                <a:solidFill>
                  <a:schemeClr val="bg1"/>
                </a:solidFill>
              </a:rPr>
              <a:t>mobilnu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aplikaciju</a:t>
            </a:r>
            <a:endParaRPr lang="en-US" sz="36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Unifikacija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svih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aplikacija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za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kontrolu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različitih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uređaja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odnosno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dovoljno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je da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korisnik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skine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jednu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aplikaciju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imaće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pristup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svim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"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podaplikacijama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" za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kontrolu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uređaja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nad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kojima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mu je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dat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pristup</a:t>
            </a:r>
            <a:endParaRPr lang="en-US" sz="2800" b="1" dirty="0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1119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72569" y="-838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Blynk Apps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51961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Developeri</a:t>
            </a:r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takođe</a:t>
            </a:r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podešavaju</a:t>
            </a:r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svoje</a:t>
            </a:r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mobilne</a:t>
            </a:r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aplikacije</a:t>
            </a:r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putem</a:t>
            </a:r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ove</a:t>
            </a:r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platforme</a:t>
            </a:r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Kreiranje</a:t>
            </a:r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aplikacija</a:t>
            </a:r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 je </a:t>
            </a: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na</a:t>
            </a:r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 drag and drop </a:t>
            </a: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principu</a:t>
            </a:r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nije</a:t>
            </a:r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potreban</a:t>
            </a:r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kod</a:t>
            </a:r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Blynk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takođe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nudi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white-label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rešenje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kao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deo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poslovnog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plana,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omogućavajući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vam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prilagodite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aplikaciju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sa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logoom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vaše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kompanije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ikonom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aplikacije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temom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bojama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objavite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je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App Store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ili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Google Play pod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imenom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vaše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kompanije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. Ove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prilagođene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aplikacije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će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besprekorno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raditi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sa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vašim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uređajima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97195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72569" y="-838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Blynk Apps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58663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600" b="1" dirty="0" err="1">
                <a:solidFill>
                  <a:schemeClr val="bg1"/>
                </a:solidFill>
              </a:rPr>
              <a:t>Glavne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funkcije</a:t>
            </a:r>
            <a:r>
              <a:rPr lang="en-US" sz="3600" b="1" dirty="0">
                <a:solidFill>
                  <a:schemeClr val="bg1"/>
                </a:solidFill>
              </a:rPr>
              <a:t> Blynk </a:t>
            </a:r>
            <a:r>
              <a:rPr lang="en-US" sz="3600" b="1" dirty="0" err="1">
                <a:solidFill>
                  <a:schemeClr val="bg1"/>
                </a:solidFill>
              </a:rPr>
              <a:t>aplikacije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su</a:t>
            </a:r>
            <a:r>
              <a:rPr lang="en-US" sz="3600" b="1" dirty="0">
                <a:solidFill>
                  <a:schemeClr val="bg1"/>
                </a:solidFill>
              </a:rPr>
              <a:t>:</a:t>
            </a:r>
            <a:endParaRPr lang="sr-Latn-R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1. 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Daljinsko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praćenje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kontrola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povezanih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uređaja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koji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rade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sa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Blynk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platformom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2.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Konfiguracija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mobilnog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korisničkog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interfejsa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tokom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faza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prototipiranja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proizvodnje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Automatizacija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rada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povezanih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uređaja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9044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Slika 5" descr="Slika na kojoj se nalazi tekst, snimak ekrana, Mobilni telefon, gadžet&#10;&#10;Opis je automatski generisan">
            <a:extLst>
              <a:ext uri="{FF2B5EF4-FFF2-40B4-BE49-F238E27FC236}">
                <a16:creationId xmlns:a16="http://schemas.microsoft.com/office/drawing/2014/main" id="{5726D98E-EF1C-1D57-B09D-21770642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" y="406098"/>
            <a:ext cx="11868912" cy="60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8423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2088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9600" dirty="0">
                <a:solidFill>
                  <a:schemeClr val="bg1"/>
                </a:solidFill>
                <a:latin typeface="Arial Black"/>
              </a:rPr>
              <a:t>Blynk Cloud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82307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48185" y="-1130632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Blynk Cloud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817585" y="928040"/>
            <a:ext cx="11010431" cy="58234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Blynk Cloud je 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serverska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infrastruktura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koja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deluje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kao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srce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Blynk IoT 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platforme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povezujući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sve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komponente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zajedno</a:t>
            </a:r>
            <a:endParaRPr lang="en-US" sz="3600" b="1" err="1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cs typeface="Calibri"/>
              </a:rPr>
              <a:t>Blynk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takođe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nudi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privatne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servere</a:t>
            </a:r>
            <a:endParaRPr lang="en-US" sz="3600" b="1" dirty="0" err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cs typeface="Calibri"/>
              </a:rPr>
              <a:t>U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okviru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Blynk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servera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moguće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je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definisati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uloge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dozvole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korisnika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na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taj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način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dodatno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konfigurisati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pristup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uređajima</a:t>
            </a:r>
            <a:endParaRPr lang="en-US" sz="3600" b="1" dirty="0" err="1">
              <a:solidFill>
                <a:schemeClr val="bg1"/>
              </a:solidFill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64884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342917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9600" dirty="0">
                <a:solidFill>
                  <a:schemeClr val="bg1"/>
                </a:solidFill>
                <a:latin typeface="Arial Black"/>
              </a:rPr>
              <a:t>Blynk Microservices</a:t>
            </a:r>
            <a:br>
              <a:rPr lang="en-US" sz="9600" dirty="0">
                <a:latin typeface="Arial Black" panose="020B0A04020102020204" pitchFamily="34" charset="0"/>
              </a:rPr>
            </a:br>
            <a:endParaRPr lang="en-US" sz="96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240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5EC9B-FD6D-BC13-361A-47DBAF2EC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D00B63-4834-CAE4-31B7-6682B1692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5F86B2-FF51-9DD5-324D-2943F4CB7F7D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DB288-2BB9-033F-9EB4-26E19A862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2088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9600" dirty="0">
                <a:solidFill>
                  <a:schemeClr val="bg1"/>
                </a:solidFill>
                <a:latin typeface="Arial Black"/>
              </a:rPr>
              <a:t>Blynk </a:t>
            </a:r>
            <a:r>
              <a:rPr lang="en-US" sz="9600" err="1">
                <a:solidFill>
                  <a:schemeClr val="bg1"/>
                </a:solidFill>
                <a:latin typeface="Arial Black"/>
              </a:rPr>
              <a:t>kao</a:t>
            </a:r>
            <a:r>
              <a:rPr lang="en-US" sz="9600" dirty="0">
                <a:solidFill>
                  <a:schemeClr val="bg1"/>
                </a:solidFill>
                <a:latin typeface="Arial Black"/>
              </a:rPr>
              <a:t> IoT </a:t>
            </a:r>
            <a:r>
              <a:rPr lang="en-US" sz="9600" err="1">
                <a:solidFill>
                  <a:schemeClr val="bg1"/>
                </a:solidFill>
                <a:latin typeface="Arial Black"/>
              </a:rPr>
              <a:t>platforma</a:t>
            </a:r>
            <a:br>
              <a:rPr lang="en-US" sz="96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0839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6649" y="-95994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Blynk Microservices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257224"/>
            <a:ext cx="11010431" cy="49924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Blynk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pruža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mikroservise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, koji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rade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kroz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različite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proizvode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obavljaju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specifične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funkcionalnosti</a:t>
            </a:r>
            <a:endParaRPr lang="en-US" sz="3600" b="1" dirty="0" err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  <a:cs typeface="Calibri"/>
              </a:rPr>
              <a:t>Mikroservisi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koje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ćemo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spomenuti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su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:</a:t>
            </a:r>
            <a:endParaRPr lang="en-US" sz="36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  - Blynk Inject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  - Blynk R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  - Blynk Air</a:t>
            </a:r>
          </a:p>
        </p:txBody>
      </p:sp>
    </p:spTree>
    <p:extLst>
      <p:ext uri="{BB962C8B-B14F-4D97-AF65-F5344CB8AC3E}">
        <p14:creationId xmlns:p14="http://schemas.microsoft.com/office/powerpoint/2010/main" val="269682168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-133789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4400" dirty="0">
                <a:solidFill>
                  <a:schemeClr val="bg1"/>
                </a:solidFill>
                <a:latin typeface="Arial Black"/>
              </a:rPr>
              <a:t>Blynk Microservices – Blynk Inject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774913" y="647624"/>
            <a:ext cx="11266463" cy="68391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Mikroservis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koji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omogućava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dirty="0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Preuzimanje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vlasništva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nad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uređajem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od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strane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korisnika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organizacija</a:t>
            </a:r>
            <a:endParaRPr lang="en-US" sz="3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Konfiguracija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WiFi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kredencijala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uređaja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kako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bi se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mogli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povezati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WiFi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mreže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krajnjih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korisnika</a:t>
            </a:r>
            <a:endParaRPr lang="en-US" sz="32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Upravljanje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autentifikacionim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tokenima</a:t>
            </a:r>
            <a:endParaRPr lang="en-US" sz="32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4. UX flow koji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vodi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krajnje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korisnike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kroz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proces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preuzimanja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konfiguracije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pomoću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Blynk Apps</a:t>
            </a:r>
            <a:endParaRPr lang="en-US" sz="3200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3600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538028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-1057480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4400" dirty="0">
                <a:solidFill>
                  <a:schemeClr val="bg1"/>
                </a:solidFill>
                <a:latin typeface="Arial Black"/>
              </a:rPr>
              <a:t>Blynk Microservices – Blynk Inject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Slika 3" descr="Slika na kojoj se nalazi tekst, snimak ekrana, Mobilni telefon, pametni telefon&#10;&#10;Opis je automatski generisan">
            <a:extLst>
              <a:ext uri="{FF2B5EF4-FFF2-40B4-BE49-F238E27FC236}">
                <a16:creationId xmlns:a16="http://schemas.microsoft.com/office/drawing/2014/main" id="{E2D79666-0862-E3A0-D80E-4F8242069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68" y="1170432"/>
            <a:ext cx="9351264" cy="55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2767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63" y="-95994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4400" dirty="0">
                <a:solidFill>
                  <a:schemeClr val="bg1"/>
                </a:solidFill>
                <a:latin typeface="Arial Black"/>
              </a:rPr>
              <a:t>Blynk Microservices – Blynk R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171880"/>
            <a:ext cx="11010431" cy="41614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Mikroservis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za 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kontrolu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korisnika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, koji 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obuhvata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sz="3600" b="1" dirty="0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Registraciju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korisnika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uz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pozivnice</a:t>
            </a:r>
            <a:endParaRPr lang="en-US" dirty="0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Upravljanje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ulogama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dozvolama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Multitenantnost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odnosno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pružanje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podrške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za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veći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broj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korisnika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preko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deljenog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cloud-a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0334939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71" y="-179656"/>
            <a:ext cx="10958127" cy="1548032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4400" dirty="0">
                <a:solidFill>
                  <a:schemeClr val="bg1"/>
                </a:solidFill>
                <a:latin typeface="Arial Black"/>
              </a:rPr>
              <a:t>Blynk Microservices – Blynk R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Slika 3" descr="Slika na kojoj se nalazi tekst, snimak ekrana, softver, ekran&#10;&#10;Opis je automatski generisan">
            <a:extLst>
              <a:ext uri="{FF2B5EF4-FFF2-40B4-BE49-F238E27FC236}">
                <a16:creationId xmlns:a16="http://schemas.microsoft.com/office/drawing/2014/main" id="{D7C88342-FA21-7541-45DD-3978552B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900684"/>
            <a:ext cx="10143744" cy="59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5334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" y="-95994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4400" dirty="0">
                <a:solidFill>
                  <a:schemeClr val="bg1"/>
                </a:solidFill>
                <a:latin typeface="Arial Black"/>
              </a:rPr>
              <a:t>Blynk Microservices – Blynk Air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171880"/>
            <a:ext cx="11010431" cy="33304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Mikroservis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fokusiran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 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na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 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firmver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Over-the-Air (OTA)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ažuriranja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,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odgovoran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za: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1.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Upravljanje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OTA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kampanjama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za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ažuriranje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firmvera</a:t>
            </a:r>
            <a:endParaRPr lang="en-US" dirty="0" err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2.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Instalaciju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novog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firmvera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na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edge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uređaje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6035499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" y="-95994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4400" dirty="0">
                <a:solidFill>
                  <a:schemeClr val="bg1"/>
                </a:solidFill>
                <a:latin typeface="Arial Black"/>
              </a:rPr>
              <a:t>Blynk Microservices – Blynk Air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Slika 3" descr="Slika na kojoj se nalazi tekst, snimak ekrana, softver, Ikona na računaru&#10;&#10;Opis je automatski generisan">
            <a:extLst>
              <a:ext uri="{FF2B5EF4-FFF2-40B4-BE49-F238E27FC236}">
                <a16:creationId xmlns:a16="http://schemas.microsoft.com/office/drawing/2014/main" id="{B1E0F693-C6E0-EDD9-7235-8FA7F3109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1168908"/>
            <a:ext cx="10143744" cy="59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7125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342917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800" dirty="0">
                <a:solidFill>
                  <a:schemeClr val="bg1"/>
                </a:solidFill>
                <a:latin typeface="Arial Black"/>
              </a:rPr>
              <a:t>Blynk </a:t>
            </a:r>
            <a:r>
              <a:rPr lang="en-US" sz="13800" dirty="0" err="1">
                <a:solidFill>
                  <a:schemeClr val="bg1"/>
                </a:solidFill>
                <a:latin typeface="Arial Black"/>
              </a:rPr>
              <a:t>Edgent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7050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4345" y="-95994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Blynk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Edgent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02929" y="1318184"/>
            <a:ext cx="11010431" cy="49924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</a:rPr>
              <a:t>Predstavlja</a:t>
            </a:r>
            <a:r>
              <a:rPr lang="en-US" sz="3600" b="1" dirty="0">
                <a:solidFill>
                  <a:schemeClr val="bg1"/>
                </a:solidFill>
              </a:rPr>
              <a:t> Blynk </a:t>
            </a:r>
            <a:r>
              <a:rPr lang="en-US" sz="3600" b="1" dirty="0" err="1">
                <a:solidFill>
                  <a:schemeClr val="bg1"/>
                </a:solidFill>
              </a:rPr>
              <a:t>rešenje</a:t>
            </a:r>
            <a:r>
              <a:rPr lang="en-US" sz="3600" b="1" dirty="0">
                <a:solidFill>
                  <a:schemeClr val="bg1"/>
                </a:solidFill>
              </a:rPr>
              <a:t> za edge computing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Blynk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Edgent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= edge + agent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  <a:cs typeface="Calibri"/>
              </a:rPr>
              <a:t>Edgent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je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skup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paketa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lightweight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biblioteka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dizajniranih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da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pojednostave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povezivanje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podržanih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uređaja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sa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Blynk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platformom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pružajući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pristup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svim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njenim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naprednim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funkcijama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bez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obimnog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kodiranja</a:t>
            </a:r>
            <a:endParaRPr lang="en-US" sz="2800" b="1" dirty="0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199601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4345" y="-95994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Blynk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Edgent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02929" y="1318184"/>
            <a:ext cx="11010431" cy="55050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Ideja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je da se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Edgent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deploy-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uje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zajedno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sa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Edge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uređajem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zbog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njegove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male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veličine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te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da se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na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taj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način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omogući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preprocesiranje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podataka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kontrola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interakcija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sa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Blynk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platformom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, pre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dodira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sa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samim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Calibri"/>
                <a:cs typeface="Calibri"/>
              </a:rPr>
              <a:t>cloudom</a:t>
            </a:r>
            <a:endParaRPr lang="en-US" sz="34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Edge </a:t>
            </a:r>
            <a:r>
              <a:rPr lang="en-US" sz="3400" b="1" err="1">
                <a:solidFill>
                  <a:schemeClr val="bg1"/>
                </a:solidFill>
                <a:ea typeface="Calibri"/>
                <a:cs typeface="Calibri"/>
              </a:rPr>
              <a:t>uređaj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err="1">
                <a:solidFill>
                  <a:schemeClr val="bg1"/>
                </a:solidFill>
                <a:ea typeface="Calibri"/>
                <a:cs typeface="Calibri"/>
              </a:rPr>
              <a:t>podatke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err="1">
                <a:solidFill>
                  <a:schemeClr val="bg1"/>
                </a:solidFill>
                <a:ea typeface="Calibri"/>
                <a:cs typeface="Calibri"/>
              </a:rPr>
              <a:t>šalje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err="1">
                <a:solidFill>
                  <a:schemeClr val="bg1"/>
                </a:solidFill>
                <a:ea typeface="Calibri"/>
                <a:cs typeface="Calibri"/>
              </a:rPr>
              <a:t>na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err="1">
                <a:solidFill>
                  <a:schemeClr val="bg1"/>
                </a:solidFill>
                <a:ea typeface="Calibri"/>
                <a:cs typeface="Calibri"/>
              </a:rPr>
              <a:t>takozvane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err="1">
                <a:solidFill>
                  <a:schemeClr val="bg1"/>
                </a:solidFill>
                <a:ea typeface="Calibri"/>
                <a:cs typeface="Calibri"/>
              </a:rPr>
              <a:t>datastream-ove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koji </a:t>
            </a:r>
            <a:r>
              <a:rPr lang="en-US" sz="3400" b="1" err="1">
                <a:solidFill>
                  <a:schemeClr val="bg1"/>
                </a:solidFill>
                <a:ea typeface="Calibri"/>
                <a:cs typeface="Calibri"/>
              </a:rPr>
              <a:t>procesiraju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err="1">
                <a:solidFill>
                  <a:schemeClr val="bg1"/>
                </a:solidFill>
                <a:ea typeface="Calibri"/>
                <a:cs typeface="Calibri"/>
              </a:rPr>
              <a:t>podatke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err="1">
                <a:solidFill>
                  <a:schemeClr val="bg1"/>
                </a:solidFill>
                <a:ea typeface="Calibri"/>
                <a:cs typeface="Calibri"/>
              </a:rPr>
              <a:t>na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err="1">
                <a:solidFill>
                  <a:schemeClr val="bg1"/>
                </a:solidFill>
                <a:ea typeface="Calibri"/>
                <a:cs typeface="Calibri"/>
              </a:rPr>
              <a:t>način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err="1">
                <a:solidFill>
                  <a:schemeClr val="bg1"/>
                </a:solidFill>
                <a:ea typeface="Calibri"/>
                <a:cs typeface="Calibri"/>
              </a:rPr>
              <a:t>definisan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400" b="1" err="1">
                <a:solidFill>
                  <a:schemeClr val="bg1"/>
                </a:solidFill>
                <a:ea typeface="Calibri"/>
                <a:cs typeface="Calibri"/>
              </a:rPr>
              <a:t>putem</a:t>
            </a:r>
            <a:r>
              <a:rPr lang="en-US" sz="3400" b="1" dirty="0">
                <a:solidFill>
                  <a:schemeClr val="bg1"/>
                </a:solidFill>
                <a:ea typeface="Calibri"/>
                <a:cs typeface="Calibri"/>
              </a:rPr>
              <a:t> Blynk </a:t>
            </a:r>
            <a:r>
              <a:rPr lang="en-US" sz="3400" b="1" err="1">
                <a:solidFill>
                  <a:schemeClr val="bg1"/>
                </a:solidFill>
                <a:ea typeface="Calibri"/>
                <a:cs typeface="Calibri"/>
              </a:rPr>
              <a:t>platforme</a:t>
            </a:r>
            <a:endParaRPr lang="en-US" sz="34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5843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A772D-D809-756F-A609-5151B3731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3074F-9AB9-617E-FEE6-1D1831EF6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4F3C04-E2F9-13B4-C97E-65DB8083CE97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C4228-0BF4-2837-F86B-DD401EF89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80345" y="-801448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Blynk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kao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 IoT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platforma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64208-F0F6-62C7-E6E5-9F546E77B674}"/>
              </a:ext>
            </a:extLst>
          </p:cNvPr>
          <p:cNvSpPr txBox="1"/>
          <p:nvPr/>
        </p:nvSpPr>
        <p:spPr>
          <a:xfrm>
            <a:off x="927313" y="1464488"/>
            <a:ext cx="11010431" cy="49924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</a:rPr>
              <a:t>Softverski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projekat</a:t>
            </a:r>
            <a:r>
              <a:rPr lang="en-US" sz="3600" b="1" dirty="0">
                <a:solidFill>
                  <a:schemeClr val="bg1"/>
                </a:solidFill>
              </a:rPr>
              <a:t> koji </a:t>
            </a:r>
            <a:r>
              <a:rPr lang="en-US" sz="3600" b="1" dirty="0" err="1">
                <a:solidFill>
                  <a:schemeClr val="bg1"/>
                </a:solidFill>
              </a:rPr>
              <a:t>omogućava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prototipiranje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implementaciju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daljinsko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upravljanje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povezanih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elektronskih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uređaja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maloj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ili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velikoj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skali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Pristupačan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malim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ili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ličnim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projektima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ali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komercijalnim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proizvodima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koji se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broje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u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milionima</a:t>
            </a:r>
          </a:p>
        </p:txBody>
      </p:sp>
    </p:spTree>
    <p:extLst>
      <p:ext uri="{BB962C8B-B14F-4D97-AF65-F5344CB8AC3E}">
        <p14:creationId xmlns:p14="http://schemas.microsoft.com/office/powerpoint/2010/main" val="112978261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4345" y="-95994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Blynk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Edgent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02929" y="1318184"/>
            <a:ext cx="11010431" cy="5944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Ključne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funkcije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Blynk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Edgent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-a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uključuju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Preuzimanje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vlasništva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nad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uređajem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podešavanje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Wi-Fi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mreže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povezivanje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uređaja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mrežu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autentifikacija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sa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određenim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korisnikom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sz="28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Upravljanje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konekcijom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za Wi-Fi,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mobilne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mreže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Ethernet</a:t>
            </a:r>
            <a:endParaRPr lang="en-US" sz="28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Prenos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podataka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između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uređaja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oblaka</a:t>
            </a:r>
            <a:endParaRPr lang="en-US" sz="28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4. API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integracija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sa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Blynk Apps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Blynk Cloud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funkcijama</a:t>
            </a:r>
            <a:endParaRPr lang="en-US" sz="2800" b="1" dirty="0" err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5. Firmware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ažuriranja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preko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vazduha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 (OTA) za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odabrane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modele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err="1">
                <a:solidFill>
                  <a:schemeClr val="bg1"/>
                </a:solidFill>
                <a:ea typeface="+mn-lt"/>
                <a:cs typeface="+mn-lt"/>
              </a:rPr>
              <a:t>hardvera</a:t>
            </a:r>
            <a:endParaRPr lang="en-US" sz="2800" b="1" err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4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593106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Slika 3" descr="Slika na kojoj se nalazi tekst, snimak ekrana, ekran, softver&#10;&#10;Opis je automatski generisan">
            <a:extLst>
              <a:ext uri="{FF2B5EF4-FFF2-40B4-BE49-F238E27FC236}">
                <a16:creationId xmlns:a16="http://schemas.microsoft.com/office/drawing/2014/main" id="{3C0D9B84-BECB-DA55-37AA-9A6DA425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35" y="-195072"/>
            <a:ext cx="9603531" cy="72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7315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342917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8800" err="1">
                <a:solidFill>
                  <a:schemeClr val="bg1"/>
                </a:solidFill>
                <a:latin typeface="Arial Black"/>
              </a:rPr>
              <a:t>Druge</a:t>
            </a:r>
            <a:r>
              <a:rPr lang="en-US" sz="88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8800" err="1">
                <a:solidFill>
                  <a:schemeClr val="bg1"/>
                </a:solidFill>
                <a:latin typeface="Arial Black"/>
              </a:rPr>
              <a:t>opcije</a:t>
            </a:r>
            <a:r>
              <a:rPr lang="en-US" sz="8800" dirty="0">
                <a:solidFill>
                  <a:schemeClr val="bg1"/>
                </a:solidFill>
                <a:latin typeface="Arial Black"/>
              </a:rPr>
              <a:t> za edge computing</a:t>
            </a:r>
            <a:br>
              <a:rPr lang="en-US" sz="8800" dirty="0">
                <a:latin typeface="Arial Black" panose="020B0A04020102020204" pitchFamily="34" charset="0"/>
              </a:rPr>
            </a:br>
            <a:endParaRPr lang="en-US" sz="88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02728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175" y="-95994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4800" err="1">
                <a:solidFill>
                  <a:schemeClr val="bg1"/>
                </a:solidFill>
                <a:latin typeface="Arial Black"/>
              </a:rPr>
              <a:t>Druge</a:t>
            </a:r>
            <a:r>
              <a:rPr lang="en-US" sz="48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4800" err="1">
                <a:solidFill>
                  <a:schemeClr val="bg1"/>
                </a:solidFill>
                <a:latin typeface="Arial Black"/>
              </a:rPr>
              <a:t>opcije</a:t>
            </a:r>
            <a:r>
              <a:rPr lang="en-US" sz="4800" dirty="0">
                <a:solidFill>
                  <a:schemeClr val="bg1"/>
                </a:solidFill>
                <a:latin typeface="Arial Black"/>
              </a:rPr>
              <a:t> za edge computing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50210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Korišćenje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privatnih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servera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– &gt;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Blynk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pruža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 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mogućnosti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za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uspostavljanje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lokalnih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servera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.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Moguće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je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pokretanje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docker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instanci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ili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kupovina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posvećenih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servera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kao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plaćena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opcija</a:t>
            </a:r>
            <a:endParaRPr lang="en-US" sz="3600" b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  <a:ea typeface="+mn-lt"/>
                <a:cs typeface="+mn-lt"/>
              </a:rPr>
              <a:t>RUN </a:t>
            </a:r>
            <a:r>
              <a:rPr lang="en-US" sz="2400" b="1" err="1">
                <a:solidFill>
                  <a:srgbClr val="FFC000"/>
                </a:solidFill>
                <a:ea typeface="+mn-lt"/>
                <a:cs typeface="+mn-lt"/>
              </a:rPr>
              <a:t>wget</a:t>
            </a:r>
            <a:r>
              <a:rPr lang="en-US" sz="2400" b="1" dirty="0">
                <a:solidFill>
                  <a:srgbClr val="FFC000"/>
                </a:solidFill>
                <a:ea typeface="+mn-lt"/>
                <a:cs typeface="+mn-lt"/>
              </a:rPr>
              <a:t> https://github.com/blynkkk/blynk-server/releases/download/v${BLYNK_SERVER_VERSION}/server-${BLYNK_SERVER_VERSION}.jar -O /</a:t>
            </a:r>
            <a:r>
              <a:rPr lang="en-US" sz="2400" b="1" err="1">
                <a:solidFill>
                  <a:srgbClr val="FFC000"/>
                </a:solidFill>
                <a:ea typeface="+mn-lt"/>
                <a:cs typeface="+mn-lt"/>
              </a:rPr>
              <a:t>blynk</a:t>
            </a:r>
            <a:r>
              <a:rPr lang="en-US" sz="2400" b="1" dirty="0">
                <a:solidFill>
                  <a:srgbClr val="FFC000"/>
                </a:solidFill>
                <a:ea typeface="+mn-lt"/>
                <a:cs typeface="+mn-lt"/>
              </a:rPr>
              <a:t>/server.jar</a:t>
            </a:r>
            <a:endParaRPr lang="en-US" sz="2400">
              <a:solidFill>
                <a:srgbClr val="FFC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8947486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175" y="-95994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4800" err="1">
                <a:solidFill>
                  <a:schemeClr val="bg1"/>
                </a:solidFill>
                <a:latin typeface="Arial Black"/>
              </a:rPr>
              <a:t>Druge</a:t>
            </a:r>
            <a:r>
              <a:rPr lang="en-US" sz="48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4800" err="1">
                <a:solidFill>
                  <a:schemeClr val="bg1"/>
                </a:solidFill>
                <a:latin typeface="Arial Black"/>
              </a:rPr>
              <a:t>opcije</a:t>
            </a:r>
            <a:r>
              <a:rPr lang="en-US" sz="4800" dirty="0">
                <a:solidFill>
                  <a:schemeClr val="bg1"/>
                </a:solidFill>
                <a:latin typeface="Arial Black"/>
              </a:rPr>
              <a:t> za edge computing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Slika 3" descr="Slika na kojoj se nalazi tekst, snimak ekrana, broj&#10;&#10;Opis je automatski generisan">
            <a:extLst>
              <a:ext uri="{FF2B5EF4-FFF2-40B4-BE49-F238E27FC236}">
                <a16:creationId xmlns:a16="http://schemas.microsoft.com/office/drawing/2014/main" id="{571E0095-51E4-5D5A-9054-3B1B2B8B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" y="1133828"/>
            <a:ext cx="11686032" cy="585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0328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175" y="-95994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4800" err="1">
                <a:solidFill>
                  <a:schemeClr val="bg1"/>
                </a:solidFill>
                <a:latin typeface="Arial Black"/>
              </a:rPr>
              <a:t>Druge</a:t>
            </a:r>
            <a:r>
              <a:rPr lang="en-US" sz="4800" dirty="0">
                <a:solidFill>
                  <a:schemeClr val="bg1"/>
                </a:solidFill>
                <a:latin typeface="Arial Black"/>
              </a:rPr>
              <a:t> </a:t>
            </a:r>
            <a:r>
              <a:rPr lang="en-US" sz="4800" err="1">
                <a:solidFill>
                  <a:schemeClr val="bg1"/>
                </a:solidFill>
                <a:latin typeface="Arial Black"/>
              </a:rPr>
              <a:t>opcije</a:t>
            </a:r>
            <a:r>
              <a:rPr lang="en-US" sz="4800" dirty="0">
                <a:solidFill>
                  <a:schemeClr val="bg1"/>
                </a:solidFill>
                <a:latin typeface="Arial Black"/>
              </a:rPr>
              <a:t> za edge computing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33304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2.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Integracija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drugim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servisima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– &gt;</a:t>
            </a:r>
            <a:endParaRPr lang="sr-Latn-RS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Blynk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biblioteke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su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lightweight,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tako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da je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moguće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koristiti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ih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uporedo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drugim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servisima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ako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nam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je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tako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nešto</a:t>
            </a: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potrebno</a:t>
            </a:r>
          </a:p>
        </p:txBody>
      </p:sp>
    </p:spTree>
    <p:extLst>
      <p:ext uri="{BB962C8B-B14F-4D97-AF65-F5344CB8AC3E}">
        <p14:creationId xmlns:p14="http://schemas.microsoft.com/office/powerpoint/2010/main" val="281922729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2088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13800" dirty="0" err="1">
                <a:solidFill>
                  <a:schemeClr val="bg1"/>
                </a:solidFill>
                <a:latin typeface="Arial Black"/>
              </a:rPr>
              <a:t>Aplikacija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3075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52985" y="-1130632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Aplikacija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890737" y="915848"/>
            <a:ext cx="11010431" cy="58234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</a:rPr>
              <a:t>Aplikacija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predstavlja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sistem</a:t>
            </a:r>
            <a:r>
              <a:rPr lang="en-US" sz="3600" b="1" dirty="0">
                <a:solidFill>
                  <a:schemeClr val="bg1"/>
                </a:solidFill>
              </a:rPr>
              <a:t> za </a:t>
            </a:r>
            <a:r>
              <a:rPr lang="en-US" sz="3600" b="1" dirty="0" err="1">
                <a:solidFill>
                  <a:schemeClr val="bg1"/>
                </a:solidFill>
              </a:rPr>
              <a:t>nadgledanje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vremena</a:t>
            </a:r>
            <a:endParaRPr lang="en-US" sz="36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Koristi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ESP32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mikrokontroler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zajedno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sa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 DHT22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senzorom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klizajućim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potenciometrom</a:t>
            </a:r>
            <a:endParaRPr lang="en-US" sz="3600" b="1" dirty="0" err="1">
              <a:solidFill>
                <a:schemeClr val="bg1"/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err="1">
                <a:solidFill>
                  <a:schemeClr val="bg1"/>
                </a:solidFill>
                <a:cs typeface="Calibri"/>
              </a:rPr>
              <a:t>Preko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DHT22 </a:t>
            </a:r>
            <a:r>
              <a:rPr lang="en-US" sz="3600" b="1" err="1">
                <a:solidFill>
                  <a:schemeClr val="bg1"/>
                </a:solidFill>
                <a:cs typeface="Calibri"/>
              </a:rPr>
              <a:t>senzora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se </a:t>
            </a:r>
            <a:r>
              <a:rPr lang="en-US" sz="3600" b="1" err="1">
                <a:solidFill>
                  <a:schemeClr val="bg1"/>
                </a:solidFill>
                <a:cs typeface="Calibri"/>
              </a:rPr>
              <a:t>očitavaju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cs typeface="Calibri"/>
              </a:rPr>
              <a:t>temperatura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cs typeface="Calibri"/>
              </a:rPr>
              <a:t>vlažnost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cs typeface="Calibri"/>
              </a:rPr>
              <a:t>vazduha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, </a:t>
            </a:r>
            <a:r>
              <a:rPr lang="en-US" sz="3600" b="1" err="1">
                <a:solidFill>
                  <a:schemeClr val="bg1"/>
                </a:solidFill>
                <a:cs typeface="Calibri"/>
              </a:rPr>
              <a:t>dok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cs typeface="Calibri"/>
              </a:rPr>
              <a:t>potenciometar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cs typeface="Calibri"/>
              </a:rPr>
              <a:t>simulira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err="1">
                <a:solidFill>
                  <a:schemeClr val="bg1"/>
                </a:solidFill>
                <a:cs typeface="Calibri"/>
              </a:rPr>
              <a:t>atmosferski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cs typeface="Calibri"/>
              </a:rPr>
              <a:t>pritisak</a:t>
            </a:r>
            <a:endParaRPr lang="en-US" sz="36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Za </a:t>
            </a:r>
            <a:r>
              <a:rPr lang="en-US" sz="3600" b="1" err="1">
                <a:solidFill>
                  <a:schemeClr val="bg1"/>
                </a:solidFill>
                <a:ea typeface="Calibri"/>
                <a:cs typeface="Calibri"/>
              </a:rPr>
              <a:t>simulaciju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je </a:t>
            </a:r>
            <a:r>
              <a:rPr lang="en-US" sz="3600" b="1" err="1">
                <a:solidFill>
                  <a:schemeClr val="bg1"/>
                </a:solidFill>
                <a:ea typeface="Calibri"/>
                <a:cs typeface="Calibri"/>
              </a:rPr>
              <a:t>korišćena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>
                <a:solidFill>
                  <a:srgbClr val="FFC000"/>
                </a:solidFill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Wokwi</a:t>
            </a:r>
            <a:r>
              <a:rPr lang="en-US" sz="3600" b="1" dirty="0">
                <a:solidFill>
                  <a:srgbClr val="FFC000"/>
                </a:solidFill>
                <a:ea typeface="Calibri"/>
                <a:cs typeface="Calibri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Calibri"/>
                <a:cs typeface="Calibri"/>
              </a:rPr>
              <a:t>platforma</a:t>
            </a:r>
            <a:endParaRPr lang="en-US" sz="36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73676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52985" y="-838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Aplikacija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49924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ESP32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firmver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implementira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logiku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koja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preprocesira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vrednosti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sa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potenciometra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transformiše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ih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u 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standardni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atmosferski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pritisak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 (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hektopaskal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hPa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Koristi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se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BlynkEdgent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kako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bi se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uspostavila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konekcija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sa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Blynk IoT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platformom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otvorili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direktni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datastream-ovi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ka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uređajima</a:t>
            </a:r>
            <a:endParaRPr lang="en-US" sz="36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821651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Slika 3" descr="Slika na kojoj se nalazi tekst, snimak ekrana, dijagram, dizajn&#10;&#10;Opis je automatski generisan">
            <a:extLst>
              <a:ext uri="{FF2B5EF4-FFF2-40B4-BE49-F238E27FC236}">
                <a16:creationId xmlns:a16="http://schemas.microsoft.com/office/drawing/2014/main" id="{CB699674-A908-BCD1-3052-E834ACDF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46" y="-262128"/>
            <a:ext cx="8950108" cy="73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05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0617" y="-1057480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Blynk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kao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 IoT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platforma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762721" y="1031672"/>
            <a:ext cx="11010431" cy="58234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</a:rPr>
              <a:t>Pruža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mogućnost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povezivanja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hardverskog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proizvoda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sa</a:t>
            </a:r>
            <a:r>
              <a:rPr lang="en-US" sz="3600" b="1" dirty="0">
                <a:solidFill>
                  <a:schemeClr val="bg1"/>
                </a:solidFill>
              </a:rPr>
              <a:t> cloud-om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  <a:cs typeface="Calibri"/>
              </a:rPr>
              <a:t>Nakon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toga,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moguće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je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kreiranje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personalizovanih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veb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aplikacija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kao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iOS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ili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Android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aplikacija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putem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Blynk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platforme</a:t>
            </a:r>
            <a:endParaRPr lang="en-US" sz="36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Putem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ovih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aplikacija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je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potom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moguć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live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istorijski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pregled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podataka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daljinsko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Calibri"/>
                <a:cs typeface="Calibri"/>
              </a:rPr>
              <a:t>upravljanje</a:t>
            </a: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</a:rPr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265549914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321DDC87-706F-540D-104D-B6A10869A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78" y="-201168"/>
            <a:ext cx="6963043" cy="72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6343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366A1D80-6600-8167-9087-40D2485A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21" y="-292608"/>
            <a:ext cx="6552158" cy="744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157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Slika 1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6376859A-DC11-87B0-5B1B-CF7F75F12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80" y="-310896"/>
            <a:ext cx="7171440" cy="74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57836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lika 2" descr="Slika na kojoj se nalazi tekst, snimak ekrana, softver, broj&#10;&#10;Opis je automatski generisan">
            <a:extLst>
              <a:ext uri="{FF2B5EF4-FFF2-40B4-BE49-F238E27FC236}">
                <a16:creationId xmlns:a16="http://schemas.microsoft.com/office/drawing/2014/main" id="{3060BD42-5367-3404-1396-72898C384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367561"/>
            <a:ext cx="12009120" cy="61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4384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Slika 3" descr="Slika na kojoj se nalazi tekst, snimak ekrana, softver, Ikona na računaru&#10;&#10;Opis je automatski generisan">
            <a:extLst>
              <a:ext uri="{FF2B5EF4-FFF2-40B4-BE49-F238E27FC236}">
                <a16:creationId xmlns:a16="http://schemas.microsoft.com/office/drawing/2014/main" id="{C48A818A-E196-5A1A-CF2D-811E3712D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" y="193768"/>
            <a:ext cx="11996928" cy="64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3822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lika 2" descr="Slika na kojoj se nalazi tekst, snimak ekrana, krug, dijagram&#10;&#10;Opis je automatski generisan">
            <a:extLst>
              <a:ext uri="{FF2B5EF4-FFF2-40B4-BE49-F238E27FC236}">
                <a16:creationId xmlns:a16="http://schemas.microsoft.com/office/drawing/2014/main" id="{39847F93-2845-5671-1CDE-C7D989727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18" y="-195072"/>
            <a:ext cx="3598164" cy="70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97809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2088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13800" dirty="0" err="1">
                <a:solidFill>
                  <a:schemeClr val="bg1"/>
                </a:solidFill>
                <a:latin typeface="Arial Black"/>
              </a:rPr>
              <a:t>Zaključak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91836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52985" y="-838024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Zaključak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5006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Prednosti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: </a:t>
            </a:r>
            <a:endParaRPr lang="sr-Latn-RS" sz="36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Lakoća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korišćenja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Intuitivan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interfejs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za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brz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razvoj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IoT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projekata</a:t>
            </a:r>
            <a:endParaRPr lang="en-US" sz="3000" b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Podrška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za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više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platformi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: Radi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sa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različitim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hardverskim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platformama</a:t>
            </a:r>
            <a:endParaRPr lang="en-US" sz="3000" b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Povezanost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sa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oblakom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Omogućava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daljinsko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praćenje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kontrolu</a:t>
            </a:r>
            <a:endParaRPr lang="en-US" sz="3000" b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4.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Prilagodljivi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vidžeti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Prilagođavanje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interfejsa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potrebama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projekta</a:t>
            </a:r>
            <a:endParaRPr lang="en-US" sz="3000" b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5.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Sigurna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komunikacija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Osigurava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integritet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privatnost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b="1" err="1">
                <a:solidFill>
                  <a:schemeClr val="bg1"/>
                </a:solidFill>
                <a:ea typeface="+mn-lt"/>
                <a:cs typeface="+mn-lt"/>
              </a:rPr>
              <a:t>podataka</a:t>
            </a:r>
            <a:endParaRPr lang="en-US" sz="3000" b="1" err="1">
              <a:solidFill>
                <a:schemeClr val="bg1"/>
              </a:solidFill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276581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01753" y="-133789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Zaključak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854161" y="592760"/>
            <a:ext cx="11010431" cy="62627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Mane:</a:t>
            </a:r>
            <a:endParaRPr lang="sr-Latn-RS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1.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Zavisnost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od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servera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: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Prestanak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rada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može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ometati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projekte</a:t>
            </a:r>
            <a:endParaRPr lang="en-US" sz="26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2.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Ograničena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prilagodljivost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: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Možda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neće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zadovoljiti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sve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potrebe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projekta</a:t>
            </a:r>
            <a:endParaRPr lang="en-US" sz="26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3.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Troškovi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: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Napredne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funkcije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mogu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zahtevati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pretplatu</a:t>
            </a:r>
            <a:endParaRPr lang="en-US" sz="26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4.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Brige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oko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privatnosti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: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Skladištenje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podataka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na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serverima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trećih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strana</a:t>
            </a:r>
            <a:endParaRPr lang="en-US" sz="26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5.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Zavisnost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 od 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platforme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: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Izazovi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migracije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na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druge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platforme</a:t>
            </a:r>
            <a:endParaRPr lang="en-US" sz="26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6.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Resursno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zahtevno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: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Dodatno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opterećenje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na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uređajima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sa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ograničenim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resursima</a:t>
            </a:r>
            <a:endParaRPr lang="en-US" sz="26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7.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Ograničena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funkcionalnost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offline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režima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: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Pretežno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zavisi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od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povezanosti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sa</a:t>
            </a:r>
            <a:r>
              <a:rPr lang="en-US" sz="26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600" b="1" err="1">
                <a:solidFill>
                  <a:schemeClr val="bg1"/>
                </a:solidFill>
                <a:ea typeface="Calibri"/>
                <a:cs typeface="Calibri"/>
              </a:rPr>
              <a:t>oblakom</a:t>
            </a:r>
            <a:endParaRPr lang="en-US" sz="26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322249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1761-D134-F114-7CBA-57056C1A0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69484A-B35A-B22F-6D4E-544FB125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702112-0ACD-6024-A89F-32D455283B8A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A148E9-FBA9-B015-2D0E-3FBFD150D4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999" y="17208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Hvala</a:t>
            </a:r>
            <a:endParaRPr lang="en-US" sz="1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na</a:t>
            </a:r>
            <a:r>
              <a:rPr lang="en-US" sz="1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pažnji</a:t>
            </a:r>
            <a:endParaRPr lang="en-US" sz="1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319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" y="-557608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Blynk 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kao</a:t>
            </a:r>
            <a:r>
              <a:rPr lang="en-US" sz="5400" dirty="0">
                <a:solidFill>
                  <a:schemeClr val="bg1"/>
                </a:solidFill>
                <a:latin typeface="Arial Black"/>
              </a:rPr>
              <a:t> IoT 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platforma</a:t>
            </a:r>
            <a:br>
              <a:rPr lang="en-US" sz="5400" dirty="0">
                <a:solidFill>
                  <a:schemeClr val="bg1"/>
                </a:solidFill>
                <a:latin typeface="Arial Black"/>
              </a:rPr>
            </a:b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817585" y="781736"/>
            <a:ext cx="11010431" cy="58234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…, </a:t>
            </a:r>
            <a:r>
              <a:rPr lang="en-US" sz="3600" b="1" dirty="0" err="1">
                <a:solidFill>
                  <a:schemeClr val="bg1"/>
                </a:solidFill>
              </a:rPr>
              <a:t>mogućnost</a:t>
            </a:r>
            <a:r>
              <a:rPr lang="en-US" sz="3600" b="1" dirty="0">
                <a:solidFill>
                  <a:schemeClr val="bg1"/>
                </a:solidFill>
              </a:rPr>
              <a:t> OTA (over-the-air) </a:t>
            </a:r>
            <a:r>
              <a:rPr lang="en-US" sz="3600" b="1" dirty="0" err="1">
                <a:solidFill>
                  <a:schemeClr val="bg1"/>
                </a:solidFill>
              </a:rPr>
              <a:t>ažuriranja</a:t>
            </a:r>
            <a:r>
              <a:rPr lang="en-US" sz="3600" b="1" dirty="0">
                <a:solidFill>
                  <a:schemeClr val="bg1"/>
                </a:solidFill>
              </a:rPr>
              <a:t>, </a:t>
            </a:r>
            <a:r>
              <a:rPr lang="en-US" sz="3600" b="1" dirty="0" err="1">
                <a:solidFill>
                  <a:schemeClr val="bg1"/>
                </a:solidFill>
              </a:rPr>
              <a:t>privatnog</a:t>
            </a:r>
            <a:r>
              <a:rPr lang="en-US" sz="3600" b="1" dirty="0">
                <a:solidFill>
                  <a:schemeClr val="bg1"/>
                </a:solidFill>
              </a:rPr>
              <a:t> cloud-a, </a:t>
            </a:r>
            <a:r>
              <a:rPr lang="en-US" sz="3600" b="1" dirty="0" err="1">
                <a:solidFill>
                  <a:schemeClr val="bg1"/>
                </a:solidFill>
              </a:rPr>
              <a:t>analize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podataka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korisnika</a:t>
            </a:r>
            <a:r>
              <a:rPr lang="en-US" sz="3600" b="1" dirty="0">
                <a:solidFill>
                  <a:schemeClr val="bg1"/>
                </a:solidFill>
              </a:rPr>
              <a:t>, </a:t>
            </a:r>
            <a:r>
              <a:rPr lang="en-US" sz="3600" b="1" dirty="0" err="1">
                <a:solidFill>
                  <a:schemeClr val="bg1"/>
                </a:solidFill>
              </a:rPr>
              <a:t>notifikacija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upozorenja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još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mnogo</a:t>
            </a:r>
            <a:r>
              <a:rPr lang="en-US" sz="3600" b="1" dirty="0">
                <a:solidFill>
                  <a:schemeClr val="bg1"/>
                </a:solidFill>
              </a:rPr>
              <a:t> toga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  <a:cs typeface="Calibri"/>
              </a:rPr>
              <a:t>Glavna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ideja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Blynk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projekta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jeste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da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pruži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svojim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korisnicima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mogućnost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da se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fokusiraju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na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hardverski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proizvod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njegovu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inovativnost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, a da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ostale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IoT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procese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hendluje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Blynk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uz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svega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par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linija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koda</a:t>
            </a:r>
            <a:endParaRPr lang="en-US" sz="36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6810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3014648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9600">
                <a:solidFill>
                  <a:schemeClr val="bg1"/>
                </a:solidFill>
                <a:latin typeface="Arial Black"/>
              </a:rPr>
              <a:t>Blynk </a:t>
            </a:r>
            <a:r>
              <a:rPr lang="en-US" sz="9600" err="1">
                <a:solidFill>
                  <a:schemeClr val="bg1"/>
                </a:solidFill>
                <a:latin typeface="Arial Black"/>
              </a:rPr>
              <a:t>Arhitektura</a:t>
            </a:r>
            <a:br>
              <a:rPr lang="en-US" sz="9600" dirty="0">
                <a:latin typeface="Arial Black" panose="020B0A04020102020204" pitchFamily="34" charset="0"/>
              </a:rPr>
            </a:br>
            <a:endParaRPr lang="en-US" sz="96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5352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4601" y="-862408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Blynk </a:t>
            </a:r>
            <a:r>
              <a:rPr lang="en-US" sz="5400" dirty="0" err="1">
                <a:solidFill>
                  <a:schemeClr val="bg1"/>
                </a:solidFill>
                <a:latin typeface="Arial Black"/>
              </a:rPr>
              <a:t>Arhitektura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27313" y="1464488"/>
            <a:ext cx="11010431" cy="49924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Pet </a:t>
            </a:r>
            <a:r>
              <a:rPr lang="en-US" sz="3600" b="1" dirty="0" err="1">
                <a:solidFill>
                  <a:schemeClr val="bg1"/>
                </a:solidFill>
              </a:rPr>
              <a:t>glavnih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komponenti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koje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ćemo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obraditi</a:t>
            </a:r>
            <a:r>
              <a:rPr lang="en-US" sz="3600" b="1" dirty="0">
                <a:solidFill>
                  <a:schemeClr val="bg1"/>
                </a:solidFill>
              </a:rPr>
              <a:t>:</a:t>
            </a:r>
            <a:endParaRPr lang="en-US" sz="3600" b="1" dirty="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1. Blynk Console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2. Blynk Apps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3. Blynk Cloud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4. Blynk </a:t>
            </a:r>
            <a:r>
              <a:rPr lang="en-US" sz="3600" b="1">
                <a:solidFill>
                  <a:schemeClr val="bg1"/>
                </a:solidFill>
                <a:ea typeface="Calibri" panose="020F0502020204030204"/>
                <a:cs typeface="Calibri"/>
              </a:rPr>
              <a:t>Microservices</a:t>
            </a:r>
            <a:endParaRPr lang="en-US" sz="3600" b="1" dirty="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ea typeface="Calibri" panose="020F0502020204030204"/>
                <a:cs typeface="Calibri"/>
              </a:rPr>
              <a:t>5. Blynk </a:t>
            </a:r>
            <a:r>
              <a:rPr lang="en-US" sz="3600" b="1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Edgent</a:t>
            </a:r>
          </a:p>
        </p:txBody>
      </p:sp>
    </p:spTree>
    <p:extLst>
      <p:ext uri="{BB962C8B-B14F-4D97-AF65-F5344CB8AC3E}">
        <p14:creationId xmlns:p14="http://schemas.microsoft.com/office/powerpoint/2010/main" val="2696702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9F50-F203-A3E3-CC72-4FC303C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675D-7A6D-5ECE-5D17-7609DD118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8A6FE-97D6-50CA-F09B-CC026518C7C0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66E-5769-468D-ED2D-B96AB4EC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935" y="2088056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9600" dirty="0">
                <a:solidFill>
                  <a:schemeClr val="bg1"/>
                </a:solidFill>
                <a:latin typeface="Arial Black"/>
              </a:rPr>
              <a:t>Blynk Console</a:t>
            </a:r>
            <a:br>
              <a:rPr lang="en-US" sz="9600" dirty="0">
                <a:latin typeface="Arial Black" panose="020B0A04020102020204" pitchFamily="34" charset="0"/>
              </a:rPr>
            </a:br>
            <a:endParaRPr lang="en-US" sz="96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953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585-D93B-D667-E1CC-14ED5E12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68D7-B484-1853-CAAA-6AC11DC1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0926"/>
            <a:ext cx="12192000" cy="76804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0899E3-22D5-9AD0-852E-073C859ADC92}"/>
              </a:ext>
            </a:extLst>
          </p:cNvPr>
          <p:cNvSpPr/>
          <p:nvPr/>
        </p:nvSpPr>
        <p:spPr>
          <a:xfrm>
            <a:off x="0" y="-411203"/>
            <a:ext cx="12192000" cy="768040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B5F5C-458F-9C47-CE1B-734D82F03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26393" y="-1228168"/>
            <a:ext cx="10958127" cy="2681888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Aft>
                <a:spcPts val="1200"/>
              </a:spcAft>
            </a:pPr>
            <a:r>
              <a:rPr lang="en-US" sz="5400" dirty="0">
                <a:solidFill>
                  <a:schemeClr val="bg1"/>
                </a:solidFill>
                <a:latin typeface="Arial Black"/>
              </a:rPr>
              <a:t>Blynk Console</a:t>
            </a:r>
            <a:br>
              <a:rPr lang="en-US" sz="4000" dirty="0">
                <a:latin typeface="Arial Black" panose="020B0A04020102020204" pitchFamily="34" charset="0"/>
              </a:rPr>
            </a:br>
            <a:endParaRPr lang="en-US" sz="4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273B5-6F2E-2090-5B74-CA476022A40D}"/>
              </a:ext>
            </a:extLst>
          </p:cNvPr>
          <p:cNvSpPr txBox="1"/>
          <p:nvPr/>
        </p:nvSpPr>
        <p:spPr>
          <a:xfrm>
            <a:off x="902929" y="934136"/>
            <a:ext cx="11010431" cy="59253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Blynk </a:t>
            </a:r>
            <a:r>
              <a:rPr lang="en-US" sz="3200" b="1" err="1">
                <a:solidFill>
                  <a:schemeClr val="bg1"/>
                </a:solidFill>
              </a:rPr>
              <a:t>konzola</a:t>
            </a:r>
            <a:r>
              <a:rPr lang="en-US" sz="3200" b="1" dirty="0">
                <a:solidFill>
                  <a:schemeClr val="bg1"/>
                </a:solidFill>
              </a:rPr>
              <a:t> je 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bogata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veb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aplikacija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koja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 je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usklađena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potrebama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različitih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tipova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+mn-lt"/>
                <a:cs typeface="+mn-lt"/>
              </a:rPr>
              <a:t>korisnika</a:t>
            </a:r>
            <a:endParaRPr lang="en-US" sz="32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Calibri"/>
                <a:cs typeface="Calibri"/>
              </a:rPr>
              <a:t>Predstavlja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Calibri"/>
                <a:cs typeface="Calibri"/>
              </a:rPr>
              <a:t>korisnički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Calibri"/>
                <a:cs typeface="Calibri"/>
              </a:rPr>
              <a:t>interfejs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koji </a:t>
            </a:r>
            <a:r>
              <a:rPr lang="en-US" sz="3200" b="1" dirty="0" err="1">
                <a:solidFill>
                  <a:schemeClr val="bg1"/>
                </a:solidFill>
                <a:ea typeface="Calibri"/>
                <a:cs typeface="Calibri"/>
              </a:rPr>
              <a:t>omogućava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Calibri"/>
                <a:cs typeface="Calibri"/>
              </a:rPr>
              <a:t>realizaciju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Calibri"/>
                <a:cs typeface="Calibri"/>
              </a:rPr>
              <a:t>funkcionalnosti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Calibri"/>
                <a:cs typeface="Calibri"/>
              </a:rPr>
              <a:t>konzole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Calibri"/>
                <a:cs typeface="Calibri"/>
              </a:rPr>
              <a:t>jednostavnim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Calibri"/>
                <a:cs typeface="Calibri"/>
              </a:rPr>
              <a:t>klikom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Calibri"/>
                <a:cs typeface="Calibri"/>
              </a:rPr>
              <a:t>ili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drag and drop-</a:t>
            </a:r>
            <a:r>
              <a:rPr lang="en-US" sz="3200" b="1" dirty="0" err="1">
                <a:solidFill>
                  <a:schemeClr val="bg1"/>
                </a:solidFill>
                <a:ea typeface="Calibri"/>
                <a:cs typeface="Calibri"/>
              </a:rPr>
              <a:t>ovanjem</a:t>
            </a:r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Dva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pitna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pojma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, device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templejt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. </a:t>
            </a:r>
            <a:r>
              <a:rPr lang="en-US" sz="3200" b="1" err="1">
                <a:solidFill>
                  <a:srgbClr val="FFC000"/>
                </a:solidFill>
                <a:ea typeface="Calibri"/>
                <a:cs typeface="Calibri"/>
              </a:rPr>
              <a:t>Templejt</a:t>
            </a:r>
            <a:r>
              <a:rPr lang="en-US" sz="3200" b="1" dirty="0">
                <a:solidFill>
                  <a:srgbClr val="FFC000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definiše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generalnu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strukturu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,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ponašanje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datastream-ove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. </a:t>
            </a:r>
            <a:r>
              <a:rPr lang="en-US" sz="3200" b="1" dirty="0">
                <a:solidFill>
                  <a:srgbClr val="FFC000"/>
                </a:solidFill>
                <a:ea typeface="Calibri"/>
                <a:cs typeface="Calibri"/>
              </a:rPr>
              <a:t>Device 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je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otelotvorenje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templejta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i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predstavlja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 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fizičku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3200" b="1" err="1">
                <a:solidFill>
                  <a:schemeClr val="bg1"/>
                </a:solidFill>
                <a:ea typeface="Calibri"/>
                <a:cs typeface="Calibri"/>
              </a:rPr>
              <a:t>instancu</a:t>
            </a:r>
            <a:r>
              <a:rPr lang="en-US" sz="3200" b="1" dirty="0">
                <a:solidFill>
                  <a:schemeClr val="bg1"/>
                </a:solidFill>
                <a:ea typeface="Calibri"/>
                <a:cs typeface="Calibri"/>
              </a:rPr>
              <a:t>/e</a:t>
            </a:r>
          </a:p>
        </p:txBody>
      </p:sp>
    </p:spTree>
    <p:extLst>
      <p:ext uri="{BB962C8B-B14F-4D97-AF65-F5344CB8AC3E}">
        <p14:creationId xmlns:p14="http://schemas.microsoft.com/office/powerpoint/2010/main" val="10123483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Office PowerPoint</Application>
  <PresentationFormat>Široki ekran</PresentationFormat>
  <Paragraphs>15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49</vt:i4>
      </vt:variant>
    </vt:vector>
  </HeadingPairs>
  <TitlesOfParts>
    <vt:vector size="50" baseType="lpstr">
      <vt:lpstr>Office Theme</vt:lpstr>
      <vt:lpstr>Blynk </vt:lpstr>
      <vt:lpstr>Blynk kao IoT platforma </vt:lpstr>
      <vt:lpstr>Blynk kao IoT platforma </vt:lpstr>
      <vt:lpstr>Blynk kao IoT platforma </vt:lpstr>
      <vt:lpstr>Blynk kao IoT platforma  </vt:lpstr>
      <vt:lpstr>Blynk Arhitektura </vt:lpstr>
      <vt:lpstr>Blynk Arhitektura </vt:lpstr>
      <vt:lpstr>Blynk Console </vt:lpstr>
      <vt:lpstr>Blynk Console </vt:lpstr>
      <vt:lpstr>Blynk Console </vt:lpstr>
      <vt:lpstr>PowerPoint prezentacija</vt:lpstr>
      <vt:lpstr>Blynk Apps </vt:lpstr>
      <vt:lpstr>Blynk Apps </vt:lpstr>
      <vt:lpstr>Blynk Apps </vt:lpstr>
      <vt:lpstr>Blynk Apps </vt:lpstr>
      <vt:lpstr>PowerPoint prezentacija</vt:lpstr>
      <vt:lpstr>Blynk Cloud </vt:lpstr>
      <vt:lpstr>Blynk Cloud </vt:lpstr>
      <vt:lpstr>Blynk Microservices </vt:lpstr>
      <vt:lpstr>Blynk Microservices </vt:lpstr>
      <vt:lpstr>Blynk Microservices – Blynk Inject </vt:lpstr>
      <vt:lpstr>Blynk Microservices – Blynk Inject </vt:lpstr>
      <vt:lpstr>Blynk Microservices – Blynk R </vt:lpstr>
      <vt:lpstr>Blynk Microservices – Blynk R </vt:lpstr>
      <vt:lpstr>Blynk Microservices – Blynk Air </vt:lpstr>
      <vt:lpstr>Blynk Microservices – Blynk Air </vt:lpstr>
      <vt:lpstr>Blynk Edgent </vt:lpstr>
      <vt:lpstr>Blynk Edgent </vt:lpstr>
      <vt:lpstr>Blynk Edgent </vt:lpstr>
      <vt:lpstr>Blynk Edgent </vt:lpstr>
      <vt:lpstr>PowerPoint prezentacija</vt:lpstr>
      <vt:lpstr>Druge opcije za edge computing </vt:lpstr>
      <vt:lpstr>Druge opcije za edge computing </vt:lpstr>
      <vt:lpstr>Druge opcije za edge computing </vt:lpstr>
      <vt:lpstr>Druge opcije za edge computing </vt:lpstr>
      <vt:lpstr>Aplikacija </vt:lpstr>
      <vt:lpstr>Aplikacija </vt:lpstr>
      <vt:lpstr>Aplikacija 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Zaključak </vt:lpstr>
      <vt:lpstr>Zaključak </vt:lpstr>
      <vt:lpstr>Zaključak 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JETPACK COMPOSE I FUNKCIONALNO PROGRAMIRANJE KAO BUDUĆNOST ANDROID DEVELOPMENTA</dc:title>
  <dc:creator>Katarina Dinić</dc:creator>
  <cp:lastModifiedBy>Katarina Dinić</cp:lastModifiedBy>
  <cp:revision>730</cp:revision>
  <dcterms:created xsi:type="dcterms:W3CDTF">2023-09-21T17:58:12Z</dcterms:created>
  <dcterms:modified xsi:type="dcterms:W3CDTF">2024-05-29T12:03:59Z</dcterms:modified>
</cp:coreProperties>
</file>