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65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85" r:id="rId12"/>
    <p:sldId id="268" r:id="rId13"/>
    <p:sldId id="277" r:id="rId14"/>
    <p:sldId id="276" r:id="rId15"/>
    <p:sldId id="278" r:id="rId16"/>
    <p:sldId id="279" r:id="rId17"/>
    <p:sldId id="280" r:id="rId18"/>
    <p:sldId id="266" r:id="rId1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RBM9LAVlAIREsmOvxZr5Q==" hashData="pxdw7iy+phQWbNSvpQiBS7nIFSE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0" d="100"/>
          <a:sy n="100" d="100"/>
        </p:scale>
        <p:origin x="1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/>
      <dgm:t>
        <a:bodyPr/>
        <a:lstStyle/>
        <a:p>
          <a:r>
            <a:rPr lang="es-PE" dirty="0" smtClean="0"/>
            <a:t>Clasificador No Lineal SVM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7210C3AF-9273-4968-8E48-E6136D7BEE6C}">
      <dgm:prSet phldrT="[Texto]"/>
      <dgm:spPr>
        <a:solidFill>
          <a:srgbClr val="FF0000"/>
        </a:solidFill>
      </dgm:spPr>
      <dgm:t>
        <a:bodyPr/>
        <a:lstStyle/>
        <a:p>
          <a:r>
            <a:rPr lang="es-PE" dirty="0" smtClean="0"/>
            <a:t>Clasificador Lineal SVM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2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2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2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AE19A4D3-AEEE-48A7-A0A2-832B5448C4D0}" type="pres">
      <dgm:prSet presAssocID="{79B75544-A387-4F29-949B-B2B28069F40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3EBC5F-4B7E-40A5-ADA4-1F2A85F8FEB9}" type="pres">
      <dgm:prSet presAssocID="{79B75544-A387-4F29-949B-B2B28069F40B}" presName="accent_2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A5FF0B03-79AA-42A9-8C31-5985F2373E44}" srcId="{29437095-BC24-4CA2-A2F8-3413ED1CE8C1}" destId="{79B75544-A387-4F29-949B-B2B28069F40B}" srcOrd="1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C37C54C1-87DF-4B0E-94B4-E7A10A6B406A}" type="presOf" srcId="{79B75544-A387-4F29-949B-B2B28069F40B}" destId="{AE19A4D3-AEEE-48A7-A0A2-832B5448C4D0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C849085C-987F-42BE-896B-AB0369A35B62}" type="presParOf" srcId="{F760438D-FB05-4AA0-AE18-CDAA405CA1C7}" destId="{AE19A4D3-AEEE-48A7-A0A2-832B5448C4D0}" srcOrd="3" destOrd="0" presId="urn:microsoft.com/office/officeart/2008/layout/VerticalCurvedList"/>
    <dgm:cxn modelId="{972A3E56-CBBC-4F3E-B270-F86D203BA686}" type="presParOf" srcId="{F760438D-FB05-4AA0-AE18-CDAA405CA1C7}" destId="{7D3EBC5F-4B7E-40A5-ADA4-1F2A85F8FEB9}" srcOrd="4" destOrd="0" presId="urn:microsoft.com/office/officeart/2008/layout/VerticalCurvedList"/>
    <dgm:cxn modelId="{C524A2AF-2B42-4CFA-989D-302998115CFB}" type="presParOf" srcId="{7D3EBC5F-4B7E-40A5-ADA4-1F2A85F8FEB9}" destId="{809D5429-32CA-4919-A8FC-9505CD59920C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>
        <a:solidFill>
          <a:srgbClr val="FF0000"/>
        </a:solidFill>
      </dgm:spPr>
      <dgm:t>
        <a:bodyPr/>
        <a:lstStyle/>
        <a:p>
          <a:r>
            <a:rPr lang="es-PE" dirty="0" smtClean="0"/>
            <a:t>Clasificador No Lineal SVM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7210C3AF-9273-4968-8E48-E6136D7BEE6C}">
      <dgm:prSet phldrT="[Texto]"/>
      <dgm:spPr/>
      <dgm:t>
        <a:bodyPr/>
        <a:lstStyle/>
        <a:p>
          <a:r>
            <a:rPr lang="es-PE" dirty="0" smtClean="0"/>
            <a:t>Clasificador Lineal SVM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2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2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2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AE19A4D3-AEEE-48A7-A0A2-832B5448C4D0}" type="pres">
      <dgm:prSet presAssocID="{79B75544-A387-4F29-949B-B2B28069F40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3EBC5F-4B7E-40A5-ADA4-1F2A85F8FEB9}" type="pres">
      <dgm:prSet presAssocID="{79B75544-A387-4F29-949B-B2B28069F40B}" presName="accent_2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A5FF0B03-79AA-42A9-8C31-5985F2373E44}" srcId="{29437095-BC24-4CA2-A2F8-3413ED1CE8C1}" destId="{79B75544-A387-4F29-949B-B2B28069F40B}" srcOrd="1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C37C54C1-87DF-4B0E-94B4-E7A10A6B406A}" type="presOf" srcId="{79B75544-A387-4F29-949B-B2B28069F40B}" destId="{AE19A4D3-AEEE-48A7-A0A2-832B5448C4D0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C849085C-987F-42BE-896B-AB0369A35B62}" type="presParOf" srcId="{F760438D-FB05-4AA0-AE18-CDAA405CA1C7}" destId="{AE19A4D3-AEEE-48A7-A0A2-832B5448C4D0}" srcOrd="3" destOrd="0" presId="urn:microsoft.com/office/officeart/2008/layout/VerticalCurvedList"/>
    <dgm:cxn modelId="{972A3E56-CBBC-4F3E-B270-F86D203BA686}" type="presParOf" srcId="{F760438D-FB05-4AA0-AE18-CDAA405CA1C7}" destId="{7D3EBC5F-4B7E-40A5-ADA4-1F2A85F8FEB9}" srcOrd="4" destOrd="0" presId="urn:microsoft.com/office/officeart/2008/layout/VerticalCurvedList"/>
    <dgm:cxn modelId="{C524A2AF-2B42-4CFA-989D-302998115CFB}" type="presParOf" srcId="{7D3EBC5F-4B7E-40A5-ADA4-1F2A85F8FEB9}" destId="{809D5429-32CA-4919-A8FC-9505CD59920C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574465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913344" y="709807"/>
          <a:ext cx="6333254" cy="141941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666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400" kern="1200" dirty="0" smtClean="0"/>
            <a:t>Clasificador Lineal SVM</a:t>
          </a:r>
          <a:endParaRPr lang="es-PE" sz="4400" kern="1200" dirty="0"/>
        </a:p>
      </dsp:txBody>
      <dsp:txXfrm>
        <a:off x="913344" y="709807"/>
        <a:ext cx="6333254" cy="1419415"/>
      </dsp:txXfrm>
    </dsp:sp>
    <dsp:sp modelId="{11D85E3A-E5D9-46C9-A741-0504ACD4502D}">
      <dsp:nvSpPr>
        <dsp:cNvPr id="0" name=""/>
        <dsp:cNvSpPr/>
      </dsp:nvSpPr>
      <dsp:spPr>
        <a:xfrm>
          <a:off x="26209" y="532380"/>
          <a:ext cx="1774269" cy="177426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9A4D3-AEEE-48A7-A0A2-832B5448C4D0}">
      <dsp:nvSpPr>
        <dsp:cNvPr id="0" name=""/>
        <dsp:cNvSpPr/>
      </dsp:nvSpPr>
      <dsp:spPr>
        <a:xfrm>
          <a:off x="913344" y="2839328"/>
          <a:ext cx="6333254" cy="1419415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70238"/>
                <a:satOff val="5640"/>
                <a:lumOff val="17040"/>
                <a:alphaOff val="0"/>
                <a:shade val="63000"/>
              </a:schemeClr>
            </a:gs>
            <a:gs pos="30000">
              <a:schemeClr val="accent2">
                <a:shade val="80000"/>
                <a:hueOff val="70238"/>
                <a:satOff val="5640"/>
                <a:lumOff val="17040"/>
                <a:alphaOff val="0"/>
                <a:shade val="90000"/>
                <a:satMod val="110000"/>
              </a:schemeClr>
            </a:gs>
            <a:gs pos="45000">
              <a:schemeClr val="accent2">
                <a:shade val="80000"/>
                <a:hueOff val="70238"/>
                <a:satOff val="5640"/>
                <a:lumOff val="17040"/>
                <a:alphaOff val="0"/>
                <a:shade val="100000"/>
                <a:satMod val="118000"/>
              </a:schemeClr>
            </a:gs>
            <a:gs pos="55000">
              <a:schemeClr val="accent2">
                <a:shade val="80000"/>
                <a:hueOff val="70238"/>
                <a:satOff val="5640"/>
                <a:lumOff val="17040"/>
                <a:alphaOff val="0"/>
                <a:shade val="100000"/>
                <a:satMod val="118000"/>
              </a:schemeClr>
            </a:gs>
            <a:gs pos="73000">
              <a:schemeClr val="accent2">
                <a:shade val="80000"/>
                <a:hueOff val="70238"/>
                <a:satOff val="5640"/>
                <a:lumOff val="17040"/>
                <a:alphaOff val="0"/>
                <a:shade val="90000"/>
                <a:satMod val="110000"/>
              </a:schemeClr>
            </a:gs>
            <a:gs pos="100000">
              <a:schemeClr val="accent2">
                <a:shade val="80000"/>
                <a:hueOff val="70238"/>
                <a:satOff val="5640"/>
                <a:lumOff val="1704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666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400" kern="1200" dirty="0" smtClean="0"/>
            <a:t>Clasificador No Lineal SVM</a:t>
          </a:r>
          <a:endParaRPr lang="es-PE" sz="4400" kern="1200" dirty="0"/>
        </a:p>
      </dsp:txBody>
      <dsp:txXfrm>
        <a:off x="913344" y="2839328"/>
        <a:ext cx="6333254" cy="1419415"/>
      </dsp:txXfrm>
    </dsp:sp>
    <dsp:sp modelId="{809D5429-32CA-4919-A8FC-9505CD59920C}">
      <dsp:nvSpPr>
        <dsp:cNvPr id="0" name=""/>
        <dsp:cNvSpPr/>
      </dsp:nvSpPr>
      <dsp:spPr>
        <a:xfrm>
          <a:off x="26209" y="2661901"/>
          <a:ext cx="1774269" cy="177426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2">
              <a:shade val="80000"/>
              <a:hueOff val="70238"/>
              <a:satOff val="5640"/>
              <a:lumOff val="1704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574465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913344" y="709807"/>
          <a:ext cx="6333254" cy="1419415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shade val="8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shade val="8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shade val="8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shade val="8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666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400" kern="1200" dirty="0" smtClean="0"/>
            <a:t>Clasificador Lineal SVM</a:t>
          </a:r>
          <a:endParaRPr lang="es-PE" sz="4400" kern="1200" dirty="0"/>
        </a:p>
      </dsp:txBody>
      <dsp:txXfrm>
        <a:off x="913344" y="709807"/>
        <a:ext cx="6333254" cy="1419415"/>
      </dsp:txXfrm>
    </dsp:sp>
    <dsp:sp modelId="{11D85E3A-E5D9-46C9-A741-0504ACD4502D}">
      <dsp:nvSpPr>
        <dsp:cNvPr id="0" name=""/>
        <dsp:cNvSpPr/>
      </dsp:nvSpPr>
      <dsp:spPr>
        <a:xfrm>
          <a:off x="26209" y="532380"/>
          <a:ext cx="1774269" cy="177426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9A4D3-AEEE-48A7-A0A2-832B5448C4D0}">
      <dsp:nvSpPr>
        <dsp:cNvPr id="0" name=""/>
        <dsp:cNvSpPr/>
      </dsp:nvSpPr>
      <dsp:spPr>
        <a:xfrm>
          <a:off x="913344" y="2839328"/>
          <a:ext cx="6333254" cy="141941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666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400" kern="1200" dirty="0" smtClean="0"/>
            <a:t>Clasificador No Lineal SVM</a:t>
          </a:r>
          <a:endParaRPr lang="es-PE" sz="4400" kern="1200" dirty="0"/>
        </a:p>
      </dsp:txBody>
      <dsp:txXfrm>
        <a:off x="913344" y="2839328"/>
        <a:ext cx="6333254" cy="1419415"/>
      </dsp:txXfrm>
    </dsp:sp>
    <dsp:sp modelId="{809D5429-32CA-4919-A8FC-9505CD59920C}">
      <dsp:nvSpPr>
        <dsp:cNvPr id="0" name=""/>
        <dsp:cNvSpPr/>
      </dsp:nvSpPr>
      <dsp:spPr>
        <a:xfrm>
          <a:off x="26209" y="2661901"/>
          <a:ext cx="1774269" cy="177426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2">
              <a:shade val="80000"/>
              <a:hueOff val="70238"/>
              <a:satOff val="5640"/>
              <a:lumOff val="1704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D0DC-134A-4194-B7A8-366637C7AA5B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E0A8-1118-41CD-99C3-6D0F83CEE6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498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360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8334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124B2A-70BB-43BD-BD3B-690D83C73C09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124B2A-70BB-43BD-BD3B-690D83C73C09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124B2A-70BB-43BD-BD3B-690D83C73C09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445405"/>
            <a:ext cx="164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FACULTAD DE</a:t>
            </a:r>
          </a:p>
          <a:p>
            <a:pPr algn="just"/>
            <a:r>
              <a:rPr lang="es-PE" b="1" dirty="0"/>
              <a:t>CIENCIAS E</a:t>
            </a:r>
          </a:p>
          <a:p>
            <a:pPr algn="just"/>
            <a:r>
              <a:rPr lang="es-PE" b="1" dirty="0"/>
              <a:t>INGENIERIA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436097" y="5949280"/>
            <a:ext cx="27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Mg. Eduardo Carbajal López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475656" y="520797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000" b="1" dirty="0"/>
              <a:t>SESION 01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9592" y="3648844"/>
            <a:ext cx="7325153" cy="12961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bg1"/>
                </a:solidFill>
              </a:rPr>
              <a:t>Ingeniería Industrial</a:t>
            </a:r>
            <a:br>
              <a:rPr lang="es-PE" dirty="0">
                <a:solidFill>
                  <a:schemeClr val="bg1"/>
                </a:solidFill>
              </a:rPr>
            </a:br>
            <a:r>
              <a:rPr lang="es-PE" dirty="0">
                <a:solidFill>
                  <a:schemeClr val="bg1"/>
                </a:solidFill>
              </a:rPr>
              <a:t>Analytics 2</a:t>
            </a:r>
            <a:br>
              <a:rPr lang="es-PE" dirty="0">
                <a:solidFill>
                  <a:schemeClr val="bg1"/>
                </a:solidFill>
              </a:rPr>
            </a:b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99592" y="5013176"/>
            <a:ext cx="7322199" cy="72008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95936" y="5013176"/>
            <a:ext cx="4176464" cy="6088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s-PE" sz="1600" b="1" dirty="0" smtClean="0">
              <a:solidFill>
                <a:srgbClr val="0070C0"/>
              </a:solidFill>
              <a:latin typeface="Shruti" panose="020B0502040204020203" pitchFamily="34" charset="0"/>
              <a:ea typeface="Verdana" panose="020B0604030504040204" pitchFamily="34" charset="0"/>
              <a:cs typeface="Shrut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s-PE" sz="1600" b="1" dirty="0" smtClean="0">
                <a:solidFill>
                  <a:srgbClr val="0070C0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Maquina de soporte vectorial para clustering</a:t>
            </a:r>
            <a:endParaRPr lang="es-PE" sz="1600" b="1" dirty="0">
              <a:solidFill>
                <a:srgbClr val="0070C0"/>
              </a:solidFill>
              <a:latin typeface="Shruti" panose="020B0502040204020203" pitchFamily="34" charset="0"/>
              <a:ea typeface="Verdana" panose="020B060403050404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9592" y="5013176"/>
            <a:ext cx="3096344" cy="7200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4 CuadroTexto"/>
          <p:cNvSpPr txBox="1"/>
          <p:nvPr/>
        </p:nvSpPr>
        <p:spPr>
          <a:xfrm>
            <a:off x="874137" y="5099811"/>
            <a:ext cx="325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800" b="1" dirty="0" smtClean="0"/>
              <a:t>LABORATORIO </a:t>
            </a:r>
            <a:r>
              <a:rPr lang="es-PE" sz="2800" b="1" dirty="0" smtClean="0"/>
              <a:t>4</a:t>
            </a:r>
            <a:endParaRPr lang="es-PE" sz="28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66E37C-9C2A-43B2-9CB6-FF414C70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003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err="1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Kernel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 lineal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8001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2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 smtClean="0">
                <a:solidFill>
                  <a:schemeClr val="bg1"/>
                </a:solidFill>
              </a:rPr>
              <a:t>Maquina de soporte vectorial para clustering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077066928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LABORATORIO </a:t>
            </a:r>
            <a:r>
              <a:rPr lang="es-PE" sz="1600" dirty="0" smtClean="0"/>
              <a:t>4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709417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NO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Carga de datos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3 Rectángulo"/>
          <p:cNvSpPr/>
          <p:nvPr/>
        </p:nvSpPr>
        <p:spPr>
          <a:xfrm>
            <a:off x="1205364" y="1309826"/>
            <a:ext cx="2800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 smtClean="0"/>
              <a:t>Ejemplo data mixture</a:t>
            </a:r>
            <a:endParaRPr lang="es-PE" sz="2000" dirty="0"/>
          </a:p>
        </p:txBody>
      </p:sp>
      <p:sp>
        <p:nvSpPr>
          <p:cNvPr id="18" name="Marcador de contenido 2"/>
          <p:cNvSpPr>
            <a:spLocks noGrp="1"/>
          </p:cNvSpPr>
          <p:nvPr>
            <p:ph sz="quarter" idx="1"/>
          </p:nvPr>
        </p:nvSpPr>
        <p:spPr>
          <a:xfrm>
            <a:off x="1205364" y="1869104"/>
            <a:ext cx="5915000" cy="3288087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load(file = "</a:t>
            </a:r>
            <a:r>
              <a:rPr lang="es-ES" dirty="0" err="1"/>
              <a:t>ESL.mixture.rda</a:t>
            </a:r>
            <a:r>
              <a:rPr lang="es-ES" dirty="0"/>
              <a:t>") </a:t>
            </a:r>
            <a:r>
              <a:rPr lang="es-ES" dirty="0" err="1"/>
              <a:t>names</a:t>
            </a:r>
            <a:r>
              <a:rPr lang="es-ES" dirty="0"/>
              <a:t>(</a:t>
            </a:r>
            <a:r>
              <a:rPr lang="es-ES" dirty="0" err="1"/>
              <a:t>ESL.mixture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err="1"/>
              <a:t>rm</a:t>
            </a:r>
            <a:r>
              <a:rPr lang="es-ES" dirty="0"/>
              <a:t>(x, y)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attach</a:t>
            </a:r>
            <a:r>
              <a:rPr lang="es-ES" dirty="0" smtClean="0"/>
              <a:t>(</a:t>
            </a:r>
            <a:r>
              <a:rPr lang="es-ES" dirty="0" err="1" smtClean="0"/>
              <a:t>ESL.mixture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dirty="0" err="1"/>
              <a:t>plot</a:t>
            </a:r>
            <a:r>
              <a:rPr lang="es-ES" dirty="0"/>
              <a:t>(x, col = y + 1)</a:t>
            </a:r>
            <a:endParaRPr lang="es-E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1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NO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Carga de datos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3 Rectángulo"/>
          <p:cNvSpPr/>
          <p:nvPr/>
        </p:nvSpPr>
        <p:spPr>
          <a:xfrm>
            <a:off x="1205364" y="1309826"/>
            <a:ext cx="2800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 smtClean="0"/>
              <a:t>Ejemplo data mixture</a:t>
            </a:r>
            <a:endParaRPr lang="es-PE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5" y="1876762"/>
            <a:ext cx="7695476" cy="482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6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NO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err="1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Kernel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 Radial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3 Rectángulo"/>
          <p:cNvSpPr/>
          <p:nvPr/>
        </p:nvSpPr>
        <p:spPr>
          <a:xfrm>
            <a:off x="1205364" y="1309826"/>
            <a:ext cx="2800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 smtClean="0"/>
              <a:t>Ejemplo data mixture</a:t>
            </a:r>
            <a:endParaRPr lang="es-PE" sz="2000" dirty="0"/>
          </a:p>
        </p:txBody>
      </p:sp>
      <p:sp>
        <p:nvSpPr>
          <p:cNvPr id="18" name="Marcador de contenido 2"/>
          <p:cNvSpPr>
            <a:spLocks noGrp="1"/>
          </p:cNvSpPr>
          <p:nvPr>
            <p:ph sz="quarter" idx="1"/>
          </p:nvPr>
        </p:nvSpPr>
        <p:spPr>
          <a:xfrm>
            <a:off x="1205364" y="1869104"/>
            <a:ext cx="6967036" cy="393616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/>
              <a:t>dat</a:t>
            </a:r>
            <a:r>
              <a:rPr lang="es-ES" dirty="0"/>
              <a:t> = </a:t>
            </a:r>
            <a:r>
              <a:rPr lang="es-ES" dirty="0" err="1"/>
              <a:t>data.frame</a:t>
            </a:r>
            <a:r>
              <a:rPr lang="es-ES" dirty="0"/>
              <a:t>(y = factor(y), x)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fit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svm</a:t>
            </a:r>
            <a:r>
              <a:rPr lang="es-ES" dirty="0"/>
              <a:t>(factor(y) ~ ., data = </a:t>
            </a:r>
            <a:r>
              <a:rPr lang="es-ES" dirty="0" err="1"/>
              <a:t>dat</a:t>
            </a:r>
            <a:r>
              <a:rPr lang="es-ES" dirty="0"/>
              <a:t>, </a:t>
            </a:r>
            <a:r>
              <a:rPr lang="es-ES" dirty="0" err="1"/>
              <a:t>scale</a:t>
            </a:r>
            <a:r>
              <a:rPr lang="es-ES" dirty="0"/>
              <a:t> = FALSE, </a:t>
            </a:r>
            <a:r>
              <a:rPr lang="es-ES" dirty="0" err="1"/>
              <a:t>kernel</a:t>
            </a:r>
            <a:r>
              <a:rPr lang="es-ES" dirty="0"/>
              <a:t> = "radial", </a:t>
            </a:r>
            <a:r>
              <a:rPr lang="es-ES" dirty="0" err="1"/>
              <a:t>cost</a:t>
            </a:r>
            <a:r>
              <a:rPr lang="es-ES" dirty="0"/>
              <a:t> = 5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xgrid</a:t>
            </a:r>
            <a:r>
              <a:rPr lang="es-ES" dirty="0"/>
              <a:t> = </a:t>
            </a:r>
            <a:r>
              <a:rPr lang="es-ES" dirty="0" err="1"/>
              <a:t>expand.grid</a:t>
            </a:r>
            <a:r>
              <a:rPr lang="es-ES" dirty="0"/>
              <a:t>(X1 = px1, X2 = px2)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ygrid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predict</a:t>
            </a:r>
            <a:r>
              <a:rPr lang="es-ES" dirty="0"/>
              <a:t>(</a:t>
            </a:r>
            <a:r>
              <a:rPr lang="es-ES" dirty="0" err="1"/>
              <a:t>fit</a:t>
            </a:r>
            <a:r>
              <a:rPr lang="es-ES" dirty="0"/>
              <a:t>, </a:t>
            </a:r>
            <a:r>
              <a:rPr lang="es-ES" dirty="0" err="1"/>
              <a:t>xgrid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plot</a:t>
            </a:r>
            <a:r>
              <a:rPr lang="es-ES" dirty="0"/>
              <a:t>(</a:t>
            </a:r>
            <a:r>
              <a:rPr lang="es-ES" dirty="0" err="1"/>
              <a:t>xgrid</a:t>
            </a:r>
            <a:r>
              <a:rPr lang="es-ES" dirty="0"/>
              <a:t>, col = </a:t>
            </a:r>
            <a:r>
              <a:rPr lang="es-ES" dirty="0" err="1"/>
              <a:t>as.numeric</a:t>
            </a:r>
            <a:r>
              <a:rPr lang="es-ES" dirty="0"/>
              <a:t>(</a:t>
            </a:r>
            <a:r>
              <a:rPr lang="es-ES" dirty="0" err="1"/>
              <a:t>ygrid</a:t>
            </a:r>
            <a:r>
              <a:rPr lang="es-ES" dirty="0"/>
              <a:t>), </a:t>
            </a:r>
            <a:r>
              <a:rPr lang="es-ES" dirty="0" err="1"/>
              <a:t>pch</a:t>
            </a:r>
            <a:r>
              <a:rPr lang="es-ES" dirty="0"/>
              <a:t> = 20, </a:t>
            </a:r>
            <a:r>
              <a:rPr lang="es-ES" dirty="0" err="1"/>
              <a:t>cex</a:t>
            </a:r>
            <a:r>
              <a:rPr lang="es-ES" dirty="0"/>
              <a:t> = .2) </a:t>
            </a:r>
            <a:r>
              <a:rPr lang="es-ES" dirty="0" err="1"/>
              <a:t>points</a:t>
            </a:r>
            <a:r>
              <a:rPr lang="es-ES" dirty="0"/>
              <a:t>(x, col = y + 1, </a:t>
            </a:r>
            <a:r>
              <a:rPr lang="es-ES" dirty="0" err="1"/>
              <a:t>pch</a:t>
            </a:r>
            <a:r>
              <a:rPr lang="es-ES" dirty="0"/>
              <a:t> = 19)</a:t>
            </a:r>
            <a:endParaRPr lang="es-ES" dirty="0" smtClean="0"/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3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NO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err="1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Kernel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 Radial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3 Rectángulo"/>
          <p:cNvSpPr/>
          <p:nvPr/>
        </p:nvSpPr>
        <p:spPr>
          <a:xfrm>
            <a:off x="1205364" y="1309826"/>
            <a:ext cx="2800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 smtClean="0"/>
              <a:t>Ejemplo data mixture</a:t>
            </a:r>
            <a:endParaRPr lang="es-PE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708312"/>
            <a:ext cx="7445153" cy="45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NO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Limites de Decision de Bayes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Marcador de contenido 2"/>
          <p:cNvSpPr>
            <a:spLocks noGrp="1"/>
          </p:cNvSpPr>
          <p:nvPr>
            <p:ph sz="quarter" idx="1"/>
          </p:nvPr>
        </p:nvSpPr>
        <p:spPr>
          <a:xfrm>
            <a:off x="1205364" y="1340768"/>
            <a:ext cx="7428236" cy="446449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err="1"/>
              <a:t>func</a:t>
            </a:r>
            <a:r>
              <a:rPr lang="es-ES" dirty="0"/>
              <a:t> = </a:t>
            </a:r>
            <a:r>
              <a:rPr lang="es-ES" dirty="0" err="1"/>
              <a:t>predict</a:t>
            </a:r>
            <a:r>
              <a:rPr lang="es-ES" dirty="0"/>
              <a:t>(</a:t>
            </a:r>
            <a:r>
              <a:rPr lang="es-ES" dirty="0" err="1"/>
              <a:t>fit</a:t>
            </a:r>
            <a:r>
              <a:rPr lang="es-ES" dirty="0"/>
              <a:t>, </a:t>
            </a:r>
            <a:r>
              <a:rPr lang="es-ES" dirty="0" err="1"/>
              <a:t>xgrid</a:t>
            </a:r>
            <a:r>
              <a:rPr lang="es-ES" dirty="0"/>
              <a:t>, </a:t>
            </a:r>
            <a:r>
              <a:rPr lang="es-ES" dirty="0" err="1"/>
              <a:t>decision.values</a:t>
            </a:r>
            <a:r>
              <a:rPr lang="es-ES" dirty="0"/>
              <a:t> = TRUE) </a:t>
            </a:r>
            <a:r>
              <a:rPr lang="es-ES" dirty="0" err="1"/>
              <a:t>func</a:t>
            </a:r>
            <a:r>
              <a:rPr lang="es-ES" dirty="0"/>
              <a:t> = </a:t>
            </a:r>
            <a:r>
              <a:rPr lang="es-ES" dirty="0" err="1"/>
              <a:t>attributes</a:t>
            </a:r>
            <a:r>
              <a:rPr lang="es-ES" dirty="0"/>
              <a:t>(</a:t>
            </a:r>
            <a:r>
              <a:rPr lang="es-ES" dirty="0" err="1"/>
              <a:t>func</a:t>
            </a:r>
            <a:r>
              <a:rPr lang="es-ES" dirty="0"/>
              <a:t>)$</a:t>
            </a:r>
            <a:r>
              <a:rPr lang="es-ES" dirty="0" err="1"/>
              <a:t>decision</a:t>
            </a:r>
            <a:r>
              <a:rPr lang="es-ES" dirty="0"/>
              <a:t>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xgrid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expand.grid</a:t>
            </a:r>
            <a:r>
              <a:rPr lang="es-ES" dirty="0"/>
              <a:t>(X1 = px1, X2 = px2)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ygrid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predict</a:t>
            </a:r>
            <a:r>
              <a:rPr lang="es-ES" dirty="0"/>
              <a:t>(</a:t>
            </a:r>
            <a:r>
              <a:rPr lang="es-ES" dirty="0" err="1"/>
              <a:t>fit</a:t>
            </a:r>
            <a:r>
              <a:rPr lang="es-ES" dirty="0"/>
              <a:t>, </a:t>
            </a:r>
            <a:r>
              <a:rPr lang="es-ES" dirty="0" err="1"/>
              <a:t>xgrid</a:t>
            </a:r>
            <a:r>
              <a:rPr lang="es-ES" dirty="0"/>
              <a:t>)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plot</a:t>
            </a:r>
            <a:r>
              <a:rPr lang="es-ES" dirty="0" smtClean="0"/>
              <a:t>(</a:t>
            </a:r>
            <a:r>
              <a:rPr lang="es-ES" dirty="0" err="1" smtClean="0"/>
              <a:t>xgrid</a:t>
            </a:r>
            <a:r>
              <a:rPr lang="es-ES" dirty="0"/>
              <a:t>, col = </a:t>
            </a:r>
            <a:r>
              <a:rPr lang="es-ES" dirty="0" err="1"/>
              <a:t>as.numeric</a:t>
            </a:r>
            <a:r>
              <a:rPr lang="es-ES" dirty="0"/>
              <a:t>(</a:t>
            </a:r>
            <a:r>
              <a:rPr lang="es-ES" dirty="0" err="1"/>
              <a:t>ygrid</a:t>
            </a:r>
            <a:r>
              <a:rPr lang="es-ES" dirty="0"/>
              <a:t>), </a:t>
            </a:r>
            <a:r>
              <a:rPr lang="es-ES" dirty="0" err="1" smtClean="0"/>
              <a:t>pch</a:t>
            </a:r>
            <a:r>
              <a:rPr lang="es-ES" dirty="0" smtClean="0"/>
              <a:t> </a:t>
            </a:r>
            <a:r>
              <a:rPr lang="es-ES" dirty="0"/>
              <a:t>= 20, </a:t>
            </a:r>
            <a:r>
              <a:rPr lang="es-ES" dirty="0" err="1"/>
              <a:t>cex</a:t>
            </a:r>
            <a:r>
              <a:rPr lang="es-ES" dirty="0"/>
              <a:t> = .2)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points</a:t>
            </a:r>
            <a:r>
              <a:rPr lang="es-ES" dirty="0" smtClean="0"/>
              <a:t>(x</a:t>
            </a:r>
            <a:r>
              <a:rPr lang="es-ES" dirty="0"/>
              <a:t>, col = y + 1, </a:t>
            </a:r>
            <a:r>
              <a:rPr lang="es-ES" dirty="0" err="1"/>
              <a:t>pch</a:t>
            </a:r>
            <a:r>
              <a:rPr lang="es-ES" dirty="0"/>
              <a:t> = 19)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contour</a:t>
            </a:r>
            <a:r>
              <a:rPr lang="es-ES" dirty="0" smtClean="0"/>
              <a:t>(px1</a:t>
            </a:r>
            <a:r>
              <a:rPr lang="es-ES" dirty="0"/>
              <a:t>, px2, </a:t>
            </a:r>
            <a:r>
              <a:rPr lang="es-ES" dirty="0" err="1"/>
              <a:t>matrix</a:t>
            </a:r>
            <a:r>
              <a:rPr lang="es-ES" dirty="0"/>
              <a:t>(</a:t>
            </a:r>
            <a:r>
              <a:rPr lang="es-ES" dirty="0" err="1"/>
              <a:t>func</a:t>
            </a:r>
            <a:r>
              <a:rPr lang="es-ES" dirty="0"/>
              <a:t>, 69, 99), </a:t>
            </a:r>
            <a:r>
              <a:rPr lang="es-ES" dirty="0" err="1"/>
              <a:t>level</a:t>
            </a:r>
            <a:r>
              <a:rPr lang="es-ES" dirty="0"/>
              <a:t> = 0, </a:t>
            </a:r>
            <a:r>
              <a:rPr lang="es-ES" dirty="0" err="1"/>
              <a:t>add</a:t>
            </a:r>
            <a:r>
              <a:rPr lang="es-ES" dirty="0"/>
              <a:t> = TRUE)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contour</a:t>
            </a:r>
            <a:r>
              <a:rPr lang="es-ES" dirty="0" smtClean="0"/>
              <a:t>(px1</a:t>
            </a:r>
            <a:r>
              <a:rPr lang="es-ES" dirty="0"/>
              <a:t>, px2, </a:t>
            </a:r>
            <a:r>
              <a:rPr lang="es-ES" dirty="0" err="1"/>
              <a:t>matrix</a:t>
            </a:r>
            <a:r>
              <a:rPr lang="es-ES" dirty="0"/>
              <a:t>(</a:t>
            </a:r>
            <a:r>
              <a:rPr lang="es-ES" dirty="0" err="1"/>
              <a:t>func</a:t>
            </a:r>
            <a:r>
              <a:rPr lang="es-ES" dirty="0"/>
              <a:t>, 69, 99), </a:t>
            </a:r>
            <a:r>
              <a:rPr lang="es-ES" dirty="0" err="1"/>
              <a:t>level</a:t>
            </a:r>
            <a:r>
              <a:rPr lang="es-ES" dirty="0"/>
              <a:t> = 0.5, </a:t>
            </a:r>
            <a:r>
              <a:rPr lang="es-ES" dirty="0" err="1"/>
              <a:t>add</a:t>
            </a:r>
            <a:r>
              <a:rPr lang="es-ES" dirty="0"/>
              <a:t> = TRUE, col = "blue", </a:t>
            </a:r>
            <a:r>
              <a:rPr lang="es-ES" dirty="0" err="1"/>
              <a:t>lwd</a:t>
            </a:r>
            <a:r>
              <a:rPr lang="es-ES" dirty="0"/>
              <a:t> = 2)</a:t>
            </a:r>
            <a:endParaRPr lang="es-E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4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NO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Limites de Decision de Bayes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25" y="1143000"/>
            <a:ext cx="7819975" cy="50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2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445405"/>
            <a:ext cx="164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FACULTAD DE</a:t>
            </a:r>
          </a:p>
          <a:p>
            <a:pPr algn="just"/>
            <a:r>
              <a:rPr lang="es-PE" b="1" dirty="0"/>
              <a:t>CIENCIAS E</a:t>
            </a:r>
          </a:p>
          <a:p>
            <a:pPr algn="just"/>
            <a:r>
              <a:rPr lang="es-PE" b="1" dirty="0"/>
              <a:t>INGENIERIA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436097" y="5949280"/>
            <a:ext cx="27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Mg. Eduardo Carbajal López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475656" y="520797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000" b="1" dirty="0"/>
              <a:t>SESION 01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9592" y="3648844"/>
            <a:ext cx="7325153" cy="12961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bg1"/>
                </a:solidFill>
              </a:rPr>
              <a:t>Ingeniería Industrial</a:t>
            </a:r>
            <a:br>
              <a:rPr lang="es-PE" dirty="0">
                <a:solidFill>
                  <a:schemeClr val="bg1"/>
                </a:solidFill>
              </a:rPr>
            </a:br>
            <a:r>
              <a:rPr lang="es-PE" dirty="0">
                <a:solidFill>
                  <a:schemeClr val="bg1"/>
                </a:solidFill>
              </a:rPr>
              <a:t>Analytics 2</a:t>
            </a:r>
            <a:br>
              <a:rPr lang="es-PE" dirty="0">
                <a:solidFill>
                  <a:schemeClr val="bg1"/>
                </a:solidFill>
              </a:rPr>
            </a:b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99592" y="5013176"/>
            <a:ext cx="7322199" cy="72008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95936" y="5013176"/>
            <a:ext cx="4176464" cy="6088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1600" b="1" dirty="0" smtClean="0">
                <a:solidFill>
                  <a:srgbClr val="0070C0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Maquina de soporte vectorial para clustering</a:t>
            </a:r>
            <a:endParaRPr lang="es-PE" sz="1600" b="1" dirty="0">
              <a:solidFill>
                <a:srgbClr val="0070C0"/>
              </a:solidFill>
              <a:latin typeface="Shruti" panose="020B0502040204020203" pitchFamily="34" charset="0"/>
              <a:ea typeface="Verdana" panose="020B060403050404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9592" y="5013176"/>
            <a:ext cx="3096344" cy="7200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4 CuadroTexto"/>
          <p:cNvSpPr txBox="1"/>
          <p:nvPr/>
        </p:nvSpPr>
        <p:spPr>
          <a:xfrm>
            <a:off x="874137" y="5099811"/>
            <a:ext cx="325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800" b="1" dirty="0" smtClean="0"/>
              <a:t>LABORATORIO </a:t>
            </a:r>
            <a:r>
              <a:rPr lang="es-PE" sz="2800" b="1" dirty="0" smtClean="0"/>
              <a:t>4</a:t>
            </a:r>
            <a:endParaRPr lang="es-PE" sz="28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66E37C-9C2A-43B2-9CB6-FF414C70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3450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925460297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 smtClean="0">
                <a:solidFill>
                  <a:schemeClr val="bg1"/>
                </a:solidFill>
              </a:rPr>
              <a:t>Maquina de soporte vectorial para clustering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LABORATORIO </a:t>
            </a:r>
            <a:r>
              <a:rPr lang="es-PE" sz="1600" dirty="0" smtClean="0"/>
              <a:t>4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27920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Generación de data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3 Rectángulo"/>
          <p:cNvSpPr/>
          <p:nvPr/>
        </p:nvSpPr>
        <p:spPr>
          <a:xfrm>
            <a:off x="1205364" y="1309826"/>
            <a:ext cx="3694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 smtClean="0"/>
              <a:t>Ejemplo con datos generados</a:t>
            </a:r>
            <a:endParaRPr lang="es-PE" sz="2000" dirty="0"/>
          </a:p>
        </p:txBody>
      </p:sp>
      <p:sp>
        <p:nvSpPr>
          <p:cNvPr id="18" name="Marcador de contenido 2"/>
          <p:cNvSpPr>
            <a:spLocks noGrp="1"/>
          </p:cNvSpPr>
          <p:nvPr>
            <p:ph sz="quarter" idx="1"/>
          </p:nvPr>
        </p:nvSpPr>
        <p:spPr>
          <a:xfrm>
            <a:off x="1205364" y="2227124"/>
            <a:ext cx="5915000" cy="321809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set.seed</a:t>
            </a:r>
            <a:r>
              <a:rPr lang="es-ES" dirty="0"/>
              <a:t>(10111)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x </a:t>
            </a:r>
            <a:r>
              <a:rPr lang="es-ES" dirty="0"/>
              <a:t>= </a:t>
            </a:r>
            <a:r>
              <a:rPr lang="es-ES" dirty="0" err="1"/>
              <a:t>matrix</a:t>
            </a:r>
            <a:r>
              <a:rPr lang="es-ES" dirty="0"/>
              <a:t>(</a:t>
            </a:r>
            <a:r>
              <a:rPr lang="es-ES" dirty="0" err="1"/>
              <a:t>rnorm</a:t>
            </a:r>
            <a:r>
              <a:rPr lang="es-ES" dirty="0"/>
              <a:t>(40), 20, 2)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rep</a:t>
            </a:r>
            <a:r>
              <a:rPr lang="es-ES" dirty="0"/>
              <a:t>(c(-1, 1), c(10, 10))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x[y </a:t>
            </a:r>
            <a:r>
              <a:rPr lang="es-ES" dirty="0"/>
              <a:t>== 1,] = x[y == 1,] + 1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plot</a:t>
            </a:r>
            <a:r>
              <a:rPr lang="es-ES" dirty="0" smtClean="0"/>
              <a:t>(x</a:t>
            </a:r>
            <a:r>
              <a:rPr lang="es-ES" dirty="0"/>
              <a:t>, col = y + 3, </a:t>
            </a:r>
            <a:r>
              <a:rPr lang="es-ES" dirty="0" err="1"/>
              <a:t>pch</a:t>
            </a:r>
            <a:r>
              <a:rPr lang="es-ES" dirty="0"/>
              <a:t> = 19)</a:t>
            </a:r>
            <a:endParaRPr lang="es-E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Data frame y ploteo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3 Rectángulo"/>
          <p:cNvSpPr/>
          <p:nvPr/>
        </p:nvSpPr>
        <p:spPr>
          <a:xfrm>
            <a:off x="1205364" y="1309826"/>
            <a:ext cx="1941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 smtClean="0"/>
              <a:t>Paquete e1071</a:t>
            </a:r>
            <a:endParaRPr lang="es-PE" sz="2000" dirty="0"/>
          </a:p>
        </p:txBody>
      </p:sp>
      <p:sp>
        <p:nvSpPr>
          <p:cNvPr id="18" name="Marcador de contenido 2"/>
          <p:cNvSpPr>
            <a:spLocks noGrp="1"/>
          </p:cNvSpPr>
          <p:nvPr>
            <p:ph sz="quarter" idx="1"/>
          </p:nvPr>
        </p:nvSpPr>
        <p:spPr>
          <a:xfrm>
            <a:off x="1199989" y="1819950"/>
            <a:ext cx="6534988" cy="321809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err="1"/>
              <a:t>library</a:t>
            </a:r>
            <a:r>
              <a:rPr lang="es-ES" dirty="0"/>
              <a:t>(e1071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dat</a:t>
            </a:r>
            <a:r>
              <a:rPr lang="es-ES" dirty="0"/>
              <a:t> = </a:t>
            </a:r>
            <a:r>
              <a:rPr lang="es-ES" dirty="0" err="1"/>
              <a:t>data.frame</a:t>
            </a:r>
            <a:r>
              <a:rPr lang="es-ES" dirty="0"/>
              <a:t>(x, y = </a:t>
            </a:r>
            <a:r>
              <a:rPr lang="es-ES" dirty="0" err="1"/>
              <a:t>as.factor</a:t>
            </a:r>
            <a:r>
              <a:rPr lang="es-ES" dirty="0"/>
              <a:t>(y))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svmfit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svm</a:t>
            </a:r>
            <a:r>
              <a:rPr lang="es-ES" dirty="0"/>
              <a:t>(y ~ ., data = </a:t>
            </a:r>
            <a:r>
              <a:rPr lang="es-ES" dirty="0" err="1"/>
              <a:t>dat</a:t>
            </a:r>
            <a:r>
              <a:rPr lang="es-ES" dirty="0"/>
              <a:t>, </a:t>
            </a:r>
            <a:r>
              <a:rPr lang="es-ES" dirty="0" err="1"/>
              <a:t>kernel</a:t>
            </a:r>
            <a:r>
              <a:rPr lang="es-ES" dirty="0"/>
              <a:t> = "linear", </a:t>
            </a:r>
            <a:r>
              <a:rPr lang="es-ES" dirty="0" err="1"/>
              <a:t>cost</a:t>
            </a:r>
            <a:r>
              <a:rPr lang="es-ES" dirty="0"/>
              <a:t> = 10, </a:t>
            </a:r>
            <a:r>
              <a:rPr lang="es-ES" dirty="0" err="1"/>
              <a:t>scale</a:t>
            </a:r>
            <a:r>
              <a:rPr lang="es-ES" dirty="0"/>
              <a:t> = FALSE)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print</a:t>
            </a:r>
            <a:r>
              <a:rPr lang="es-ES" dirty="0" smtClean="0"/>
              <a:t>(</a:t>
            </a:r>
            <a:r>
              <a:rPr lang="es-ES" dirty="0" err="1" smtClean="0"/>
              <a:t>svmfit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plot</a:t>
            </a:r>
            <a:r>
              <a:rPr lang="es-ES" dirty="0"/>
              <a:t>(</a:t>
            </a:r>
            <a:r>
              <a:rPr lang="es-ES" dirty="0" err="1"/>
              <a:t>svmfit</a:t>
            </a:r>
            <a:r>
              <a:rPr lang="es-ES" dirty="0"/>
              <a:t>, </a:t>
            </a:r>
            <a:r>
              <a:rPr lang="es-ES" dirty="0" err="1"/>
              <a:t>dat</a:t>
            </a:r>
            <a:r>
              <a:rPr lang="es-ES" dirty="0"/>
              <a:t>)</a:t>
            </a:r>
            <a:endParaRPr lang="es-ES" dirty="0" smtClean="0"/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4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Data frame y ploteo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77939"/>
            <a:ext cx="7200800" cy="51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Configurar </a:t>
            </a:r>
            <a:r>
              <a:rPr lang="es-PE" sz="3600" b="1" dirty="0" err="1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grid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Marcador de contenido 2"/>
          <p:cNvSpPr>
            <a:spLocks noGrp="1"/>
          </p:cNvSpPr>
          <p:nvPr>
            <p:ph sz="quarter" idx="1"/>
          </p:nvPr>
        </p:nvSpPr>
        <p:spPr>
          <a:xfrm>
            <a:off x="1115616" y="1268760"/>
            <a:ext cx="6534988" cy="321809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make.grid</a:t>
            </a:r>
            <a:r>
              <a:rPr lang="es-ES" dirty="0"/>
              <a:t> = </a:t>
            </a:r>
            <a:r>
              <a:rPr lang="es-ES" dirty="0" err="1"/>
              <a:t>function</a:t>
            </a:r>
            <a:r>
              <a:rPr lang="es-ES" dirty="0"/>
              <a:t>(x, n = 75) {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grange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apply</a:t>
            </a:r>
            <a:r>
              <a:rPr lang="es-ES" dirty="0"/>
              <a:t>(x, 2, </a:t>
            </a:r>
            <a:r>
              <a:rPr lang="es-ES" dirty="0" err="1"/>
              <a:t>range</a:t>
            </a:r>
            <a:r>
              <a:rPr lang="es-ES" dirty="0"/>
              <a:t>)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x1 </a:t>
            </a:r>
            <a:r>
              <a:rPr lang="es-ES" dirty="0"/>
              <a:t>= </a:t>
            </a:r>
            <a:r>
              <a:rPr lang="es-ES" dirty="0" err="1"/>
              <a:t>seq</a:t>
            </a:r>
            <a:r>
              <a:rPr lang="es-ES" dirty="0"/>
              <a:t>(</a:t>
            </a:r>
            <a:r>
              <a:rPr lang="es-ES" dirty="0" err="1"/>
              <a:t>from</a:t>
            </a:r>
            <a:r>
              <a:rPr lang="es-ES" dirty="0"/>
              <a:t> = </a:t>
            </a:r>
            <a:r>
              <a:rPr lang="es-ES" dirty="0" err="1"/>
              <a:t>grange</a:t>
            </a:r>
            <a:r>
              <a:rPr lang="es-ES" dirty="0"/>
              <a:t>[1,1], to = </a:t>
            </a:r>
            <a:r>
              <a:rPr lang="es-ES" dirty="0" err="1"/>
              <a:t>grange</a:t>
            </a:r>
            <a:r>
              <a:rPr lang="es-ES" dirty="0"/>
              <a:t>[2,1], </a:t>
            </a:r>
            <a:r>
              <a:rPr lang="es-ES" dirty="0" err="1"/>
              <a:t>length</a:t>
            </a:r>
            <a:r>
              <a:rPr lang="es-ES" dirty="0"/>
              <a:t> = n)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x2 </a:t>
            </a:r>
            <a:r>
              <a:rPr lang="es-ES" dirty="0"/>
              <a:t>= </a:t>
            </a:r>
            <a:r>
              <a:rPr lang="es-ES" dirty="0" err="1"/>
              <a:t>seq</a:t>
            </a:r>
            <a:r>
              <a:rPr lang="es-ES" dirty="0"/>
              <a:t>(</a:t>
            </a:r>
            <a:r>
              <a:rPr lang="es-ES" dirty="0" err="1"/>
              <a:t>from</a:t>
            </a:r>
            <a:r>
              <a:rPr lang="es-ES" dirty="0"/>
              <a:t> = </a:t>
            </a:r>
            <a:r>
              <a:rPr lang="es-ES" dirty="0" err="1"/>
              <a:t>grange</a:t>
            </a:r>
            <a:r>
              <a:rPr lang="es-ES" dirty="0"/>
              <a:t>[1,2], to = </a:t>
            </a:r>
            <a:r>
              <a:rPr lang="es-ES" dirty="0" err="1"/>
              <a:t>grange</a:t>
            </a:r>
            <a:r>
              <a:rPr lang="es-ES" dirty="0"/>
              <a:t>[2,2], </a:t>
            </a:r>
            <a:r>
              <a:rPr lang="es-ES" dirty="0" err="1"/>
              <a:t>length</a:t>
            </a:r>
            <a:r>
              <a:rPr lang="es-ES" dirty="0"/>
              <a:t> = n)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expand.grid</a:t>
            </a:r>
            <a:r>
              <a:rPr lang="es-ES" dirty="0" smtClean="0"/>
              <a:t>(X1 </a:t>
            </a:r>
            <a:r>
              <a:rPr lang="es-ES" dirty="0"/>
              <a:t>= x1, X2 = x2) </a:t>
            </a:r>
            <a:r>
              <a:rPr lang="es-ES" dirty="0" smtClean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xgrid</a:t>
            </a:r>
            <a:r>
              <a:rPr lang="es-ES" dirty="0"/>
              <a:t> = </a:t>
            </a:r>
            <a:r>
              <a:rPr lang="es-ES" dirty="0" err="1"/>
              <a:t>make.grid</a:t>
            </a:r>
            <a:r>
              <a:rPr lang="es-ES" dirty="0"/>
              <a:t>(x) </a:t>
            </a:r>
            <a:r>
              <a:rPr lang="es-ES" dirty="0" err="1"/>
              <a:t>xgrid</a:t>
            </a:r>
            <a:r>
              <a:rPr lang="es-ES" dirty="0"/>
              <a:t>[1:10,]</a:t>
            </a:r>
            <a:endParaRPr lang="es-ES" dirty="0" smtClean="0"/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3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Graficar puntos de soporte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Marcador de contenido 2"/>
          <p:cNvSpPr>
            <a:spLocks noGrp="1"/>
          </p:cNvSpPr>
          <p:nvPr>
            <p:ph sz="quarter" idx="1"/>
          </p:nvPr>
        </p:nvSpPr>
        <p:spPr>
          <a:xfrm>
            <a:off x="1115616" y="1268760"/>
            <a:ext cx="6534988" cy="321809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ygrid</a:t>
            </a:r>
            <a:r>
              <a:rPr lang="es-ES" dirty="0"/>
              <a:t> = </a:t>
            </a:r>
            <a:r>
              <a:rPr lang="es-ES" dirty="0" err="1"/>
              <a:t>predict</a:t>
            </a:r>
            <a:r>
              <a:rPr lang="es-ES" dirty="0"/>
              <a:t>(</a:t>
            </a:r>
            <a:r>
              <a:rPr lang="es-ES" dirty="0" err="1"/>
              <a:t>svmfit</a:t>
            </a:r>
            <a:r>
              <a:rPr lang="es-ES" dirty="0"/>
              <a:t>, </a:t>
            </a:r>
            <a:r>
              <a:rPr lang="es-ES" dirty="0" err="1"/>
              <a:t>xgrid</a:t>
            </a:r>
            <a:r>
              <a:rPr lang="es-ES" dirty="0"/>
              <a:t>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plot</a:t>
            </a:r>
            <a:r>
              <a:rPr lang="es-ES" dirty="0" smtClean="0"/>
              <a:t>(</a:t>
            </a:r>
            <a:r>
              <a:rPr lang="es-ES" dirty="0" err="1" smtClean="0"/>
              <a:t>xgrid</a:t>
            </a:r>
            <a:r>
              <a:rPr lang="es-ES" dirty="0"/>
              <a:t>, col = c("</a:t>
            </a:r>
            <a:r>
              <a:rPr lang="es-ES" dirty="0" err="1"/>
              <a:t>red","blue</a:t>
            </a:r>
            <a:r>
              <a:rPr lang="es-ES" dirty="0"/>
              <a:t>")[</a:t>
            </a:r>
            <a:r>
              <a:rPr lang="es-ES" dirty="0" err="1"/>
              <a:t>as.numeric</a:t>
            </a:r>
            <a:r>
              <a:rPr lang="es-ES" dirty="0"/>
              <a:t>(</a:t>
            </a:r>
            <a:r>
              <a:rPr lang="es-ES" dirty="0" err="1"/>
              <a:t>ygrid</a:t>
            </a:r>
            <a:r>
              <a:rPr lang="es-ES" dirty="0"/>
              <a:t>)], </a:t>
            </a:r>
            <a:r>
              <a:rPr lang="es-ES" dirty="0" err="1"/>
              <a:t>pch</a:t>
            </a:r>
            <a:r>
              <a:rPr lang="es-ES" dirty="0"/>
              <a:t> = 20, </a:t>
            </a:r>
            <a:r>
              <a:rPr lang="es-ES" dirty="0" err="1"/>
              <a:t>cex</a:t>
            </a:r>
            <a:r>
              <a:rPr lang="es-ES" dirty="0"/>
              <a:t> = .2)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points</a:t>
            </a:r>
            <a:r>
              <a:rPr lang="es-ES" dirty="0" smtClean="0"/>
              <a:t>(x</a:t>
            </a:r>
            <a:r>
              <a:rPr lang="es-ES" dirty="0"/>
              <a:t>, col = y + 3, </a:t>
            </a:r>
            <a:r>
              <a:rPr lang="es-ES" dirty="0" err="1"/>
              <a:t>pch</a:t>
            </a:r>
            <a:r>
              <a:rPr lang="es-ES" dirty="0"/>
              <a:t> = 19) </a:t>
            </a:r>
            <a:r>
              <a:rPr lang="es-ES" dirty="0" err="1"/>
              <a:t>points</a:t>
            </a:r>
            <a:r>
              <a:rPr lang="es-ES" dirty="0"/>
              <a:t>(x[</a:t>
            </a:r>
            <a:r>
              <a:rPr lang="es-ES" dirty="0" err="1"/>
              <a:t>svmfit$index</a:t>
            </a:r>
            <a:r>
              <a:rPr lang="es-ES" dirty="0"/>
              <a:t>,], </a:t>
            </a:r>
            <a:r>
              <a:rPr lang="es-ES" dirty="0" err="1"/>
              <a:t>pch</a:t>
            </a:r>
            <a:r>
              <a:rPr lang="es-ES" dirty="0"/>
              <a:t> = 5, </a:t>
            </a:r>
            <a:r>
              <a:rPr lang="es-ES" dirty="0" err="1"/>
              <a:t>cex</a:t>
            </a:r>
            <a:r>
              <a:rPr lang="es-ES" dirty="0"/>
              <a:t> = 2)</a:t>
            </a:r>
            <a:endParaRPr lang="es-E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5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Graficar puntos de soporte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79819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4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+mj-lt"/>
              </a:rPr>
              <a:t>CLASIFICADOR LINEAL SVM</a:t>
            </a:r>
            <a:endParaRPr lang="es-P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568704" y="0"/>
            <a:ext cx="8064896" cy="1143000"/>
          </a:xfrm>
        </p:spPr>
        <p:txBody>
          <a:bodyPr/>
          <a:lstStyle/>
          <a:p>
            <a:pPr algn="l"/>
            <a:r>
              <a:rPr lang="es-PE" b="1" dirty="0">
                <a:latin typeface="Aharoni" pitchFamily="2" charset="-79"/>
                <a:cs typeface="Aharoni" pitchFamily="2" charset="-79"/>
              </a:rPr>
              <a:t>   </a:t>
            </a:r>
            <a:r>
              <a:rPr lang="es-PE" sz="3600" b="1" dirty="0" err="1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Kernel</a:t>
            </a:r>
            <a:r>
              <a:rPr lang="es-PE" sz="3600" b="1" dirty="0" smtClean="0">
                <a:solidFill>
                  <a:srgbClr val="660066"/>
                </a:solidFill>
                <a:latin typeface="Arial" charset="0"/>
                <a:ea typeface="+mn-ea"/>
                <a:cs typeface="+mn-cs"/>
              </a:rPr>
              <a:t> lineal</a:t>
            </a:r>
            <a:endParaRPr lang="es-PE" sz="3600" b="1" dirty="0">
              <a:solidFill>
                <a:srgbClr val="66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Marcador de contenido 2"/>
          <p:cNvSpPr>
            <a:spLocks noGrp="1"/>
          </p:cNvSpPr>
          <p:nvPr>
            <p:ph sz="quarter" idx="1"/>
          </p:nvPr>
        </p:nvSpPr>
        <p:spPr>
          <a:xfrm>
            <a:off x="1115616" y="1268760"/>
            <a:ext cx="7416824" cy="468052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beta = drop(t(svmfit$coefs)%*%x[svmfit$index,]) beta0 = </a:t>
            </a:r>
            <a:r>
              <a:rPr lang="sv-SE" dirty="0" smtClean="0"/>
              <a:t>svmfit$rho</a:t>
            </a:r>
          </a:p>
          <a:p>
            <a:pPr marL="0" indent="0">
              <a:buNone/>
            </a:pPr>
            <a:endParaRPr lang="sv-SE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dirty="0" err="1"/>
              <a:t>plot</a:t>
            </a:r>
            <a:r>
              <a:rPr lang="es-ES" dirty="0"/>
              <a:t>(</a:t>
            </a:r>
            <a:r>
              <a:rPr lang="es-ES" dirty="0" err="1"/>
              <a:t>xgrid</a:t>
            </a:r>
            <a:r>
              <a:rPr lang="es-ES" dirty="0"/>
              <a:t>, col = c("red", "blue")[</a:t>
            </a:r>
            <a:r>
              <a:rPr lang="es-ES" dirty="0" err="1"/>
              <a:t>as.numeric</a:t>
            </a:r>
            <a:r>
              <a:rPr lang="es-ES" dirty="0"/>
              <a:t>(</a:t>
            </a:r>
            <a:r>
              <a:rPr lang="es-ES" dirty="0" err="1"/>
              <a:t>ygrid</a:t>
            </a:r>
            <a:r>
              <a:rPr lang="es-ES" dirty="0"/>
              <a:t>)], </a:t>
            </a:r>
            <a:r>
              <a:rPr lang="es-ES" dirty="0" err="1"/>
              <a:t>pch</a:t>
            </a:r>
            <a:r>
              <a:rPr lang="es-ES" dirty="0"/>
              <a:t> = 20, </a:t>
            </a:r>
            <a:r>
              <a:rPr lang="es-ES" dirty="0" err="1"/>
              <a:t>cex</a:t>
            </a:r>
            <a:r>
              <a:rPr lang="es-ES" dirty="0"/>
              <a:t> = .2)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points</a:t>
            </a:r>
            <a:r>
              <a:rPr lang="es-ES" dirty="0" smtClean="0"/>
              <a:t>(x</a:t>
            </a:r>
            <a:r>
              <a:rPr lang="es-ES" dirty="0"/>
              <a:t>, col = y + 3, </a:t>
            </a:r>
            <a:r>
              <a:rPr lang="es-ES" dirty="0" err="1"/>
              <a:t>pch</a:t>
            </a:r>
            <a:r>
              <a:rPr lang="es-ES" dirty="0"/>
              <a:t> = 19) </a:t>
            </a:r>
            <a:r>
              <a:rPr lang="es-ES" dirty="0" err="1"/>
              <a:t>points</a:t>
            </a:r>
            <a:r>
              <a:rPr lang="es-ES" dirty="0"/>
              <a:t>(x[</a:t>
            </a:r>
            <a:r>
              <a:rPr lang="es-ES" dirty="0" err="1"/>
              <a:t>svmfit$index</a:t>
            </a:r>
            <a:r>
              <a:rPr lang="es-ES" dirty="0"/>
              <a:t>,], </a:t>
            </a:r>
            <a:r>
              <a:rPr lang="es-ES" dirty="0" err="1"/>
              <a:t>pch</a:t>
            </a:r>
            <a:r>
              <a:rPr lang="es-ES" dirty="0"/>
              <a:t> = 5, </a:t>
            </a:r>
            <a:r>
              <a:rPr lang="es-ES" dirty="0" err="1"/>
              <a:t>cex</a:t>
            </a:r>
            <a:r>
              <a:rPr lang="es-ES" dirty="0"/>
              <a:t> = 2)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abline</a:t>
            </a:r>
            <a:r>
              <a:rPr lang="es-ES" dirty="0" smtClean="0"/>
              <a:t>(beta0 </a:t>
            </a:r>
            <a:r>
              <a:rPr lang="es-ES" dirty="0"/>
              <a:t>/ beta[2], -beta[1] / beta[2]) 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abline</a:t>
            </a:r>
            <a:r>
              <a:rPr lang="es-ES" dirty="0"/>
              <a:t>((beta0 - 1) / beta[2], -beta[1] / beta[2], </a:t>
            </a:r>
            <a:r>
              <a:rPr lang="es-ES" dirty="0" err="1"/>
              <a:t>lty</a:t>
            </a:r>
            <a:r>
              <a:rPr lang="es-ES" dirty="0"/>
              <a:t> = 2) </a:t>
            </a:r>
            <a:r>
              <a:rPr lang="es-ES" dirty="0" err="1"/>
              <a:t>abline</a:t>
            </a:r>
            <a:r>
              <a:rPr lang="es-ES" dirty="0"/>
              <a:t>((beta0 + 1) / beta[2], -beta[1] / beta[2], </a:t>
            </a:r>
            <a:r>
              <a:rPr lang="es-ES" dirty="0" err="1"/>
              <a:t>lty</a:t>
            </a:r>
            <a:r>
              <a:rPr lang="es-ES" dirty="0"/>
              <a:t> = 2)</a:t>
            </a:r>
            <a:endParaRPr lang="es-E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34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10064</TotalTime>
  <Words>694</Words>
  <Application>Microsoft Office PowerPoint</Application>
  <PresentationFormat>Presentación en pantalla (4:3)</PresentationFormat>
  <Paragraphs>112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Aharoni</vt:lpstr>
      <vt:lpstr>Arial</vt:lpstr>
      <vt:lpstr>Bookman Old Style</vt:lpstr>
      <vt:lpstr>Calibri</vt:lpstr>
      <vt:lpstr>Gill Sans MT</vt:lpstr>
      <vt:lpstr>Shruti</vt:lpstr>
      <vt:lpstr>Verdana</vt:lpstr>
      <vt:lpstr>Wingdings</vt:lpstr>
      <vt:lpstr>Wingdings 3</vt:lpstr>
      <vt:lpstr>Origen</vt:lpstr>
      <vt:lpstr>Ingeniería Industrial Analytics 2 </vt:lpstr>
      <vt:lpstr>Presentación de PowerPoint</vt:lpstr>
      <vt:lpstr>   Generación de data</vt:lpstr>
      <vt:lpstr>   Data frame y ploteo</vt:lpstr>
      <vt:lpstr>   Data frame y ploteo</vt:lpstr>
      <vt:lpstr>   Configurar grid</vt:lpstr>
      <vt:lpstr>   Graficar puntos de soporte</vt:lpstr>
      <vt:lpstr>   Graficar puntos de soporte</vt:lpstr>
      <vt:lpstr>   Kernel lineal</vt:lpstr>
      <vt:lpstr>   Kernel lineal</vt:lpstr>
      <vt:lpstr>Presentación de PowerPoint</vt:lpstr>
      <vt:lpstr>   Carga de datos</vt:lpstr>
      <vt:lpstr>   Carga de datos</vt:lpstr>
      <vt:lpstr>   Kernel Radial</vt:lpstr>
      <vt:lpstr>   Kernel Radial</vt:lpstr>
      <vt:lpstr>   Limites de Decision de Bayes</vt:lpstr>
      <vt:lpstr>   Limites de Decision de Bayes</vt:lpstr>
      <vt:lpstr>Ingeniería Industrial Analytics 2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Sistemas Sesión 2</dc:title>
  <dc:creator>EDUARDO</dc:creator>
  <cp:lastModifiedBy>Lalo</cp:lastModifiedBy>
  <cp:revision>227</cp:revision>
  <dcterms:created xsi:type="dcterms:W3CDTF">2012-12-24T01:08:47Z</dcterms:created>
  <dcterms:modified xsi:type="dcterms:W3CDTF">2022-08-11T23:33:41Z</dcterms:modified>
</cp:coreProperties>
</file>