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54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8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0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2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766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41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886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03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2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04E9E-835A-4A8F-89C4-7C239CCEB945}" type="datetimeFigureOut">
              <a:rPr lang="uk-UA" smtClean="0"/>
              <a:t>12.05.2016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C9A64-CDD2-4C9A-B887-F33613F13F45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№6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621422"/>
            <a:ext cx="10572000" cy="1251840"/>
          </a:xfrm>
        </p:spPr>
        <p:txBody>
          <a:bodyPr>
            <a:normAutofit fontScale="55000" lnSpcReduction="20000"/>
          </a:bodyPr>
          <a:lstStyle/>
          <a:p>
            <a:r>
              <a:rPr lang="uk-UA" dirty="0"/>
              <a:t>Типи тестування веб-сервісу</a:t>
            </a:r>
          </a:p>
          <a:p>
            <a:r>
              <a:rPr lang="en-US" dirty="0"/>
              <a:t>Booking.com</a:t>
            </a:r>
          </a:p>
          <a:p>
            <a:r>
              <a:rPr lang="uk-UA" dirty="0"/>
              <a:t>Нестерик Роман</a:t>
            </a:r>
          </a:p>
          <a:p>
            <a:r>
              <a:rPr lang="uk-UA" dirty="0"/>
              <a:t>ПІ-13-1</a:t>
            </a:r>
          </a:p>
        </p:txBody>
      </p:sp>
    </p:spTree>
    <p:extLst>
      <p:ext uri="{BB962C8B-B14F-4D97-AF65-F5344CB8AC3E}">
        <p14:creationId xmlns:p14="http://schemas.microsoft.com/office/powerpoint/2010/main" val="548980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testing: Stress</a:t>
            </a:r>
            <a:endParaRPr lang="uk-UA" b="1" dirty="0"/>
          </a:p>
        </p:txBody>
      </p:sp>
      <p:sp>
        <p:nvSpPr>
          <p:cNvPr id="5" name="TextBox 6"/>
          <p:cNvSpPr txBox="1"/>
          <p:nvPr/>
        </p:nvSpPr>
        <p:spPr>
          <a:xfrm>
            <a:off x="1383993" y="1737360"/>
            <a:ext cx="8451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Task: </a:t>
            </a:r>
            <a:r>
              <a:rPr lang="uk-UA" sz="2000" dirty="0"/>
              <a:t>Робота веб-сервісом </a:t>
            </a:r>
            <a:r>
              <a:rPr lang="en-US" sz="2000" b="1" dirty="0"/>
              <a:t>booking.com</a:t>
            </a:r>
            <a:r>
              <a:rPr lang="en-US" sz="2000" dirty="0"/>
              <a:t> </a:t>
            </a:r>
            <a:r>
              <a:rPr lang="uk-UA" sz="2000" dirty="0"/>
              <a:t>може відбуватися безперервно протягом </a:t>
            </a:r>
            <a:r>
              <a:rPr lang="en-US" sz="2000" dirty="0"/>
              <a:t>20</a:t>
            </a:r>
            <a:r>
              <a:rPr lang="uk-UA" sz="2000" dirty="0"/>
              <a:t>днів</a:t>
            </a:r>
            <a:endParaRPr lang="en-US" sz="20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Stress testing procedure</a:t>
            </a:r>
            <a:r>
              <a:rPr lang="uk-UA" sz="2000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/>
              <a:t>Працювати з веб-сервісом </a:t>
            </a:r>
            <a:r>
              <a:rPr lang="en-US" sz="2000" b="1" dirty="0"/>
              <a:t>booking.com</a:t>
            </a:r>
            <a:r>
              <a:rPr lang="en-US" sz="2000" dirty="0"/>
              <a:t> </a:t>
            </a:r>
            <a:r>
              <a:rPr lang="uk-UA" sz="2000" dirty="0"/>
              <a:t>протягом </a:t>
            </a:r>
            <a:r>
              <a:rPr lang="en-US" sz="2000" dirty="0"/>
              <a:t>20</a:t>
            </a:r>
            <a:r>
              <a:rPr lang="uk-UA" sz="2000" dirty="0"/>
              <a:t> днів, бронюючи номера в готелях кожні 15хв.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/>
              <a:t>Результат: </a:t>
            </a:r>
            <a:r>
              <a:rPr lang="uk-UA" sz="2000" dirty="0"/>
              <a:t>система успішно працювала </a:t>
            </a:r>
            <a:r>
              <a:rPr lang="en-US" sz="2000" dirty="0"/>
              <a:t>20 </a:t>
            </a:r>
            <a:r>
              <a:rPr lang="uk-UA" sz="2000" dirty="0"/>
              <a:t>днів без зупинки</a:t>
            </a:r>
            <a:endParaRPr lang="ru-RU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81" y="3607660"/>
            <a:ext cx="2560598" cy="25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6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testing: Stress</a:t>
            </a:r>
            <a:endParaRPr lang="uk-UA" dirty="0"/>
          </a:p>
        </p:txBody>
      </p:sp>
      <p:sp>
        <p:nvSpPr>
          <p:cNvPr id="4" name="Прямоугольник 3"/>
          <p:cNvSpPr>
            <a:spLocks noGrp="1"/>
          </p:cNvSpPr>
          <p:nvPr>
            <p:ph idx="1"/>
          </p:nvPr>
        </p:nvSpPr>
        <p:spPr>
          <a:xfrm>
            <a:off x="376311" y="1872111"/>
            <a:ext cx="10058400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Task: </a:t>
            </a:r>
            <a:r>
              <a:rPr lang="ru-RU" sz="2000" dirty="0"/>
              <a:t>Система повинна </a:t>
            </a:r>
            <a:r>
              <a:rPr lang="ru-RU" sz="2000" dirty="0" err="1"/>
              <a:t>підтримувати</a:t>
            </a:r>
            <a:r>
              <a:rPr lang="ru-RU" sz="2000" dirty="0"/>
              <a:t> роботу </a:t>
            </a:r>
            <a:r>
              <a:rPr lang="uk-UA" sz="2000" dirty="0"/>
              <a:t>10 0</a:t>
            </a:r>
            <a:r>
              <a:rPr lang="en-US" sz="2000" dirty="0"/>
              <a:t>00</a:t>
            </a:r>
            <a:r>
              <a:rPr lang="ru-RU" sz="2000" dirty="0"/>
              <a:t> користувачів </a:t>
            </a:r>
            <a:r>
              <a:rPr lang="ru-RU" sz="2000" dirty="0" err="1"/>
              <a:t>одночасно</a:t>
            </a:r>
            <a:r>
              <a:rPr lang="ru-RU" sz="2000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Load testing procedure</a:t>
            </a:r>
            <a:r>
              <a:rPr lang="uk-UA" sz="2000" b="1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1. </a:t>
            </a:r>
            <a:r>
              <a:rPr lang="uk-UA" sz="2000" dirty="0"/>
              <a:t>Перейдіть на сайт </a:t>
            </a:r>
            <a:r>
              <a:rPr lang="en-US" sz="2000" b="1" dirty="0"/>
              <a:t>booking.com</a:t>
            </a:r>
            <a:endParaRPr lang="ru-RU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2. </a:t>
            </a:r>
            <a:r>
              <a:rPr lang="ru-RU" sz="2000" dirty="0" err="1"/>
              <a:t>Увійдіть</a:t>
            </a:r>
            <a:r>
              <a:rPr lang="ru-RU" sz="2000" dirty="0"/>
              <a:t> в </a:t>
            </a:r>
            <a:r>
              <a:rPr lang="ru-RU" sz="2000" dirty="0" err="1"/>
              <a:t>існуючий</a:t>
            </a:r>
            <a:r>
              <a:rPr lang="ru-RU" sz="2000" dirty="0"/>
              <a:t> </a:t>
            </a:r>
            <a:r>
              <a:rPr lang="ru-RU" sz="2000" dirty="0" err="1"/>
              <a:t>обліковий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за </a:t>
            </a:r>
            <a:r>
              <a:rPr lang="ru-RU" sz="2000" dirty="0" err="1"/>
              <a:t>допогогою</a:t>
            </a:r>
            <a:r>
              <a:rPr lang="ru-RU" sz="2000" dirty="0"/>
              <a:t> </a:t>
            </a:r>
            <a:r>
              <a:rPr lang="ru-RU" sz="2000" dirty="0" err="1"/>
              <a:t>електронної</a:t>
            </a:r>
            <a:r>
              <a:rPr lang="ru-RU" sz="2000" dirty="0"/>
              <a:t> </a:t>
            </a:r>
            <a:r>
              <a:rPr lang="ru-RU" sz="2000" dirty="0" err="1"/>
              <a:t>адреси</a:t>
            </a:r>
            <a:r>
              <a:rPr lang="ru-RU" sz="2000" dirty="0"/>
              <a:t> та пароля</a:t>
            </a:r>
            <a:r>
              <a:rPr lang="en-US" sz="2000" dirty="0"/>
              <a:t>, </a:t>
            </a:r>
            <a:r>
              <a:rPr lang="uk-UA" sz="2000" dirty="0"/>
              <a:t>або       </a:t>
            </a:r>
            <a:r>
              <a:rPr lang="uk-UA" sz="2000" dirty="0" err="1"/>
              <a:t>аккаунта</a:t>
            </a:r>
            <a:r>
              <a:rPr lang="uk-UA" sz="2000" dirty="0"/>
              <a:t> в </a:t>
            </a:r>
            <a:r>
              <a:rPr lang="en-US" sz="2000" dirty="0"/>
              <a:t>Google+</a:t>
            </a:r>
            <a:r>
              <a:rPr lang="uk-UA" sz="2000" dirty="0"/>
              <a:t>, </a:t>
            </a:r>
            <a:r>
              <a:rPr lang="en-US" sz="2000" dirty="0"/>
              <a:t>Facebook</a:t>
            </a:r>
            <a:endParaRPr lang="ru-RU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3. </a:t>
            </a:r>
            <a:r>
              <a:rPr lang="ru-RU" sz="2000" dirty="0" err="1"/>
              <a:t>Натисніть</a:t>
            </a:r>
            <a:r>
              <a:rPr lang="ru-RU" sz="2000" dirty="0"/>
              <a:t> на кнопку</a:t>
            </a:r>
            <a:r>
              <a:rPr lang="en-US" sz="2000" dirty="0"/>
              <a:t> </a:t>
            </a:r>
            <a:r>
              <a:rPr lang="ru-RU" sz="2000" dirty="0"/>
              <a:t>«</a:t>
            </a:r>
            <a:r>
              <a:rPr lang="uk-UA" sz="2000" dirty="0"/>
              <a:t>Увійти»</a:t>
            </a:r>
            <a:r>
              <a:rPr lang="ru-RU" sz="2000" dirty="0"/>
              <a:t> </a:t>
            </a: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5. </a:t>
            </a:r>
            <a:r>
              <a:rPr lang="ru-RU" sz="2000" dirty="0" err="1"/>
              <a:t>Повторіть</a:t>
            </a:r>
            <a:r>
              <a:rPr lang="ru-RU" sz="2000" dirty="0"/>
              <a:t> кроки 1-3 10 000 раз (за </a:t>
            </a:r>
            <a:r>
              <a:rPr lang="uk-UA" sz="2000" dirty="0"/>
              <a:t>допомогою інструменту автоматизації</a:t>
            </a:r>
            <a:r>
              <a:rPr lang="ru-RU" sz="2000" dirty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/>
              <a:t>Очікуваний</a:t>
            </a:r>
            <a:r>
              <a:rPr lang="ru-RU" sz="2000" b="1" dirty="0"/>
              <a:t> результат: </a:t>
            </a:r>
            <a:r>
              <a:rPr lang="ru-RU" sz="2000" dirty="0"/>
              <a:t>система повинна </a:t>
            </a:r>
            <a:r>
              <a:rPr lang="ru-RU" sz="2000" dirty="0" err="1"/>
              <a:t>успішно</a:t>
            </a:r>
            <a:r>
              <a:rPr lang="ru-RU" sz="2000" dirty="0"/>
              <a:t> п</a:t>
            </a:r>
            <a:r>
              <a:rPr lang="uk-UA" sz="2000" dirty="0" err="1"/>
              <a:t>ідтримувати</a:t>
            </a:r>
            <a:r>
              <a:rPr lang="uk-UA" sz="2000" dirty="0"/>
              <a:t> одночасно</a:t>
            </a:r>
            <a:r>
              <a:rPr lang="ru-RU" sz="2000" dirty="0"/>
              <a:t> 10 000 користувачів</a:t>
            </a:r>
            <a:endParaRPr lang="ru-RU" sz="20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/>
              <a:t>Отриманий</a:t>
            </a:r>
            <a:r>
              <a:rPr lang="ru-RU" sz="2000" b="1" dirty="0"/>
              <a:t> результат: </a:t>
            </a:r>
            <a:r>
              <a:rPr lang="ru-RU" sz="2000" dirty="0"/>
              <a:t>система </a:t>
            </a:r>
            <a:r>
              <a:rPr lang="ru-RU" sz="2000" dirty="0" err="1"/>
              <a:t>успішно</a:t>
            </a:r>
            <a:r>
              <a:rPr lang="ru-RU" sz="2000" dirty="0"/>
              <a:t> </a:t>
            </a:r>
            <a:r>
              <a:rPr lang="ru-RU" sz="2000" dirty="0" err="1"/>
              <a:t>справилася</a:t>
            </a:r>
            <a:r>
              <a:rPr lang="ru-RU" sz="2000" dirty="0"/>
              <a:t> з </a:t>
            </a:r>
            <a:r>
              <a:rPr lang="ru-RU" sz="2000" dirty="0" err="1"/>
              <a:t>поставленою</a:t>
            </a:r>
            <a:r>
              <a:rPr lang="ru-RU" sz="2000" dirty="0"/>
              <a:t> задачею</a:t>
            </a:r>
            <a:endParaRPr lang="ru-RU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88" y="2290020"/>
            <a:ext cx="21526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1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Localization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8" y="146906"/>
            <a:ext cx="2800350" cy="2867025"/>
          </a:xfrm>
        </p:spPr>
      </p:pic>
      <p:sp>
        <p:nvSpPr>
          <p:cNvPr id="5" name="Прямокутник 4"/>
          <p:cNvSpPr/>
          <p:nvPr/>
        </p:nvSpPr>
        <p:spPr>
          <a:xfrm>
            <a:off x="1097280" y="1964980"/>
            <a:ext cx="774350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/>
              <a:t>Task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ru-RU" dirty="0"/>
              <a:t>Як користувач, я хочу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вся </a:t>
            </a:r>
            <a:r>
              <a:rPr lang="ru-RU" dirty="0" err="1"/>
              <a:t>текстова</a:t>
            </a:r>
            <a:r>
              <a:rPr lang="ru-RU" dirty="0"/>
              <a:t> інформація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перекладена</a:t>
            </a:r>
            <a:r>
              <a:rPr lang="ru-RU" dirty="0"/>
              <a:t> на </a:t>
            </a:r>
            <a:r>
              <a:rPr lang="ru-RU" dirty="0" err="1"/>
              <a:t>вибрану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.                                      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dirty="0"/>
              <a:t> Веб-сервіс </a:t>
            </a:r>
            <a:r>
              <a:rPr lang="en-US" b="1" dirty="0"/>
              <a:t>booking.com</a:t>
            </a:r>
            <a:r>
              <a:rPr lang="en-US" dirty="0"/>
              <a:t> </a:t>
            </a:r>
            <a:r>
              <a:rPr lang="uk-UA" dirty="0"/>
              <a:t>перекладений на більше ніж 40 мов. </a:t>
            </a:r>
            <a:r>
              <a:rPr lang="ru-RU" dirty="0"/>
              <a:t>На </a:t>
            </a:r>
            <a:r>
              <a:rPr lang="ru-RU" dirty="0" err="1"/>
              <a:t>сайті</a:t>
            </a:r>
            <a:r>
              <a:rPr lang="ru-RU" dirty="0"/>
              <a:t> можна </a:t>
            </a:r>
            <a:r>
              <a:rPr lang="ru-RU" dirty="0" err="1"/>
              <a:t>здійснювати</a:t>
            </a:r>
            <a:r>
              <a:rPr lang="ru-RU" dirty="0"/>
              <a:t> </a:t>
            </a:r>
            <a:r>
              <a:rPr lang="ru-RU" dirty="0" err="1"/>
              <a:t>бронювання</a:t>
            </a:r>
            <a:r>
              <a:rPr lang="ru-RU" dirty="0"/>
              <a:t> безкоштовно і за </a:t>
            </a:r>
            <a:r>
              <a:rPr lang="ru-RU" dirty="0" err="1"/>
              <a:t>певну</a:t>
            </a:r>
            <a:r>
              <a:rPr lang="ru-RU" dirty="0"/>
              <a:t> суму. Тут на </a:t>
            </a:r>
            <a:r>
              <a:rPr lang="ru-RU" dirty="0" err="1"/>
              <a:t>допомогу</a:t>
            </a:r>
            <a:r>
              <a:rPr lang="ru-RU" dirty="0"/>
              <a:t> приходить можливість оплати </a:t>
            </a:r>
            <a:r>
              <a:rPr lang="ru-RU" dirty="0" err="1"/>
              <a:t>різними</a:t>
            </a:r>
            <a:r>
              <a:rPr lang="ru-RU" dirty="0"/>
              <a:t> валютами – їх також </a:t>
            </a:r>
            <a:r>
              <a:rPr lang="ru-RU" dirty="0" err="1"/>
              <a:t>більше</a:t>
            </a:r>
            <a:r>
              <a:rPr lang="ru-RU" dirty="0"/>
              <a:t> 40.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97" y="3611585"/>
            <a:ext cx="3097354" cy="2629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4" y="3611585"/>
            <a:ext cx="4700407" cy="27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Positive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34" y="286603"/>
            <a:ext cx="2977824" cy="2233368"/>
          </a:xfrm>
        </p:spPr>
      </p:pic>
      <p:sp>
        <p:nvSpPr>
          <p:cNvPr id="5" name="Прямокутник 4"/>
          <p:cNvSpPr/>
          <p:nvPr/>
        </p:nvSpPr>
        <p:spPr>
          <a:xfrm>
            <a:off x="1097280" y="1934034"/>
            <a:ext cx="7710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Task:</a:t>
            </a:r>
            <a:r>
              <a:rPr lang="uk-UA" b="1" dirty="0"/>
              <a:t> </a:t>
            </a:r>
            <a:r>
              <a:rPr lang="uk-UA" dirty="0"/>
              <a:t>Протестувати систему пошуку готелів</a:t>
            </a:r>
            <a:endParaRPr 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Positive testing procedure</a:t>
            </a:r>
            <a:r>
              <a:rPr lang="uk-UA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Перейдіть на головну сторінку сайту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Перейдіть до поля пошуку готелів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Заповніть всі критерії пошуку готелю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 err="1"/>
              <a:t>Нажміть</a:t>
            </a:r>
            <a:r>
              <a:rPr lang="uk-UA" dirty="0"/>
              <a:t> на кнопку «Шукати»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b="1" dirty="0"/>
              <a:t>Результат:  </a:t>
            </a:r>
            <a:r>
              <a:rPr lang="uk-UA" dirty="0"/>
              <a:t>Система пошуку успішно працює</a:t>
            </a:r>
            <a:endParaRPr lang="uk-UA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63" y="3991435"/>
            <a:ext cx="3382107" cy="2305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1" y="4500578"/>
            <a:ext cx="6719888" cy="10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4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450" y="330564"/>
            <a:ext cx="10058400" cy="1450757"/>
          </a:xfrm>
        </p:spPr>
        <p:txBody>
          <a:bodyPr/>
          <a:lstStyle/>
          <a:p>
            <a:r>
              <a:rPr lang="en-US" b="1" dirty="0"/>
              <a:t>Negative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03" y="79043"/>
            <a:ext cx="1573912" cy="1573912"/>
          </a:xfrm>
        </p:spPr>
      </p:pic>
      <p:sp>
        <p:nvSpPr>
          <p:cNvPr id="5" name="Прямокутник 4"/>
          <p:cNvSpPr/>
          <p:nvPr/>
        </p:nvSpPr>
        <p:spPr>
          <a:xfrm>
            <a:off x="1132450" y="197129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 Task: </a:t>
            </a:r>
            <a:r>
              <a:rPr lang="uk-UA" dirty="0"/>
              <a:t>Як зареєстрований користувач, я хочу увійти в свій кабінет на сайті</a:t>
            </a:r>
            <a:r>
              <a:rPr lang="ru-RU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Negative testing procedure</a:t>
            </a:r>
            <a:r>
              <a:rPr lang="uk-UA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Перейдіть на сайт </a:t>
            </a:r>
            <a:r>
              <a:rPr lang="en-US" dirty="0"/>
              <a:t>booking.com </a:t>
            </a:r>
            <a:r>
              <a:rPr lang="uk-UA" dirty="0"/>
              <a:t>та </a:t>
            </a:r>
            <a:r>
              <a:rPr lang="uk-UA" dirty="0" err="1"/>
              <a:t>нажміть</a:t>
            </a:r>
            <a:r>
              <a:rPr lang="uk-UA" dirty="0"/>
              <a:t> на кнопку «Увійти»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Введіть значення </a:t>
            </a:r>
            <a:r>
              <a:rPr lang="en-US" dirty="0"/>
              <a:t>LOL</a:t>
            </a:r>
            <a:r>
              <a:rPr lang="uk-UA" dirty="0"/>
              <a:t> в поле </a:t>
            </a:r>
            <a:r>
              <a:rPr lang="en-US" dirty="0"/>
              <a:t>e-mail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/>
              <a:t>Введіть значення </a:t>
            </a:r>
            <a:r>
              <a:rPr lang="en-US" dirty="0"/>
              <a:t>LOL </a:t>
            </a:r>
            <a:r>
              <a:rPr lang="uk-UA" dirty="0"/>
              <a:t>в поле </a:t>
            </a:r>
            <a:r>
              <a:rPr lang="en-US" dirty="0"/>
              <a:t>password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b="1" dirty="0"/>
              <a:t>Очікуваний результат</a:t>
            </a:r>
            <a:r>
              <a:rPr lang="en-US" b="1" dirty="0"/>
              <a:t>:</a:t>
            </a:r>
            <a:r>
              <a:rPr lang="uk-UA" b="1" dirty="0"/>
              <a:t> </a:t>
            </a:r>
            <a:r>
              <a:rPr lang="uk-UA" dirty="0"/>
              <a:t>Сервіс повинен вивести повідомлення про помилку, оскільки такого облікового запису не існує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50" y="1781321"/>
            <a:ext cx="4152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5554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Calibri" panose="020F0502020204030204" pitchFamily="34" charset="0"/>
              </a:rPr>
              <a:t>Проведене тестування різних типів над веб-сервісом </a:t>
            </a:r>
            <a:r>
              <a:rPr lang="en-US" dirty="0">
                <a:latin typeface="Calibri" panose="020F0502020204030204" pitchFamily="34" charset="0"/>
              </a:rPr>
              <a:t>booking.com </a:t>
            </a:r>
            <a:r>
              <a:rPr lang="uk-UA" dirty="0">
                <a:latin typeface="Calibri" panose="020F0502020204030204" pitchFamily="34" charset="0"/>
              </a:rPr>
              <a:t>дозволяє говорити про нього як про багатофункціональний сервіс з добре продуманою реалізацією всіх його компонентів, що не дивно для такого глобального та надзвичайно популярного сайту в </a:t>
            </a:r>
            <a:r>
              <a:rPr lang="uk-UA">
                <a:latin typeface="Calibri" panose="020F0502020204030204" pitchFamily="34" charset="0"/>
              </a:rPr>
              <a:t>його сфері. </a:t>
            </a:r>
            <a:r>
              <a:rPr lang="uk-UA" dirty="0">
                <a:latin typeface="Calibri" panose="020F0502020204030204" pitchFamily="34" charset="0"/>
              </a:rPr>
              <a:t>Але він як і будь-яке інше програмне забезпечення не позбавлений помилок та дефектів.</a:t>
            </a:r>
          </a:p>
        </p:txBody>
      </p:sp>
    </p:spTree>
    <p:extLst>
      <p:ext uri="{BB962C8B-B14F-4D97-AF65-F5344CB8AC3E}">
        <p14:creationId xmlns:p14="http://schemas.microsoft.com/office/powerpoint/2010/main" val="394054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завдання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10000" y="2382716"/>
            <a:ext cx="10554574" cy="257614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Протестувати веб-сервіс </a:t>
            </a:r>
            <a:r>
              <a:rPr lang="en-US" dirty="0"/>
              <a:t>booking.com </a:t>
            </a:r>
            <a:r>
              <a:rPr lang="uk-UA" dirty="0"/>
              <a:t>за якомога більшою кількістю тестувань.</a:t>
            </a:r>
          </a:p>
          <a:p>
            <a:pPr marL="0" indent="0">
              <a:buNone/>
            </a:pPr>
            <a:r>
              <a:rPr lang="en-US" b="1" dirty="0"/>
              <a:t>Booking.com</a:t>
            </a:r>
            <a:r>
              <a:rPr lang="en-US" dirty="0"/>
              <a:t> — </a:t>
            </a:r>
            <a:r>
              <a:rPr lang="uk-UA" dirty="0"/>
              <a:t>система інтернет-бронювання житла (готелі, хостели), заснована в Амстердамі 1996 року, придбана 2005 року за $133 млн компанією </a:t>
            </a:r>
            <a:r>
              <a:rPr lang="en-US" dirty="0"/>
              <a:t>Priceline (NASDAQ: </a:t>
            </a:r>
            <a:r>
              <a:rPr lang="en-US" b="1" dirty="0"/>
              <a:t>PCLN</a:t>
            </a:r>
            <a:r>
              <a:rPr lang="en-US" dirty="0"/>
              <a:t>). </a:t>
            </a:r>
            <a:r>
              <a:rPr lang="uk-UA" dirty="0"/>
              <a:t>Штаб-квартира компанії знаходиться в</a:t>
            </a:r>
            <a:r>
              <a:rPr lang="en-US" dirty="0"/>
              <a:t> </a:t>
            </a:r>
            <a:r>
              <a:rPr lang="uk-UA" dirty="0"/>
              <a:t>Амстердамі, Нідерланди.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15" y="2101362"/>
            <a:ext cx="9715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10000" y="2793787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Functional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Smoke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UI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Load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Stress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Localization</a:t>
            </a:r>
            <a:endParaRPr lang="uk-UA" dirty="0"/>
          </a:p>
          <a:p>
            <a:pPr>
              <a:buFont typeface="+mj-lt"/>
              <a:buAutoNum type="arabicPeriod"/>
            </a:pPr>
            <a:r>
              <a:rPr lang="en-US" dirty="0"/>
              <a:t>Positive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Negative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8" y="2258348"/>
            <a:ext cx="4762500" cy="4171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76475"/>
            <a:ext cx="2571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Testing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Task: </a:t>
            </a:r>
            <a:r>
              <a:rPr lang="uk-UA" sz="2400" dirty="0"/>
              <a:t>Перевірити функцію бронювання номеру в готелі/хостелі</a:t>
            </a:r>
          </a:p>
          <a:p>
            <a:r>
              <a:rPr lang="en-US" altLang="en-US" sz="2400" b="1" dirty="0"/>
              <a:t>Unit</a:t>
            </a:r>
            <a:r>
              <a:rPr lang="en-US" altLang="en-US" sz="2400" b="1" dirty="0">
                <a:solidFill>
                  <a:prstClr val="black"/>
                </a:solidFill>
              </a:rPr>
              <a:t> Testing Procedure</a:t>
            </a:r>
            <a:r>
              <a:rPr lang="uk-UA" sz="2400" b="1" dirty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Перейти на головну сторінку</a:t>
            </a:r>
            <a:endParaRPr lang="en-US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Заповнити поле пошуку по готелях та вибирати необхідний готель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Натиснути на кнопку «Забронювати зараз»</a:t>
            </a:r>
            <a:endParaRPr lang="en-US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Пройти перевірку на наявність вільних місць в готелі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Заповнити поля «Дата приїзду» та «Дата виїзду». 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Вибрати тип номера та  заповнити поля кількість осіб», «Умови», «Кількість номерів»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Натиснути на кнопку «Я забронюю»</a:t>
            </a:r>
            <a:endParaRPr lang="en-US" sz="2400" dirty="0"/>
          </a:p>
          <a:p>
            <a:r>
              <a:rPr lang="uk-UA" sz="2400" b="1" dirty="0"/>
              <a:t>Очікуваний результат:</a:t>
            </a:r>
            <a:r>
              <a:rPr lang="uk-UA" sz="2400" dirty="0"/>
              <a:t> буде заброньовано номер</a:t>
            </a:r>
          </a:p>
          <a:p>
            <a:r>
              <a:rPr lang="uk-UA" sz="2400" b="1" dirty="0"/>
              <a:t>Отриманий результат: </a:t>
            </a:r>
            <a:r>
              <a:rPr lang="uk-UA" sz="2400" dirty="0"/>
              <a:t>успішно заброньований номер</a:t>
            </a:r>
            <a:endParaRPr lang="uk-UA" sz="2400" b="1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30" y="0"/>
            <a:ext cx="2571750" cy="2305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69" y="4672978"/>
            <a:ext cx="5064131" cy="9362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01" y="3517893"/>
            <a:ext cx="4872631" cy="7264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739" y="1805684"/>
            <a:ext cx="2631941" cy="17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2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Smoke testing</a:t>
            </a:r>
            <a:endParaRPr lang="uk-UA"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631875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Task</a:t>
            </a:r>
            <a:r>
              <a:rPr lang="uk-UA" b="1" dirty="0">
                <a:solidFill>
                  <a:prstClr val="black"/>
                </a:solidFill>
              </a:rPr>
              <a:t>: </a:t>
            </a:r>
            <a:r>
              <a:rPr lang="uk-UA" dirty="0">
                <a:solidFill>
                  <a:prstClr val="black"/>
                </a:solidFill>
              </a:rPr>
              <a:t>Перевірка авторизації </a:t>
            </a:r>
            <a:endParaRPr lang="en-US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prstClr val="black"/>
                </a:solidFill>
              </a:rPr>
              <a:t>Оч</a:t>
            </a:r>
            <a:r>
              <a:rPr lang="uk-UA" b="1" dirty="0" err="1">
                <a:solidFill>
                  <a:prstClr val="black"/>
                </a:solidFill>
              </a:rPr>
              <a:t>ікуваний</a:t>
            </a:r>
            <a:r>
              <a:rPr lang="ru-RU" b="1" dirty="0">
                <a:solidFill>
                  <a:prstClr val="black"/>
                </a:solidFill>
              </a:rPr>
              <a:t> результат: </a:t>
            </a:r>
            <a:r>
              <a:rPr lang="uk-UA" dirty="0">
                <a:solidFill>
                  <a:prstClr val="black"/>
                </a:solidFill>
              </a:rPr>
              <a:t>додаток повинен успішно та без помилок виконувати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</a:rPr>
              <a:t> свої функції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Smoke</a:t>
            </a:r>
            <a:r>
              <a:rPr lang="en-US" altLang="en-US" b="1" dirty="0">
                <a:solidFill>
                  <a:prstClr val="black"/>
                </a:solidFill>
              </a:rPr>
              <a:t> Testing Procedure</a:t>
            </a:r>
            <a:r>
              <a:rPr lang="uk-UA" b="1" dirty="0">
                <a:solidFill>
                  <a:prstClr val="black"/>
                </a:solidFill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dirty="0">
                <a:latin typeface="Calibri" panose="020F0502020204030204" pitchFamily="34" charset="0"/>
              </a:rPr>
              <a:t>В адресному рядку браузера відкрити </a:t>
            </a:r>
            <a:r>
              <a:rPr lang="en-US" dirty="0">
                <a:latin typeface="Calibri" panose="020F0502020204030204" pitchFamily="34" charset="0"/>
              </a:rPr>
              <a:t>URL</a:t>
            </a:r>
            <a:r>
              <a:rPr lang="uk-UA" dirty="0">
                <a:latin typeface="Calibri" panose="020F0502020204030204" pitchFamily="34" charset="0"/>
              </a:rPr>
              <a:t>: </a:t>
            </a:r>
            <a:r>
              <a:rPr lang="en-US" b="1" dirty="0">
                <a:latin typeface="Calibri" panose="020F0502020204030204" pitchFamily="34" charset="0"/>
              </a:rPr>
              <a:t>booking.com</a:t>
            </a:r>
            <a:endParaRPr lang="uk-UA" b="1" dirty="0">
              <a:latin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dirty="0">
                <a:solidFill>
                  <a:prstClr val="black"/>
                </a:solidFill>
              </a:rPr>
              <a:t>Нажимаємо на кнопку «Увійти в </a:t>
            </a:r>
            <a:r>
              <a:rPr lang="uk-UA" dirty="0" err="1">
                <a:solidFill>
                  <a:prstClr val="black"/>
                </a:solidFill>
              </a:rPr>
              <a:t>аккаунт</a:t>
            </a:r>
            <a:r>
              <a:rPr lang="uk-UA" dirty="0">
                <a:solidFill>
                  <a:prstClr val="black"/>
                </a:solidFill>
              </a:rPr>
              <a:t>»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dirty="0">
                <a:solidFill>
                  <a:prstClr val="black"/>
                </a:solidFill>
              </a:rPr>
              <a:t>Вводимо дані </a:t>
            </a:r>
            <a:r>
              <a:rPr lang="en-US" dirty="0">
                <a:solidFill>
                  <a:prstClr val="black"/>
                </a:solidFill>
              </a:rPr>
              <a:t>email </a:t>
            </a:r>
            <a:r>
              <a:rPr lang="uk-UA" dirty="0">
                <a:solidFill>
                  <a:prstClr val="black"/>
                </a:solidFill>
              </a:rPr>
              <a:t>та пароль. Також можна увійти за допомогою </a:t>
            </a:r>
            <a:r>
              <a:rPr lang="uk-UA" dirty="0" err="1">
                <a:solidFill>
                  <a:prstClr val="black"/>
                </a:solidFill>
              </a:rPr>
              <a:t>аккаунта</a:t>
            </a:r>
            <a:r>
              <a:rPr lang="uk-UA" dirty="0">
                <a:solidFill>
                  <a:prstClr val="black"/>
                </a:solidFill>
              </a:rPr>
              <a:t> в </a:t>
            </a:r>
            <a:r>
              <a:rPr lang="en-US" b="1" dirty="0">
                <a:solidFill>
                  <a:prstClr val="black"/>
                </a:solidFill>
              </a:rPr>
              <a:t>Google+ </a:t>
            </a:r>
            <a:r>
              <a:rPr lang="ru-RU" dirty="0">
                <a:solidFill>
                  <a:prstClr val="black"/>
                </a:solidFill>
              </a:rPr>
              <a:t>та </a:t>
            </a:r>
            <a:r>
              <a:rPr lang="en-US" b="1" dirty="0">
                <a:solidFill>
                  <a:prstClr val="black"/>
                </a:solidFill>
              </a:rPr>
              <a:t>Facebook.</a:t>
            </a:r>
            <a:endParaRPr lang="uk-UA" b="1" dirty="0">
              <a:solidFill>
                <a:prstClr val="black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dirty="0">
                <a:solidFill>
                  <a:prstClr val="black"/>
                </a:solidFill>
              </a:rPr>
              <a:t>Нажимаємо</a:t>
            </a:r>
            <a:r>
              <a:rPr lang="uk-UA" b="1" dirty="0">
                <a:solidFill>
                  <a:prstClr val="black"/>
                </a:solidFill>
              </a:rPr>
              <a:t> </a:t>
            </a:r>
            <a:r>
              <a:rPr lang="uk-UA" dirty="0">
                <a:solidFill>
                  <a:prstClr val="black"/>
                </a:solidFill>
              </a:rPr>
              <a:t>на кнопку «Увійти»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dirty="0">
              <a:solidFill>
                <a:prstClr val="black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/>
                </a:solidFill>
              </a:rPr>
              <a:t>Очікуваний результат: </a:t>
            </a:r>
            <a:r>
              <a:rPr lang="uk-UA" dirty="0">
                <a:solidFill>
                  <a:prstClr val="black"/>
                </a:solidFill>
              </a:rPr>
              <a:t>буде здійснений успішний вхід</a:t>
            </a:r>
            <a:endParaRPr lang="uk-UA" b="1" dirty="0">
              <a:solidFill>
                <a:prstClr val="black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/>
                </a:solidFill>
              </a:rPr>
              <a:t>Отриманий результат: </a:t>
            </a:r>
            <a:r>
              <a:rPr lang="uk-UA" dirty="0">
                <a:solidFill>
                  <a:prstClr val="black"/>
                </a:solidFill>
              </a:rPr>
              <a:t>вхід здійснено успішно</a:t>
            </a:r>
            <a:endParaRPr lang="uk-UA" b="1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91" y="3861088"/>
            <a:ext cx="2467709" cy="23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Smoke testing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uk-UA" dirty="0">
              <a:solidFill>
                <a:prstClr val="black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uk-UA" dirty="0">
              <a:solidFill>
                <a:prstClr val="black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uk-UA" dirty="0">
              <a:solidFill>
                <a:prstClr val="black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uk-UA" dirty="0">
              <a:solidFill>
                <a:prstClr val="black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</a:rPr>
              <a:t>Нажимаємо на кнопку «Ваш </a:t>
            </a:r>
            <a:r>
              <a:rPr lang="uk-UA" dirty="0" err="1">
                <a:solidFill>
                  <a:prstClr val="black"/>
                </a:solidFill>
              </a:rPr>
              <a:t>аккаунт</a:t>
            </a:r>
            <a:r>
              <a:rPr lang="uk-UA" dirty="0">
                <a:solidFill>
                  <a:prstClr val="black"/>
                </a:solidFill>
              </a:rPr>
              <a:t>»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</a:rPr>
              <a:t>Нажимаємо на кнопку «Вихід»</a:t>
            </a:r>
            <a:endParaRPr lang="en-US" dirty="0">
              <a:solidFill>
                <a:prstClr val="black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/>
                </a:solidFill>
              </a:rPr>
              <a:t>Очікуваний результат:  </a:t>
            </a:r>
            <a:r>
              <a:rPr lang="uk-UA" dirty="0">
                <a:solidFill>
                  <a:prstClr val="black"/>
                </a:solidFill>
              </a:rPr>
              <a:t>буде </a:t>
            </a:r>
            <a:r>
              <a:rPr lang="uk-UA" dirty="0" err="1">
                <a:solidFill>
                  <a:prstClr val="black"/>
                </a:solidFill>
              </a:rPr>
              <a:t>здійсненено</a:t>
            </a:r>
            <a:r>
              <a:rPr lang="uk-UA" dirty="0">
                <a:solidFill>
                  <a:prstClr val="black"/>
                </a:solidFill>
              </a:rPr>
              <a:t> успішно вихід</a:t>
            </a:r>
            <a:endParaRPr lang="uk-UA" b="1" dirty="0">
              <a:solidFill>
                <a:prstClr val="black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/>
                </a:solidFill>
              </a:rPr>
              <a:t>Отриманий результат: </a:t>
            </a:r>
            <a:r>
              <a:rPr lang="uk-UA" dirty="0">
                <a:solidFill>
                  <a:prstClr val="black"/>
                </a:solidFill>
              </a:rPr>
              <a:t> вихід успішно здійснено</a:t>
            </a:r>
            <a:endParaRPr lang="uk-UA" b="1" dirty="0">
              <a:solidFill>
                <a:prstClr val="black"/>
              </a:solidFill>
            </a:endParaRPr>
          </a:p>
          <a:p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57" y="2644248"/>
            <a:ext cx="2569655" cy="2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84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testing: UI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31" y="447211"/>
            <a:ext cx="1290149" cy="1290149"/>
          </a:xfrm>
        </p:spPr>
      </p:pic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</a:rPr>
              <a:t>Task: </a:t>
            </a:r>
            <a:r>
              <a:rPr lang="uk-UA">
                <a:solidFill>
                  <a:prstClr val="black"/>
                </a:solidFill>
              </a:rPr>
              <a:t>Тестування </a:t>
            </a:r>
            <a:r>
              <a:rPr lang="en-US">
                <a:solidFill>
                  <a:prstClr val="black"/>
                </a:solidFill>
              </a:rPr>
              <a:t>UI booking.com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/>
                </a:solidFill>
              </a:rPr>
              <a:t>UI testing procedure</a:t>
            </a:r>
            <a:r>
              <a:rPr lang="uk-UA" b="1">
                <a:solidFill>
                  <a:prstClr val="black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1. </a:t>
            </a:r>
            <a:r>
              <a:rPr lang="uk-UA">
                <a:solidFill>
                  <a:prstClr val="black"/>
                </a:solidFill>
              </a:rPr>
              <a:t>Перевірити вигляд вікна: всі елементи </a:t>
            </a:r>
            <a:r>
              <a:rPr lang="en-US">
                <a:solidFill>
                  <a:prstClr val="black"/>
                </a:solidFill>
              </a:rPr>
              <a:t>UI</a:t>
            </a:r>
            <a:endParaRPr lang="uk-UA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</a:rPr>
              <a:t>Defect: </a:t>
            </a:r>
            <a:r>
              <a:rPr lang="uk-UA">
                <a:solidFill>
                  <a:prstClr val="black"/>
                </a:solidFill>
              </a:rPr>
              <a:t>кнопка «Оцініть помешкання» не видає підказку користувачі, як це робиться в інших кнопках.</a:t>
            </a:r>
            <a:endParaRPr lang="uk-UA" b="1">
              <a:solidFill>
                <a:prstClr val="black"/>
              </a:solidFill>
            </a:endParaRP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19" y="3681201"/>
            <a:ext cx="4229100" cy="352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9" y="4230391"/>
            <a:ext cx="5219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testing: Performance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Task:</a:t>
            </a:r>
            <a:r>
              <a:rPr lang="uk-UA" b="1" dirty="0">
                <a:solidFill>
                  <a:prstClr val="black"/>
                </a:solidFill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Як користувач, я хочу щоб система реагувала менш, ніж за 5 секунд після натискання кнопки ‘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Create room'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у вікні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‘Create a room‘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 при створенні нової чат-кімнати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 testing </a:t>
            </a:r>
            <a:r>
              <a:rPr lang="en-US" b="1" dirty="0">
                <a:solidFill>
                  <a:prstClr val="black"/>
                </a:solidFill>
                <a:latin typeface="Arial" charset="0"/>
              </a:rPr>
              <a:t>procedure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Перейти на головну сторінку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Вибрати певний готель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Перейти до поля перевірки наявності вільних місць в готелі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Ввести дату приїзду та дату виїзду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Натиснути на кнопку «Перевірити наявність вільних місць», увімкнувши секундомір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uk-UA" dirty="0">
              <a:solidFill>
                <a:prstClr val="black"/>
              </a:solidFill>
              <a:latin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b="1" dirty="0">
                <a:solidFill>
                  <a:prstClr val="black"/>
                </a:solidFill>
                <a:latin typeface="Arial" charset="0"/>
              </a:rPr>
              <a:t>Результат: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продуктивність сервісу є досить хорошою, оскільки він впорався із перевіркою за приблизно 1,56 секунди</a:t>
            </a:r>
            <a:endParaRPr lang="en-US" b="1" dirty="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b="1" dirty="0">
              <a:solidFill>
                <a:prstClr val="black"/>
              </a:solidFill>
            </a:endParaRP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42" y="39936"/>
            <a:ext cx="2235157" cy="16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testing: Load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92" y="2734629"/>
            <a:ext cx="2178735" cy="2178735"/>
          </a:xfrm>
        </p:spPr>
      </p:pic>
      <p:sp>
        <p:nvSpPr>
          <p:cNvPr id="5" name="Прямокутник 4"/>
          <p:cNvSpPr/>
          <p:nvPr/>
        </p:nvSpPr>
        <p:spPr>
          <a:xfrm>
            <a:off x="1097280" y="2469788"/>
            <a:ext cx="91633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Task: </a:t>
            </a:r>
            <a:r>
              <a:rPr lang="ru-RU" dirty="0"/>
              <a:t>Система повинна </a:t>
            </a:r>
            <a:r>
              <a:rPr lang="ru-RU" dirty="0" err="1"/>
              <a:t>підтримувати</a:t>
            </a:r>
            <a:r>
              <a:rPr lang="ru-RU" dirty="0"/>
              <a:t> роботу </a:t>
            </a:r>
            <a:r>
              <a:rPr lang="uk-UA" dirty="0"/>
              <a:t>10 0</a:t>
            </a:r>
            <a:r>
              <a:rPr lang="en-US" dirty="0"/>
              <a:t>00</a:t>
            </a:r>
            <a:r>
              <a:rPr lang="ru-RU" dirty="0"/>
              <a:t> користувачів </a:t>
            </a:r>
            <a:r>
              <a:rPr lang="ru-RU" dirty="0" err="1"/>
              <a:t>одночасно</a:t>
            </a:r>
            <a:r>
              <a:rPr lang="ru-RU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Load testing procedure</a:t>
            </a:r>
            <a:r>
              <a:rPr lang="uk-UA" b="1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1. </a:t>
            </a:r>
            <a:r>
              <a:rPr lang="uk-UA" dirty="0"/>
              <a:t>Перейдіть на сайт </a:t>
            </a:r>
            <a:r>
              <a:rPr lang="en-US" b="1" dirty="0"/>
              <a:t>booking.com</a:t>
            </a:r>
            <a:endParaRPr lang="ru-RU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2. </a:t>
            </a:r>
            <a:r>
              <a:rPr lang="ru-RU" dirty="0" err="1"/>
              <a:t>Увійдіть</a:t>
            </a:r>
            <a:r>
              <a:rPr lang="ru-RU" dirty="0"/>
              <a:t> в </a:t>
            </a:r>
            <a:r>
              <a:rPr lang="ru-RU" dirty="0" err="1"/>
              <a:t>існуючий</a:t>
            </a:r>
            <a:r>
              <a:rPr lang="ru-RU" dirty="0"/>
              <a:t> </a:t>
            </a:r>
            <a:r>
              <a:rPr lang="ru-RU" dirty="0" err="1"/>
              <a:t>обліковий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за </a:t>
            </a:r>
            <a:r>
              <a:rPr lang="ru-RU" dirty="0" err="1"/>
              <a:t>допогогою</a:t>
            </a:r>
            <a:r>
              <a:rPr lang="ru-RU" dirty="0"/>
              <a:t> </a:t>
            </a:r>
            <a:r>
              <a:rPr lang="ru-RU" dirty="0" err="1"/>
              <a:t>електронної</a:t>
            </a:r>
            <a:r>
              <a:rPr lang="ru-RU" dirty="0"/>
              <a:t> </a:t>
            </a:r>
            <a:r>
              <a:rPr lang="ru-RU" dirty="0" err="1"/>
              <a:t>адреси</a:t>
            </a:r>
            <a:r>
              <a:rPr lang="ru-RU" dirty="0"/>
              <a:t> та пароля</a:t>
            </a:r>
            <a:r>
              <a:rPr lang="en-US" dirty="0"/>
              <a:t>, </a:t>
            </a:r>
            <a:r>
              <a:rPr lang="uk-UA" dirty="0"/>
              <a:t>або </a:t>
            </a:r>
            <a:r>
              <a:rPr lang="uk-UA" dirty="0" err="1"/>
              <a:t>аккаунта</a:t>
            </a:r>
            <a:r>
              <a:rPr lang="uk-UA" dirty="0"/>
              <a:t> в </a:t>
            </a:r>
            <a:r>
              <a:rPr lang="en-US" dirty="0"/>
              <a:t>Google+</a:t>
            </a:r>
            <a:r>
              <a:rPr lang="uk-UA" dirty="0"/>
              <a:t>, </a:t>
            </a:r>
            <a:r>
              <a:rPr lang="en-US" dirty="0"/>
              <a:t>Facebook</a:t>
            </a:r>
            <a:endParaRPr lang="ru-RU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3. </a:t>
            </a:r>
            <a:r>
              <a:rPr lang="ru-RU" dirty="0" err="1"/>
              <a:t>Натисніть</a:t>
            </a:r>
            <a:r>
              <a:rPr lang="ru-RU" dirty="0"/>
              <a:t> на кнопку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uk-UA" dirty="0"/>
              <a:t>Увійти»</a:t>
            </a:r>
            <a:r>
              <a:rPr lang="ru-RU" dirty="0"/>
              <a:t> </a:t>
            </a: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5. </a:t>
            </a:r>
            <a:r>
              <a:rPr lang="ru-RU" dirty="0" err="1"/>
              <a:t>Повторіть</a:t>
            </a:r>
            <a:r>
              <a:rPr lang="ru-RU" dirty="0"/>
              <a:t> кроки 1-3 10 000 раз (за </a:t>
            </a:r>
            <a:r>
              <a:rPr lang="uk-UA" dirty="0"/>
              <a:t>допомогою інструменту автоматизації</a:t>
            </a:r>
            <a:r>
              <a:rPr lang="ru-RU" dirty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err="1"/>
              <a:t>Очікуваний</a:t>
            </a:r>
            <a:r>
              <a:rPr lang="ru-RU" b="1" dirty="0"/>
              <a:t> результат: </a:t>
            </a:r>
            <a:r>
              <a:rPr lang="ru-RU" dirty="0"/>
              <a:t>система повинна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10 000 користувачів</a:t>
            </a:r>
            <a:endParaRPr lang="ru-RU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err="1"/>
              <a:t>Отриманий</a:t>
            </a:r>
            <a:r>
              <a:rPr lang="ru-RU" b="1" dirty="0"/>
              <a:t> результат: </a:t>
            </a:r>
            <a:r>
              <a:rPr lang="ru-RU" dirty="0"/>
              <a:t>система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завантажила</a:t>
            </a:r>
            <a:r>
              <a:rPr lang="ru-RU" dirty="0"/>
              <a:t> </a:t>
            </a:r>
            <a:r>
              <a:rPr lang="ru-RU" dirty="0" err="1"/>
              <a:t>задану</a:t>
            </a:r>
            <a:r>
              <a:rPr lang="ru-RU" dirty="0"/>
              <a:t> кількість користувачів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960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806</Words>
  <Application>Microsoft Office PowerPoint</Application>
  <PresentationFormat>Широкий екран</PresentationFormat>
  <Paragraphs>114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Ретроспектива</vt:lpstr>
      <vt:lpstr>Лабораторна робота №6</vt:lpstr>
      <vt:lpstr>Постановка завдання</vt:lpstr>
      <vt:lpstr>Agenda</vt:lpstr>
      <vt:lpstr>Functional Testing</vt:lpstr>
      <vt:lpstr>Smoke testing</vt:lpstr>
      <vt:lpstr>Smoke testing</vt:lpstr>
      <vt:lpstr>Non-functional testing: UI</vt:lpstr>
      <vt:lpstr>Non-functional testing: Performance</vt:lpstr>
      <vt:lpstr>Non-functional testing: Load</vt:lpstr>
      <vt:lpstr>Non-functional testing: Stress</vt:lpstr>
      <vt:lpstr>Non-functional testing: Stress</vt:lpstr>
      <vt:lpstr>Localization </vt:lpstr>
      <vt:lpstr>Positive</vt:lpstr>
      <vt:lpstr>Negative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№6</dc:title>
  <dc:creator>Roman</dc:creator>
  <cp:lastModifiedBy>Roman</cp:lastModifiedBy>
  <cp:revision>28</cp:revision>
  <dcterms:created xsi:type="dcterms:W3CDTF">2016-05-09T13:16:53Z</dcterms:created>
  <dcterms:modified xsi:type="dcterms:W3CDTF">2016-05-12T07:36:24Z</dcterms:modified>
</cp:coreProperties>
</file>