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8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14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ru-RU" noProof="0" smtClean="0"/>
              <a:t>02.06.2016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“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3" name="Надпись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”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”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4" name="Надпись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“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ru-RU" smtClean="0"/>
              <a:t>02.06.2016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843" y="2488367"/>
            <a:ext cx="11212642" cy="1074811"/>
          </a:xfrm>
        </p:spPr>
        <p:txBody>
          <a:bodyPr/>
          <a:lstStyle/>
          <a:p>
            <a:r>
              <a:rPr lang="uk-UA" dirty="0" smtClean="0"/>
              <a:t>		Техніки</a:t>
            </a:r>
            <a:r>
              <a:rPr lang="ru-RU" dirty="0" smtClean="0"/>
              <a:t> тест дизайну 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uk-UA" b="0" i="0" dirty="0" smtClean="0">
                <a:solidFill>
                  <a:srgbClr val="F5A408"/>
                </a:solidFill>
              </a:rPr>
              <a:t>Підготував студент групи пі-13-1</a:t>
            </a:r>
          </a:p>
          <a:p>
            <a:pPr marL="0" indent="0" algn="l">
              <a:buNone/>
            </a:pPr>
            <a:r>
              <a:rPr lang="uk-UA" dirty="0" smtClean="0">
                <a:solidFill>
                  <a:srgbClr val="F5A408"/>
                </a:solidFill>
              </a:rPr>
              <a:t>Бабала Василь</a:t>
            </a:r>
            <a:endParaRPr lang="uk-UA" b="0" i="0" dirty="0">
              <a:solidFill>
                <a:srgbClr val="F5A4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Класи еквівалентності (</a:t>
            </a:r>
            <a:r>
              <a:rPr lang="en-US" b="1" dirty="0"/>
              <a:t>Equivalence class)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b="1" dirty="0"/>
              <a:t>Класи еквівалентності (</a:t>
            </a:r>
            <a:r>
              <a:rPr lang="en-US" b="1" dirty="0"/>
              <a:t>Equivalence class):</a:t>
            </a:r>
            <a:r>
              <a:rPr lang="en-US" dirty="0"/>
              <a:t/>
            </a:r>
            <a:br>
              <a:rPr lang="en-US" dirty="0"/>
            </a:br>
            <a:r>
              <a:rPr lang="uk-UA" dirty="0"/>
              <a:t>Підхід полягає в наступному: вхідні / вихідні дані розбиваються на класи еквівалентності, за принципом, що програма веде себе однаково з кожним представником окремого класу. Таким чином, немає необхідності тестувати всі можливі вхідні дані, необхідно перевірити по окремо взятому представнику класу.</a:t>
            </a:r>
            <a:br>
              <a:rPr lang="uk-UA" dirty="0"/>
            </a:br>
            <a:r>
              <a:rPr lang="uk-UA" dirty="0"/>
              <a:t>Клас еквівалентності – це набір значень змінної, який вважається еквівалентним.</a:t>
            </a:r>
          </a:p>
          <a:p>
            <a:r>
              <a:rPr lang="uk-UA" dirty="0"/>
              <a:t>Тестові сценарії еквівалентні, якщо:</a:t>
            </a:r>
          </a:p>
          <a:p>
            <a:r>
              <a:rPr lang="uk-UA" dirty="0"/>
              <a:t>Вони тестують одне і те ж;</a:t>
            </a:r>
          </a:p>
          <a:p>
            <a:r>
              <a:rPr lang="uk-UA" dirty="0"/>
              <a:t>Якщо один з них знаходить помилку, то й інші виявлять її;</a:t>
            </a:r>
          </a:p>
          <a:p>
            <a:r>
              <a:rPr lang="uk-UA" dirty="0"/>
              <a:t>Якщо один з них не знаходить помилку, то й інші не виявлять її.</a:t>
            </a:r>
          </a:p>
          <a:p>
            <a:r>
              <a:rPr lang="uk-UA" b="1" dirty="0"/>
              <a:t>Еквівалентне розбиття:</a:t>
            </a:r>
            <a:r>
              <a:rPr lang="uk-UA" dirty="0"/>
              <a:t> Розробка тестів методом чорного ящика, в якому тестові сценарії створюються для перевірки елементів еквівалентної області. Як правило, тестові сценарії розробляються для покриття кожній області як мінімум один раз.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867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Таблиця рішень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584675" cy="4422833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Таблиця рішень (ТР) - це така зовнішня специфікація ПЗ, в якій відображаються комбінації умов, які виконуються для вхідних даних, і відповідні цим комбінаціям дії по перетворенню інформації.</a:t>
            </a:r>
          </a:p>
          <a:p>
            <a:r>
              <a:rPr lang="uk-UA" dirty="0"/>
              <a:t>Правила формування ТР наступні. Таблиця має 4 зони: верхня і нижня, права і ліва. Верхня ліва зона ТР використовується для опису умов, яким повинні відповідати вхідні дані. Нижня ліва частина ТР використовується для визначення дій по перетворенню інформації в програмі. У верхній правій зоні відзначаються комбінації умов для вхідних даних, в нижній правій зоні відзначаються дії, що виконуються, коли певна комбінація умов для вхідних даних має місце.</a:t>
            </a:r>
          </a:p>
          <a:p>
            <a:r>
              <a:rPr lang="uk-UA" dirty="0"/>
              <a:t>Верхня частина таблиці використовується для визначення умов. Зазвичай умова є ЯКЩО-частиною оператора ЯКЩО-ТО і вимагає відповіді "так-ні". Сукупність відповідей "так-ні" являє собою комбінацію умов для вхідних даних.</a:t>
            </a:r>
          </a:p>
          <a:p>
            <a:r>
              <a:rPr lang="uk-UA" dirty="0"/>
              <a:t>Нижня частина ТР використовується для визначення дій, тобто ТО-</a:t>
            </a:r>
            <a:r>
              <a:rPr lang="uk-UA" dirty="0" err="1"/>
              <a:t>частиніоператора</a:t>
            </a:r>
            <a:r>
              <a:rPr lang="uk-UA" dirty="0"/>
              <a:t> ЯКЩО-ТО і в ній вказується, які конкретно дії і в якій послідовності виконуються, коли певна комбінація умов має місце.</a:t>
            </a:r>
          </a:p>
          <a:p>
            <a:r>
              <a:rPr lang="uk-UA" dirty="0"/>
              <a:t>Методика побудови ТР полягає в наступному:</a:t>
            </a:r>
          </a:p>
          <a:p>
            <a:r>
              <a:rPr lang="uk-UA" dirty="0"/>
              <a:t>а) визначити всі умови і дії в специфікації;</a:t>
            </a:r>
          </a:p>
          <a:p>
            <a:r>
              <a:rPr lang="uk-UA" dirty="0"/>
              <a:t>б) вписати дії і умови в таблицю;</a:t>
            </a:r>
          </a:p>
          <a:p>
            <a:r>
              <a:rPr lang="uk-UA" dirty="0"/>
              <a:t>в) в нумерованих шпальтах відзначити всі можливі комбінації умов і виконуваних при виконанні умов дій;</a:t>
            </a:r>
          </a:p>
          <a:p>
            <a:r>
              <a:rPr lang="uk-UA" dirty="0"/>
              <a:t>г) при необхідності редукувати таблицю (якщо є 2 стовпці, у яких перелік дій збігається, і які відрізняються тільки результатами умов 'Д' і 'Н' в одному рядку, то такі стовпці можуть бути злиті в один).</a:t>
            </a:r>
          </a:p>
          <a:p>
            <a:r>
              <a:rPr lang="uk-UA" dirty="0"/>
              <a:t>Таблиці рішень застосовуються на етапах проектування і тестування створення ПО.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282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станів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Діаграма станів - це, по суті, діаграма станів з теорії автоматів зі стандартизованими умовними позначеннями </a:t>
            </a:r>
            <a:r>
              <a:rPr lang="uk-UA" dirty="0" smtClean="0"/>
              <a:t>, </a:t>
            </a:r>
            <a:r>
              <a:rPr lang="uk-UA" dirty="0"/>
              <a:t>яка може визначати безліч систем від комп'ютерних програм до бізнес-процесів. Використовуються такі умовні позначення:</a:t>
            </a:r>
          </a:p>
          <a:p>
            <a:endParaRPr lang="uk-UA" dirty="0"/>
          </a:p>
          <a:p>
            <a:r>
              <a:rPr lang="uk-UA" dirty="0"/>
              <a:t>Коло, що позначає початковий стан.</a:t>
            </a:r>
          </a:p>
          <a:p>
            <a:r>
              <a:rPr lang="uk-UA" dirty="0"/>
              <a:t>Коло з маленьким колом усередині, що позначає кінцевий стан (якщо є).</a:t>
            </a:r>
          </a:p>
          <a:p>
            <a:r>
              <a:rPr lang="uk-UA" dirty="0"/>
              <a:t>Округлений прямокутник, що позначає стан. Верхівка прямокутника містить назву стану. В середині може бути горизонтальна лінія, під якою записуються активності, що відбуваються в даному стані.</a:t>
            </a:r>
          </a:p>
          <a:p>
            <a:r>
              <a:rPr lang="uk-UA" dirty="0"/>
              <a:t>Стрілка, що позначає перехід. Назва події (якщо є), що викликає перехід, відзначається поруч зі стрілкою. Охороняє вираз може бути додано перед «/» і укладено в квадратні дужки (</a:t>
            </a:r>
            <a:r>
              <a:rPr lang="uk-UA" dirty="0" err="1"/>
              <a:t>названіе_собитія</a:t>
            </a:r>
            <a:r>
              <a:rPr lang="uk-UA" dirty="0"/>
              <a:t> [</a:t>
            </a:r>
            <a:r>
              <a:rPr lang="uk-UA" dirty="0" err="1"/>
              <a:t>охраняющее_вираженіе</a:t>
            </a:r>
            <a:r>
              <a:rPr lang="uk-UA" dirty="0"/>
              <a:t>]), що означає, що цей вислів має бути істинним, щоб перехід мав місце. Якщо при переході виробляється якась агресивна дія, то воно додається після «/» (</a:t>
            </a:r>
            <a:r>
              <a:rPr lang="uk-UA" dirty="0" err="1"/>
              <a:t>названіе_собитія</a:t>
            </a:r>
            <a:r>
              <a:rPr lang="uk-UA" dirty="0"/>
              <a:t> [</a:t>
            </a:r>
            <a:r>
              <a:rPr lang="uk-UA" dirty="0" err="1"/>
              <a:t>охраняющее_вираженіе</a:t>
            </a:r>
            <a:r>
              <a:rPr lang="uk-UA" dirty="0"/>
              <a:t>] / дію).</a:t>
            </a:r>
          </a:p>
          <a:p>
            <a:r>
              <a:rPr lang="uk-UA" dirty="0"/>
              <a:t>Товста горизонтальна лінія з яких безліччю вхідних ліній і однієї виходить, або однієї вхідної лінією і безліччю виходять. Це означає об'єднання і розгалуження відповідно.</a:t>
            </a:r>
          </a:p>
        </p:txBody>
      </p:sp>
    </p:spTree>
    <p:extLst>
      <p:ext uri="{BB962C8B-B14F-4D97-AF65-F5344CB8AC3E}">
        <p14:creationId xmlns:p14="http://schemas.microsoft.com/office/powerpoint/2010/main" val="34727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Виконання, Варіант </a:t>
            </a:r>
            <a:r>
              <a:rPr lang="uk-UA" u="sng" dirty="0" smtClean="0"/>
              <a:t>№3</a:t>
            </a:r>
            <a:endParaRPr lang="uk-UA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i="1" dirty="0"/>
              <a:t>Класи еквівалентності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3" y="2989078"/>
            <a:ext cx="11254061" cy="15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Граничні значення</a:t>
            </a:r>
            <a:endParaRPr lang="uk-UA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8" y="2989077"/>
            <a:ext cx="10276370" cy="14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4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Таблиця рішень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93945"/>
              </p:ext>
            </p:extLst>
          </p:nvPr>
        </p:nvGraphicFramePr>
        <p:xfrm>
          <a:off x="1289155" y="2758189"/>
          <a:ext cx="9968457" cy="2608290"/>
        </p:xfrm>
        <a:graphic>
          <a:graphicData uri="http://schemas.openxmlformats.org/drawingml/2006/table">
            <a:tbl>
              <a:tblPr firstRow="1" firstCol="1" bandRow="1"/>
              <a:tblGrid>
                <a:gridCol w="6017945"/>
                <a:gridCol w="1328988"/>
                <a:gridCol w="1328988"/>
                <a:gridCol w="1292536"/>
              </a:tblGrid>
              <a:tr h="5216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№1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№2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№3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Новий клієнт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Співпраця з банком більше року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Співпраця з банком менше року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Відсотки до депозиту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+2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+5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+3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9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794" y="299069"/>
            <a:ext cx="8946541" cy="420459"/>
          </a:xfrm>
        </p:spPr>
        <p:txBody>
          <a:bodyPr/>
          <a:lstStyle/>
          <a:p>
            <a:r>
              <a:rPr lang="uk-UA" b="1" dirty="0"/>
              <a:t>Перехід станів </a:t>
            </a:r>
            <a:endParaRPr lang="uk-UA" dirty="0"/>
          </a:p>
        </p:txBody>
      </p:sp>
      <p:pic>
        <p:nvPicPr>
          <p:cNvPr id="4" name="Рисунок 3" descr="testin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8910" y="0"/>
            <a:ext cx="3949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1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Обзор академического курса</Template>
  <TotalTime>0</TotalTime>
  <Words>524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Ион</vt:lpstr>
      <vt:lpstr>  Техніки тест дизайну </vt:lpstr>
      <vt:lpstr>Класи еквівалентності (Equivalence class)</vt:lpstr>
      <vt:lpstr>Таблиця рішень</vt:lpstr>
      <vt:lpstr>Діаграма станів</vt:lpstr>
      <vt:lpstr>Виконання, Варіант №3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2016-06-02T12:14:13Z</dcterms:created>
  <dcterms:modified xsi:type="dcterms:W3CDTF">2016-06-02T12:25:19Z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