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69696"/>
    <a:srgbClr val="0000FF"/>
    <a:srgbClr val="FF0000"/>
    <a:srgbClr val="008000"/>
    <a:srgbClr val="0CB814"/>
    <a:srgbClr val="FF3300"/>
    <a:srgbClr val="2C7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924A7-9FFE-4DF8-9D01-9DF5154C7DC9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A18D-66D9-4466-A9F4-1A473ED4ADAE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939DE-8A39-4DBA-95A7-613E967735A0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3C9D8-A5C3-4220-A389-FFDC1495E7E7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2D33A-15C7-4D60-871B-0B225A53857A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7187B-F761-4062-98C6-6619B1321A1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858A7-579C-41CC-8F90-5D478CCB1226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4F56-42E7-40E0-B4A4-538FB4B0A59D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619B-C11E-4083-AB3F-7F0874248F08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EC695-74A1-4175-B2D1-28B6D9C90F37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3C338-F1DF-43D6-8BDD-4AA564DAF91B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9CFA-A77E-46F6-9EE5-66DA9A9B7198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26CC4-D173-4BDE-B0D2-66FCB50577A5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D470-2003-4318-99D8-7FDAB96C1597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A944-2F85-4057-BAC1-E6E804C1A026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CFC94-3F4D-4746-B42C-5D5C80AB6CF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6F708-017E-466E-B7AA-0E725B242F4B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9E6A0-F94D-43A8-B207-71BB08C776EA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C80A5-CF98-4C48-905D-DC584EA180D5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3F9E-6275-4706-B16C-9948B35979E4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B8D0D-7160-44EB-92D2-AE80D8A424D5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C070B-D307-4B34-8369-1CE02D7EEB9F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F4F72-5EE1-4EBE-9988-8C684E3C3D55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C3074-4186-4764-92C1-640677A9D1A7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4C246-6E78-4C45-A856-4611715EE808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81DDE-8C1B-42B4-B5F9-CC3DAE5450AB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CBB61-6264-42CA-9699-CC01366925A4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686DF-4AD6-42DA-80DF-5B34D6B8FD1E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C5312-64A7-4E60-84CB-59B778E5B83B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2B99-8EC8-4717-86A2-EF2B3FCB020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21BFC-3184-4928-92BE-6A6688AFA841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4AA86-45EC-4E68-BC34-E9EE6816953A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4288-DBE5-41EB-B9B7-6A20B73110AC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368BE-6F34-4B4C-A889-30290F7BF3CA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7"/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85AD50-FA8F-40B9-AC0E-C6B4F76E4E33}" type="datetimeFigureOut">
              <a:rPr lang="en-US"/>
              <a:pPr>
                <a:defRPr/>
              </a:pPr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B1646E-66D7-48BE-9E08-1561BBE720F7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67" r:id="rId12"/>
    <p:sldLayoutId id="2147483655" r:id="rId13"/>
    <p:sldLayoutId id="2147483654" r:id="rId14"/>
    <p:sldLayoutId id="2147483653" r:id="rId15"/>
    <p:sldLayoutId id="2147483652" r:id="rId16"/>
    <p:sldLayoutId id="2147483651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303463" y="1085850"/>
            <a:ext cx="9109075" cy="23876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 eaLnBrk="1" hangingPunct="1">
              <a:defRPr/>
            </a:pPr>
            <a:r>
              <a:rPr lang="uk-UA" b="1" cap="none" smtClean="0">
                <a:solidFill>
                  <a:srgbClr val="0CB814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Робота із системою контролю версіями </a:t>
            </a:r>
            <a:r>
              <a:rPr lang="en-US" b="1" cap="none" smtClean="0">
                <a:solidFill>
                  <a:srgbClr val="0CB814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Git</a:t>
            </a:r>
            <a:endParaRPr lang="uk-UA" b="1" cap="none" smtClean="0">
              <a:solidFill>
                <a:srgbClr val="0CB814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mbria" pitchFamily="18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1485900" y="3443288"/>
            <a:ext cx="8791575" cy="1655762"/>
          </a:xfrm>
        </p:spPr>
        <p:txBody>
          <a:bodyPr/>
          <a:lstStyle/>
          <a:p>
            <a:pPr eaLnBrk="1" hangingPunct="1"/>
            <a:r>
              <a:rPr lang="uk-UA" sz="2400" b="1" cap="none" smtClean="0">
                <a:solidFill>
                  <a:srgbClr val="0000FF"/>
                </a:solidFill>
                <a:latin typeface="Cambria" pitchFamily="18" charset="0"/>
              </a:rPr>
              <a:t>Виконав студент групи ПІ-13-1(2)</a:t>
            </a:r>
          </a:p>
          <a:p>
            <a:pPr eaLnBrk="1" hangingPunct="1"/>
            <a:r>
              <a:rPr lang="uk-UA" sz="2400" b="1" cap="none" smtClean="0">
                <a:solidFill>
                  <a:srgbClr val="0000FF"/>
                </a:solidFill>
                <a:latin typeface="Cambria" pitchFamily="18" charset="0"/>
              </a:rPr>
              <a:t>Кудярський Ігор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087438" y="236538"/>
            <a:ext cx="9906000" cy="14779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Шостий комміт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>
          <a:xfrm>
            <a:off x="868363" y="1308100"/>
            <a:ext cx="10915650" cy="2327275"/>
          </a:xfrm>
        </p:spPr>
        <p:txBody>
          <a:bodyPr/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		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Перед наступними діями створимо в проектному каталозі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TestSoftware_lab_5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файл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PHP.txt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, перейменуємо файл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C#.txt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на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C++.txt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та видалимо файл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PHP.txt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.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Командою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.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індексуємо всі зміни(оскільки деякі з них модифіковані або видалені, то вони потребують додавання заново). Перевіримо статус репозиторію. Як бачимо спочатку файл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PHP.txt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був доданий, а потім видалений. Крім того файл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C#.txt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перейменований у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C++.txt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.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Закоммітимо зміни з коментарем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“made some changes”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9400" y="3509963"/>
            <a:ext cx="7773988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0" y="5605463"/>
            <a:ext cx="77660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58825" y="660400"/>
            <a:ext cx="4786313" cy="289718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Модифікація файлу та Сьомий і Восьмий комміти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338138" y="3586163"/>
            <a:ext cx="11666537" cy="2800350"/>
          </a:xfrm>
        </p:spPr>
        <p:txBody>
          <a:bodyPr/>
          <a:lstStyle/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uk-UA" sz="20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		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Переходимо командою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checkout iss91v2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на гілку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iss91v2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У проектному каталозі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TestSoftware_lab_5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 запишемо та збережемо у файл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JavaScript.txt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деяку інформацію про цю мову програмування. Перейдемо знову на гілку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iss91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Перехід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здійснився але нас було повідомлено про модифікацію файлу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JavaScript.txt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, що добре видно при перегляді статусу репозиторію. Командою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.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індексуємо всі зміни на гілці(в тому числі модифіковані теж потребують повторного додавання). Закоммітимо зміни з коментарем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“added text in file JavaScript.txt”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Додамо файл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Perl.txt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командою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Perl.txt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Збережемо зміни коммітом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commit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з коментарем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–m “Added Perl.txt”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endParaRPr lang="uk-UA" sz="2000" b="1" smtClean="0">
              <a:solidFill>
                <a:srgbClr val="0000FF"/>
              </a:solidFill>
              <a:latin typeface="Cambria" pitchFamily="18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1025" y="266700"/>
            <a:ext cx="6326188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Перехід на гілку </a:t>
            </a:r>
            <a:r>
              <a:rPr lang="en-US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master</a:t>
            </a: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та Дев</a:t>
            </a:r>
            <a:r>
              <a:rPr lang="en-US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’</a:t>
            </a: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ятий і Десятий комміти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>
          <a:xfrm>
            <a:off x="895350" y="2249488"/>
            <a:ext cx="10780713" cy="1754187"/>
          </a:xfrm>
        </p:spPr>
        <p:txBody>
          <a:bodyPr/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		Перейдемо на гілку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master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командою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checkout master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Додамо новий файл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Objective-C.txt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і закоммітимо зміни з коментарем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“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Added Objective-C.txt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Здійснимо додавання ще одного файлу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Visual_Basic.txt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та збережемо поточний стан репозиторія коммітом з коментарем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“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Added Visual_Basic.txt”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Перевіримо статус репозиторію. Видно, що всі зміни були збережені успішно.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2513" y="4000500"/>
            <a:ext cx="6961187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4575" y="5172075"/>
            <a:ext cx="69691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Відображення змін репозиторію та Одинадцятий комміт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>
          <a:xfrm>
            <a:off x="1141413" y="2249488"/>
            <a:ext cx="9906000" cy="249078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		Перейдемо на гілку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iss91v2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командою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checkout iss91v2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Створимо два файли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Ada.txt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та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SQL.txt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Перейменуємо файли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Java.txt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на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CSS.txt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та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Python.txt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на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Shell.txt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Командою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.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індексуємо зміни та закоммітимо зміни з коментарем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“Made some cganges”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Як бачимо зміни торкнулися 4-ох файлів два з яких були перейменовані та два створені.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5125" y="4298950"/>
            <a:ext cx="7604125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100138" y="373063"/>
            <a:ext cx="9906000" cy="14779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Поточний вигляд схеми коммітів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>
          <a:xfrm>
            <a:off x="1141413" y="2249488"/>
            <a:ext cx="7394575" cy="35417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		На даний момент схема коммітів має такий вигляд.</a:t>
            </a:r>
          </a:p>
          <a:p>
            <a:pPr>
              <a:buFont typeface="Arial" charset="0"/>
              <a:buNone/>
            </a:pPr>
            <a:endParaRPr lang="uk-UA" smtClean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1463" y="1454150"/>
            <a:ext cx="3740150" cy="49180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127125" y="319088"/>
            <a:ext cx="9906000" cy="14779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Створення нової гілки та Дванадцятий і Тринадцятий комміти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>
          <a:xfrm>
            <a:off x="1141413" y="1647825"/>
            <a:ext cx="9906000" cy="26558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		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Переходимо з поточної гілки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iss91v2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на гілку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master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Створюємо нову гілку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dumbidea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командою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checkout –b dumbidea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У проектному каталозі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TestSoftware_lab_5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створюємо файл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HTML.txt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Додаємо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цей файл та зберігаємо зміни коммітом із коментарем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“Added HTML.txt”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Видалимо даний файл з проектного каталога і командою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.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додаємо та індексуємо всі зміни. Коммітимо зміни з коментарем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“HTML no programming language”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8950" y="3970338"/>
            <a:ext cx="6415088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155700" y="374650"/>
            <a:ext cx="9906000" cy="14779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Остаточний вигляд схеми коммітів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4294967295"/>
          </p:nvPr>
        </p:nvSpPr>
        <p:spPr>
          <a:xfrm>
            <a:off x="1141413" y="2249488"/>
            <a:ext cx="5756275" cy="35417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		Схема коммітів має такий остаточний вигляд.</a:t>
            </a:r>
          </a:p>
          <a:p>
            <a:pPr>
              <a:buFont typeface="Arial" charset="0"/>
              <a:buNone/>
            </a:pPr>
            <a:endParaRPr lang="uk-UA" smtClean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1188" y="1790700"/>
            <a:ext cx="4965700" cy="47767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Перегляд звіту по коммітах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>
          <a:xfrm>
            <a:off x="663575" y="2249488"/>
            <a:ext cx="5265738" cy="3378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		Командою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log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переглядаємо звіт по коммітах. Нами було здійснено 13 коммітів, але у звіті виведено тільки 6. Діло в тому, що звіт виводить тільки комміти для даної гілки, а поточною гілкою є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dumbidea 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,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тому комміти інших гілок не виводяться.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1225" y="1936750"/>
            <a:ext cx="6019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Злиття гілок </a:t>
            </a:r>
            <a:r>
              <a:rPr lang="en-US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iss91</a:t>
            </a: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та</a:t>
            </a:r>
            <a:r>
              <a:rPr lang="en-US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iss91v2</a:t>
            </a:r>
            <a:endParaRPr lang="uk-UA" b="1" cap="none" smtClean="0">
              <a:solidFill>
                <a:srgbClr val="008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mbria" pitchFamily="18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xfrm>
            <a:off x="1087438" y="1597025"/>
            <a:ext cx="9906000" cy="25177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		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Переходимо на гілку </a:t>
            </a:r>
            <a:r>
              <a:rPr lang="en-US" sz="2000" b="1" smtClean="0">
                <a:solidFill>
                  <a:srgbClr val="FF0000"/>
                </a:solidFill>
                <a:latin typeface="Cambria" pitchFamily="18" charset="0"/>
              </a:rPr>
              <a:t>iss91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.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Командою </a:t>
            </a:r>
            <a:r>
              <a:rPr lang="en-US" sz="2000" b="1" smtClean="0">
                <a:solidFill>
                  <a:srgbClr val="FF0000"/>
                </a:solidFill>
                <a:latin typeface="Cambria" pitchFamily="18" charset="0"/>
              </a:rPr>
              <a:t>git merge iss91v2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здійснюємо злиття поточної гілки із гілкою </a:t>
            </a:r>
            <a:r>
              <a:rPr lang="en-US" sz="2000" b="1" smtClean="0">
                <a:solidFill>
                  <a:srgbClr val="FF0000"/>
                </a:solidFill>
                <a:latin typeface="Cambria" pitchFamily="18" charset="0"/>
              </a:rPr>
              <a:t>iss91v2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На відміну від команди </a:t>
            </a:r>
            <a:r>
              <a:rPr lang="uk-UA" sz="2000" b="1" smtClean="0">
                <a:solidFill>
                  <a:srgbClr val="FF0000"/>
                </a:solidFill>
                <a:latin typeface="Cambria" pitchFamily="18" charset="0"/>
              </a:rPr>
              <a:t>rebase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, яка перемотує гілку і застосовує патчі у вигляді фіксацій, команда </a:t>
            </a:r>
            <a:r>
              <a:rPr lang="en-US" sz="2000" b="1" smtClean="0">
                <a:solidFill>
                  <a:srgbClr val="FF0000"/>
                </a:solidFill>
                <a:latin typeface="Cambria" pitchFamily="18" charset="0"/>
              </a:rPr>
              <a:t>merge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зливає дві гілки в одну, що забезпечує зручність використання без необхідності перемикання між гілками. Із звіту видно, що гілки були злитті успішно, без конфліктів, які часто виникають при наявності змін внесених у одну з гілок. 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38" y="3971925"/>
            <a:ext cx="7489825" cy="2609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Злиття гілок </a:t>
            </a:r>
            <a:r>
              <a:rPr lang="en-US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master</a:t>
            </a: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та</a:t>
            </a:r>
            <a:r>
              <a:rPr lang="en-US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iss91</a:t>
            </a:r>
            <a:endParaRPr lang="uk-UA" b="1" cap="none" smtClean="0">
              <a:solidFill>
                <a:srgbClr val="008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mbria" pitchFamily="18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1141413" y="1690688"/>
            <a:ext cx="10656887" cy="1741487"/>
          </a:xfrm>
        </p:spPr>
        <p:txBody>
          <a:bodyPr/>
          <a:lstStyle/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		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Переходимо на гілку </a:t>
            </a:r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. 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Командою </a:t>
            </a:r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git merge iss91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 здійснюємо злиття поточної гілки із гілкою </a:t>
            </a:r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iss91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 Із звіту видно, що гілки були злитті успішно, без конфліктів, які часто виникають при наявності змін внесених у одну з гілок. 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uk-UA" smtClean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0825" y="3400425"/>
            <a:ext cx="7815263" cy="3195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Мета роботи: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868363" y="1882775"/>
            <a:ext cx="6316662" cy="38703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uk-UA" b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		</a:t>
            </a:r>
            <a:r>
              <a:rPr lang="uk-UA" b="1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Мета даної роботи</a:t>
            </a:r>
            <a:r>
              <a:rPr lang="uk-UA" b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полягає у здобутті навичок при роботі із системою контролю версій </a:t>
            </a:r>
            <a:r>
              <a:rPr lang="en-US" b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Git</a:t>
            </a:r>
            <a:r>
              <a:rPr lang="uk-UA" b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(створення локального репозиторія та гілок, додавання файлів, комміти та їх злиття).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uk-UA" b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		</a:t>
            </a:r>
            <a:r>
              <a:rPr lang="uk-UA" b="1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Завдання:</a:t>
            </a:r>
            <a:r>
              <a:rPr lang="uk-UA" b="1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написати код виконання та злиття коммітів, представлених на малюнку.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9450" y="1095375"/>
            <a:ext cx="4965700" cy="47767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Злиття гілок </a:t>
            </a:r>
            <a:r>
              <a:rPr lang="en-US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master</a:t>
            </a: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та</a:t>
            </a:r>
            <a:r>
              <a:rPr lang="en-US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dumbidea</a:t>
            </a:r>
            <a:endParaRPr lang="uk-UA" b="1" cap="none" smtClean="0">
              <a:solidFill>
                <a:srgbClr val="008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mbria" pitchFamily="18" charset="0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		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Переходимо на гілку </a:t>
            </a:r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. 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Командою </a:t>
            </a:r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git merge dumbidea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 здійснюємо злиття поточної гілки із гілкою </a:t>
            </a:r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dumbidea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 Із звіту видно, що гілки співпадають, тому необхідність у злитті відпадає. </a:t>
            </a:r>
          </a:p>
          <a:p>
            <a:pPr>
              <a:buFont typeface="Arial" charset="0"/>
              <a:buNone/>
            </a:pPr>
            <a:endParaRPr lang="uk-UA" smtClean="0"/>
          </a:p>
          <a:p>
            <a:endParaRPr lang="uk-UA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4781550"/>
            <a:ext cx="10379075" cy="882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Висновки: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		На даній роботі мною були засвоєнні навички необхідні для роботи із системою контролю версій 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Git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, а саме створення локального репозиторію, створення кількох гілок, додавання, перейменування і видалення файлів, коммічення змін репозиторію, розгалуження та злиття гілок.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550988" y="2584450"/>
            <a:ext cx="9906000" cy="14779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Дякую всім за увагу!</a:t>
            </a:r>
            <a:b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</a:br>
            <a: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/>
            </a:r>
            <a:b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</a:br>
            <a:r>
              <a:rPr lang="uk-UA" sz="3200" b="1" cap="none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Сподіваюсь вам сподобалось!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Створення локального репозиторія</a:t>
            </a:r>
            <a:r>
              <a:rPr lang="uk-UA" cap="none" smtClean="0">
                <a:latin typeface="Arial" charset="0"/>
              </a:rPr>
              <a:t> 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xfrm>
            <a:off x="1141413" y="1798638"/>
            <a:ext cx="9906000" cy="29146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		Щоб почати використовувати Git для певного проекту, необхідно перейти в проектний каталог і в командному рядку ввести 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$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g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it init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Ця команда створює в поточному каталозі новий підкаталог з ім'ям 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.git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, який містить всі необхідні файли сховища - 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основу Git-сховища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Підкаталог також називають 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репозиторієм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, тобто місцем, де зберігаються і підтримуються будь-які дані. Найчастіше дані в репозиторії зберігаються у вигляді файлів.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8725" y="4164013"/>
            <a:ext cx="9424988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101725" y="250825"/>
            <a:ext cx="3914775" cy="14779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Перший комміт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377825" y="1403350"/>
            <a:ext cx="7008813" cy="31670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</a:pP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		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Створюємо в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проектному каталозі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TestSoftware_lab_5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два файли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Java.txt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та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Python.txt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Додаємо до локального репозиторія файл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Java.txt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командою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Java.txt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Перевіримо статус репозиторія за допомогою команди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status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Як бачимо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Java.txt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доданий і згідно малюнка 1 має статус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Unmodified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, а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Python.txt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статус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Untracked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, оскільки він просто знаходиться в проектному каталозі. Коммітимо зміни із коментарем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“Added Java.txt”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6925" y="4170363"/>
            <a:ext cx="6096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7725" y="554038"/>
            <a:ext cx="4619625" cy="29670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Створення нової гілки </a:t>
            </a:r>
            <a:r>
              <a:rPr lang="en-US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iss91</a:t>
            </a:r>
            <a: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та Другий комміт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>
          <a:xfrm>
            <a:off x="881063" y="1866900"/>
            <a:ext cx="10996612" cy="30622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		</a:t>
            </a:r>
            <a:r>
              <a:rPr lang="ru-RU" sz="2000" b="1" smtClean="0">
                <a:solidFill>
                  <a:srgbClr val="FF3300"/>
                </a:solidFill>
                <a:latin typeface="Cambria" pitchFamily="18" charset="0"/>
              </a:rPr>
              <a:t>Гілка</a:t>
            </a:r>
            <a:r>
              <a:rPr lang="ru-RU" sz="2000" b="1" smtClean="0">
                <a:solidFill>
                  <a:srgbClr val="0000FF"/>
                </a:solidFill>
                <a:latin typeface="Cambria" pitchFamily="18" charset="0"/>
              </a:rPr>
              <a:t> в Git - це просто легкий рухливий покажчик на один з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ru-RU" sz="2000" b="1" smtClean="0">
                <a:solidFill>
                  <a:srgbClr val="0000FF"/>
                </a:solidFill>
                <a:latin typeface="Cambria" pitchFamily="18" charset="0"/>
              </a:rPr>
              <a:t>комміт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і</a:t>
            </a:r>
            <a:r>
              <a:rPr lang="ru-RU" sz="2000" b="1" smtClean="0">
                <a:solidFill>
                  <a:srgbClr val="0000FF"/>
                </a:solidFill>
                <a:latin typeface="Cambria" pitchFamily="18" charset="0"/>
              </a:rPr>
              <a:t>в. Гілка за замовчуванням в Git називається </a:t>
            </a:r>
            <a:r>
              <a:rPr lang="ru-RU" sz="2000" b="1" smtClean="0">
                <a:solidFill>
                  <a:srgbClr val="FF3300"/>
                </a:solidFill>
                <a:latin typeface="Cambria" pitchFamily="18" charset="0"/>
              </a:rPr>
              <a:t>master</a:t>
            </a:r>
            <a:r>
              <a:rPr lang="ru-RU" sz="2000" b="1" smtClean="0">
                <a:solidFill>
                  <a:srgbClr val="0000FF"/>
                </a:solidFill>
                <a:latin typeface="Cambria" pitchFamily="18" charset="0"/>
              </a:rPr>
              <a:t>, тобто, на початковому етапі комміт створюється на гілці </a:t>
            </a:r>
            <a:r>
              <a:rPr lang="ru-RU" sz="2000" b="1" smtClean="0">
                <a:solidFill>
                  <a:srgbClr val="FF3300"/>
                </a:solidFill>
                <a:latin typeface="Cambria" pitchFamily="18" charset="0"/>
              </a:rPr>
              <a:t>master</a:t>
            </a:r>
            <a:r>
              <a:rPr lang="ru-RU" sz="2000" b="1" smtClean="0">
                <a:solidFill>
                  <a:srgbClr val="0000FF"/>
                </a:solidFill>
                <a:latin typeface="Cambria" pitchFamily="18" charset="0"/>
              </a:rPr>
              <a:t>, яка вказує на останній зроблений комміт. При кожному новому комміті вона зсувається вперед автоматично. Створимо нову гілку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iss91</a:t>
            </a:r>
            <a:r>
              <a:rPr lang="ru-RU" sz="2000" b="1" smtClean="0">
                <a:solidFill>
                  <a:srgbClr val="0000FF"/>
                </a:solidFill>
                <a:latin typeface="Cambria" pitchFamily="18" charset="0"/>
              </a:rPr>
              <a:t> та перейдемо на неї за допомогою команди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git checkout –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b iss91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Додамо командою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Python.txt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файл, який був створений раніше та закоммітимо зміни з коментарем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“Added Python.txt”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2000" b="1" smtClean="0">
                <a:solidFill>
                  <a:srgbClr val="FF3300"/>
                </a:solidFill>
                <a:latin typeface="Cambria" pitchFamily="18" charset="0"/>
              </a:rPr>
              <a:t>Комміт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в 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Git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- це збереження поточного стану репозиторію.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6888" y="4600575"/>
            <a:ext cx="728186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Комміт Третій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xfrm>
            <a:off x="1114425" y="1949450"/>
            <a:ext cx="9906000" cy="15224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1800" b="1" smtClean="0">
                <a:solidFill>
                  <a:srgbClr val="0000FF"/>
                </a:solidFill>
                <a:latin typeface="Cambria" pitchFamily="18" charset="0"/>
              </a:rPr>
              <a:t>		</a:t>
            </a:r>
            <a:r>
              <a:rPr lang="uk-UA" sz="1800" b="1" smtClean="0">
                <a:solidFill>
                  <a:srgbClr val="0000FF"/>
                </a:solidFill>
                <a:latin typeface="Cambria" pitchFamily="18" charset="0"/>
              </a:rPr>
              <a:t>Повернемося з гілки</a:t>
            </a:r>
            <a:r>
              <a:rPr lang="en-US" sz="18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1800" b="1" smtClean="0">
                <a:solidFill>
                  <a:srgbClr val="FF3300"/>
                </a:solidFill>
                <a:latin typeface="Cambria" pitchFamily="18" charset="0"/>
              </a:rPr>
              <a:t>iss91</a:t>
            </a:r>
            <a:r>
              <a:rPr lang="uk-UA" sz="1800" b="1" smtClean="0">
                <a:solidFill>
                  <a:srgbClr val="0000FF"/>
                </a:solidFill>
                <a:latin typeface="Cambria" pitchFamily="18" charset="0"/>
              </a:rPr>
              <a:t> на гілку</a:t>
            </a:r>
            <a:r>
              <a:rPr lang="en-US" sz="18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1800" b="1" smtClean="0">
                <a:solidFill>
                  <a:srgbClr val="FF3300"/>
                </a:solidFill>
                <a:latin typeface="Cambria" pitchFamily="18" charset="0"/>
              </a:rPr>
              <a:t>master</a:t>
            </a:r>
            <a:r>
              <a:rPr lang="uk-UA" sz="1800" b="1" smtClean="0">
                <a:solidFill>
                  <a:srgbClr val="0000FF"/>
                </a:solidFill>
                <a:latin typeface="Cambria" pitchFamily="18" charset="0"/>
              </a:rPr>
              <a:t>. Додамо командою</a:t>
            </a:r>
            <a:r>
              <a:rPr lang="en-US" sz="18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1800" b="1" smtClean="0">
                <a:solidFill>
                  <a:srgbClr val="FF3300"/>
                </a:solidFill>
                <a:latin typeface="Cambria" pitchFamily="18" charset="0"/>
              </a:rPr>
              <a:t>$git add Ruby.txt</a:t>
            </a:r>
            <a:r>
              <a:rPr lang="en-US" sz="18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1800" b="1" smtClean="0">
                <a:solidFill>
                  <a:srgbClr val="0000FF"/>
                </a:solidFill>
                <a:latin typeface="Cambria" pitchFamily="18" charset="0"/>
              </a:rPr>
              <a:t> файл та збережемо поточний стан репозиторію коммітом з коментарем</a:t>
            </a:r>
            <a:r>
              <a:rPr lang="en-US" sz="18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1800" b="1" smtClean="0">
                <a:solidFill>
                  <a:srgbClr val="FF3300"/>
                </a:solidFill>
                <a:latin typeface="Cambria" pitchFamily="18" charset="0"/>
              </a:rPr>
              <a:t>“Added Ruby.txt”</a:t>
            </a:r>
            <a:r>
              <a:rPr lang="uk-UA" sz="1800" b="1" smtClean="0">
                <a:solidFill>
                  <a:srgbClr val="0000FF"/>
                </a:solidFill>
                <a:latin typeface="Cambria" pitchFamily="18" charset="0"/>
              </a:rPr>
              <a:t>.</a:t>
            </a:r>
            <a:r>
              <a:rPr lang="en-US" sz="1800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uk-UA" sz="1800" b="1" smtClean="0">
                <a:solidFill>
                  <a:srgbClr val="0000FF"/>
                </a:solidFill>
                <a:latin typeface="Cambria" pitchFamily="18" charset="0"/>
              </a:rPr>
              <a:t>Перевіримо стан репозиторію командою </a:t>
            </a:r>
            <a:r>
              <a:rPr lang="en-US" sz="1800" b="1" smtClean="0">
                <a:solidFill>
                  <a:srgbClr val="FF3300"/>
                </a:solidFill>
                <a:latin typeface="Cambria" pitchFamily="18" charset="0"/>
              </a:rPr>
              <a:t>$git status</a:t>
            </a:r>
            <a:r>
              <a:rPr lang="uk-UA" sz="1800" b="1" smtClean="0">
                <a:solidFill>
                  <a:srgbClr val="0000FF"/>
                </a:solidFill>
                <a:latin typeface="Cambria" pitchFamily="18" charset="0"/>
              </a:rPr>
              <a:t>. Як бачимо всі файли були успішно збережені, оскільки немає чого коммітити.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288" y="3657600"/>
            <a:ext cx="846137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Поточний вигляд схеми коммітів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xfrm>
            <a:off x="1141413" y="2249488"/>
            <a:ext cx="7353300" cy="2641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		На даний момент схема коммітів має такий вигляд.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1463" y="2138363"/>
            <a:ext cx="3656012" cy="4022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uk-UA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Комміт Четвертий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>
          <a:xfrm>
            <a:off x="1141413" y="1963738"/>
            <a:ext cx="10450512" cy="26543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		Перейдемо на гілку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smtClean="0">
                <a:solidFill>
                  <a:srgbClr val="FF3300"/>
                </a:solidFill>
                <a:latin typeface="Cambria" pitchFamily="18" charset="0"/>
              </a:rPr>
              <a:t>iss91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 командою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smtClean="0">
                <a:solidFill>
                  <a:srgbClr val="FF3300"/>
                </a:solidFill>
                <a:latin typeface="Cambria" pitchFamily="18" charset="0"/>
              </a:rPr>
              <a:t>$git checkout iss91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. Додамо новий файл за допомогою команди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smtClean="0">
                <a:solidFill>
                  <a:srgbClr val="FF3300"/>
                </a:solidFill>
                <a:latin typeface="Cambria" pitchFamily="18" charset="0"/>
              </a:rPr>
              <a:t>$git add JavaScript.txt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 і закоммітимо зміни з коментарем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smtClean="0">
                <a:solidFill>
                  <a:srgbClr val="FF3300"/>
                </a:solidFill>
                <a:latin typeface="Cambria" pitchFamily="18" charset="0"/>
              </a:rPr>
              <a:t>“Added JavaScript.txt”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. Перевіримо статус репозиторію</a:t>
            </a:r>
            <a:r>
              <a:rPr lang="en-US" b="1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b="1" smtClean="0">
                <a:solidFill>
                  <a:srgbClr val="FF3300"/>
                </a:solidFill>
                <a:latin typeface="Cambria" pitchFamily="18" charset="0"/>
              </a:rPr>
              <a:t>$git status</a:t>
            </a:r>
            <a:r>
              <a:rPr lang="uk-UA" b="1" smtClean="0">
                <a:solidFill>
                  <a:srgbClr val="0000FF"/>
                </a:solidFill>
                <a:latin typeface="Cambria" pitchFamily="18" charset="0"/>
              </a:rPr>
              <a:t>. Із скріншота видно, що всі зміни були збережені успішно.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0" y="4381500"/>
            <a:ext cx="7470775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Створення нової гілки </a:t>
            </a:r>
            <a:r>
              <a:rPr lang="en-US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iss91v2</a:t>
            </a:r>
            <a: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 та П</a:t>
            </a:r>
            <a:r>
              <a:rPr lang="en-US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’</a:t>
            </a:r>
            <a:r>
              <a:rPr lang="uk-UA" sz="3200" b="1" cap="none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mbria" pitchFamily="18" charset="0"/>
              </a:rPr>
              <a:t>ятий комміт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849313" y="1785938"/>
            <a:ext cx="10856912" cy="26511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		Створимо нову гілку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iss91v2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та перейдемо на неї за допомогою команди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checkout –b iss91v2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.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Повернемося командою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checkout iss91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на гілку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iss91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.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Додамо до неї файл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C#.txt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 (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add C#.txt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). 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Збережемо всі зміни коммітом з коментарем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“Added C#.txt”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Перевіримо поточний стан на гілці </a:t>
            </a:r>
            <a:r>
              <a:rPr lang="en-US" sz="2000" b="1" smtClean="0">
                <a:solidFill>
                  <a:srgbClr val="0000FF"/>
                </a:solidFill>
                <a:latin typeface="Cambria" pitchFamily="18" charset="0"/>
              </a:rPr>
              <a:t>iss91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 командою </a:t>
            </a:r>
            <a:r>
              <a:rPr lang="en-US" sz="2000" b="1" smtClean="0">
                <a:solidFill>
                  <a:srgbClr val="FF3300"/>
                </a:solidFill>
                <a:latin typeface="Cambria" pitchFamily="18" charset="0"/>
              </a:rPr>
              <a:t>$git status</a:t>
            </a:r>
            <a:r>
              <a:rPr lang="uk-UA" sz="2000" b="1" smtClean="0">
                <a:solidFill>
                  <a:srgbClr val="0000FF"/>
                </a:solidFill>
                <a:latin typeface="Cambria" pitchFamily="18" charset="0"/>
              </a:rPr>
              <a:t>. Як видно всі зміни були успішно збережені і не залишилось жодних некоммічених файлів на репозиторії.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095750"/>
            <a:ext cx="8074025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392</TotalTime>
  <Words>1027</Words>
  <Application>Microsoft Office PowerPoint</Application>
  <PresentationFormat>Довільний</PresentationFormat>
  <Paragraphs>45</Paragraphs>
  <Slides>22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Шаблон оформлення</vt:lpstr>
      </vt:variant>
      <vt:variant>
        <vt:i4>3</vt:i4>
      </vt:variant>
      <vt:variant>
        <vt:lpstr>Заголовки слайдів</vt:lpstr>
      </vt:variant>
      <vt:variant>
        <vt:i4>22</vt:i4>
      </vt:variant>
    </vt:vector>
  </HeadingPairs>
  <TitlesOfParts>
    <vt:vector size="29" baseType="lpstr">
      <vt:lpstr>Arial</vt:lpstr>
      <vt:lpstr>Tw Cen MT</vt:lpstr>
      <vt:lpstr>Calibri</vt:lpstr>
      <vt:lpstr>Cambria</vt:lpstr>
      <vt:lpstr>Circuit</vt:lpstr>
      <vt:lpstr>Circuit</vt:lpstr>
      <vt:lpstr>Circuit</vt:lpstr>
      <vt:lpstr>Робота із системою контролю версіями Git</vt:lpstr>
      <vt:lpstr>Мета роботи:</vt:lpstr>
      <vt:lpstr>Створення локального репозиторія </vt:lpstr>
      <vt:lpstr>Перший комміт</vt:lpstr>
      <vt:lpstr>Створення нової гілки iss91 та Другий комміт</vt:lpstr>
      <vt:lpstr>Комміт Третій</vt:lpstr>
      <vt:lpstr>Поточний вигляд схеми коммітів</vt:lpstr>
      <vt:lpstr>Комміт Четвертий</vt:lpstr>
      <vt:lpstr>Створення нової гілки iss91v2 та П’ятий комміт</vt:lpstr>
      <vt:lpstr>Шостий комміт</vt:lpstr>
      <vt:lpstr>Модифікація файлу та Сьомий і Восьмий комміти</vt:lpstr>
      <vt:lpstr>Перехід на гілку master та Дев’ятий і Десятий комміти</vt:lpstr>
      <vt:lpstr>Відображення змін репозиторію та Одинадцятий комміт</vt:lpstr>
      <vt:lpstr>Поточний вигляд схеми коммітів</vt:lpstr>
      <vt:lpstr>Створення нової гілки та Дванадцятий і Тринадцятий комміти</vt:lpstr>
      <vt:lpstr>Остаточний вигляд схеми коммітів</vt:lpstr>
      <vt:lpstr>Перегляд звіту по коммітах</vt:lpstr>
      <vt:lpstr>Злиття гілок iss91 та iss91v2</vt:lpstr>
      <vt:lpstr>Злиття гілок master та iss91</vt:lpstr>
      <vt:lpstr>Злиття гілок master та dumbidea</vt:lpstr>
      <vt:lpstr>Висновки:</vt:lpstr>
      <vt:lpstr>Дякую всім за увагу!  Сподіваюсь вам сподобалось!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Igor</cp:lastModifiedBy>
  <cp:revision>7</cp:revision>
  <dcterms:created xsi:type="dcterms:W3CDTF">2014-08-26T23:43:54Z</dcterms:created>
  <dcterms:modified xsi:type="dcterms:W3CDTF">2016-04-20T22:24:00Z</dcterms:modified>
</cp:coreProperties>
</file>