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Техніки тест дизайну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149531" y="4558937"/>
            <a:ext cx="892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Колесник А., ПІ-13-1(2)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971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 кейси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7573"/>
              </p:ext>
            </p:extLst>
          </p:nvPr>
        </p:nvGraphicFramePr>
        <p:xfrm>
          <a:off x="1132795" y="1879214"/>
          <a:ext cx="5215753" cy="2653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4504">
                  <a:extLst>
                    <a:ext uri="{9D8B030D-6E8A-4147-A177-3AD203B41FA5}">
                      <a16:colId xmlns:a16="http://schemas.microsoft.com/office/drawing/2014/main" val="4116628309"/>
                    </a:ext>
                  </a:extLst>
                </a:gridCol>
                <a:gridCol w="994831">
                  <a:extLst>
                    <a:ext uri="{9D8B030D-6E8A-4147-A177-3AD203B41FA5}">
                      <a16:colId xmlns:a16="http://schemas.microsoft.com/office/drawing/2014/main" val="2730488180"/>
                    </a:ext>
                  </a:extLst>
                </a:gridCol>
                <a:gridCol w="3046418">
                  <a:extLst>
                    <a:ext uri="{9D8B030D-6E8A-4147-A177-3AD203B41FA5}">
                      <a16:colId xmlns:a16="http://schemas.microsoft.com/office/drawing/2014/main" val="2792803110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Сценарій 1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Крок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Опис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158592"/>
                  </a:ext>
                </a:extLst>
              </a:tr>
              <a:tr h="32973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А: Актор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С: Система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А: Обирає товар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6582613"/>
                  </a:ext>
                </a:extLst>
              </a:tr>
              <a:tr h="566837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С: Додає товар до кошику, запитує користувача, чи потрібно продовжити покупки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248400"/>
                  </a:ext>
                </a:extLst>
              </a:tr>
              <a:tr h="34980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А: Натискає «Ні»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5352"/>
                  </a:ext>
                </a:extLst>
              </a:tr>
              <a:tr h="377891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4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С: Перенаправляє користувача на сторінку кошику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0148"/>
                  </a:ext>
                </a:extLst>
              </a:tr>
              <a:tr h="32973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Розширення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3а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А: Натискає «Так»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074543"/>
                  </a:ext>
                </a:extLst>
              </a:tr>
              <a:tr h="34980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4а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С: Закриває діалогове вікно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103668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29349"/>
              </p:ext>
            </p:extLst>
          </p:nvPr>
        </p:nvGraphicFramePr>
        <p:xfrm>
          <a:off x="6371000" y="1883727"/>
          <a:ext cx="5111250" cy="2662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408">
                  <a:extLst>
                    <a:ext uri="{9D8B030D-6E8A-4147-A177-3AD203B41FA5}">
                      <a16:colId xmlns:a16="http://schemas.microsoft.com/office/drawing/2014/main" val="4102181795"/>
                    </a:ext>
                  </a:extLst>
                </a:gridCol>
                <a:gridCol w="2227421">
                  <a:extLst>
                    <a:ext uri="{9D8B030D-6E8A-4147-A177-3AD203B41FA5}">
                      <a16:colId xmlns:a16="http://schemas.microsoft.com/office/drawing/2014/main" val="1984775096"/>
                    </a:ext>
                  </a:extLst>
                </a:gridCol>
                <a:gridCol w="2227421">
                  <a:extLst>
                    <a:ext uri="{9D8B030D-6E8A-4147-A177-3AD203B41FA5}">
                      <a16:colId xmlns:a16="http://schemas.microsoft.com/office/drawing/2014/main" val="1488178327"/>
                    </a:ext>
                  </a:extLst>
                </a:gridCol>
              </a:tblGrid>
              <a:tr h="381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Сценарій 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Крок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Опис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985839"/>
                  </a:ext>
                </a:extLst>
              </a:tr>
              <a:tr h="57729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А: Актор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С: Система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А: Вводить номер телефону та адресу для доставки та підтверджує покупку.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068207"/>
                  </a:ext>
                </a:extLst>
              </a:tr>
              <a:tr h="381986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С: Перевіряє правильність введених даних.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272193"/>
                  </a:ext>
                </a:extLst>
              </a:tr>
              <a:tr h="36159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С:Дозволяє покупку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337683"/>
                  </a:ext>
                </a:extLst>
              </a:tr>
              <a:tr h="381986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4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С: Надсилає повідомлення на телефон користувача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06569"/>
                  </a:ext>
                </a:extLst>
              </a:tr>
              <a:tr h="577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Розширення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3а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С: Дані </a:t>
                      </a:r>
                      <a:r>
                        <a:rPr lang="uk-UA" sz="1100" dirty="0" err="1">
                          <a:effectLst/>
                        </a:rPr>
                        <a:t>невалідні</a:t>
                      </a:r>
                      <a:r>
                        <a:rPr lang="uk-UA" sz="1100" dirty="0">
                          <a:effectLst/>
                        </a:rPr>
                        <a:t>. Не дозволяє покупку, показує користувачу діалогове вікно.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67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94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7225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3200" dirty="0" smtClean="0"/>
              <a:t>Завдання №1: Класи еквівалентності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Система повинна обраховувати вартість спожитої електроенергії. Користувач може вказувати старе та нове значення лічильника та натискати на кнопку «обрахувати». Якщо дані введено вірно і користувач використав менше 100 кВт електроенергії, 1 кВт коштуватиме 25 центів. Якщо користувач спожив більше, ніж 600 кВт, вартість 1 кВт-у складатиме 1 долар. Інакше, калькулятор рахуватиме 65 центів за кожен кВт.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Побудувати класи еквівалентності на основі даної інформації</a:t>
            </a:r>
          </a:p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2) Виділити граничні межі</a:t>
            </a:r>
            <a:endParaRPr lang="uk-U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Побудова класів еквівалентності</a:t>
            </a:r>
            <a:endParaRPr lang="uk-U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657" y="1959429"/>
            <a:ext cx="9980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Згідно з завданням, слід відзначити три дійсні класи введених користувачем значень.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Значення від 1 до 99. В такому випадку кожен кіловат електроенергії коштуватиме користувачу 25 центів.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Значення від 100 до 600. Для цього класу значень, вартість одного кіловату складатиме 65 центів.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Для значень більших, ніж 600, кожен кіловат коштуватиме 1 долар.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Якщо різниця між старим та новим показниками лічильника є від’ємною або дорівнює 0, то такий ввід вважається недійсним</a:t>
            </a:r>
          </a:p>
        </p:txBody>
      </p:sp>
    </p:spTree>
    <p:extLst>
      <p:ext uri="{BB962C8B-B14F-4D97-AF65-F5344CB8AC3E}">
        <p14:creationId xmlns:p14="http://schemas.microsoft.com/office/powerpoint/2010/main" val="138807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Графічне зображення класів еквівалентності</a:t>
            </a:r>
            <a:endParaRPr lang="uk-UA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598212"/>
              </p:ext>
            </p:extLst>
          </p:nvPr>
        </p:nvGraphicFramePr>
        <p:xfrm>
          <a:off x="1045029" y="2786606"/>
          <a:ext cx="10293530" cy="1759268"/>
        </p:xfrm>
        <a:graphic>
          <a:graphicData uri="http://schemas.openxmlformats.org/drawingml/2006/table">
            <a:tbl>
              <a:tblPr firstRow="1" firstCol="1" bandRow="1"/>
              <a:tblGrid>
                <a:gridCol w="1367985">
                  <a:extLst>
                    <a:ext uri="{9D8B030D-6E8A-4147-A177-3AD203B41FA5}">
                      <a16:colId xmlns:a16="http://schemas.microsoft.com/office/drawing/2014/main" val="3203258714"/>
                    </a:ext>
                  </a:extLst>
                </a:gridCol>
                <a:gridCol w="1365850">
                  <a:extLst>
                    <a:ext uri="{9D8B030D-6E8A-4147-A177-3AD203B41FA5}">
                      <a16:colId xmlns:a16="http://schemas.microsoft.com/office/drawing/2014/main" val="2408312389"/>
                    </a:ext>
                  </a:extLst>
                </a:gridCol>
                <a:gridCol w="1262263">
                  <a:extLst>
                    <a:ext uri="{9D8B030D-6E8A-4147-A177-3AD203B41FA5}">
                      <a16:colId xmlns:a16="http://schemas.microsoft.com/office/drawing/2014/main" val="1394023939"/>
                    </a:ext>
                  </a:extLst>
                </a:gridCol>
                <a:gridCol w="1262263">
                  <a:extLst>
                    <a:ext uri="{9D8B030D-6E8A-4147-A177-3AD203B41FA5}">
                      <a16:colId xmlns:a16="http://schemas.microsoft.com/office/drawing/2014/main" val="2832021853"/>
                    </a:ext>
                  </a:extLst>
                </a:gridCol>
                <a:gridCol w="1298572">
                  <a:extLst>
                    <a:ext uri="{9D8B030D-6E8A-4147-A177-3AD203B41FA5}">
                      <a16:colId xmlns:a16="http://schemas.microsoft.com/office/drawing/2014/main" val="1003860698"/>
                    </a:ext>
                  </a:extLst>
                </a:gridCol>
                <a:gridCol w="1283621">
                  <a:extLst>
                    <a:ext uri="{9D8B030D-6E8A-4147-A177-3AD203B41FA5}">
                      <a16:colId xmlns:a16="http://schemas.microsoft.com/office/drawing/2014/main" val="4274950883"/>
                    </a:ext>
                  </a:extLst>
                </a:gridCol>
                <a:gridCol w="2452976">
                  <a:extLst>
                    <a:ext uri="{9D8B030D-6E8A-4147-A177-3AD203B41FA5}">
                      <a16:colId xmlns:a16="http://schemas.microsoft.com/office/drawing/2014/main" val="835755629"/>
                    </a:ext>
                  </a:extLst>
                </a:gridCol>
              </a:tblGrid>
              <a:tr h="471918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Недійсні значення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Дійсне, 0.25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Дійсне, 0.65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Дійсне, 1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47405"/>
                  </a:ext>
                </a:extLst>
              </a:tr>
              <a:tr h="471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15322"/>
                  </a:ext>
                </a:extLst>
              </a:tr>
              <a:tr h="81543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333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999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98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5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3200" dirty="0" smtClean="0"/>
              <a:t>Завдання №2: Таблиці рішень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Кожен новий клієнт кафе отримує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дисконтну картку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 нулем балів. За кожне замовлення в цьому кафе, користувач отримуватиме бали на карту. Якщо користувач накопичує більше, ніж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5000 балів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своїй дисконтній карті, він отримуватиме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знижку 10%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всі подальші замовлення в цьому кафе. За наявності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подарункового купону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користувач отримує одноразову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знижку 25%.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Така знижка не може бути використана разом з дисконтною картою, але бали нараховуватимуться навіть за таке замовлення.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Побудувати таблицю рішень для даного завдання.</a:t>
            </a:r>
          </a:p>
        </p:txBody>
      </p:sp>
    </p:spTree>
    <p:extLst>
      <p:ext uri="{BB962C8B-B14F-4D97-AF65-F5344CB8AC3E}">
        <p14:creationId xmlns:p14="http://schemas.microsoft.com/office/powerpoint/2010/main" val="34173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Визначення умов та дій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Для побудови таблиці рішень потрібно визначитися, які дії можуть бути виконані, та які є умови їхнього виконання.</a:t>
            </a:r>
          </a:p>
          <a:p>
            <a:r>
              <a:rPr lang="uk-UA" dirty="0" smtClean="0"/>
              <a:t>В даному прикладі до дій можна віднести:</a:t>
            </a:r>
          </a:p>
          <a:p>
            <a:r>
              <a:rPr lang="uk-UA" dirty="0" smtClean="0"/>
              <a:t>1) Надання клієнту дисконтної карти</a:t>
            </a:r>
          </a:p>
          <a:p>
            <a:r>
              <a:rPr lang="uk-UA" dirty="0" smtClean="0"/>
              <a:t>2) Надання клієнту знижки 10%</a:t>
            </a:r>
          </a:p>
          <a:p>
            <a:r>
              <a:rPr lang="uk-UA" dirty="0" smtClean="0"/>
              <a:t>3) </a:t>
            </a:r>
            <a:r>
              <a:rPr lang="uk-UA" dirty="0"/>
              <a:t>Надання клієнту знижки </a:t>
            </a:r>
            <a:r>
              <a:rPr lang="uk-UA" dirty="0" smtClean="0"/>
              <a:t>25%</a:t>
            </a:r>
          </a:p>
          <a:p>
            <a:r>
              <a:rPr lang="uk-UA" dirty="0" smtClean="0"/>
              <a:t>А до умов належать:</a:t>
            </a:r>
          </a:p>
          <a:p>
            <a:r>
              <a:rPr lang="uk-UA" dirty="0" smtClean="0"/>
              <a:t>1) Наявність в клієнта подарункового купону</a:t>
            </a:r>
          </a:p>
          <a:p>
            <a:r>
              <a:rPr lang="uk-UA" dirty="0" smtClean="0"/>
              <a:t>2) Наявність в клієнта дисконтної карти</a:t>
            </a:r>
          </a:p>
          <a:p>
            <a:r>
              <a:rPr lang="uk-UA" dirty="0" smtClean="0"/>
              <a:t>3) Наявність п’яти тисяч балів на дисконтній карті клієнта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303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Готова таблиця рішень</a:t>
            </a:r>
            <a:endParaRPr lang="uk-UA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417600"/>
              </p:ext>
            </p:extLst>
          </p:nvPr>
        </p:nvGraphicFramePr>
        <p:xfrm>
          <a:off x="1240973" y="1920239"/>
          <a:ext cx="9836329" cy="3486005"/>
        </p:xfrm>
        <a:graphic>
          <a:graphicData uri="http://schemas.openxmlformats.org/drawingml/2006/table">
            <a:tbl>
              <a:tblPr firstRow="1" firstCol="1" bandRow="1"/>
              <a:tblGrid>
                <a:gridCol w="5001372">
                  <a:extLst>
                    <a:ext uri="{9D8B030D-6E8A-4147-A177-3AD203B41FA5}">
                      <a16:colId xmlns:a16="http://schemas.microsoft.com/office/drawing/2014/main" val="692796604"/>
                    </a:ext>
                  </a:extLst>
                </a:gridCol>
                <a:gridCol w="1036705">
                  <a:extLst>
                    <a:ext uri="{9D8B030D-6E8A-4147-A177-3AD203B41FA5}">
                      <a16:colId xmlns:a16="http://schemas.microsoft.com/office/drawing/2014/main" val="3484729994"/>
                    </a:ext>
                  </a:extLst>
                </a:gridCol>
                <a:gridCol w="1034456">
                  <a:extLst>
                    <a:ext uri="{9D8B030D-6E8A-4147-A177-3AD203B41FA5}">
                      <a16:colId xmlns:a16="http://schemas.microsoft.com/office/drawing/2014/main" val="2645153176"/>
                    </a:ext>
                  </a:extLst>
                </a:gridCol>
                <a:gridCol w="864670">
                  <a:extLst>
                    <a:ext uri="{9D8B030D-6E8A-4147-A177-3AD203B41FA5}">
                      <a16:colId xmlns:a16="http://schemas.microsoft.com/office/drawing/2014/main" val="345152275"/>
                    </a:ext>
                  </a:extLst>
                </a:gridCol>
                <a:gridCol w="1034456">
                  <a:extLst>
                    <a:ext uri="{9D8B030D-6E8A-4147-A177-3AD203B41FA5}">
                      <a16:colId xmlns:a16="http://schemas.microsoft.com/office/drawing/2014/main" val="1203656528"/>
                    </a:ext>
                  </a:extLst>
                </a:gridCol>
                <a:gridCol w="864670">
                  <a:extLst>
                    <a:ext uri="{9D8B030D-6E8A-4147-A177-3AD203B41FA5}">
                      <a16:colId xmlns:a16="http://schemas.microsoft.com/office/drawing/2014/main" val="3801720558"/>
                    </a:ext>
                  </a:extLst>
                </a:gridCol>
              </a:tblGrid>
              <a:tr h="564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має подарунковий купон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3"/>
                  </a:ext>
                </a:extLst>
              </a:tr>
              <a:tr h="547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має дисконтну карту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30841"/>
                  </a:ext>
                </a:extLst>
              </a:tr>
              <a:tr h="575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Баланс на дисконтній карті 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5000 </a:t>
                      </a: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балів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335432"/>
                  </a:ext>
                </a:extLst>
              </a:tr>
              <a:tr h="49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538912"/>
                  </a:ext>
                </a:extLst>
              </a:tr>
              <a:tr h="572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Дати клієнту дисконтну карту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672646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отримує 10% знижку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60168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отримує 25% знижку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47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62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3200" dirty="0" smtClean="0"/>
              <a:t>Завдання №3: Переходи станів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Користувач може робити замовлення в інтернет магазині. Він обирає товари з каталогу і натискає на кнопку «Додати до кошика». Якщо якісь товари з кошика є недоступними, користувач отримує повідомлення з проханням виправити своє замовлення. Якщо ж всі товари з кошика є доступними, то користувач отримує повідомлення «Чи хочете ви перейти до кошика з покупками? Так/Ні». Якщо користувач натискає на кнопку «Ні», він залишається на сторінці каталогу товарів, щоб продовжити відбір товарів.</a:t>
            </a:r>
          </a:p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Щоб підтвердити замовлення, користувач повинен натиснути «Так» і після переправлення на сторінку кошика, підтвердити покупку, ввівши свій номер телефону, адресу для доставки та натиснувши на кнопку «Підтвердити покупку». Якщо введені дані є вірними, користувачу буде надіслано повідомлення на мобільний телефон з коротким описом покупки. Якщо ж введені ним дані є невірними, користувач отримає повідомлення про помилку і повинен буде підтвердити замовлення знову.</a:t>
            </a:r>
          </a:p>
          <a:p>
            <a:pPr marL="658368" lvl="1" indent="-457200">
              <a:buAutoNum type="arabicParenR"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Побудувати діаграму переходу станів для даного завдання</a:t>
            </a:r>
          </a:p>
          <a:p>
            <a:pPr marL="658368" lvl="1" indent="-457200">
              <a:buAutoNum type="arabicParenR"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Покрити дані вимоги тестами (Написати назви та мету тест-кейсів), ґрунтуючись на аналізі переходів станів</a:t>
            </a:r>
          </a:p>
        </p:txBody>
      </p:sp>
    </p:spTree>
    <p:extLst>
      <p:ext uri="{BB962C8B-B14F-4D97-AF65-F5344CB8AC3E}">
        <p14:creationId xmlns:p14="http://schemas.microsoft.com/office/powerpoint/2010/main" val="32473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переходів станів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60" y="1885223"/>
            <a:ext cx="6030540" cy="44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107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746</Words>
  <Application>Microsoft Office PowerPoint</Application>
  <PresentationFormat>Широкоэкранный</PresentationFormat>
  <Paragraphs>121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Ретро</vt:lpstr>
      <vt:lpstr>Техніки тест дизайну</vt:lpstr>
      <vt:lpstr>Завдання №1: Класи еквівалентності</vt:lpstr>
      <vt:lpstr>Побудова класів еквівалентності</vt:lpstr>
      <vt:lpstr>Графічне зображення класів еквівалентності</vt:lpstr>
      <vt:lpstr>Завдання №2: Таблиці рішень</vt:lpstr>
      <vt:lpstr>Визначення умов та дій</vt:lpstr>
      <vt:lpstr>Готова таблиця рішень</vt:lpstr>
      <vt:lpstr>Завдання №3: Переходи станів</vt:lpstr>
      <vt:lpstr>Діаграма переходів станів</vt:lpstr>
      <vt:lpstr>Тест кейси</vt:lpstr>
      <vt:lpstr>Кінець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Техніки тест дизайну</dc:title>
  <dc:creator>Андрій Колесник</dc:creator>
  <cp:lastModifiedBy>Андрій Колесник</cp:lastModifiedBy>
  <cp:revision>21</cp:revision>
  <dcterms:created xsi:type="dcterms:W3CDTF">2016-05-03T07:00:47Z</dcterms:created>
  <dcterms:modified xsi:type="dcterms:W3CDTF">2016-05-04T11:46:56Z</dcterms:modified>
</cp:coreProperties>
</file>