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Тестування додатку </a:t>
            </a:r>
            <a:r>
              <a:rPr lang="en-US" dirty="0" smtClean="0"/>
              <a:t>HipChat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latin typeface="+mn-lt"/>
              </a:rPr>
              <a:t>Колесник А. Пі-13-1(2)</a:t>
            </a:r>
            <a:endParaRPr lang="uk-U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6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Non-functional testing: </a:t>
            </a:r>
            <a:r>
              <a:rPr lang="en-US" dirty="0" smtClean="0"/>
              <a:t>Load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769326" y="1881052"/>
            <a:ext cx="8451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Task: </a:t>
            </a:r>
            <a:r>
              <a:rPr lang="ru-RU" sz="2000" dirty="0"/>
              <a:t>Система повинна </a:t>
            </a:r>
            <a:r>
              <a:rPr lang="ru-RU" sz="2000" dirty="0" err="1"/>
              <a:t>підтримувати</a:t>
            </a:r>
            <a:r>
              <a:rPr lang="ru-RU" sz="2000" dirty="0"/>
              <a:t> роботу </a:t>
            </a:r>
            <a:r>
              <a:rPr lang="uk-UA" sz="2000" dirty="0"/>
              <a:t>2</a:t>
            </a:r>
            <a:r>
              <a:rPr lang="en-US" sz="2000" dirty="0" smtClean="0"/>
              <a:t>00</a:t>
            </a:r>
            <a:r>
              <a:rPr lang="ru-RU" sz="2000" dirty="0" smtClean="0"/>
              <a:t> </a:t>
            </a:r>
            <a:r>
              <a:rPr lang="ru-RU" sz="2000" dirty="0" err="1"/>
              <a:t>користувачів</a:t>
            </a:r>
            <a:r>
              <a:rPr lang="ru-RU" sz="2000" dirty="0"/>
              <a:t> </a:t>
            </a:r>
            <a:r>
              <a:rPr lang="ru-RU" sz="2000" dirty="0" err="1"/>
              <a:t>одночасно</a:t>
            </a:r>
            <a:r>
              <a:rPr lang="ru-RU" sz="2000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Load </a:t>
            </a:r>
            <a:r>
              <a:rPr lang="en-US" altLang="en-US" sz="2000" b="1" dirty="0"/>
              <a:t>t</a:t>
            </a:r>
            <a:r>
              <a:rPr lang="en-US" altLang="en-US" sz="2000" b="1" dirty="0" smtClean="0"/>
              <a:t>esting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rocedure</a:t>
            </a:r>
            <a:r>
              <a:rPr lang="uk-UA" sz="2000" b="1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1. </a:t>
            </a:r>
            <a:r>
              <a:rPr lang="uk-UA" sz="2000" dirty="0" smtClean="0"/>
              <a:t>Увімкніть додаток </a:t>
            </a:r>
            <a:r>
              <a:rPr lang="en-US" sz="2000" dirty="0" smtClean="0"/>
              <a:t>HipChat</a:t>
            </a:r>
            <a:endParaRPr lang="ru-RU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2. </a:t>
            </a:r>
            <a:r>
              <a:rPr lang="ru-RU" sz="2000" dirty="0" err="1" smtClean="0"/>
              <a:t>Увійдіть</a:t>
            </a:r>
            <a:r>
              <a:rPr lang="ru-RU" sz="2000" dirty="0" smtClean="0"/>
              <a:t> в </a:t>
            </a:r>
            <a:r>
              <a:rPr lang="ru-RU" sz="2000" dirty="0" err="1" smtClean="0"/>
              <a:t>існуючий</a:t>
            </a:r>
            <a:r>
              <a:rPr lang="ru-RU" sz="2000" dirty="0" smtClean="0"/>
              <a:t> </a:t>
            </a:r>
            <a:r>
              <a:rPr lang="ru-RU" sz="2000" dirty="0" err="1" smtClean="0"/>
              <a:t>обліковий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</a:t>
            </a:r>
            <a:r>
              <a:rPr lang="ru-RU" sz="2000" dirty="0" smtClean="0"/>
              <a:t> за </a:t>
            </a:r>
            <a:r>
              <a:rPr lang="ru-RU" sz="2000" dirty="0" err="1" smtClean="0"/>
              <a:t>допогогою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електронної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адреси</a:t>
            </a:r>
            <a:r>
              <a:rPr lang="ru-RU" sz="2000" dirty="0" smtClean="0"/>
              <a:t> та пароля</a:t>
            </a:r>
            <a:endParaRPr lang="ru-RU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3. </a:t>
            </a:r>
            <a:r>
              <a:rPr lang="ru-RU" sz="2000" dirty="0" err="1"/>
              <a:t>Натисніть</a:t>
            </a:r>
            <a:r>
              <a:rPr lang="ru-RU" sz="2000" dirty="0"/>
              <a:t> на кнопку</a:t>
            </a:r>
            <a:r>
              <a:rPr lang="en-US" sz="2000" dirty="0"/>
              <a:t> </a:t>
            </a:r>
            <a:r>
              <a:rPr lang="ru-RU" sz="2000" dirty="0" smtClean="0"/>
              <a:t>«</a:t>
            </a:r>
            <a:r>
              <a:rPr lang="en-US" sz="2000" dirty="0" smtClean="0"/>
              <a:t>Log in</a:t>
            </a:r>
            <a:r>
              <a:rPr lang="uk-UA" sz="2000" dirty="0" smtClean="0"/>
              <a:t>»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/>
              <a:t>5</a:t>
            </a:r>
            <a:r>
              <a:rPr lang="ru-RU" sz="2000" dirty="0"/>
              <a:t>. </a:t>
            </a:r>
            <a:r>
              <a:rPr lang="ru-RU" sz="2000" dirty="0" err="1"/>
              <a:t>Повторіть</a:t>
            </a:r>
            <a:r>
              <a:rPr lang="ru-RU" sz="2000" dirty="0"/>
              <a:t> кроки </a:t>
            </a:r>
            <a:r>
              <a:rPr lang="ru-RU" sz="2000" dirty="0" smtClean="0"/>
              <a:t>1-3 200 </a:t>
            </a:r>
            <a:r>
              <a:rPr lang="ru-RU" sz="2000" dirty="0"/>
              <a:t>раз </a:t>
            </a:r>
            <a:r>
              <a:rPr lang="ru-RU" sz="2000" dirty="0" smtClean="0"/>
              <a:t>(за </a:t>
            </a:r>
            <a:r>
              <a:rPr lang="uk-UA" sz="2000" dirty="0" smtClean="0"/>
              <a:t>допомогою інструменту автоматизації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" y="0"/>
            <a:ext cx="1984466" cy="31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Non-functional testing: </a:t>
            </a:r>
            <a:r>
              <a:rPr lang="en-US" dirty="0" smtClean="0"/>
              <a:t>Stress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36469" y="1867989"/>
            <a:ext cx="8451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Task: </a:t>
            </a:r>
            <a:r>
              <a:rPr lang="uk-UA" sz="2000" dirty="0" smtClean="0"/>
              <a:t>Робота із чатом </a:t>
            </a:r>
            <a:r>
              <a:rPr lang="en-US" sz="2000" dirty="0" smtClean="0"/>
              <a:t>HipChat </a:t>
            </a:r>
            <a:r>
              <a:rPr lang="uk-UA" sz="2000" dirty="0" smtClean="0"/>
              <a:t>може відбуватися безперервно протягом 5 днів</a:t>
            </a:r>
            <a:endParaRPr lang="en-US" sz="20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Stress testing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rocedure</a:t>
            </a:r>
            <a:r>
              <a:rPr lang="uk-UA" sz="2000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Працювати </a:t>
            </a:r>
            <a:r>
              <a:rPr lang="uk-UA" sz="2000" dirty="0"/>
              <a:t>з</a:t>
            </a:r>
            <a:r>
              <a:rPr lang="uk-UA" sz="2000" dirty="0" smtClean="0"/>
              <a:t> чат-кімнатою</a:t>
            </a:r>
            <a:r>
              <a:rPr lang="en-US" sz="2000" dirty="0" smtClean="0"/>
              <a:t> HipChat </a:t>
            </a:r>
            <a:r>
              <a:rPr lang="uk-UA" sz="2000" dirty="0" smtClean="0"/>
              <a:t>протягом 5 днів, надсилаючи повідомлення кожні 30 хвилин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/>
              <a:t>Результат: </a:t>
            </a:r>
            <a:r>
              <a:rPr lang="uk-UA" sz="2000" dirty="0" smtClean="0"/>
              <a:t>система успішно працювала 5 днів без зупинки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27759" y="3965139"/>
            <a:ext cx="92833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Task: </a:t>
            </a:r>
            <a:r>
              <a:rPr lang="ru-RU" sz="2000" dirty="0"/>
              <a:t>Система повинна </a:t>
            </a:r>
            <a:r>
              <a:rPr lang="ru-RU" sz="2000" dirty="0" err="1"/>
              <a:t>підтримувати</a:t>
            </a:r>
            <a:r>
              <a:rPr lang="ru-RU" sz="2000" dirty="0"/>
              <a:t> роботу </a:t>
            </a:r>
            <a:r>
              <a:rPr lang="uk-UA" sz="2000" dirty="0" smtClean="0"/>
              <a:t>400</a:t>
            </a:r>
            <a:r>
              <a:rPr lang="ru-RU" sz="2000" dirty="0" smtClean="0"/>
              <a:t> </a:t>
            </a:r>
            <a:r>
              <a:rPr lang="ru-RU" sz="2000" dirty="0" err="1"/>
              <a:t>користувачів</a:t>
            </a:r>
            <a:r>
              <a:rPr lang="ru-RU" sz="2000" dirty="0"/>
              <a:t> </a:t>
            </a:r>
            <a:r>
              <a:rPr lang="ru-RU" sz="2000" dirty="0" err="1"/>
              <a:t>одночасно</a:t>
            </a:r>
            <a:r>
              <a:rPr lang="ru-RU" sz="2000" dirty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Load testing procedure</a:t>
            </a:r>
            <a:r>
              <a:rPr lang="uk-UA" sz="2000" b="1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1. </a:t>
            </a:r>
            <a:r>
              <a:rPr lang="uk-UA" sz="2000" dirty="0"/>
              <a:t>Увімкніть додаток </a:t>
            </a:r>
            <a:r>
              <a:rPr lang="en-US" sz="2000" dirty="0"/>
              <a:t>HipChat</a:t>
            </a:r>
            <a:endParaRPr lang="ru-RU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2. </a:t>
            </a:r>
            <a:r>
              <a:rPr lang="ru-RU" sz="2000" dirty="0" err="1"/>
              <a:t>Увійдіть</a:t>
            </a:r>
            <a:r>
              <a:rPr lang="ru-RU" sz="2000" dirty="0"/>
              <a:t> в </a:t>
            </a:r>
            <a:r>
              <a:rPr lang="ru-RU" sz="2000" dirty="0" err="1"/>
              <a:t>існуючий</a:t>
            </a:r>
            <a:r>
              <a:rPr lang="ru-RU" sz="2000" dirty="0"/>
              <a:t> </a:t>
            </a:r>
            <a:r>
              <a:rPr lang="ru-RU" sz="2000" dirty="0" err="1"/>
              <a:t>обліковий</a:t>
            </a:r>
            <a:r>
              <a:rPr lang="ru-RU" sz="2000" dirty="0"/>
              <a:t> </a:t>
            </a:r>
            <a:r>
              <a:rPr lang="ru-RU" sz="2000" dirty="0" err="1"/>
              <a:t>запис</a:t>
            </a:r>
            <a:r>
              <a:rPr lang="ru-RU" sz="2000" dirty="0"/>
              <a:t> за </a:t>
            </a:r>
            <a:r>
              <a:rPr lang="ru-RU" sz="2000" dirty="0" err="1"/>
              <a:t>допогогою</a:t>
            </a:r>
            <a:r>
              <a:rPr lang="ru-RU" sz="2000" dirty="0"/>
              <a:t> </a:t>
            </a:r>
            <a:r>
              <a:rPr lang="ru-RU" sz="2000" dirty="0" err="1"/>
              <a:t>електронної</a:t>
            </a:r>
            <a:r>
              <a:rPr lang="ru-RU" sz="2000" dirty="0"/>
              <a:t> </a:t>
            </a:r>
            <a:r>
              <a:rPr lang="ru-RU" sz="2000" dirty="0" err="1"/>
              <a:t>адреси</a:t>
            </a:r>
            <a:r>
              <a:rPr lang="ru-RU" sz="2000" dirty="0"/>
              <a:t> та пароля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3. </a:t>
            </a:r>
            <a:r>
              <a:rPr lang="ru-RU" sz="2000" dirty="0" err="1"/>
              <a:t>Натисніть</a:t>
            </a:r>
            <a:r>
              <a:rPr lang="ru-RU" sz="2000" dirty="0"/>
              <a:t> на кнопку</a:t>
            </a:r>
            <a:r>
              <a:rPr lang="en-US" sz="2000" dirty="0"/>
              <a:t> </a:t>
            </a:r>
            <a:r>
              <a:rPr lang="ru-RU" sz="2000" dirty="0"/>
              <a:t>«</a:t>
            </a:r>
            <a:r>
              <a:rPr lang="en-US" sz="2000" dirty="0"/>
              <a:t>Log in</a:t>
            </a:r>
            <a:r>
              <a:rPr lang="uk-UA" sz="2000" dirty="0"/>
              <a:t>»</a:t>
            </a:r>
            <a:r>
              <a:rPr lang="ru-RU" sz="2000" dirty="0"/>
              <a:t> </a:t>
            </a:r>
            <a:endParaRPr lang="en-US" sz="20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5. </a:t>
            </a:r>
            <a:r>
              <a:rPr lang="ru-RU" sz="2000" dirty="0" err="1"/>
              <a:t>Повторіть</a:t>
            </a:r>
            <a:r>
              <a:rPr lang="ru-RU" sz="2000" dirty="0"/>
              <a:t> кроки 1-3 </a:t>
            </a:r>
            <a:r>
              <a:rPr lang="ru-RU" sz="2000" dirty="0" smtClean="0"/>
              <a:t>400 </a:t>
            </a:r>
            <a:r>
              <a:rPr lang="ru-RU" sz="2000" dirty="0"/>
              <a:t>раз (за </a:t>
            </a:r>
            <a:r>
              <a:rPr lang="uk-UA" sz="2000" dirty="0"/>
              <a:t>допомогою інструменту автоматизації</a:t>
            </a:r>
            <a:r>
              <a:rPr lang="ru-RU" sz="2000" dirty="0" smtClean="0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Defect:</a:t>
            </a:r>
            <a:r>
              <a:rPr lang="uk-UA" sz="2000" b="1" dirty="0" smtClean="0"/>
              <a:t> </a:t>
            </a:r>
            <a:r>
              <a:rPr lang="uk-UA" sz="2000" dirty="0" smtClean="0"/>
              <a:t>сервер програми </a:t>
            </a:r>
            <a:r>
              <a:rPr lang="uk-UA" sz="2000" dirty="0" err="1" smtClean="0"/>
              <a:t>завис</a:t>
            </a:r>
            <a:r>
              <a:rPr lang="uk-UA" sz="2000" dirty="0" smtClean="0"/>
              <a:t> після підключення 329-го користувача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20" y="238125"/>
            <a:ext cx="2570480" cy="28289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6" t="2105" r="16843" b="6316"/>
          <a:stretch/>
        </p:blipFill>
        <p:spPr>
          <a:xfrm>
            <a:off x="8696325" y="2371725"/>
            <a:ext cx="1238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Localization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81101" y="1881052"/>
            <a:ext cx="731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b="1" dirty="0"/>
              <a:t>Task</a:t>
            </a:r>
            <a:r>
              <a:rPr lang="uk-UA" sz="2000" b="1" dirty="0"/>
              <a:t>:</a:t>
            </a:r>
            <a:r>
              <a:rPr lang="uk-UA" sz="2000" dirty="0"/>
              <a:t> </a:t>
            </a:r>
            <a:r>
              <a:rPr lang="ru-RU" sz="2000" dirty="0"/>
              <a:t>Як </a:t>
            </a:r>
            <a:r>
              <a:rPr lang="ru-RU" sz="2000" dirty="0" err="1" smtClean="0"/>
              <a:t>користувач</a:t>
            </a:r>
            <a:r>
              <a:rPr lang="ru-RU" sz="2000" dirty="0" smtClean="0"/>
              <a:t>, </a:t>
            </a:r>
            <a:r>
              <a:rPr lang="ru-RU" sz="2000" dirty="0"/>
              <a:t>я хочу </a:t>
            </a:r>
            <a:r>
              <a:rPr lang="ru-RU" sz="2000" dirty="0" err="1"/>
              <a:t>змінити</a:t>
            </a:r>
            <a:r>
              <a:rPr lang="ru-RU" sz="2000" dirty="0"/>
              <a:t> </a:t>
            </a:r>
            <a:r>
              <a:rPr lang="ru-RU" sz="2000" dirty="0" err="1" smtClean="0"/>
              <a:t>мову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додатку</a:t>
            </a:r>
            <a:r>
              <a:rPr lang="ru-RU" sz="2000" dirty="0" smtClean="0"/>
              <a:t> так,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вся </a:t>
            </a:r>
            <a:r>
              <a:rPr lang="ru-RU" sz="2000" dirty="0" err="1"/>
              <a:t>текстова</a:t>
            </a:r>
            <a:r>
              <a:rPr lang="ru-RU" sz="2000" dirty="0"/>
              <a:t> </a:t>
            </a:r>
            <a:r>
              <a:rPr lang="ru-RU" sz="2000" dirty="0" err="1"/>
              <a:t>інформація</a:t>
            </a:r>
            <a:r>
              <a:rPr lang="ru-RU" sz="2000" dirty="0"/>
              <a:t> </a:t>
            </a:r>
            <a:r>
              <a:rPr lang="ru-RU" sz="2000" dirty="0" err="1" smtClean="0"/>
              <a:t>була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перекладена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err="1"/>
              <a:t>вибрану</a:t>
            </a:r>
            <a:r>
              <a:rPr lang="ru-RU" sz="2000" dirty="0"/>
              <a:t> </a:t>
            </a:r>
            <a:r>
              <a:rPr lang="ru-RU" sz="2000" dirty="0" err="1" smtClean="0"/>
              <a:t>мову</a:t>
            </a:r>
            <a:endParaRPr lang="ru-RU" sz="2000" dirty="0" smtClean="0"/>
          </a:p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b="1" dirty="0" smtClean="0"/>
              <a:t>Defect: </a:t>
            </a:r>
            <a:r>
              <a:rPr lang="uk-UA" sz="2000" dirty="0" smtClean="0"/>
              <a:t>додаток </a:t>
            </a:r>
            <a:r>
              <a:rPr lang="en-US" sz="2000" dirty="0" smtClean="0"/>
              <a:t>HipChat </a:t>
            </a:r>
            <a:r>
              <a:rPr lang="uk-UA" sz="2000" dirty="0" smtClean="0"/>
              <a:t>є доступним тільки англійською мовою.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2157"/>
            <a:ext cx="2207623" cy="305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Выноска-облако 3"/>
          <p:cNvSpPr/>
          <p:nvPr/>
        </p:nvSpPr>
        <p:spPr>
          <a:xfrm>
            <a:off x="1789611" y="3474720"/>
            <a:ext cx="2991395" cy="1476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Оце так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257" y="3721832"/>
            <a:ext cx="2024743" cy="2626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Выноска-облако 7"/>
          <p:cNvSpPr/>
          <p:nvPr/>
        </p:nvSpPr>
        <p:spPr>
          <a:xfrm flipH="1">
            <a:off x="6622869" y="3378926"/>
            <a:ext cx="3866606" cy="147610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Як так можна?</a:t>
            </a:r>
            <a:endParaRPr lang="uk-UA" sz="2400" dirty="0"/>
          </a:p>
        </p:txBody>
      </p:sp>
      <p:pic>
        <p:nvPicPr>
          <p:cNvPr id="7170" name="Picture 2" descr="http://1.bp.blogspot.com/-NiIUFfSKi_g/Tg5iQdJ6iqI/AAAAAAAAAdw/rPSBBlwF_wM/s1600/flag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98" y="176349"/>
            <a:ext cx="1704703" cy="17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Positive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36470" y="1881052"/>
            <a:ext cx="8072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Task:</a:t>
            </a:r>
            <a:r>
              <a:rPr lang="uk-UA" sz="2000" b="1" dirty="0" smtClean="0"/>
              <a:t> </a:t>
            </a:r>
            <a:r>
              <a:rPr lang="uk-UA" sz="2000" dirty="0" smtClean="0"/>
              <a:t>Протестувати систему </a:t>
            </a:r>
            <a:r>
              <a:rPr lang="uk-UA" sz="2000" dirty="0" err="1" smtClean="0"/>
              <a:t>відеодзвінків</a:t>
            </a:r>
            <a:r>
              <a:rPr lang="ru-RU" sz="2000" dirty="0" smtClean="0"/>
              <a:t>.</a:t>
            </a:r>
            <a:endParaRPr lang="ru-RU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Positive </a:t>
            </a:r>
            <a:r>
              <a:rPr lang="en-US" altLang="en-US" sz="2000" b="1" dirty="0"/>
              <a:t>t</a:t>
            </a:r>
            <a:r>
              <a:rPr lang="en-US" altLang="en-US" sz="2000" b="1" dirty="0" smtClean="0"/>
              <a:t>esting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rocedure</a:t>
            </a:r>
            <a:r>
              <a:rPr lang="uk-UA" sz="2000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Увімкніть додаток </a:t>
            </a:r>
            <a:r>
              <a:rPr lang="en-US" sz="2000" dirty="0" smtClean="0"/>
              <a:t>HipChat</a:t>
            </a:r>
            <a:endParaRPr lang="uk-UA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000" dirty="0" err="1" smtClean="0"/>
              <a:t>Увійдіть</a:t>
            </a:r>
            <a:r>
              <a:rPr lang="ru-RU" sz="2000" dirty="0" smtClean="0"/>
              <a:t> в </a:t>
            </a:r>
            <a:r>
              <a:rPr lang="ru-RU" sz="2000" dirty="0" err="1" smtClean="0"/>
              <a:t>існуючий</a:t>
            </a:r>
            <a:r>
              <a:rPr lang="ru-RU" sz="2000" dirty="0" smtClean="0"/>
              <a:t> </a:t>
            </a:r>
            <a:r>
              <a:rPr lang="ru-RU" sz="2000" dirty="0" err="1" smtClean="0"/>
              <a:t>обліковий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</a:t>
            </a:r>
            <a:r>
              <a:rPr lang="ru-RU" sz="2000" dirty="0" smtClean="0"/>
              <a:t> за </a:t>
            </a:r>
            <a:r>
              <a:rPr lang="ru-RU" sz="2000" dirty="0" err="1" smtClean="0"/>
              <a:t>допогогою</a:t>
            </a:r>
            <a:r>
              <a:rPr lang="en-US" sz="2000" dirty="0" smtClean="0"/>
              <a:t>                          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електронної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адреси</a:t>
            </a:r>
            <a:r>
              <a:rPr lang="ru-RU" sz="2000" dirty="0" smtClean="0"/>
              <a:t> та пароля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000" dirty="0" err="1" smtClean="0"/>
              <a:t>Натисніть</a:t>
            </a:r>
            <a:r>
              <a:rPr lang="ru-RU" sz="2000" dirty="0" smtClean="0"/>
              <a:t> </a:t>
            </a:r>
            <a:r>
              <a:rPr lang="ru-RU" sz="2000" dirty="0"/>
              <a:t>на кнопку</a:t>
            </a:r>
            <a:r>
              <a:rPr lang="en-US" sz="2000" dirty="0"/>
              <a:t> </a:t>
            </a:r>
            <a:r>
              <a:rPr lang="ru-RU" sz="2000" dirty="0" smtClean="0"/>
              <a:t>«</a:t>
            </a:r>
            <a:r>
              <a:rPr lang="en-US" sz="2000" dirty="0" smtClean="0"/>
              <a:t>Log in</a:t>
            </a:r>
            <a:r>
              <a:rPr lang="uk-UA" sz="2000" dirty="0" smtClean="0"/>
              <a:t>»</a:t>
            </a:r>
            <a:r>
              <a:rPr lang="ru-RU" sz="2000" dirty="0" smtClean="0"/>
              <a:t>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Оберіть довільний чат із панелі зліва та натисніть на нього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Натисніть на кнопку </a:t>
            </a:r>
            <a:r>
              <a:rPr lang="uk-UA" sz="2000" dirty="0" err="1" smtClean="0"/>
              <a:t>відеодзвінка</a:t>
            </a:r>
            <a:endParaRPr lang="uk-UA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Очікуйте, поки інший учасник чату не відповість</a:t>
            </a:r>
            <a:endParaRPr lang="en-US" sz="2000" dirty="0" smtClean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/>
              <a:t>Результат:  </a:t>
            </a:r>
            <a:r>
              <a:rPr lang="uk-UA" sz="2000" dirty="0" smtClean="0"/>
              <a:t>Система </a:t>
            </a:r>
            <a:r>
              <a:rPr lang="uk-UA" sz="2000" dirty="0" err="1" smtClean="0"/>
              <a:t>відеодзвінків</a:t>
            </a:r>
            <a:r>
              <a:rPr lang="uk-UA" sz="2000" dirty="0" smtClean="0"/>
              <a:t> успішно працює</a:t>
            </a:r>
            <a:endParaRPr lang="uk-UA" sz="20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dirty="0" smtClean="0"/>
              <a:t>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56" y="-117565"/>
            <a:ext cx="5248367" cy="29522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29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Negative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59521" y="1999002"/>
            <a:ext cx="101629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                                                          Task:</a:t>
            </a:r>
            <a:r>
              <a:rPr lang="uk-UA" sz="2000" b="1" dirty="0" smtClean="0"/>
              <a:t> </a:t>
            </a:r>
            <a:r>
              <a:rPr lang="uk-UA" sz="2000" dirty="0"/>
              <a:t>Протестувати систему </a:t>
            </a:r>
            <a:r>
              <a:rPr lang="uk-UA" sz="2000" dirty="0" err="1"/>
              <a:t>відеодзвінків</a:t>
            </a:r>
            <a:r>
              <a:rPr lang="ru-RU" sz="2000" dirty="0" smtClean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Negative </a:t>
            </a:r>
            <a:r>
              <a:rPr lang="en-US" altLang="en-US" sz="2000" b="1" dirty="0"/>
              <a:t>t</a:t>
            </a:r>
            <a:r>
              <a:rPr lang="en-US" altLang="en-US" sz="2000" b="1" dirty="0" smtClean="0"/>
              <a:t>esting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rocedure</a:t>
            </a:r>
            <a:r>
              <a:rPr lang="uk-UA" sz="2000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/>
              <a:t>Увімкніть додаток </a:t>
            </a:r>
            <a:r>
              <a:rPr lang="en-US" sz="2000" dirty="0"/>
              <a:t>HipChat</a:t>
            </a:r>
            <a:endParaRPr lang="uk-UA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000" dirty="0" err="1"/>
              <a:t>Увійдіть</a:t>
            </a:r>
            <a:r>
              <a:rPr lang="ru-RU" sz="2000" dirty="0"/>
              <a:t> в </a:t>
            </a:r>
            <a:r>
              <a:rPr lang="ru-RU" sz="2000" dirty="0" err="1"/>
              <a:t>існуючий</a:t>
            </a:r>
            <a:r>
              <a:rPr lang="ru-RU" sz="2000" dirty="0"/>
              <a:t> </a:t>
            </a:r>
            <a:r>
              <a:rPr lang="ru-RU" sz="2000" dirty="0" err="1"/>
              <a:t>обліковий</a:t>
            </a:r>
            <a:r>
              <a:rPr lang="ru-RU" sz="2000" dirty="0"/>
              <a:t> </a:t>
            </a:r>
            <a:r>
              <a:rPr lang="ru-RU" sz="2000" dirty="0" err="1"/>
              <a:t>запис</a:t>
            </a:r>
            <a:r>
              <a:rPr lang="ru-RU" sz="2000" dirty="0"/>
              <a:t> за </a:t>
            </a:r>
            <a:r>
              <a:rPr lang="ru-RU" sz="2000" dirty="0" err="1"/>
              <a:t>допогогою</a:t>
            </a:r>
            <a:r>
              <a:rPr lang="en-US" sz="2000" dirty="0"/>
              <a:t> </a:t>
            </a:r>
            <a:r>
              <a:rPr lang="ru-RU" sz="2000" dirty="0" err="1" smtClean="0"/>
              <a:t>електронної</a:t>
            </a:r>
            <a:r>
              <a:rPr lang="ru-RU" sz="2000" dirty="0" smtClean="0"/>
              <a:t> </a:t>
            </a:r>
            <a:r>
              <a:rPr lang="ru-RU" sz="2000" dirty="0" err="1"/>
              <a:t>адреси</a:t>
            </a:r>
            <a:r>
              <a:rPr lang="ru-RU" sz="2000" dirty="0"/>
              <a:t> та пароля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sz="2000" dirty="0" err="1"/>
              <a:t>Натисніть</a:t>
            </a:r>
            <a:r>
              <a:rPr lang="ru-RU" sz="2000" dirty="0"/>
              <a:t> на кнопку</a:t>
            </a:r>
            <a:r>
              <a:rPr lang="en-US" sz="2000" dirty="0"/>
              <a:t> </a:t>
            </a:r>
            <a:r>
              <a:rPr lang="ru-RU" sz="2000" dirty="0"/>
              <a:t>«</a:t>
            </a:r>
            <a:r>
              <a:rPr lang="en-US" sz="2000" dirty="0"/>
              <a:t>Log in</a:t>
            </a:r>
            <a:r>
              <a:rPr lang="uk-UA" sz="2000" dirty="0"/>
              <a:t>»</a:t>
            </a:r>
            <a:r>
              <a:rPr lang="ru-RU" sz="2000" dirty="0"/>
              <a:t>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/>
              <a:t>Оберіть </a:t>
            </a:r>
            <a:r>
              <a:rPr lang="uk-UA" sz="2000" dirty="0" smtClean="0"/>
              <a:t>чат із самим собою</a:t>
            </a:r>
            <a:endParaRPr lang="uk-UA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/>
              <a:t>Натисніть на кнопку </a:t>
            </a:r>
            <a:r>
              <a:rPr lang="uk-UA" sz="2000" dirty="0" err="1" smtClean="0"/>
              <a:t>відеодзвінка</a:t>
            </a:r>
            <a:endParaRPr lang="uk-UA" sz="2000" dirty="0" smtClean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Defect: </a:t>
            </a:r>
            <a:r>
              <a:rPr lang="uk-UA" sz="2000" dirty="0" smtClean="0"/>
              <a:t>при спробі розпочати </a:t>
            </a:r>
            <a:r>
              <a:rPr lang="uk-UA" sz="2000" dirty="0" err="1" smtClean="0"/>
              <a:t>відеоконференцією</a:t>
            </a:r>
            <a:r>
              <a:rPr lang="uk-UA" sz="2000" dirty="0" smtClean="0"/>
              <a:t> із самим собою, додаток зависає і закривається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51705" cy="27163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8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Negative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159521" y="1999002"/>
            <a:ext cx="6991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                                                          Task: </a:t>
            </a:r>
            <a:r>
              <a:rPr lang="uk-UA" sz="2000" dirty="0" smtClean="0"/>
              <a:t>Як зареєстрований 								   користувач, я хочу увійти в								   додаток</a:t>
            </a:r>
            <a:r>
              <a:rPr lang="ru-RU" sz="2000" dirty="0" smtClean="0"/>
              <a:t>.</a:t>
            </a:r>
            <a:endParaRPr lang="ru-RU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Negative </a:t>
            </a:r>
            <a:r>
              <a:rPr lang="en-US" altLang="en-US" sz="2000" b="1" dirty="0"/>
              <a:t>t</a:t>
            </a:r>
            <a:r>
              <a:rPr lang="en-US" altLang="en-US" sz="2000" b="1" dirty="0" smtClean="0"/>
              <a:t>esting </a:t>
            </a:r>
            <a:r>
              <a:rPr lang="en-US" altLang="en-US" sz="2000" b="1" dirty="0"/>
              <a:t>p</a:t>
            </a:r>
            <a:r>
              <a:rPr lang="en-US" altLang="en-US" sz="2000" b="1" dirty="0" smtClean="0"/>
              <a:t>rocedure</a:t>
            </a:r>
            <a:r>
              <a:rPr lang="uk-UA" sz="2000" b="1" dirty="0"/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Увімкніть додаток </a:t>
            </a:r>
            <a:r>
              <a:rPr lang="en-US" sz="2000" dirty="0" smtClean="0"/>
              <a:t>HipChat</a:t>
            </a:r>
            <a:endParaRPr lang="uk-UA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/>
              <a:t>Введіть значення </a:t>
            </a:r>
            <a:r>
              <a:rPr lang="en-US" sz="2000" dirty="0" err="1" smtClean="0"/>
              <a:t>abc</a:t>
            </a:r>
            <a:r>
              <a:rPr lang="uk-UA" sz="2000" dirty="0" smtClean="0"/>
              <a:t> в поле </a:t>
            </a:r>
            <a:r>
              <a:rPr lang="en-US" sz="2000" dirty="0" smtClean="0"/>
              <a:t>e-mail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/>
              <a:t>Введіть </a:t>
            </a:r>
            <a:r>
              <a:rPr lang="uk-UA" sz="2000" dirty="0" smtClean="0"/>
              <a:t>значення </a:t>
            </a:r>
            <a:r>
              <a:rPr lang="en-US" sz="2000" dirty="0" err="1" smtClean="0"/>
              <a:t>bcd</a:t>
            </a:r>
            <a:r>
              <a:rPr lang="en-US" sz="2000" dirty="0" smtClean="0"/>
              <a:t> </a:t>
            </a:r>
            <a:r>
              <a:rPr lang="uk-UA" sz="2000" dirty="0" smtClean="0"/>
              <a:t>в </a:t>
            </a:r>
            <a:r>
              <a:rPr lang="uk-UA" sz="2000" dirty="0"/>
              <a:t>поле </a:t>
            </a:r>
            <a:r>
              <a:rPr lang="en-US" sz="2000" dirty="0" smtClean="0"/>
              <a:t>password</a:t>
            </a:r>
            <a:endParaRPr lang="en-US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/>
              <a:t>Очікуваний результат</a:t>
            </a:r>
            <a:r>
              <a:rPr lang="en-US" sz="2000" b="1" dirty="0" smtClean="0"/>
              <a:t>:</a:t>
            </a:r>
            <a:r>
              <a:rPr lang="uk-UA" sz="2000" b="1" dirty="0" smtClean="0"/>
              <a:t> </a:t>
            </a:r>
            <a:r>
              <a:rPr lang="uk-UA" sz="2000" dirty="0" smtClean="0"/>
              <a:t>Програма повинна вивести повідомлення про помилку, оскільки такого облікового запису не існує</a:t>
            </a:r>
            <a:endParaRPr lang="uk-UA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1015" cy="28346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221" y="2019980"/>
            <a:ext cx="4057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0343" y="1845735"/>
            <a:ext cx="10045337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2800" dirty="0" smtClean="0"/>
              <a:t>Після проведеного тестування, можна відзначити, що додаток </a:t>
            </a:r>
            <a:r>
              <a:rPr lang="en-US" sz="2800" dirty="0" smtClean="0"/>
              <a:t>HipChat Desktop </a:t>
            </a:r>
            <a:r>
              <a:rPr lang="uk-UA" sz="2800" dirty="0" smtClean="0"/>
              <a:t>є багатофункціональним та достатньо надійним </a:t>
            </a:r>
            <a:r>
              <a:rPr lang="en-US" sz="2800" dirty="0" smtClean="0"/>
              <a:t>chat-</a:t>
            </a:r>
            <a:r>
              <a:rPr lang="uk-UA" sz="2800" dirty="0" smtClean="0"/>
              <a:t>сервісом, хоча й не позбавлений </a:t>
            </a:r>
            <a:r>
              <a:rPr lang="uk-UA" sz="2800" dirty="0" err="1" smtClean="0"/>
              <a:t>баґів</a:t>
            </a:r>
            <a:r>
              <a:rPr lang="uk-UA" sz="2800" dirty="0" smtClean="0"/>
              <a:t> та недоліків.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16807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14846" y="4702629"/>
            <a:ext cx="67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Дякую за увагу! =)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90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uk-UA" dirty="0" smtClean="0"/>
              <a:t>Постановка завдання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14846" y="1881052"/>
            <a:ext cx="10084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Протестувати додаток </a:t>
            </a:r>
            <a:r>
              <a:rPr lang="en-US" sz="2400" dirty="0" smtClean="0"/>
              <a:t>HipChat Desktop </a:t>
            </a:r>
            <a:r>
              <a:rPr lang="uk-UA" sz="2400" dirty="0" smtClean="0"/>
              <a:t>за якомога більшою кількістю типів тестування</a:t>
            </a:r>
          </a:p>
          <a:p>
            <a:endParaRPr lang="uk-UA" sz="2400" dirty="0"/>
          </a:p>
          <a:p>
            <a:r>
              <a:rPr lang="en-US" sz="2400" b="1" dirty="0" smtClean="0"/>
              <a:t>HipChat</a:t>
            </a:r>
            <a:r>
              <a:rPr lang="en-US" sz="2400" dirty="0" smtClean="0"/>
              <a:t> -</a:t>
            </a:r>
            <a:r>
              <a:rPr lang="uk-UA" sz="2400" dirty="0" smtClean="0"/>
              <a:t> </a:t>
            </a:r>
            <a:r>
              <a:rPr lang="uk-UA" sz="2400" dirty="0"/>
              <a:t>веб-сервіс для </a:t>
            </a:r>
            <a:r>
              <a:rPr lang="uk-UA" sz="2400" dirty="0" smtClean="0"/>
              <a:t>особистого/</a:t>
            </a:r>
            <a:r>
              <a:rPr lang="uk-UA" sz="2400" dirty="0" err="1" smtClean="0"/>
              <a:t>внутрішньго</a:t>
            </a:r>
            <a:r>
              <a:rPr lang="uk-UA" sz="2400" dirty="0" smtClean="0"/>
              <a:t> обміну повідомленнями</a:t>
            </a:r>
            <a:r>
              <a:rPr lang="en-US" sz="2400" dirty="0" smtClean="0"/>
              <a:t> </a:t>
            </a:r>
            <a:r>
              <a:rPr lang="uk-UA" sz="2400" dirty="0" smtClean="0"/>
              <a:t>чат. Також надає послуги хмарного зберігання файлів</a:t>
            </a:r>
            <a:r>
              <a:rPr lang="uk-UA" dirty="0" smtClean="0"/>
              <a:t>, </a:t>
            </a:r>
            <a:r>
              <a:rPr lang="uk-UA" sz="2400" dirty="0" smtClean="0"/>
              <a:t>дозволяє здійснювати </a:t>
            </a:r>
            <a:r>
              <a:rPr lang="uk-UA" sz="2400" dirty="0" err="1" smtClean="0"/>
              <a:t>відеодзвінки</a:t>
            </a:r>
            <a:r>
              <a:rPr lang="uk-UA" sz="2400" dirty="0" smtClean="0"/>
              <a:t>, має вбудовану функцію перегляду зображень та пошуку по історії повідомлень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26" y="4119835"/>
            <a:ext cx="5715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uk-UA" dirty="0" smtClean="0"/>
              <a:t>План</a:t>
            </a:r>
            <a:r>
              <a:rPr lang="en-US" dirty="0" smtClean="0"/>
              <a:t> (Agenda)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33" y="1881052"/>
            <a:ext cx="3240847" cy="4022725"/>
          </a:xfrm>
        </p:spPr>
      </p:pic>
      <p:sp>
        <p:nvSpPr>
          <p:cNvPr id="5" name="TextBox 4"/>
          <p:cNvSpPr txBox="1"/>
          <p:nvPr/>
        </p:nvSpPr>
        <p:spPr>
          <a:xfrm>
            <a:off x="1214846" y="1881052"/>
            <a:ext cx="66999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Functional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Smoke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Non-Functional testing: UI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Non-Functional testing: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Non-Functional testing</a:t>
            </a:r>
            <a:r>
              <a:rPr lang="en-US" sz="2400" dirty="0"/>
              <a:t>: </a:t>
            </a:r>
            <a:r>
              <a:rPr lang="en-US" sz="2400" dirty="0" smtClean="0"/>
              <a:t>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Non-Functional testing: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Localization</a:t>
            </a:r>
            <a:endParaRPr lang="uk-UA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Positive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Negative testing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47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1450757"/>
          </a:xfrm>
          <a:noFill/>
        </p:spPr>
        <p:txBody>
          <a:bodyPr/>
          <a:lstStyle/>
          <a:p>
            <a:pPr algn="ctr"/>
            <a:r>
              <a:rPr lang="en-US" dirty="0" smtClean="0"/>
              <a:t>Functional Testing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14846" y="1881052"/>
            <a:ext cx="693637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Task: </a:t>
            </a:r>
            <a:r>
              <a:rPr lang="uk-UA" sz="2000" dirty="0" smtClean="0"/>
              <a:t>Перевірити функцію створення нової чат-кімнати</a:t>
            </a:r>
          </a:p>
          <a:p>
            <a:r>
              <a:rPr lang="en-US" altLang="en-US" sz="2000" b="1" dirty="0"/>
              <a:t>Unit</a:t>
            </a:r>
            <a:r>
              <a:rPr lang="en-US" altLang="en-US" sz="2000" b="1" dirty="0" smtClean="0">
                <a:solidFill>
                  <a:prstClr val="black"/>
                </a:solidFill>
              </a:rPr>
              <a:t> </a:t>
            </a:r>
            <a:r>
              <a:rPr lang="en-US" altLang="en-US" sz="2000" b="1" dirty="0">
                <a:solidFill>
                  <a:prstClr val="black"/>
                </a:solidFill>
              </a:rPr>
              <a:t>Testing Procedure</a:t>
            </a:r>
            <a:r>
              <a:rPr lang="uk-UA" sz="2000" b="1" dirty="0" smtClean="0">
                <a:solidFill>
                  <a:prstClr val="black"/>
                </a:solidFill>
              </a:rPr>
              <a:t>:</a:t>
            </a: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Перейти на головну сторінку</a:t>
            </a:r>
            <a:endParaRPr lang="en-US" dirty="0" smtClean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Натиснути на кнопку «</a:t>
            </a:r>
            <a:r>
              <a:rPr lang="en-US" dirty="0" smtClean="0">
                <a:solidFill>
                  <a:prstClr val="black"/>
                </a:solidFill>
              </a:rPr>
              <a:t>Create a room</a:t>
            </a:r>
            <a:r>
              <a:rPr lang="uk-UA" dirty="0" smtClean="0">
                <a:solidFill>
                  <a:prstClr val="black"/>
                </a:solidFill>
              </a:rPr>
              <a:t>»</a:t>
            </a: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У вікні </a:t>
            </a:r>
            <a:r>
              <a:rPr lang="en-US" dirty="0" smtClean="0">
                <a:solidFill>
                  <a:prstClr val="black"/>
                </a:solidFill>
              </a:rPr>
              <a:t>Create a new room</a:t>
            </a:r>
            <a:r>
              <a:rPr lang="uk-UA" dirty="0" smtClean="0">
                <a:solidFill>
                  <a:prstClr val="black"/>
                </a:solidFill>
              </a:rPr>
              <a:t> в поле </a:t>
            </a:r>
            <a:r>
              <a:rPr lang="en-US" dirty="0" smtClean="0">
                <a:solidFill>
                  <a:prstClr val="black"/>
                </a:solidFill>
              </a:rPr>
              <a:t>Room name </a:t>
            </a:r>
            <a:r>
              <a:rPr lang="uk-UA" dirty="0" smtClean="0">
                <a:solidFill>
                  <a:prstClr val="black"/>
                </a:solidFill>
              </a:rPr>
              <a:t>ввести назву кімнати</a:t>
            </a:r>
            <a:endParaRPr lang="en-US" dirty="0" smtClean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У вікні </a:t>
            </a:r>
            <a:r>
              <a:rPr lang="en-US" dirty="0">
                <a:solidFill>
                  <a:prstClr val="black"/>
                </a:solidFill>
              </a:rPr>
              <a:t>Create a new room</a:t>
            </a:r>
            <a:r>
              <a:rPr lang="uk-UA" dirty="0">
                <a:solidFill>
                  <a:prstClr val="black"/>
                </a:solidFill>
              </a:rPr>
              <a:t> в поле </a:t>
            </a:r>
            <a:r>
              <a:rPr lang="en-US" dirty="0" smtClean="0">
                <a:solidFill>
                  <a:prstClr val="black"/>
                </a:solidFill>
              </a:rPr>
              <a:t>Topic</a:t>
            </a:r>
            <a:r>
              <a:rPr lang="uk-UA" dirty="0" smtClean="0">
                <a:solidFill>
                  <a:prstClr val="black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uk-UA" dirty="0" smtClean="0">
                <a:solidFill>
                  <a:prstClr val="black"/>
                </a:solidFill>
              </a:rPr>
              <a:t>записати тему кімнати</a:t>
            </a:r>
          </a:p>
          <a:p>
            <a:pPr marL="457200" indent="-457200">
              <a:buAutoNum type="arabicParenR"/>
            </a:pPr>
            <a:r>
              <a:rPr lang="uk-UA" dirty="0">
                <a:solidFill>
                  <a:prstClr val="black"/>
                </a:solidFill>
              </a:rPr>
              <a:t>У вікні </a:t>
            </a:r>
            <a:r>
              <a:rPr lang="en-US" dirty="0">
                <a:solidFill>
                  <a:prstClr val="black"/>
                </a:solidFill>
              </a:rPr>
              <a:t>Create a new room</a:t>
            </a:r>
            <a:r>
              <a:rPr lang="uk-UA" dirty="0" smtClean="0">
                <a:solidFill>
                  <a:prstClr val="black"/>
                </a:solidFill>
              </a:rPr>
              <a:t> та обрати тип кімнати (відкрита чи закрита) за допомогою </a:t>
            </a:r>
            <a:r>
              <a:rPr lang="uk-UA" dirty="0" err="1" smtClean="0">
                <a:solidFill>
                  <a:prstClr val="black"/>
                </a:solidFill>
              </a:rPr>
              <a:t>радіокнопок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Access</a:t>
            </a:r>
            <a:endParaRPr lang="uk-UA" dirty="0" smtClean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Натиснути на кнопку «</a:t>
            </a:r>
            <a:r>
              <a:rPr lang="en-US" dirty="0" smtClean="0">
                <a:solidFill>
                  <a:prstClr val="black"/>
                </a:solidFill>
              </a:rPr>
              <a:t>Create room</a:t>
            </a:r>
            <a:r>
              <a:rPr lang="uk-UA" dirty="0" smtClean="0">
                <a:solidFill>
                  <a:prstClr val="black"/>
                </a:solidFill>
              </a:rPr>
              <a:t>»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sz="2000" dirty="0" smtClean="0"/>
          </a:p>
          <a:p>
            <a:r>
              <a:rPr lang="uk-UA" sz="2000" b="1" dirty="0" smtClean="0"/>
              <a:t>Очікуваний результат:</a:t>
            </a:r>
            <a:r>
              <a:rPr lang="uk-UA" sz="2000" dirty="0" smtClean="0"/>
              <a:t> буде створено нову чат-кімнату</a:t>
            </a:r>
          </a:p>
          <a:p>
            <a:r>
              <a:rPr lang="uk-UA" sz="2000" b="1" dirty="0" smtClean="0"/>
              <a:t>Отриманий результат: </a:t>
            </a:r>
            <a:r>
              <a:rPr lang="uk-UA" sz="2000" dirty="0" smtClean="0"/>
              <a:t>успішно створена нова чат-кімната</a:t>
            </a:r>
            <a:endParaRPr lang="uk-UA" sz="2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83" y="3670663"/>
            <a:ext cx="4215289" cy="2545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769" y="2604135"/>
            <a:ext cx="2525548" cy="818334"/>
          </a:xfrm>
          <a:prstGeom prst="rect">
            <a:avLst/>
          </a:prstGeom>
        </p:spPr>
      </p:pic>
      <p:pic>
        <p:nvPicPr>
          <p:cNvPr id="9" name="Picture 2" descr="https://cdn0.iconfinder.com/data/icons/round-ui-icons/128/tick_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646" y="2635520"/>
            <a:ext cx="1688284" cy="168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752600" cy="151521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238375" y="1452563"/>
            <a:ext cx="428625" cy="857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5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1450757"/>
          </a:xfrm>
          <a:noFill/>
        </p:spPr>
        <p:txBody>
          <a:bodyPr/>
          <a:lstStyle/>
          <a:p>
            <a:pPr algn="ctr"/>
            <a:r>
              <a:rPr lang="en-US" dirty="0" smtClean="0"/>
              <a:t>Functional Testing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14846" y="1881052"/>
            <a:ext cx="7713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Task: </a:t>
            </a:r>
            <a:r>
              <a:rPr lang="uk-UA" sz="2000" dirty="0" smtClean="0"/>
              <a:t>Перевірити функцію надсилання файлів</a:t>
            </a:r>
          </a:p>
          <a:p>
            <a:r>
              <a:rPr lang="uk-UA" sz="2000" b="1" dirty="0"/>
              <a:t>Очікуваний результат:</a:t>
            </a:r>
            <a:r>
              <a:rPr lang="uk-UA" sz="2000" dirty="0"/>
              <a:t> файл буде успішно надіслано</a:t>
            </a:r>
            <a:endParaRPr lang="uk-UA" sz="2000" dirty="0" smtClean="0"/>
          </a:p>
          <a:p>
            <a:r>
              <a:rPr lang="en-US" altLang="en-US" sz="2000" b="1" dirty="0"/>
              <a:t>Unit</a:t>
            </a:r>
            <a:r>
              <a:rPr lang="en-US" altLang="en-US" sz="2000" b="1" dirty="0" smtClean="0">
                <a:solidFill>
                  <a:prstClr val="black"/>
                </a:solidFill>
              </a:rPr>
              <a:t> </a:t>
            </a:r>
            <a:r>
              <a:rPr lang="en-US" altLang="en-US" sz="2000" b="1" dirty="0">
                <a:solidFill>
                  <a:prstClr val="black"/>
                </a:solidFill>
              </a:rPr>
              <a:t>Testing Procedure</a:t>
            </a:r>
            <a:r>
              <a:rPr lang="uk-UA" sz="2000" b="1" dirty="0" smtClean="0">
                <a:solidFill>
                  <a:prstClr val="black"/>
                </a:solidFill>
              </a:rPr>
              <a:t>:</a:t>
            </a:r>
          </a:p>
          <a:p>
            <a:pPr marL="457200" indent="-457200">
              <a:buAutoNum type="arabicParenR"/>
            </a:pPr>
            <a:r>
              <a:rPr lang="uk-UA" dirty="0" smtClean="0">
                <a:solidFill>
                  <a:prstClr val="black"/>
                </a:solidFill>
              </a:rPr>
              <a:t>Перейти на головну сторінку</a:t>
            </a:r>
          </a:p>
          <a:p>
            <a:pPr marL="457200" indent="-457200">
              <a:buAutoNum type="arabicParenR"/>
            </a:pPr>
            <a:r>
              <a:rPr lang="uk-UA" sz="2000" dirty="0" smtClean="0">
                <a:solidFill>
                  <a:prstClr val="black"/>
                </a:solidFill>
              </a:rPr>
              <a:t>На панелі зліва натиснути на один із діалогів</a:t>
            </a:r>
          </a:p>
          <a:p>
            <a:pPr marL="457200" indent="-457200">
              <a:buAutoNum type="arabicParenR"/>
            </a:pPr>
            <a:r>
              <a:rPr lang="uk-UA" sz="2000" dirty="0" smtClean="0">
                <a:solidFill>
                  <a:prstClr val="black"/>
                </a:solidFill>
              </a:rPr>
              <a:t>На панелі справа натиснути на кнопку «</a:t>
            </a:r>
            <a:r>
              <a:rPr lang="en-US" sz="2000" dirty="0" smtClean="0">
                <a:solidFill>
                  <a:prstClr val="black"/>
                </a:solidFill>
              </a:rPr>
              <a:t>Files</a:t>
            </a:r>
            <a:r>
              <a:rPr lang="uk-UA" sz="2000" dirty="0" smtClean="0">
                <a:solidFill>
                  <a:prstClr val="black"/>
                </a:solidFill>
              </a:rPr>
              <a:t>»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457200" indent="-457200">
              <a:buAutoNum type="arabicParenR"/>
            </a:pPr>
            <a:r>
              <a:rPr lang="uk-UA" sz="2000" dirty="0" smtClean="0"/>
              <a:t>Натиснути на «</a:t>
            </a:r>
            <a:r>
              <a:rPr lang="en-US" sz="2000" dirty="0" smtClean="0"/>
              <a:t>Share the first file</a:t>
            </a:r>
            <a:r>
              <a:rPr lang="uk-UA" sz="2000" dirty="0" smtClean="0"/>
              <a:t>»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uk-UA" sz="2000" dirty="0" smtClean="0"/>
              <a:t>Повинне відкритися вікно вибору файлів</a:t>
            </a:r>
          </a:p>
          <a:p>
            <a:pPr marL="457200" indent="-457200">
              <a:buAutoNum type="arabicParenR"/>
            </a:pPr>
            <a:r>
              <a:rPr lang="uk-UA" sz="2000" dirty="0" smtClean="0"/>
              <a:t>Обрати довільний файл та натиснути на кнопку підтвердження</a:t>
            </a:r>
          </a:p>
          <a:p>
            <a:pPr marL="457200" indent="-457200">
              <a:buAutoNum type="arabicParenR"/>
            </a:pPr>
            <a:r>
              <a:rPr lang="uk-UA" sz="2000" dirty="0" smtClean="0"/>
              <a:t>Надіслати повідомлення з прикріпленим файлом</a:t>
            </a:r>
          </a:p>
          <a:p>
            <a:r>
              <a:rPr lang="uk-UA" sz="2000" b="1" dirty="0" smtClean="0"/>
              <a:t>Отриманий результат: </a:t>
            </a:r>
            <a:r>
              <a:rPr lang="uk-UA" sz="2000" dirty="0" smtClean="0"/>
              <a:t>повідомлення з прикріпленим </a:t>
            </a:r>
          </a:p>
          <a:p>
            <a:r>
              <a:rPr lang="uk-UA" sz="2000" dirty="0" smtClean="0"/>
              <a:t>файлом успішно надіслано та відображено в історії </a:t>
            </a:r>
          </a:p>
          <a:p>
            <a:r>
              <a:rPr lang="uk-UA" sz="2000" dirty="0" smtClean="0"/>
              <a:t>листування</a:t>
            </a:r>
            <a:endParaRPr lang="uk-UA" sz="20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752600" cy="151521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238375" y="1452563"/>
            <a:ext cx="428625" cy="857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2" y="2574924"/>
            <a:ext cx="2526771" cy="714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387" y="4914900"/>
            <a:ext cx="5345017" cy="14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13202">
            <a:off x="4821213" y="2625499"/>
            <a:ext cx="6341800" cy="8115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1450757"/>
          </a:xfrm>
          <a:noFill/>
        </p:spPr>
        <p:txBody>
          <a:bodyPr/>
          <a:lstStyle/>
          <a:p>
            <a:pPr algn="ctr"/>
            <a:r>
              <a:rPr lang="en-US" dirty="0" smtClean="0"/>
              <a:t>Smoke Testing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0" y="1786501"/>
            <a:ext cx="3644900" cy="19235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5012" t="19749" r="4772" b="15931"/>
          <a:stretch/>
        </p:blipFill>
        <p:spPr>
          <a:xfrm>
            <a:off x="7759699" y="3416300"/>
            <a:ext cx="2518446" cy="1663700"/>
          </a:xfrm>
          <a:prstGeom prst="rect">
            <a:avLst/>
          </a:prstGeom>
        </p:spPr>
      </p:pic>
      <p:sp>
        <p:nvSpPr>
          <p:cNvPr id="6" name="Выгнутая вниз стрелка 5"/>
          <p:cNvSpPr/>
          <p:nvPr/>
        </p:nvSpPr>
        <p:spPr>
          <a:xfrm rot="18714802">
            <a:off x="9688213" y="3333353"/>
            <a:ext cx="2134590" cy="8017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846" y="1881052"/>
            <a:ext cx="59733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</a:rPr>
              <a:t>Task</a:t>
            </a:r>
            <a:r>
              <a:rPr lang="uk-UA" sz="2000" b="1" dirty="0">
                <a:solidFill>
                  <a:prstClr val="black"/>
                </a:solidFill>
              </a:rPr>
              <a:t>: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uk-UA" sz="2000" dirty="0" smtClean="0"/>
              <a:t>Тестування нової версії </a:t>
            </a:r>
            <a:r>
              <a:rPr lang="en-US" sz="2000" dirty="0" smtClean="0"/>
              <a:t>HipChat</a:t>
            </a:r>
            <a:endParaRPr 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 smtClean="0">
                <a:solidFill>
                  <a:prstClr val="black"/>
                </a:solidFill>
              </a:rPr>
              <a:t>Оч</a:t>
            </a:r>
            <a:r>
              <a:rPr lang="uk-UA" sz="2000" b="1" dirty="0" err="1" smtClean="0">
                <a:solidFill>
                  <a:prstClr val="black"/>
                </a:solidFill>
              </a:rPr>
              <a:t>ікуваний</a:t>
            </a:r>
            <a:r>
              <a:rPr lang="ru-RU" sz="2000" b="1" dirty="0" smtClean="0">
                <a:solidFill>
                  <a:prstClr val="black"/>
                </a:solidFill>
              </a:rPr>
              <a:t> результат: </a:t>
            </a:r>
            <a:r>
              <a:rPr lang="uk-UA" sz="2000" dirty="0" smtClean="0">
                <a:solidFill>
                  <a:prstClr val="black"/>
                </a:solidFill>
              </a:rPr>
              <a:t>додаток повинен успішно та без помилок виконувати свої функції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Smoke</a:t>
            </a:r>
            <a:r>
              <a:rPr lang="en-US" altLang="en-US" sz="2000" b="1" dirty="0" smtClean="0">
                <a:solidFill>
                  <a:prstClr val="black"/>
                </a:solidFill>
              </a:rPr>
              <a:t> </a:t>
            </a:r>
            <a:r>
              <a:rPr lang="en-US" altLang="en-US" sz="2000" b="1" dirty="0">
                <a:solidFill>
                  <a:prstClr val="black"/>
                </a:solidFill>
              </a:rPr>
              <a:t>Testing Procedure</a:t>
            </a:r>
            <a:r>
              <a:rPr lang="uk-UA" sz="2000" b="1" dirty="0">
                <a:solidFill>
                  <a:prstClr val="black"/>
                </a:solidFill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sz="2000" dirty="0" smtClean="0">
                <a:solidFill>
                  <a:prstClr val="black"/>
                </a:solidFill>
              </a:rPr>
              <a:t>Запускаємо додаток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sz="2000" dirty="0" smtClean="0">
                <a:solidFill>
                  <a:prstClr val="black"/>
                </a:solidFill>
              </a:rPr>
              <a:t>Вводимо дані </a:t>
            </a:r>
            <a:r>
              <a:rPr lang="en-US" sz="2000" dirty="0" smtClean="0">
                <a:solidFill>
                  <a:prstClr val="black"/>
                </a:solidFill>
              </a:rPr>
              <a:t>email </a:t>
            </a:r>
            <a:r>
              <a:rPr lang="uk-UA" sz="2000" dirty="0" smtClean="0">
                <a:solidFill>
                  <a:prstClr val="black"/>
                </a:solidFill>
              </a:rPr>
              <a:t>та пароль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uk-UA" sz="2000" dirty="0" smtClean="0">
                <a:solidFill>
                  <a:prstClr val="black"/>
                </a:solidFill>
              </a:rPr>
              <a:t>Натискаємо кнопку «</a:t>
            </a:r>
            <a:r>
              <a:rPr lang="en-US" sz="2000" dirty="0" smtClean="0">
                <a:solidFill>
                  <a:prstClr val="black"/>
                </a:solidFill>
              </a:rPr>
              <a:t>Log in</a:t>
            </a:r>
            <a:r>
              <a:rPr lang="uk-UA" sz="2000" dirty="0" smtClean="0">
                <a:solidFill>
                  <a:prstClr val="black"/>
                </a:solidFill>
              </a:rPr>
              <a:t>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Defect: 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При першій спробі авторизації програма сповістила про внутрішню помилку:</a:t>
            </a:r>
            <a:endParaRPr lang="en-US" sz="2000" b="1" dirty="0" smtClean="0">
              <a:solidFill>
                <a:prstClr val="black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000" dirty="0">
              <a:solidFill>
                <a:prstClr val="black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b="70923"/>
          <a:stretch/>
        </p:blipFill>
        <p:spPr>
          <a:xfrm>
            <a:off x="1323974" y="5043487"/>
            <a:ext cx="4530726" cy="9448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33574" y="5141323"/>
            <a:ext cx="4254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prstClr val="black"/>
                </a:solidFill>
              </a:rPr>
              <a:t>Проміжний Результат: </a:t>
            </a:r>
            <a:r>
              <a:rPr lang="uk-UA" sz="2000" dirty="0">
                <a:solidFill>
                  <a:prstClr val="black"/>
                </a:solidFill>
              </a:rPr>
              <a:t>Успішна авторизація та автоматичний перехід на головну сторінку</a:t>
            </a:r>
            <a:endParaRPr lang="uk-UA" sz="2000" b="1" dirty="0">
              <a:solidFill>
                <a:prstClr val="black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2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Smoke Testing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14846" y="1881052"/>
            <a:ext cx="66999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uk-UA" sz="2000" dirty="0" smtClean="0">
                <a:solidFill>
                  <a:prstClr val="black"/>
                </a:solidFill>
              </a:rPr>
              <a:t>Обираємо </a:t>
            </a:r>
            <a:r>
              <a:rPr lang="uk-UA" sz="2000" dirty="0">
                <a:solidFill>
                  <a:prstClr val="black"/>
                </a:solidFill>
              </a:rPr>
              <a:t>діалог із панелі </a:t>
            </a:r>
            <a:r>
              <a:rPr lang="uk-UA" sz="2000" dirty="0" smtClean="0">
                <a:solidFill>
                  <a:prstClr val="black"/>
                </a:solidFill>
              </a:rPr>
              <a:t>зліва та натискаємо на нього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uk-UA" sz="2000" dirty="0" smtClean="0">
                <a:solidFill>
                  <a:prstClr val="black"/>
                </a:solidFill>
              </a:rPr>
              <a:t>Вводимо в текстове поле </a:t>
            </a:r>
            <a:r>
              <a:rPr lang="uk-UA" sz="2000" dirty="0">
                <a:solidFill>
                  <a:prstClr val="black"/>
                </a:solidFill>
              </a:rPr>
              <a:t>довільне </a:t>
            </a:r>
            <a:r>
              <a:rPr lang="uk-UA" sz="2000" dirty="0" smtClean="0">
                <a:solidFill>
                  <a:prstClr val="black"/>
                </a:solidFill>
              </a:rPr>
              <a:t>повідомлення </a:t>
            </a:r>
            <a:r>
              <a:rPr lang="uk-UA" sz="2000" dirty="0">
                <a:solidFill>
                  <a:prstClr val="black"/>
                </a:solidFill>
              </a:rPr>
              <a:t>та </a:t>
            </a:r>
            <a:r>
              <a:rPr lang="uk-UA" sz="2000" dirty="0" smtClean="0">
                <a:solidFill>
                  <a:prstClr val="black"/>
                </a:solidFill>
              </a:rPr>
              <a:t>надсилаємо його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>
                <a:solidFill>
                  <a:prstClr val="black"/>
                </a:solidFill>
              </a:rPr>
              <a:t>Проміжний</a:t>
            </a:r>
            <a:r>
              <a:rPr lang="uk-UA" sz="2000" b="1" dirty="0" smtClean="0">
                <a:solidFill>
                  <a:prstClr val="black"/>
                </a:solidFill>
              </a:rPr>
              <a:t> результат: </a:t>
            </a:r>
            <a:r>
              <a:rPr lang="uk-UA" sz="2000" dirty="0" smtClean="0">
                <a:solidFill>
                  <a:prstClr val="black"/>
                </a:solidFill>
              </a:rPr>
              <a:t>повідомлення успішно надіслано та відображено в історії листування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uk-UA" sz="2000" dirty="0" smtClean="0">
                <a:solidFill>
                  <a:prstClr val="black"/>
                </a:solidFill>
              </a:rPr>
              <a:t>На верхній навігаційній панелі натискаємо на кнопку з </a:t>
            </a:r>
            <a:r>
              <a:rPr lang="uk-UA" sz="2000" dirty="0" err="1" smtClean="0">
                <a:solidFill>
                  <a:prstClr val="black"/>
                </a:solidFill>
              </a:rPr>
              <a:t>аватаром</a:t>
            </a:r>
            <a:r>
              <a:rPr lang="uk-UA" sz="2000" dirty="0" smtClean="0">
                <a:solidFill>
                  <a:prstClr val="black"/>
                </a:solidFill>
              </a:rPr>
              <a:t> користувача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uk-UA" sz="2000" dirty="0" smtClean="0">
                <a:solidFill>
                  <a:prstClr val="black"/>
                </a:solidFill>
              </a:rPr>
              <a:t>Обираємо пункт </a:t>
            </a:r>
            <a:r>
              <a:rPr lang="en-US" sz="2000" dirty="0" smtClean="0">
                <a:solidFill>
                  <a:prstClr val="black"/>
                </a:solidFill>
              </a:rPr>
              <a:t>Log out </a:t>
            </a:r>
            <a:r>
              <a:rPr lang="uk-UA" sz="2000" dirty="0" smtClean="0">
                <a:solidFill>
                  <a:prstClr val="black"/>
                </a:solidFill>
              </a:rPr>
              <a:t>та натискаємо на нього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>
                <a:solidFill>
                  <a:prstClr val="black"/>
                </a:solidFill>
              </a:rPr>
              <a:t>Проміжний </a:t>
            </a:r>
            <a:r>
              <a:rPr lang="uk-UA" sz="2000" b="1" dirty="0">
                <a:solidFill>
                  <a:prstClr val="black"/>
                </a:solidFill>
              </a:rPr>
              <a:t>результат: </a:t>
            </a:r>
            <a:r>
              <a:rPr lang="uk-UA" sz="2000" dirty="0" smtClean="0">
                <a:solidFill>
                  <a:prstClr val="black"/>
                </a:solidFill>
              </a:rPr>
              <a:t>користувача відключає від системи та автоматично перенаправляє на сторінку авторизації</a:t>
            </a:r>
            <a:endParaRPr lang="uk-UA" sz="20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>
                <a:solidFill>
                  <a:prstClr val="black"/>
                </a:solidFill>
              </a:rPr>
              <a:t>Результат: </a:t>
            </a:r>
            <a:r>
              <a:rPr lang="uk-UA" sz="2000" dirty="0" smtClean="0">
                <a:solidFill>
                  <a:prstClr val="black"/>
                </a:solidFill>
              </a:rPr>
              <a:t>всі протестовані системи успішно працюють</a:t>
            </a:r>
            <a:endParaRPr lang="uk-UA" sz="20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000" dirty="0" smtClean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000" b="1" dirty="0">
              <a:solidFill>
                <a:prstClr val="black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13202">
            <a:off x="4821213" y="2625499"/>
            <a:ext cx="6341800" cy="8115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82" t="6291" r="23294" b="10602"/>
          <a:stretch/>
        </p:blipFill>
        <p:spPr>
          <a:xfrm>
            <a:off x="6851650" y="5271226"/>
            <a:ext cx="5340350" cy="1231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71083" t="16319" r="14373" b="55382"/>
          <a:stretch/>
        </p:blipFill>
        <p:spPr>
          <a:xfrm>
            <a:off x="8417293" y="1993900"/>
            <a:ext cx="271655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Non-functional testing: UI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214847" y="1881052"/>
            <a:ext cx="610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Task: </a:t>
            </a:r>
            <a:r>
              <a:rPr lang="uk-UA" sz="2000" dirty="0" smtClean="0">
                <a:solidFill>
                  <a:prstClr val="black"/>
                </a:solidFill>
              </a:rPr>
              <a:t>Тестування </a:t>
            </a:r>
            <a:r>
              <a:rPr lang="en-US" sz="2000" dirty="0" smtClean="0">
                <a:solidFill>
                  <a:prstClr val="black"/>
                </a:solidFill>
              </a:rPr>
              <a:t>UI HipChat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Desktop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prstClr val="black"/>
                </a:solidFill>
              </a:rPr>
              <a:t>UI </a:t>
            </a:r>
            <a:r>
              <a:rPr lang="en-US" altLang="en-US" sz="2000" b="1" dirty="0">
                <a:solidFill>
                  <a:prstClr val="black"/>
                </a:solidFill>
              </a:rPr>
              <a:t>t</a:t>
            </a:r>
            <a:r>
              <a:rPr lang="en-US" altLang="en-US" sz="2000" b="1" dirty="0" smtClean="0">
                <a:solidFill>
                  <a:prstClr val="black"/>
                </a:solidFill>
              </a:rPr>
              <a:t>esting procedure</a:t>
            </a:r>
            <a:r>
              <a:rPr lang="uk-UA" sz="2000" b="1" dirty="0">
                <a:solidFill>
                  <a:prstClr val="black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1. </a:t>
            </a:r>
            <a:r>
              <a:rPr lang="uk-UA" sz="2000" dirty="0" smtClean="0">
                <a:solidFill>
                  <a:prstClr val="black"/>
                </a:solidFill>
              </a:rPr>
              <a:t>Перевірити вигляд вікна: всі елементи </a:t>
            </a:r>
            <a:r>
              <a:rPr lang="en-US" sz="2000" dirty="0" smtClean="0">
                <a:solidFill>
                  <a:prstClr val="black"/>
                </a:solidFill>
              </a:rPr>
              <a:t>UI</a:t>
            </a:r>
            <a:endParaRPr lang="uk-UA" sz="2000" dirty="0" smtClean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Defect: </a:t>
            </a:r>
            <a:r>
              <a:rPr lang="uk-UA" sz="2000" dirty="0" smtClean="0">
                <a:solidFill>
                  <a:prstClr val="black"/>
                </a:solidFill>
              </a:rPr>
              <a:t>кнопки </a:t>
            </a:r>
            <a:r>
              <a:rPr lang="en-US" sz="2000" dirty="0" smtClean="0">
                <a:solidFill>
                  <a:prstClr val="black"/>
                </a:solidFill>
              </a:rPr>
              <a:t>Files </a:t>
            </a:r>
            <a:r>
              <a:rPr lang="uk-UA" sz="2000" dirty="0" smtClean="0">
                <a:solidFill>
                  <a:prstClr val="black"/>
                </a:solidFill>
              </a:rPr>
              <a:t>та </a:t>
            </a:r>
            <a:r>
              <a:rPr lang="en-US" sz="2000" dirty="0" smtClean="0">
                <a:solidFill>
                  <a:prstClr val="black"/>
                </a:solidFill>
              </a:rPr>
              <a:t>Links</a:t>
            </a:r>
            <a:r>
              <a:rPr lang="uk-UA" sz="2000" dirty="0" smtClean="0">
                <a:solidFill>
                  <a:prstClr val="black"/>
                </a:solidFill>
              </a:rPr>
              <a:t> не реагують на наведення курсору та натискання</a:t>
            </a:r>
            <a:endParaRPr lang="uk-UA" sz="2000" b="1" dirty="0">
              <a:solidFill>
                <a:prstClr val="black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37" y="2138362"/>
            <a:ext cx="2818214" cy="1620838"/>
          </a:xfrm>
          <a:prstGeom prst="rect">
            <a:avLst/>
          </a:prstGeom>
        </p:spPr>
      </p:pic>
      <p:sp>
        <p:nvSpPr>
          <p:cNvPr id="4" name="Выноска-облако 3"/>
          <p:cNvSpPr/>
          <p:nvPr/>
        </p:nvSpPr>
        <p:spPr>
          <a:xfrm flipH="1" flipV="1">
            <a:off x="5930900" y="3860800"/>
            <a:ext cx="3022600" cy="184150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6527800" y="4546600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Моя хата з краю</a:t>
            </a:r>
            <a:endParaRPr lang="uk-UA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84150"/>
            <a:ext cx="1719943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3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en-US" dirty="0"/>
              <a:t>Non-functional testing: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Performance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201784" y="2873830"/>
            <a:ext cx="10528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Task:</a:t>
            </a:r>
            <a:r>
              <a:rPr lang="uk-UA" sz="2000" b="1" dirty="0" smtClean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</a:rPr>
              <a:t>Як 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користувач, </a:t>
            </a:r>
            <a:r>
              <a:rPr lang="uk-UA" sz="2000" dirty="0">
                <a:solidFill>
                  <a:prstClr val="black"/>
                </a:solidFill>
                <a:latin typeface="Arial" charset="0"/>
              </a:rPr>
              <a:t>я 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хочу </a:t>
            </a:r>
            <a:r>
              <a:rPr lang="uk-UA" sz="2000" dirty="0">
                <a:solidFill>
                  <a:prstClr val="black"/>
                </a:solidFill>
                <a:latin typeface="Arial" charset="0"/>
              </a:rPr>
              <a:t>щоб система реагувала 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менш, ніж за 5 </a:t>
            </a:r>
            <a:r>
              <a:rPr lang="uk-UA" sz="2000" dirty="0">
                <a:solidFill>
                  <a:prstClr val="black"/>
                </a:solidFill>
                <a:latin typeface="Arial" charset="0"/>
              </a:rPr>
              <a:t>секунд після натискання кнопки 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‘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Create room' </a:t>
            </a:r>
            <a:r>
              <a:rPr lang="uk-UA" sz="2000" dirty="0">
                <a:solidFill>
                  <a:prstClr val="black"/>
                </a:solidFill>
                <a:latin typeface="Arial" charset="0"/>
              </a:rPr>
              <a:t>у вікні 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‘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Create a room‘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uk-UA" sz="2000" dirty="0">
                <a:solidFill>
                  <a:prstClr val="black"/>
                </a:solidFill>
                <a:latin typeface="Arial" charset="0"/>
              </a:rPr>
              <a:t>при 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створенні нової чат-кімнати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 </a:t>
            </a: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testing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</a:rPr>
              <a:t>rocedure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:</a:t>
            </a:r>
            <a:endParaRPr lang="uk-UA" sz="2000" dirty="0">
              <a:solidFill>
                <a:prstClr val="black"/>
              </a:solidFill>
              <a:latin typeface="Arial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Перейти на головну сторінку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Натиснути на кнопку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Create a room</a:t>
            </a:r>
            <a:endParaRPr lang="uk-UA" sz="2000" dirty="0">
              <a:solidFill>
                <a:prstClr val="black"/>
              </a:solidFill>
              <a:latin typeface="Arial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>
                <a:solidFill>
                  <a:prstClr val="black"/>
                </a:solidFill>
                <a:latin typeface="Arial" charset="0"/>
              </a:rPr>
              <a:t>В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вести довільні дані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Натиснути на кнопку «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</a:rPr>
              <a:t>Create room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», увімкнувши секундомір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000" b="1" dirty="0" smtClean="0">
                <a:solidFill>
                  <a:prstClr val="black"/>
                </a:solidFill>
                <a:latin typeface="Arial" charset="0"/>
              </a:rPr>
              <a:t>Результат: </a:t>
            </a:r>
            <a:r>
              <a:rPr lang="uk-UA" sz="2000" dirty="0" smtClean="0">
                <a:solidFill>
                  <a:prstClr val="black"/>
                </a:solidFill>
                <a:latin typeface="Arial" charset="0"/>
              </a:rPr>
              <a:t>продуктивність програми є хорошою, оскільки вона впоралася із створенням кімнати за приблизно 2,29 секунди</a:t>
            </a:r>
            <a:endParaRPr lang="en-US" sz="2000" b="1" dirty="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sz="2000" b="1" dirty="0">
              <a:solidFill>
                <a:prstClr val="black"/>
              </a:solidFill>
            </a:endParaRPr>
          </a:p>
        </p:txBody>
      </p:sp>
      <p:pic>
        <p:nvPicPr>
          <p:cNvPr id="2050" name="Picture 2" descr="http://wallpapershome.com/images/pages/pic_h/80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91440"/>
            <a:ext cx="4506686" cy="25350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860</Words>
  <Application>Microsoft Office PowerPoint</Application>
  <PresentationFormat>Широкоэкранный</PresentationFormat>
  <Paragraphs>136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Ретро</vt:lpstr>
      <vt:lpstr>Тестування додатку HipChat</vt:lpstr>
      <vt:lpstr>Постановка завдання</vt:lpstr>
      <vt:lpstr>План (Agenda)</vt:lpstr>
      <vt:lpstr>Functional Testing</vt:lpstr>
      <vt:lpstr>Functional Testing</vt:lpstr>
      <vt:lpstr>Smoke Testing</vt:lpstr>
      <vt:lpstr>Smoke Testing </vt:lpstr>
      <vt:lpstr>Non-functional testing: UI</vt:lpstr>
      <vt:lpstr>Non-functional testing:  Performance</vt:lpstr>
      <vt:lpstr>Non-functional testing: Load</vt:lpstr>
      <vt:lpstr>Non-functional testing: Stress</vt:lpstr>
      <vt:lpstr>Localization </vt:lpstr>
      <vt:lpstr>Positive</vt:lpstr>
      <vt:lpstr>Negative</vt:lpstr>
      <vt:lpstr>Negative</vt:lpstr>
      <vt:lpstr>Висновок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додатку HipChat</dc:title>
  <dc:creator>Андрій Колесник</dc:creator>
  <cp:lastModifiedBy>Андрій Колесник</cp:lastModifiedBy>
  <cp:revision>28</cp:revision>
  <dcterms:created xsi:type="dcterms:W3CDTF">2016-04-13T10:29:33Z</dcterms:created>
  <dcterms:modified xsi:type="dcterms:W3CDTF">2016-04-13T14:42:47Z</dcterms:modified>
</cp:coreProperties>
</file>