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5715000" type="screen16x1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96" y="-7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EF1894-DEFF-4F94-9E6A-2168CC189C55}" type="datetimeFigureOut">
              <a:rPr lang="uk-UA" smtClean="0"/>
              <a:t>04.05.2016</a:t>
            </a:fld>
            <a:endParaRPr lang="uk-UA"/>
          </a:p>
        </p:txBody>
      </p:sp>
      <p:sp>
        <p:nvSpPr>
          <p:cNvPr id="4" name="Місце для зображення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15D64-F46B-4995-B7E9-8E1565A79BD0}" type="slidenum">
              <a:rPr lang="uk-UA" smtClean="0"/>
              <a:t>‹№›</a:t>
            </a:fld>
            <a:endParaRPr lang="uk-UA"/>
          </a:p>
        </p:txBody>
      </p:sp>
    </p:spTree>
    <p:extLst>
      <p:ext uri="{BB962C8B-B14F-4D97-AF65-F5344CB8AC3E}">
        <p14:creationId xmlns:p14="http://schemas.microsoft.com/office/powerpoint/2010/main" val="179701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fld id="{A2915D64-F46B-4995-B7E9-8E1565A79BD0}" type="slidenum">
              <a:rPr lang="uk-UA" smtClean="0"/>
              <a:t>8</a:t>
            </a:fld>
            <a:endParaRPr lang="uk-UA"/>
          </a:p>
        </p:txBody>
      </p:sp>
    </p:spTree>
    <p:extLst>
      <p:ext uri="{BB962C8B-B14F-4D97-AF65-F5344CB8AC3E}">
        <p14:creationId xmlns:p14="http://schemas.microsoft.com/office/powerpoint/2010/main" val="345825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bg>
      <p:bgRef idx="1001">
        <a:schemeClr val="bg2"/>
      </p:bgRef>
    </p:bg>
    <p:spTree>
      <p:nvGrpSpPr>
        <p:cNvPr id="1" name=""/>
        <p:cNvGrpSpPr/>
        <p:nvPr/>
      </p:nvGrpSpPr>
      <p:grpSpPr>
        <a:xfrm>
          <a:off x="0" y="0"/>
          <a:ext cx="0" cy="0"/>
          <a:chOff x="0" y="0"/>
          <a:chExt cx="0" cy="0"/>
        </a:xfrm>
      </p:grpSpPr>
      <p:sp>
        <p:nvSpPr>
          <p:cNvPr id="7" name="Прямокутник 6"/>
          <p:cNvSpPr/>
          <p:nvPr/>
        </p:nvSpPr>
        <p:spPr bwMode="white">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кутник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кутник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3365500"/>
            <a:ext cx="6477000" cy="1524000"/>
          </a:xfrm>
        </p:spPr>
        <p:txBody>
          <a:bodyPr anchor="b"/>
          <a:lstStyle>
            <a:lvl1pPr>
              <a:defRPr cap="all" baseline="0"/>
            </a:lvl1pPr>
          </a:lstStyle>
          <a:p>
            <a:r>
              <a:rPr kumimoji="0" lang="uk-UA" smtClean="0"/>
              <a:t>Зразок заголовка</a:t>
            </a:r>
            <a:endParaRPr kumimoji="0" lang="en-US"/>
          </a:p>
        </p:txBody>
      </p:sp>
      <p:sp>
        <p:nvSpPr>
          <p:cNvPr id="9" name="Підзаголовок 8"/>
          <p:cNvSpPr>
            <a:spLocks noGrp="1"/>
          </p:cNvSpPr>
          <p:nvPr>
            <p:ph type="subTitle" idx="1"/>
          </p:nvPr>
        </p:nvSpPr>
        <p:spPr>
          <a:xfrm>
            <a:off x="2362200" y="5041698"/>
            <a:ext cx="6705600" cy="5715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uk-UA" smtClean="0"/>
              <a:t>Зразок підзаголовка</a:t>
            </a:r>
            <a:endParaRPr kumimoji="0" lang="en-US"/>
          </a:p>
        </p:txBody>
      </p:sp>
      <p:sp>
        <p:nvSpPr>
          <p:cNvPr id="28" name="Місце для дати 27"/>
          <p:cNvSpPr>
            <a:spLocks noGrp="1"/>
          </p:cNvSpPr>
          <p:nvPr>
            <p:ph type="dt" sz="half" idx="10"/>
          </p:nvPr>
        </p:nvSpPr>
        <p:spPr>
          <a:xfrm>
            <a:off x="76200" y="5057249"/>
            <a:ext cx="2057400" cy="571500"/>
          </a:xfrm>
        </p:spPr>
        <p:txBody>
          <a:bodyPr>
            <a:noAutofit/>
          </a:bodyPr>
          <a:lstStyle>
            <a:lvl1pPr algn="ctr">
              <a:defRPr sz="2000">
                <a:solidFill>
                  <a:srgbClr val="FFFFFF"/>
                </a:solidFill>
              </a:defRPr>
            </a:lvl1pPr>
          </a:lstStyle>
          <a:p>
            <a:fld id="{5DE029F0-63BA-42BB-B7B1-EDA87D234A3D}" type="datetimeFigureOut">
              <a:rPr lang="uk-UA" smtClean="0"/>
              <a:t>04.05.2016</a:t>
            </a:fld>
            <a:endParaRPr lang="uk-UA"/>
          </a:p>
        </p:txBody>
      </p:sp>
      <p:sp>
        <p:nvSpPr>
          <p:cNvPr id="17" name="Місце для нижнього колонтитула 16"/>
          <p:cNvSpPr>
            <a:spLocks noGrp="1"/>
          </p:cNvSpPr>
          <p:nvPr>
            <p:ph type="ftr" sz="quarter" idx="11"/>
          </p:nvPr>
        </p:nvSpPr>
        <p:spPr>
          <a:xfrm>
            <a:off x="2085393" y="197115"/>
            <a:ext cx="5867400" cy="304271"/>
          </a:xfrm>
        </p:spPr>
        <p:txBody>
          <a:bodyPr/>
          <a:lstStyle>
            <a:lvl1pPr algn="r">
              <a:defRPr>
                <a:solidFill>
                  <a:schemeClr val="tx2"/>
                </a:solidFill>
              </a:defRPr>
            </a:lvl1pPr>
          </a:lstStyle>
          <a:p>
            <a:endParaRPr lang="uk-UA"/>
          </a:p>
        </p:txBody>
      </p:sp>
      <p:sp>
        <p:nvSpPr>
          <p:cNvPr id="29" name="Місце для номера слайда 28"/>
          <p:cNvSpPr>
            <a:spLocks noGrp="1"/>
          </p:cNvSpPr>
          <p:nvPr>
            <p:ph type="sldNum" sz="quarter" idx="12"/>
          </p:nvPr>
        </p:nvSpPr>
        <p:spPr>
          <a:xfrm>
            <a:off x="8001000" y="190500"/>
            <a:ext cx="838200" cy="317500"/>
          </a:xfrm>
        </p:spPr>
        <p:txBody>
          <a:bodyPr/>
          <a:lstStyle>
            <a:lvl1pPr>
              <a:defRPr>
                <a:solidFill>
                  <a:schemeClr val="tx2"/>
                </a:solidFill>
              </a:defRPr>
            </a:lvl1pPr>
          </a:lstStyle>
          <a:p>
            <a:fld id="{F9748DF8-7B55-43ED-B96A-DAC00E1DC370}" type="slidenum">
              <a:rPr lang="uk-UA" smtClean="0"/>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3" name="Місце для вертикального тексту 2"/>
          <p:cNvSpPr>
            <a:spLocks noGrp="1"/>
          </p:cNvSpPr>
          <p:nvPr>
            <p:ph type="body" orient="vert" idx="1"/>
          </p:nvPr>
        </p:nvSpPr>
        <p:spPr/>
        <p:txBody>
          <a:bodyPr vert="eaVer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p>
            <a:fld id="{5DE029F0-63BA-42BB-B7B1-EDA87D234A3D}" type="datetimeFigureOut">
              <a:rPr lang="uk-UA" smtClean="0"/>
              <a:t>04.05.2016</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F9748DF8-7B55-43ED-B96A-DAC00E1DC370}"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bg>
      <p:bgRef idx="1001">
        <a:schemeClr val="bg1"/>
      </p:bgRef>
    </p:bg>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6553200" y="508000"/>
            <a:ext cx="2057400" cy="4597136"/>
          </a:xfrm>
        </p:spPr>
        <p:txBody>
          <a:bodyPr vert="eaVert"/>
          <a:lstStyle/>
          <a:p>
            <a:r>
              <a:rPr kumimoji="0" lang="uk-UA" smtClean="0"/>
              <a:t>Зразок заголовка</a:t>
            </a:r>
            <a:endParaRPr kumimoji="0" lang="en-US"/>
          </a:p>
        </p:txBody>
      </p:sp>
      <p:sp>
        <p:nvSpPr>
          <p:cNvPr id="3" name="Місце для вертикального тексту 2"/>
          <p:cNvSpPr>
            <a:spLocks noGrp="1"/>
          </p:cNvSpPr>
          <p:nvPr>
            <p:ph type="body" orient="vert" idx="1"/>
          </p:nvPr>
        </p:nvSpPr>
        <p:spPr>
          <a:xfrm>
            <a:off x="457200" y="508000"/>
            <a:ext cx="5562600" cy="4597137"/>
          </a:xfrm>
        </p:spPr>
        <p:txBody>
          <a:bodyPr vert="eaVer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a:xfrm>
            <a:off x="6553200" y="5207002"/>
            <a:ext cx="2209800" cy="304271"/>
          </a:xfrm>
        </p:spPr>
        <p:txBody>
          <a:bodyPr/>
          <a:lstStyle/>
          <a:p>
            <a:fld id="{5DE029F0-63BA-42BB-B7B1-EDA87D234A3D}" type="datetimeFigureOut">
              <a:rPr lang="uk-UA" smtClean="0"/>
              <a:t>04.05.2016</a:t>
            </a:fld>
            <a:endParaRPr lang="uk-UA"/>
          </a:p>
        </p:txBody>
      </p:sp>
      <p:sp>
        <p:nvSpPr>
          <p:cNvPr id="5" name="Місце для нижнього колонтитула 4"/>
          <p:cNvSpPr>
            <a:spLocks noGrp="1"/>
          </p:cNvSpPr>
          <p:nvPr>
            <p:ph type="ftr" sz="quarter" idx="11"/>
          </p:nvPr>
        </p:nvSpPr>
        <p:spPr>
          <a:xfrm>
            <a:off x="457202" y="5206840"/>
            <a:ext cx="5573483" cy="304271"/>
          </a:xfrm>
        </p:spPr>
        <p:txBody>
          <a:bodyPr/>
          <a:lstStyle/>
          <a:p>
            <a:endParaRPr lang="uk-UA"/>
          </a:p>
        </p:txBody>
      </p:sp>
      <p:sp>
        <p:nvSpPr>
          <p:cNvPr id="7" name="Прямокутник 6"/>
          <p:cNvSpPr/>
          <p:nvPr/>
        </p:nvSpPr>
        <p:spPr bwMode="white">
          <a:xfrm>
            <a:off x="6096318" y="0"/>
            <a:ext cx="320040" cy="5715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кутник 7"/>
          <p:cNvSpPr/>
          <p:nvPr/>
        </p:nvSpPr>
        <p:spPr>
          <a:xfrm>
            <a:off x="6142038" y="508000"/>
            <a:ext cx="228600" cy="5207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кутник 8"/>
          <p:cNvSpPr/>
          <p:nvPr/>
        </p:nvSpPr>
        <p:spPr>
          <a:xfrm>
            <a:off x="6142038" y="0"/>
            <a:ext cx="228600" cy="4445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Місце для номера слайда 5"/>
          <p:cNvSpPr>
            <a:spLocks noGrp="1"/>
          </p:cNvSpPr>
          <p:nvPr>
            <p:ph type="sldNum" sz="quarter" idx="12"/>
          </p:nvPr>
        </p:nvSpPr>
        <p:spPr>
          <a:xfrm rot="5400000">
            <a:off x="6034088" y="100012"/>
            <a:ext cx="444500" cy="244476"/>
          </a:xfrm>
        </p:spPr>
        <p:txBody>
          <a:bodyPr/>
          <a:lstStyle/>
          <a:p>
            <a:fld id="{F9748DF8-7B55-43ED-B96A-DAC00E1DC370}" type="slidenum">
              <a:rPr lang="uk-UA" smtClean="0"/>
              <a:t>‹№›</a:t>
            </a:fld>
            <a:endParaRPr lang="uk-UA"/>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190500"/>
            <a:ext cx="8153400" cy="825500"/>
          </a:xfrm>
        </p:spPr>
        <p:txBody>
          <a:bodyPr/>
          <a:lstStyle/>
          <a:p>
            <a:r>
              <a:rPr kumimoji="0" lang="uk-UA" smtClean="0"/>
              <a:t>Зразок заголовка</a:t>
            </a:r>
            <a:endParaRPr kumimoji="0" lang="en-US"/>
          </a:p>
        </p:txBody>
      </p:sp>
      <p:sp>
        <p:nvSpPr>
          <p:cNvPr id="4" name="Місце для дати 3"/>
          <p:cNvSpPr>
            <a:spLocks noGrp="1"/>
          </p:cNvSpPr>
          <p:nvPr>
            <p:ph type="dt" sz="half" idx="10"/>
          </p:nvPr>
        </p:nvSpPr>
        <p:spPr/>
        <p:txBody>
          <a:bodyPr/>
          <a:lstStyle/>
          <a:p>
            <a:fld id="{5DE029F0-63BA-42BB-B7B1-EDA87D234A3D}" type="datetimeFigureOut">
              <a:rPr lang="uk-UA" smtClean="0"/>
              <a:t>04.05.2016</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lvl1pPr>
              <a:defRPr>
                <a:solidFill>
                  <a:srgbClr val="FFFFFF"/>
                </a:solidFill>
              </a:defRPr>
            </a:lvl1pPr>
          </a:lstStyle>
          <a:p>
            <a:fld id="{F9748DF8-7B55-43ED-B96A-DAC00E1DC370}" type="slidenum">
              <a:rPr lang="uk-UA" smtClean="0"/>
              <a:t>‹№›</a:t>
            </a:fld>
            <a:endParaRPr lang="uk-UA"/>
          </a:p>
        </p:txBody>
      </p:sp>
      <p:sp>
        <p:nvSpPr>
          <p:cNvPr id="8" name="Місце для вмісту 7"/>
          <p:cNvSpPr>
            <a:spLocks noGrp="1"/>
          </p:cNvSpPr>
          <p:nvPr>
            <p:ph sz="quarter" idx="1"/>
          </p:nvPr>
        </p:nvSpPr>
        <p:spPr>
          <a:xfrm>
            <a:off x="612648" y="1333500"/>
            <a:ext cx="8153400" cy="37465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bg>
      <p:bgRef idx="1003">
        <a:schemeClr val="bg1"/>
      </p:bgRef>
    </p:bg>
    <p:spTree>
      <p:nvGrpSpPr>
        <p:cNvPr id="1" name=""/>
        <p:cNvGrpSpPr/>
        <p:nvPr/>
      </p:nvGrpSpPr>
      <p:grpSpPr>
        <a:xfrm>
          <a:off x="0" y="0"/>
          <a:ext cx="0" cy="0"/>
          <a:chOff x="0" y="0"/>
          <a:chExt cx="0" cy="0"/>
        </a:xfrm>
      </p:grpSpPr>
      <p:sp>
        <p:nvSpPr>
          <p:cNvPr id="3" name="Місце для тексту 2"/>
          <p:cNvSpPr>
            <a:spLocks noGrp="1"/>
          </p:cNvSpPr>
          <p:nvPr>
            <p:ph type="body" idx="1"/>
          </p:nvPr>
        </p:nvSpPr>
        <p:spPr>
          <a:xfrm>
            <a:off x="1371601" y="2286000"/>
            <a:ext cx="7123113" cy="1394354"/>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uk-UA" smtClean="0"/>
              <a:t>Зразок тексту</a:t>
            </a:r>
          </a:p>
        </p:txBody>
      </p:sp>
      <p:sp>
        <p:nvSpPr>
          <p:cNvPr id="7" name="Прямокутник 6"/>
          <p:cNvSpPr/>
          <p:nvPr/>
        </p:nvSpPr>
        <p:spPr bwMode="white">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кутник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кутник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333500"/>
            <a:ext cx="7620000" cy="825500"/>
          </a:xfrm>
        </p:spPr>
        <p:txBody>
          <a:bodyPr/>
          <a:lstStyle>
            <a:lvl1pPr algn="l">
              <a:buNone/>
              <a:defRPr sz="4400" b="0" cap="none">
                <a:solidFill>
                  <a:srgbClr val="FFFFFF"/>
                </a:solidFill>
              </a:defRPr>
            </a:lvl1pPr>
          </a:lstStyle>
          <a:p>
            <a:r>
              <a:rPr kumimoji="0" lang="uk-UA" smtClean="0"/>
              <a:t>Зразок заголовка</a:t>
            </a:r>
            <a:endParaRPr kumimoji="0" lang="en-US"/>
          </a:p>
        </p:txBody>
      </p:sp>
      <p:sp>
        <p:nvSpPr>
          <p:cNvPr id="12" name="Місце для дати 11"/>
          <p:cNvSpPr>
            <a:spLocks noGrp="1"/>
          </p:cNvSpPr>
          <p:nvPr>
            <p:ph type="dt" sz="half" idx="10"/>
          </p:nvPr>
        </p:nvSpPr>
        <p:spPr/>
        <p:txBody>
          <a:bodyPr/>
          <a:lstStyle/>
          <a:p>
            <a:fld id="{5DE029F0-63BA-42BB-B7B1-EDA87D234A3D}" type="datetimeFigureOut">
              <a:rPr lang="uk-UA" smtClean="0"/>
              <a:t>04.05.2016</a:t>
            </a:fld>
            <a:endParaRPr lang="uk-UA"/>
          </a:p>
        </p:txBody>
      </p:sp>
      <p:sp>
        <p:nvSpPr>
          <p:cNvPr id="13" name="Місце для номера слайда 12"/>
          <p:cNvSpPr>
            <a:spLocks noGrp="1"/>
          </p:cNvSpPr>
          <p:nvPr>
            <p:ph type="sldNum" sz="quarter" idx="11"/>
          </p:nvPr>
        </p:nvSpPr>
        <p:spPr>
          <a:xfrm>
            <a:off x="0" y="1460500"/>
            <a:ext cx="1295400" cy="584730"/>
          </a:xfrm>
        </p:spPr>
        <p:txBody>
          <a:bodyPr>
            <a:noAutofit/>
          </a:bodyPr>
          <a:lstStyle>
            <a:lvl1pPr>
              <a:defRPr sz="2400">
                <a:solidFill>
                  <a:srgbClr val="FFFFFF"/>
                </a:solidFill>
              </a:defRPr>
            </a:lvl1pPr>
          </a:lstStyle>
          <a:p>
            <a:fld id="{F9748DF8-7B55-43ED-B96A-DAC00E1DC370}" type="slidenum">
              <a:rPr lang="uk-UA" smtClean="0"/>
              <a:t>‹№›</a:t>
            </a:fld>
            <a:endParaRPr lang="uk-UA"/>
          </a:p>
        </p:txBody>
      </p:sp>
      <p:sp>
        <p:nvSpPr>
          <p:cNvPr id="14" name="Місце для нижнього колонтитула 13"/>
          <p:cNvSpPr>
            <a:spLocks noGrp="1"/>
          </p:cNvSpPr>
          <p:nvPr>
            <p:ph type="ftr" sz="quarter" idx="12"/>
          </p:nvPr>
        </p:nvSpPr>
        <p:spPr/>
        <p:txBody>
          <a:bodyPr/>
          <a:lstStyle/>
          <a:p>
            <a:endParaRPr lang="uk-U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9" name="Місце для вмісту 8"/>
          <p:cNvSpPr>
            <a:spLocks noGrp="1"/>
          </p:cNvSpPr>
          <p:nvPr>
            <p:ph sz="quarter" idx="1"/>
          </p:nvPr>
        </p:nvSpPr>
        <p:spPr>
          <a:xfrm>
            <a:off x="609600" y="1324639"/>
            <a:ext cx="3886200" cy="38100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11" name="Місце для вмісту 10"/>
          <p:cNvSpPr>
            <a:spLocks noGrp="1"/>
          </p:cNvSpPr>
          <p:nvPr>
            <p:ph sz="quarter" idx="2"/>
          </p:nvPr>
        </p:nvSpPr>
        <p:spPr>
          <a:xfrm>
            <a:off x="4844901" y="1324639"/>
            <a:ext cx="3886200" cy="38100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8" name="Місце для дати 7"/>
          <p:cNvSpPr>
            <a:spLocks noGrp="1"/>
          </p:cNvSpPr>
          <p:nvPr>
            <p:ph type="dt" sz="half" idx="15"/>
          </p:nvPr>
        </p:nvSpPr>
        <p:spPr/>
        <p:txBody>
          <a:bodyPr rtlCol="0"/>
          <a:lstStyle/>
          <a:p>
            <a:fld id="{5DE029F0-63BA-42BB-B7B1-EDA87D234A3D}" type="datetimeFigureOut">
              <a:rPr lang="uk-UA" smtClean="0"/>
              <a:t>04.05.2016</a:t>
            </a:fld>
            <a:endParaRPr lang="uk-UA"/>
          </a:p>
        </p:txBody>
      </p:sp>
      <p:sp>
        <p:nvSpPr>
          <p:cNvPr id="10" name="Місце для номера слайда 9"/>
          <p:cNvSpPr>
            <a:spLocks noGrp="1"/>
          </p:cNvSpPr>
          <p:nvPr>
            <p:ph type="sldNum" sz="quarter" idx="16"/>
          </p:nvPr>
        </p:nvSpPr>
        <p:spPr/>
        <p:txBody>
          <a:bodyPr rtlCol="0"/>
          <a:lstStyle/>
          <a:p>
            <a:fld id="{F9748DF8-7B55-43ED-B96A-DAC00E1DC370}" type="slidenum">
              <a:rPr lang="uk-UA" smtClean="0"/>
              <a:t>‹№›</a:t>
            </a:fld>
            <a:endParaRPr lang="uk-UA"/>
          </a:p>
        </p:txBody>
      </p:sp>
      <p:sp>
        <p:nvSpPr>
          <p:cNvPr id="12" name="Місце для нижнього колонтитула 11"/>
          <p:cNvSpPr>
            <a:spLocks noGrp="1"/>
          </p:cNvSpPr>
          <p:nvPr>
            <p:ph type="ftr" sz="quarter" idx="17"/>
          </p:nvPr>
        </p:nvSpPr>
        <p:spPr/>
        <p:txBody>
          <a:bodyPr rtlCol="0"/>
          <a:lstStyle/>
          <a:p>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7542"/>
            <a:ext cx="8153400" cy="724958"/>
          </a:xfrm>
        </p:spPr>
        <p:txBody>
          <a:bodyPr anchor="ctr"/>
          <a:lstStyle>
            <a:lvl1pPr>
              <a:defRPr/>
            </a:lvl1pPr>
          </a:lstStyle>
          <a:p>
            <a:r>
              <a:rPr kumimoji="0" lang="uk-UA" smtClean="0"/>
              <a:t>Зразок заголовка</a:t>
            </a:r>
            <a:endParaRPr kumimoji="0" lang="en-US"/>
          </a:p>
        </p:txBody>
      </p:sp>
      <p:sp>
        <p:nvSpPr>
          <p:cNvPr id="11" name="Місце для вмісту 10"/>
          <p:cNvSpPr>
            <a:spLocks noGrp="1"/>
          </p:cNvSpPr>
          <p:nvPr>
            <p:ph sz="quarter" idx="2"/>
          </p:nvPr>
        </p:nvSpPr>
        <p:spPr>
          <a:xfrm>
            <a:off x="609600" y="2032000"/>
            <a:ext cx="3886200" cy="29845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13" name="Місце для вмісту 12"/>
          <p:cNvSpPr>
            <a:spLocks noGrp="1"/>
          </p:cNvSpPr>
          <p:nvPr>
            <p:ph sz="quarter" idx="4"/>
          </p:nvPr>
        </p:nvSpPr>
        <p:spPr>
          <a:xfrm>
            <a:off x="4800600" y="2032000"/>
            <a:ext cx="3886200" cy="29845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10" name="Місце для дати 9"/>
          <p:cNvSpPr>
            <a:spLocks noGrp="1"/>
          </p:cNvSpPr>
          <p:nvPr>
            <p:ph type="dt" sz="half" idx="15"/>
          </p:nvPr>
        </p:nvSpPr>
        <p:spPr/>
        <p:txBody>
          <a:bodyPr rtlCol="0"/>
          <a:lstStyle/>
          <a:p>
            <a:fld id="{5DE029F0-63BA-42BB-B7B1-EDA87D234A3D}" type="datetimeFigureOut">
              <a:rPr lang="uk-UA" smtClean="0"/>
              <a:t>04.05.2016</a:t>
            </a:fld>
            <a:endParaRPr lang="uk-UA"/>
          </a:p>
        </p:txBody>
      </p:sp>
      <p:sp>
        <p:nvSpPr>
          <p:cNvPr id="12" name="Місце для номера слайда 11"/>
          <p:cNvSpPr>
            <a:spLocks noGrp="1"/>
          </p:cNvSpPr>
          <p:nvPr>
            <p:ph type="sldNum" sz="quarter" idx="16"/>
          </p:nvPr>
        </p:nvSpPr>
        <p:spPr/>
        <p:txBody>
          <a:bodyPr rtlCol="0"/>
          <a:lstStyle/>
          <a:p>
            <a:fld id="{F9748DF8-7B55-43ED-B96A-DAC00E1DC370}" type="slidenum">
              <a:rPr lang="uk-UA" smtClean="0"/>
              <a:t>‹№›</a:t>
            </a:fld>
            <a:endParaRPr lang="uk-UA"/>
          </a:p>
        </p:txBody>
      </p:sp>
      <p:sp>
        <p:nvSpPr>
          <p:cNvPr id="14" name="Місце для нижнього колонтитула 13"/>
          <p:cNvSpPr>
            <a:spLocks noGrp="1"/>
          </p:cNvSpPr>
          <p:nvPr>
            <p:ph type="ftr" sz="quarter" idx="17"/>
          </p:nvPr>
        </p:nvSpPr>
        <p:spPr/>
        <p:txBody>
          <a:bodyPr rtlCol="0"/>
          <a:lstStyle/>
          <a:p>
            <a:endParaRPr lang="uk-UA"/>
          </a:p>
        </p:txBody>
      </p:sp>
      <p:sp>
        <p:nvSpPr>
          <p:cNvPr id="16" name="Місце для тексту 15"/>
          <p:cNvSpPr>
            <a:spLocks noGrp="1"/>
          </p:cNvSpPr>
          <p:nvPr>
            <p:ph type="body" sz="quarter" idx="1"/>
          </p:nvPr>
        </p:nvSpPr>
        <p:spPr>
          <a:xfrm>
            <a:off x="609600" y="1460500"/>
            <a:ext cx="3886200" cy="53340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uk-UA" smtClean="0"/>
              <a:t>Зразок тексту</a:t>
            </a:r>
          </a:p>
        </p:txBody>
      </p:sp>
      <p:sp>
        <p:nvSpPr>
          <p:cNvPr id="15" name="Місце для тексту 14"/>
          <p:cNvSpPr>
            <a:spLocks noGrp="1"/>
          </p:cNvSpPr>
          <p:nvPr>
            <p:ph type="body" sz="quarter" idx="3"/>
          </p:nvPr>
        </p:nvSpPr>
        <p:spPr>
          <a:xfrm>
            <a:off x="4800600" y="1460500"/>
            <a:ext cx="3886200" cy="53340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uk-UA" smtClean="0"/>
              <a:t>Зразок тексту</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3" name="Місце для дати 2"/>
          <p:cNvSpPr>
            <a:spLocks noGrp="1"/>
          </p:cNvSpPr>
          <p:nvPr>
            <p:ph type="dt" sz="half" idx="10"/>
          </p:nvPr>
        </p:nvSpPr>
        <p:spPr/>
        <p:txBody>
          <a:bodyPr/>
          <a:lstStyle/>
          <a:p>
            <a:fld id="{5DE029F0-63BA-42BB-B7B1-EDA87D234A3D}" type="datetimeFigureOut">
              <a:rPr lang="uk-UA" smtClean="0"/>
              <a:t>04.05.2016</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lvl1pPr>
              <a:defRPr>
                <a:solidFill>
                  <a:srgbClr val="FFFFFF"/>
                </a:solidFill>
              </a:defRPr>
            </a:lvl1pPr>
          </a:lstStyle>
          <a:p>
            <a:fld id="{F9748DF8-7B55-43ED-B96A-DAC00E1DC370}"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5DE029F0-63BA-42BB-B7B1-EDA87D234A3D}" type="datetimeFigureOut">
              <a:rPr lang="uk-UA" smtClean="0"/>
              <a:t>04.05.2016</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a:xfrm>
            <a:off x="0" y="5207000"/>
            <a:ext cx="533400" cy="317500"/>
          </a:xfrm>
        </p:spPr>
        <p:txBody>
          <a:bodyPr/>
          <a:lstStyle>
            <a:lvl1pPr>
              <a:defRPr>
                <a:solidFill>
                  <a:schemeClr val="tx2"/>
                </a:solidFill>
              </a:defRPr>
            </a:lvl1pPr>
          </a:lstStyle>
          <a:p>
            <a:fld id="{F9748DF8-7B55-43ED-B96A-DAC00E1DC370}"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27542"/>
            <a:ext cx="8077200" cy="724958"/>
          </a:xfrm>
        </p:spPr>
        <p:txBody>
          <a:bodyPr anchor="ctr"/>
          <a:lstStyle>
            <a:lvl1pPr algn="l">
              <a:buNone/>
              <a:defRPr sz="4400" b="0"/>
            </a:lvl1pPr>
          </a:lstStyle>
          <a:p>
            <a:r>
              <a:rPr kumimoji="0" lang="uk-UA" smtClean="0"/>
              <a:t>Зразок заголовка</a:t>
            </a:r>
            <a:endParaRPr kumimoji="0" lang="en-US"/>
          </a:p>
        </p:txBody>
      </p:sp>
      <p:sp>
        <p:nvSpPr>
          <p:cNvPr id="5" name="Місце для дати 4"/>
          <p:cNvSpPr>
            <a:spLocks noGrp="1"/>
          </p:cNvSpPr>
          <p:nvPr>
            <p:ph type="dt" sz="half" idx="10"/>
          </p:nvPr>
        </p:nvSpPr>
        <p:spPr/>
        <p:txBody>
          <a:bodyPr/>
          <a:lstStyle/>
          <a:p>
            <a:fld id="{5DE029F0-63BA-42BB-B7B1-EDA87D234A3D}" type="datetimeFigureOut">
              <a:rPr lang="uk-UA" smtClean="0"/>
              <a:t>04.05.2016</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lvl1pPr>
              <a:defRPr>
                <a:solidFill>
                  <a:srgbClr val="FFFFFF"/>
                </a:solidFill>
              </a:defRPr>
            </a:lvl1pPr>
          </a:lstStyle>
          <a:p>
            <a:fld id="{F9748DF8-7B55-43ED-B96A-DAC00E1DC370}" type="slidenum">
              <a:rPr lang="uk-UA" smtClean="0"/>
              <a:t>‹№›</a:t>
            </a:fld>
            <a:endParaRPr lang="uk-UA"/>
          </a:p>
        </p:txBody>
      </p:sp>
      <p:sp>
        <p:nvSpPr>
          <p:cNvPr id="3" name="Місце для тексту 2"/>
          <p:cNvSpPr>
            <a:spLocks noGrp="1"/>
          </p:cNvSpPr>
          <p:nvPr>
            <p:ph type="body" idx="2"/>
          </p:nvPr>
        </p:nvSpPr>
        <p:spPr>
          <a:xfrm>
            <a:off x="609600" y="1460500"/>
            <a:ext cx="1600200" cy="36195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uk-UA" smtClean="0"/>
              <a:t>Зразок тексту</a:t>
            </a:r>
          </a:p>
        </p:txBody>
      </p:sp>
      <p:sp>
        <p:nvSpPr>
          <p:cNvPr id="9" name="Місце для вмісту 8"/>
          <p:cNvSpPr>
            <a:spLocks noGrp="1"/>
          </p:cNvSpPr>
          <p:nvPr>
            <p:ph sz="quarter" idx="1"/>
          </p:nvPr>
        </p:nvSpPr>
        <p:spPr>
          <a:xfrm>
            <a:off x="2362200" y="1460500"/>
            <a:ext cx="6400800" cy="36830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bg>
      <p:bgRef idx="1003">
        <a:schemeClr val="bg2"/>
      </p:bgRef>
    </p:bg>
    <p:spTree>
      <p:nvGrpSpPr>
        <p:cNvPr id="1" name=""/>
        <p:cNvGrpSpPr/>
        <p:nvPr/>
      </p:nvGrpSpPr>
      <p:grpSpPr>
        <a:xfrm>
          <a:off x="0" y="0"/>
          <a:ext cx="0" cy="0"/>
          <a:chOff x="0" y="0"/>
          <a:chExt cx="0" cy="0"/>
        </a:xfrm>
      </p:grpSpPr>
      <p:sp>
        <p:nvSpPr>
          <p:cNvPr id="4" name="Місце для тексту 3"/>
          <p:cNvSpPr>
            <a:spLocks noGrp="1"/>
          </p:cNvSpPr>
          <p:nvPr>
            <p:ph type="body" sz="half" idx="2"/>
          </p:nvPr>
        </p:nvSpPr>
        <p:spPr>
          <a:xfrm>
            <a:off x="1600200" y="4572000"/>
            <a:ext cx="7315200" cy="5715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uk-UA" smtClean="0"/>
              <a:t>Зразок тексту</a:t>
            </a:r>
          </a:p>
        </p:txBody>
      </p:sp>
      <p:sp>
        <p:nvSpPr>
          <p:cNvPr id="8" name="Прямокутник 7"/>
          <p:cNvSpPr/>
          <p:nvPr/>
        </p:nvSpPr>
        <p:spPr bwMode="white">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кутник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кутник 9"/>
          <p:cNvSpPr/>
          <p:nvPr/>
        </p:nvSpPr>
        <p:spPr>
          <a:xfrm>
            <a:off x="1545336" y="3878580"/>
            <a:ext cx="7598664"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3873500"/>
            <a:ext cx="7315200" cy="571500"/>
          </a:xfrm>
        </p:spPr>
        <p:txBody>
          <a:bodyPr anchor="ctr"/>
          <a:lstStyle>
            <a:lvl1pPr algn="l">
              <a:buNone/>
              <a:defRPr sz="2800" b="0">
                <a:solidFill>
                  <a:srgbClr val="FFFFFF"/>
                </a:solidFill>
              </a:defRPr>
            </a:lvl1pPr>
          </a:lstStyle>
          <a:p>
            <a:r>
              <a:rPr kumimoji="0" lang="uk-UA" smtClean="0"/>
              <a:t>Зразок заголовка</a:t>
            </a:r>
            <a:endParaRPr kumimoji="0" lang="en-US"/>
          </a:p>
        </p:txBody>
      </p:sp>
      <p:sp>
        <p:nvSpPr>
          <p:cNvPr id="11" name="Прямокутник 10"/>
          <p:cNvSpPr/>
          <p:nvPr/>
        </p:nvSpPr>
        <p:spPr bwMode="white">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Місце для дати 11"/>
          <p:cNvSpPr>
            <a:spLocks noGrp="1"/>
          </p:cNvSpPr>
          <p:nvPr>
            <p:ph type="dt" sz="half" idx="10"/>
          </p:nvPr>
        </p:nvSpPr>
        <p:spPr>
          <a:xfrm>
            <a:off x="6248400" y="5207000"/>
            <a:ext cx="2667000" cy="304271"/>
          </a:xfrm>
        </p:spPr>
        <p:txBody>
          <a:bodyPr rtlCol="0"/>
          <a:lstStyle/>
          <a:p>
            <a:fld id="{5DE029F0-63BA-42BB-B7B1-EDA87D234A3D}" type="datetimeFigureOut">
              <a:rPr lang="uk-UA" smtClean="0"/>
              <a:t>04.05.2016</a:t>
            </a:fld>
            <a:endParaRPr lang="uk-UA"/>
          </a:p>
        </p:txBody>
      </p:sp>
      <p:sp>
        <p:nvSpPr>
          <p:cNvPr id="13" name="Місце для номера слайда 12"/>
          <p:cNvSpPr>
            <a:spLocks noGrp="1"/>
          </p:cNvSpPr>
          <p:nvPr>
            <p:ph type="sldNum" sz="quarter" idx="11"/>
          </p:nvPr>
        </p:nvSpPr>
        <p:spPr>
          <a:xfrm>
            <a:off x="0" y="3889374"/>
            <a:ext cx="1447800" cy="552982"/>
          </a:xfrm>
        </p:spPr>
        <p:txBody>
          <a:bodyPr rtlCol="0"/>
          <a:lstStyle>
            <a:lvl1pPr>
              <a:defRPr sz="2800"/>
            </a:lvl1pPr>
          </a:lstStyle>
          <a:p>
            <a:fld id="{F9748DF8-7B55-43ED-B96A-DAC00E1DC370}" type="slidenum">
              <a:rPr lang="uk-UA" smtClean="0"/>
              <a:t>‹№›</a:t>
            </a:fld>
            <a:endParaRPr lang="uk-UA"/>
          </a:p>
        </p:txBody>
      </p:sp>
      <p:sp>
        <p:nvSpPr>
          <p:cNvPr id="14" name="Місце для нижнього колонтитула 13"/>
          <p:cNvSpPr>
            <a:spLocks noGrp="1"/>
          </p:cNvSpPr>
          <p:nvPr>
            <p:ph type="ftr" sz="quarter" idx="12"/>
          </p:nvPr>
        </p:nvSpPr>
        <p:spPr>
          <a:xfrm>
            <a:off x="1600200" y="5206839"/>
            <a:ext cx="4572000" cy="304271"/>
          </a:xfrm>
        </p:spPr>
        <p:txBody>
          <a:bodyPr rtlCol="0"/>
          <a:lstStyle/>
          <a:p>
            <a:endParaRPr lang="uk-UA"/>
          </a:p>
        </p:txBody>
      </p:sp>
      <p:sp>
        <p:nvSpPr>
          <p:cNvPr id="3" name="Місце для зображення 2"/>
          <p:cNvSpPr>
            <a:spLocks noGrp="1"/>
          </p:cNvSpPr>
          <p:nvPr>
            <p:ph type="pic" idx="1"/>
          </p:nvPr>
        </p:nvSpPr>
        <p:spPr>
          <a:xfrm>
            <a:off x="1560576" y="0"/>
            <a:ext cx="7583424" cy="3807460"/>
          </a:xfrm>
          <a:solidFill>
            <a:schemeClr val="accent1">
              <a:tint val="40000"/>
            </a:schemeClr>
          </a:solidFill>
          <a:ln>
            <a:noFill/>
          </a:ln>
        </p:spPr>
        <p:txBody>
          <a:bodyPr/>
          <a:lstStyle>
            <a:lvl1pPr marL="0" indent="0">
              <a:buNone/>
              <a:defRPr sz="3200"/>
            </a:lvl1pPr>
          </a:lstStyle>
          <a:p>
            <a:r>
              <a:rPr kumimoji="0" lang="uk-UA" smtClean="0"/>
              <a:t>Клацніть піктограму, щоб додати зображення</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Місце для заголовка 21"/>
          <p:cNvSpPr>
            <a:spLocks noGrp="1"/>
          </p:cNvSpPr>
          <p:nvPr>
            <p:ph type="title"/>
          </p:nvPr>
        </p:nvSpPr>
        <p:spPr>
          <a:xfrm>
            <a:off x="609600" y="190500"/>
            <a:ext cx="8153400" cy="825500"/>
          </a:xfrm>
          <a:prstGeom prst="rect">
            <a:avLst/>
          </a:prstGeom>
        </p:spPr>
        <p:txBody>
          <a:bodyPr vert="horz" anchor="ctr">
            <a:normAutofit/>
          </a:bodyPr>
          <a:lstStyle/>
          <a:p>
            <a:r>
              <a:rPr kumimoji="0" lang="uk-UA" smtClean="0"/>
              <a:t>Зразок заголовка</a:t>
            </a:r>
            <a:endParaRPr kumimoji="0" lang="en-US"/>
          </a:p>
        </p:txBody>
      </p:sp>
      <p:sp>
        <p:nvSpPr>
          <p:cNvPr id="13" name="Місце для тексту 12"/>
          <p:cNvSpPr>
            <a:spLocks noGrp="1"/>
          </p:cNvSpPr>
          <p:nvPr>
            <p:ph type="body" idx="1"/>
          </p:nvPr>
        </p:nvSpPr>
        <p:spPr>
          <a:xfrm>
            <a:off x="612648" y="1333500"/>
            <a:ext cx="8153400" cy="3771900"/>
          </a:xfrm>
          <a:prstGeom prst="rect">
            <a:avLst/>
          </a:prstGeom>
        </p:spPr>
        <p:txBody>
          <a:bodyPr vert="horz">
            <a:normAutofit/>
          </a:bodyPr>
          <a:lstStyle/>
          <a:p>
            <a:pPr lvl="0" eaLnBrk="1" latinLnBrk="0" hangingPunct="1"/>
            <a:r>
              <a:rPr kumimoji="0" lang="uk-UA" smtClean="0"/>
              <a:t>Зразок тексту</a:t>
            </a:r>
          </a:p>
          <a:p>
            <a:pPr lvl="1" eaLnBrk="1" latinLnBrk="0" hangingPunct="1"/>
            <a:r>
              <a:rPr kumimoji="0" lang="uk-UA" smtClean="0"/>
              <a:t>Другий рівень</a:t>
            </a:r>
          </a:p>
          <a:p>
            <a:pPr lvl="2" eaLnBrk="1" latinLnBrk="0" hangingPunct="1"/>
            <a:r>
              <a:rPr kumimoji="0" lang="uk-UA" smtClean="0"/>
              <a:t>Третій рівень</a:t>
            </a:r>
          </a:p>
          <a:p>
            <a:pPr lvl="3" eaLnBrk="1" latinLnBrk="0" hangingPunct="1"/>
            <a:r>
              <a:rPr kumimoji="0" lang="uk-UA" smtClean="0"/>
              <a:t>Четвертий рівень</a:t>
            </a:r>
          </a:p>
          <a:p>
            <a:pPr lvl="4" eaLnBrk="1" latinLnBrk="0" hangingPunct="1"/>
            <a:r>
              <a:rPr kumimoji="0" lang="uk-UA" smtClean="0"/>
              <a:t>П'ятий рівень</a:t>
            </a:r>
            <a:endParaRPr kumimoji="0" lang="en-US"/>
          </a:p>
        </p:txBody>
      </p:sp>
      <p:sp>
        <p:nvSpPr>
          <p:cNvPr id="14" name="Місце для дати 13"/>
          <p:cNvSpPr>
            <a:spLocks noGrp="1"/>
          </p:cNvSpPr>
          <p:nvPr>
            <p:ph type="dt" sz="half" idx="2"/>
          </p:nvPr>
        </p:nvSpPr>
        <p:spPr>
          <a:xfrm>
            <a:off x="6096000" y="5207000"/>
            <a:ext cx="2667000" cy="304271"/>
          </a:xfrm>
          <a:prstGeom prst="rect">
            <a:avLst/>
          </a:prstGeom>
        </p:spPr>
        <p:txBody>
          <a:bodyPr vert="horz" anchor="ctr" anchorCtr="0"/>
          <a:lstStyle>
            <a:lvl1pPr algn="l" eaLnBrk="1" latinLnBrk="0" hangingPunct="1">
              <a:defRPr kumimoji="0" sz="1400">
                <a:solidFill>
                  <a:schemeClr val="tx2"/>
                </a:solidFill>
              </a:defRPr>
            </a:lvl1pPr>
          </a:lstStyle>
          <a:p>
            <a:fld id="{5DE029F0-63BA-42BB-B7B1-EDA87D234A3D}" type="datetimeFigureOut">
              <a:rPr lang="uk-UA" smtClean="0"/>
              <a:t>04.05.2016</a:t>
            </a:fld>
            <a:endParaRPr lang="uk-UA"/>
          </a:p>
        </p:txBody>
      </p:sp>
      <p:sp>
        <p:nvSpPr>
          <p:cNvPr id="3" name="Місце для нижнього колонтитула 2"/>
          <p:cNvSpPr>
            <a:spLocks noGrp="1"/>
          </p:cNvSpPr>
          <p:nvPr>
            <p:ph type="ftr" sz="quarter" idx="3"/>
          </p:nvPr>
        </p:nvSpPr>
        <p:spPr>
          <a:xfrm>
            <a:off x="609601" y="5206839"/>
            <a:ext cx="5421083" cy="304271"/>
          </a:xfrm>
          <a:prstGeom prst="rect">
            <a:avLst/>
          </a:prstGeom>
        </p:spPr>
        <p:txBody>
          <a:bodyPr vert="horz" anchor="ctr"/>
          <a:lstStyle>
            <a:lvl1pPr algn="r" eaLnBrk="1" latinLnBrk="0" hangingPunct="1">
              <a:defRPr kumimoji="0" sz="1400">
                <a:solidFill>
                  <a:schemeClr val="tx2"/>
                </a:solidFill>
              </a:defRPr>
            </a:lvl1pPr>
          </a:lstStyle>
          <a:p>
            <a:endParaRPr lang="uk-UA"/>
          </a:p>
        </p:txBody>
      </p:sp>
      <p:sp>
        <p:nvSpPr>
          <p:cNvPr id="7" name="Прямокутник 6"/>
          <p:cNvSpPr/>
          <p:nvPr/>
        </p:nvSpPr>
        <p:spPr bwMode="white">
          <a:xfrm>
            <a:off x="0" y="1028700"/>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кутник 7"/>
          <p:cNvSpPr/>
          <p:nvPr/>
        </p:nvSpPr>
        <p:spPr>
          <a:xfrm>
            <a:off x="0" y="1066800"/>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кутник 8"/>
          <p:cNvSpPr/>
          <p:nvPr/>
        </p:nvSpPr>
        <p:spPr>
          <a:xfrm>
            <a:off x="590550" y="1066800"/>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Місце для номера слайда 22"/>
          <p:cNvSpPr>
            <a:spLocks noGrp="1"/>
          </p:cNvSpPr>
          <p:nvPr>
            <p:ph type="sldNum" sz="quarter" idx="4"/>
          </p:nvPr>
        </p:nvSpPr>
        <p:spPr>
          <a:xfrm>
            <a:off x="0" y="1060185"/>
            <a:ext cx="533400" cy="203730"/>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9748DF8-7B55-43ED-B96A-DAC00E1DC370}"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a:t>Техніки тест дизайну</a:t>
            </a:r>
          </a:p>
        </p:txBody>
      </p:sp>
      <p:sp>
        <p:nvSpPr>
          <p:cNvPr id="3" name="Підзаголовок 2"/>
          <p:cNvSpPr>
            <a:spLocks noGrp="1"/>
          </p:cNvSpPr>
          <p:nvPr>
            <p:ph type="subTitle" idx="1"/>
          </p:nvPr>
        </p:nvSpPr>
        <p:spPr/>
        <p:txBody>
          <a:bodyPr>
            <a:normAutofit fontScale="62500" lnSpcReduction="20000"/>
          </a:bodyPr>
          <a:lstStyle/>
          <a:p>
            <a:r>
              <a:rPr lang="uk-UA" dirty="0" smtClean="0"/>
              <a:t>Виконав студент групи ПІ-13-1-2 </a:t>
            </a:r>
          </a:p>
          <a:p>
            <a:r>
              <a:rPr lang="uk-UA" dirty="0" smtClean="0"/>
              <a:t>Крижанівський Марко</a:t>
            </a:r>
            <a:endParaRPr lang="uk-UA" dirty="0"/>
          </a:p>
        </p:txBody>
      </p:sp>
    </p:spTree>
    <p:extLst>
      <p:ext uri="{BB962C8B-B14F-4D97-AF65-F5344CB8AC3E}">
        <p14:creationId xmlns:p14="http://schemas.microsoft.com/office/powerpoint/2010/main" val="135142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Діаграма переходів станів</a:t>
            </a:r>
          </a:p>
        </p:txBody>
      </p:sp>
      <p:pic>
        <p:nvPicPr>
          <p:cNvPr id="1026" name="Picture 2" descr="\\Lenovo_g500\зображення\Рисунок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73324"/>
            <a:ext cx="8136904" cy="445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369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idx="1"/>
          </p:nvPr>
        </p:nvSpPr>
        <p:spPr/>
        <p:txBody>
          <a:bodyPr>
            <a:normAutofit fontScale="77500" lnSpcReduction="20000"/>
          </a:bodyPr>
          <a:lstStyle/>
          <a:p>
            <a:r>
              <a:rPr lang="uk-UA" dirty="0" smtClean="0"/>
              <a:t>Отже на цій лабораторній було отримано практичні навички по застосуванню таких технік тест дизайну як : еквівалентний розподіл, аналіз граничних значень, діаграми переходів станів та тестові випадки.  </a:t>
            </a:r>
            <a:endParaRPr lang="uk-UA" dirty="0"/>
          </a:p>
        </p:txBody>
      </p:sp>
      <p:sp>
        <p:nvSpPr>
          <p:cNvPr id="3" name="Заголовок 2"/>
          <p:cNvSpPr>
            <a:spLocks noGrp="1"/>
          </p:cNvSpPr>
          <p:nvPr>
            <p:ph type="title"/>
          </p:nvPr>
        </p:nvSpPr>
        <p:spPr/>
        <p:txBody>
          <a:bodyPr/>
          <a:lstStyle/>
          <a:p>
            <a:r>
              <a:rPr lang="uk-UA" dirty="0" smtClean="0"/>
              <a:t>Висновок</a:t>
            </a:r>
            <a:endParaRPr lang="uk-UA" dirty="0"/>
          </a:p>
        </p:txBody>
      </p:sp>
    </p:spTree>
    <p:extLst>
      <p:ext uri="{BB962C8B-B14F-4D97-AF65-F5344CB8AC3E}">
        <p14:creationId xmlns:p14="http://schemas.microsoft.com/office/powerpoint/2010/main" val="6571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a:t>Завдання №1: Класи еквівалентності</a:t>
            </a:r>
          </a:p>
        </p:txBody>
      </p:sp>
      <p:sp>
        <p:nvSpPr>
          <p:cNvPr id="3" name="Місце для вмісту 2"/>
          <p:cNvSpPr>
            <a:spLocks noGrp="1"/>
          </p:cNvSpPr>
          <p:nvPr>
            <p:ph sz="quarter" idx="1"/>
          </p:nvPr>
        </p:nvSpPr>
        <p:spPr/>
        <p:txBody>
          <a:bodyPr>
            <a:normAutofit fontScale="77500" lnSpcReduction="20000"/>
          </a:bodyPr>
          <a:lstStyle/>
          <a:p>
            <a:pPr marL="0" indent="0">
              <a:buNone/>
            </a:pPr>
            <a:r>
              <a:rPr lang="uk-UA" dirty="0" smtClean="0"/>
              <a:t>Студент повинен набрати щонайменше 20 балів для того щоб успішно скласти першу частину вступного іспиту і отримати можливість складати наступну частину, якщо студенту вдалось отримати більше ніж 36 балів то він буде автоматично прийнятий до університету. Максимум який він може </a:t>
            </a:r>
            <a:r>
              <a:rPr lang="uk-UA" dirty="0"/>
              <a:t>набрати це 40 балів.</a:t>
            </a:r>
          </a:p>
          <a:p>
            <a:pPr marL="715518" lvl="1" indent="-514350">
              <a:buFont typeface="+mj-lt"/>
              <a:buAutoNum type="arabicParenR"/>
            </a:pPr>
            <a:r>
              <a:rPr lang="uk-UA" sz="2900" dirty="0" smtClean="0"/>
              <a:t>Побудувати </a:t>
            </a:r>
            <a:r>
              <a:rPr lang="uk-UA" sz="2900" dirty="0"/>
              <a:t>класи еквівалентності на основі даної інформації</a:t>
            </a:r>
          </a:p>
          <a:p>
            <a:pPr marL="715518" lvl="1" indent="-514350">
              <a:buFont typeface="+mj-lt"/>
              <a:buAutoNum type="arabicParenR"/>
            </a:pPr>
            <a:r>
              <a:rPr lang="uk-UA" sz="2900" dirty="0" smtClean="0"/>
              <a:t>Виділити </a:t>
            </a:r>
            <a:r>
              <a:rPr lang="uk-UA" sz="2900" dirty="0"/>
              <a:t>граничні </a:t>
            </a:r>
            <a:r>
              <a:rPr lang="uk-UA" sz="2900" dirty="0" smtClean="0"/>
              <a:t>межі</a:t>
            </a:r>
          </a:p>
          <a:p>
            <a:pPr marL="715518" lvl="1" indent="-514350">
              <a:buFont typeface="+mj-lt"/>
              <a:buAutoNum type="arabicParenR"/>
            </a:pPr>
            <a:r>
              <a:rPr lang="uk-UA" sz="2800" dirty="0" smtClean="0"/>
              <a:t>Покрити </a:t>
            </a:r>
            <a:r>
              <a:rPr lang="uk-UA" sz="2800" dirty="0"/>
              <a:t>дані вимоги тестами (Написати назви та мету тест-кейсів), </a:t>
            </a:r>
            <a:r>
              <a:rPr lang="uk-UA" sz="2800" dirty="0" smtClean="0"/>
              <a:t>ґрунтуючись на класах еквівалентності та на аналізі граничних значень</a:t>
            </a:r>
            <a:endParaRPr lang="uk-UA" sz="2900" dirty="0"/>
          </a:p>
          <a:p>
            <a:pPr marL="0" indent="0">
              <a:buNone/>
            </a:pPr>
            <a:endParaRPr lang="uk-UA" dirty="0"/>
          </a:p>
        </p:txBody>
      </p:sp>
    </p:spTree>
    <p:extLst>
      <p:ext uri="{BB962C8B-B14F-4D97-AF65-F5344CB8AC3E}">
        <p14:creationId xmlns:p14="http://schemas.microsoft.com/office/powerpoint/2010/main" val="255862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Побудова класів еквівалентності</a:t>
            </a:r>
            <a:endParaRPr lang="uk-UA" dirty="0"/>
          </a:p>
        </p:txBody>
      </p:sp>
      <p:sp>
        <p:nvSpPr>
          <p:cNvPr id="3" name="Місце для вмісту 2"/>
          <p:cNvSpPr>
            <a:spLocks noGrp="1"/>
          </p:cNvSpPr>
          <p:nvPr>
            <p:ph sz="quarter" idx="1"/>
          </p:nvPr>
        </p:nvSpPr>
        <p:spPr/>
        <p:txBody>
          <a:bodyPr>
            <a:noAutofit/>
          </a:bodyPr>
          <a:lstStyle/>
          <a:p>
            <a:pPr marL="0" indent="0">
              <a:buNone/>
            </a:pPr>
            <a:r>
              <a:rPr lang="uk-UA" sz="2000" dirty="0" smtClean="0"/>
              <a:t>Згідно з завданням, слід визначити три дійсні класи результатів першої частини тесту для вступників :</a:t>
            </a:r>
          </a:p>
          <a:p>
            <a:pPr marL="715518" lvl="1" indent="-514350">
              <a:buFont typeface="+mj-lt"/>
              <a:buAutoNum type="arabicParenR"/>
            </a:pPr>
            <a:r>
              <a:rPr lang="uk-UA" sz="2000" dirty="0"/>
              <a:t>Від’ємні значення вважаються недійсними</a:t>
            </a:r>
          </a:p>
          <a:p>
            <a:pPr marL="715518" lvl="1" indent="-514350">
              <a:buFont typeface="+mj-lt"/>
              <a:buAutoNum type="arabicParenR"/>
            </a:pPr>
            <a:r>
              <a:rPr lang="uk-UA" sz="2000" dirty="0"/>
              <a:t>Значення менше від 0 до 20 балів виключно. В такому випадку вступник не буде допущений до складання наступної частини тесту.</a:t>
            </a:r>
          </a:p>
          <a:p>
            <a:pPr marL="715518" lvl="1" indent="-514350">
              <a:buFont typeface="+mj-lt"/>
              <a:buAutoNum type="arabicParenR"/>
            </a:pPr>
            <a:r>
              <a:rPr lang="uk-UA" sz="2000" dirty="0"/>
              <a:t>Значення від 20 до 36 виключно. В такому випадку вступник буде допущений до складання наступної частини тесту</a:t>
            </a:r>
          </a:p>
          <a:p>
            <a:pPr marL="715518" lvl="1" indent="-514350">
              <a:buFont typeface="+mj-lt"/>
              <a:buAutoNum type="arabicParenR"/>
            </a:pPr>
            <a:r>
              <a:rPr lang="uk-UA" sz="2000" dirty="0"/>
              <a:t>Значення від 36 до 40 балів включно. В такому випадку вступник буде автоматично прийнятий до університету</a:t>
            </a:r>
          </a:p>
          <a:p>
            <a:pPr marL="715518" lvl="1" indent="-514350">
              <a:buFont typeface="+mj-lt"/>
              <a:buAutoNum type="arabicParenR"/>
            </a:pPr>
            <a:r>
              <a:rPr lang="uk-UA" sz="2000" dirty="0"/>
              <a:t>Значення більше 40 вважаються недійсними</a:t>
            </a:r>
          </a:p>
          <a:p>
            <a:pPr marL="0" indent="0">
              <a:buNone/>
            </a:pPr>
            <a:endParaRPr lang="uk-UA" sz="2000" dirty="0"/>
          </a:p>
        </p:txBody>
      </p:sp>
    </p:spTree>
    <p:extLst>
      <p:ext uri="{BB962C8B-B14F-4D97-AF65-F5344CB8AC3E}">
        <p14:creationId xmlns:p14="http://schemas.microsoft.com/office/powerpoint/2010/main" val="221222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uk-UA" sz="3600" dirty="0"/>
              <a:t>Графічне зображення класів еквівалентності</a:t>
            </a:r>
          </a:p>
        </p:txBody>
      </p:sp>
      <p:graphicFrame>
        <p:nvGraphicFramePr>
          <p:cNvPr id="7" name="Місце для вмісту 6"/>
          <p:cNvGraphicFramePr>
            <a:graphicFrameLocks noGrp="1"/>
          </p:cNvGraphicFramePr>
          <p:nvPr>
            <p:ph sz="quarter" idx="1"/>
            <p:extLst>
              <p:ext uri="{D42A27DB-BD31-4B8C-83A1-F6EECF244321}">
                <p14:modId xmlns:p14="http://schemas.microsoft.com/office/powerpoint/2010/main" val="1806451487"/>
              </p:ext>
            </p:extLst>
          </p:nvPr>
        </p:nvGraphicFramePr>
        <p:xfrm>
          <a:off x="539552" y="1849388"/>
          <a:ext cx="8153400" cy="1930400"/>
        </p:xfrm>
        <a:graphic>
          <a:graphicData uri="http://schemas.openxmlformats.org/drawingml/2006/table">
            <a:tbl>
              <a:tblPr firstRow="1" bandRow="1">
                <a:tableStyleId>{5C22544A-7EE6-4342-B048-85BDC9FD1C3A}</a:tableStyleId>
              </a:tblPr>
              <a:tblGrid>
                <a:gridCol w="815340"/>
                <a:gridCol w="815340"/>
                <a:gridCol w="815340"/>
                <a:gridCol w="815340"/>
                <a:gridCol w="815340"/>
                <a:gridCol w="815340"/>
                <a:gridCol w="815340"/>
                <a:gridCol w="815340"/>
                <a:gridCol w="1630680"/>
              </a:tblGrid>
              <a:tr h="370840">
                <a:tc gridSpan="2">
                  <a:txBody>
                    <a:bodyPr/>
                    <a:lstStyle/>
                    <a:p>
                      <a:r>
                        <a:rPr lang="uk-UA" dirty="0" smtClean="0"/>
                        <a:t>Недійсне значення</a:t>
                      </a:r>
                      <a:endParaRPr lang="uk-UA" dirty="0"/>
                    </a:p>
                  </a:txBody>
                  <a:tcPr/>
                </a:tc>
                <a:tc hMerge="1">
                  <a:txBody>
                    <a:bodyPr/>
                    <a:lstStyle/>
                    <a:p>
                      <a:endParaRPr lang="uk-UA"/>
                    </a:p>
                  </a:txBody>
                  <a:tcPr/>
                </a:tc>
                <a:tc gridSpan="2">
                  <a:txBody>
                    <a:bodyPr/>
                    <a:lstStyle/>
                    <a:p>
                      <a:r>
                        <a:rPr lang="uk-UA" dirty="0" smtClean="0"/>
                        <a:t>Дійсне,</a:t>
                      </a:r>
                      <a:r>
                        <a:rPr lang="uk-UA" baseline="0" dirty="0" smtClean="0"/>
                        <a:t> не допущено до наступного тесту</a:t>
                      </a:r>
                      <a:endParaRPr lang="uk-UA" dirty="0"/>
                    </a:p>
                  </a:txBody>
                  <a:tcPr/>
                </a:tc>
                <a:tc hMerge="1">
                  <a:txBody>
                    <a:bodyPr/>
                    <a:lstStyle/>
                    <a:p>
                      <a:endParaRPr lang="uk-UA"/>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dirty="0" smtClean="0"/>
                        <a:t>Дійсне,</a:t>
                      </a:r>
                      <a:r>
                        <a:rPr lang="uk-UA" baseline="0" dirty="0" smtClean="0"/>
                        <a:t>  допущено до наступного тесту</a:t>
                      </a:r>
                      <a:endParaRPr lang="uk-UA" dirty="0" smtClean="0"/>
                    </a:p>
                  </a:txBody>
                  <a:tcPr/>
                </a:tc>
                <a:tc hMerge="1">
                  <a:txBody>
                    <a:bodyPr/>
                    <a:lstStyle/>
                    <a:p>
                      <a:endParaRPr lang="uk-UA"/>
                    </a:p>
                  </a:txBody>
                  <a:tcPr/>
                </a:tc>
                <a:tc gridSpan="2">
                  <a:txBody>
                    <a:bodyPr/>
                    <a:lstStyle/>
                    <a:p>
                      <a:r>
                        <a:rPr lang="uk-UA" dirty="0" smtClean="0"/>
                        <a:t>Дійсне, автоматично прийнято до університету</a:t>
                      </a:r>
                      <a:endParaRPr lang="uk-UA" dirty="0"/>
                    </a:p>
                  </a:txBody>
                  <a:tcPr/>
                </a:tc>
                <a:tc hMerge="1">
                  <a:txBody>
                    <a:bodyPr/>
                    <a:lstStyle/>
                    <a:p>
                      <a:endParaRPr lang="uk-UA"/>
                    </a:p>
                  </a:txBody>
                  <a:tcPr/>
                </a:tc>
                <a:tc>
                  <a:txBody>
                    <a:bodyPr/>
                    <a:lstStyle/>
                    <a:p>
                      <a:r>
                        <a:rPr lang="uk-UA" dirty="0" smtClean="0"/>
                        <a:t>Недійсне</a:t>
                      </a:r>
                      <a:r>
                        <a:rPr lang="uk-UA" baseline="0" dirty="0" smtClean="0"/>
                        <a:t> значення</a:t>
                      </a:r>
                      <a:endParaRPr lang="uk-UA" dirty="0"/>
                    </a:p>
                  </a:txBody>
                  <a:tcPr/>
                </a:tc>
              </a:tr>
              <a:tr h="370840">
                <a:tc>
                  <a:txBody>
                    <a:bodyPr/>
                    <a:lstStyle/>
                    <a:p>
                      <a:pPr algn="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&lt;0</a:t>
                      </a:r>
                      <a:endParaRPr lang="uk-UA" dirty="0" smtClean="0"/>
                    </a:p>
                  </a:txBody>
                  <a:tcPr/>
                </a:tc>
                <a:tc>
                  <a:txBody>
                    <a:bodyPr/>
                    <a:lstStyle/>
                    <a:p>
                      <a:r>
                        <a:rPr lang="en-US" dirty="0" smtClean="0"/>
                        <a:t>0</a:t>
                      </a:r>
                      <a:endParaRPr lang="uk-UA" dirty="0"/>
                    </a:p>
                  </a:txBody>
                  <a:tcPr/>
                </a:tc>
                <a:tc>
                  <a:txBody>
                    <a:bodyPr/>
                    <a:lstStyle/>
                    <a:p>
                      <a:pPr algn="l"/>
                      <a:r>
                        <a:rPr lang="en-US" dirty="0" smtClean="0"/>
                        <a:t>&lt;20</a:t>
                      </a:r>
                      <a:endParaRPr lang="uk-UA" dirty="0"/>
                    </a:p>
                  </a:txBody>
                  <a:tcPr/>
                </a:tc>
                <a:tc>
                  <a:txBody>
                    <a:bodyPr/>
                    <a:lstStyle/>
                    <a:p>
                      <a:r>
                        <a:rPr lang="en-US" dirty="0" smtClean="0"/>
                        <a:t>20</a:t>
                      </a:r>
                      <a:endParaRPr lang="uk-UA" dirty="0"/>
                    </a:p>
                  </a:txBody>
                  <a:tcPr/>
                </a:tc>
                <a:tc>
                  <a:txBody>
                    <a:bodyPr/>
                    <a:lstStyle/>
                    <a:p>
                      <a:r>
                        <a:rPr lang="en-US" dirty="0" smtClean="0"/>
                        <a:t>&lt;36</a:t>
                      </a:r>
                      <a:endParaRPr lang="uk-UA" dirty="0"/>
                    </a:p>
                  </a:txBody>
                  <a:tcPr/>
                </a:tc>
                <a:tc>
                  <a:txBody>
                    <a:bodyPr/>
                    <a:lstStyle/>
                    <a:p>
                      <a:pPr algn="l"/>
                      <a:r>
                        <a:rPr lang="en-US" dirty="0" smtClean="0"/>
                        <a:t>36</a:t>
                      </a:r>
                      <a:endParaRPr lang="uk-UA" dirty="0"/>
                    </a:p>
                  </a:txBody>
                  <a:tcPr/>
                </a:tc>
                <a:tc>
                  <a:txBody>
                    <a:bodyPr/>
                    <a:lstStyle/>
                    <a:p>
                      <a:pPr algn="l"/>
                      <a:r>
                        <a:rPr lang="uk-UA" dirty="0" smtClean="0"/>
                        <a:t>40</a:t>
                      </a:r>
                      <a:endParaRPr lang="uk-UA" dirty="0"/>
                    </a:p>
                  </a:txBody>
                  <a:tcPr/>
                </a:tc>
                <a:tc>
                  <a:txBody>
                    <a:bodyPr/>
                    <a:lstStyle/>
                    <a:p>
                      <a:r>
                        <a:rPr lang="en-US" dirty="0" smtClean="0"/>
                        <a:t>&gt;</a:t>
                      </a:r>
                      <a:r>
                        <a:rPr lang="uk-UA" dirty="0" smtClean="0"/>
                        <a:t>40</a:t>
                      </a:r>
                      <a:endParaRPr lang="uk-UA" dirty="0"/>
                    </a:p>
                  </a:txBody>
                  <a:tcPr/>
                </a:tc>
              </a:tr>
              <a:tr h="370840">
                <a:tc gridSpan="2">
                  <a:txBody>
                    <a:bodyPr/>
                    <a:lstStyle/>
                    <a:p>
                      <a:pPr algn="ctr"/>
                      <a:r>
                        <a:rPr lang="uk-UA" dirty="0" smtClean="0"/>
                        <a:t>-2</a:t>
                      </a:r>
                      <a:endParaRPr lang="uk-UA" dirty="0"/>
                    </a:p>
                  </a:txBody>
                  <a:tcPr/>
                </a:tc>
                <a:tc hMerge="1">
                  <a:txBody>
                    <a:bodyPr/>
                    <a:lstStyle/>
                    <a:p>
                      <a:endParaRPr lang="uk-UA"/>
                    </a:p>
                  </a:txBody>
                  <a:tcPr/>
                </a:tc>
                <a:tc gridSpan="2">
                  <a:txBody>
                    <a:bodyPr/>
                    <a:lstStyle/>
                    <a:p>
                      <a:pPr algn="ctr"/>
                      <a:r>
                        <a:rPr lang="uk-UA" dirty="0" smtClean="0"/>
                        <a:t>10</a:t>
                      </a:r>
                      <a:endParaRPr lang="uk-UA" dirty="0"/>
                    </a:p>
                  </a:txBody>
                  <a:tcPr/>
                </a:tc>
                <a:tc hMerge="1">
                  <a:txBody>
                    <a:bodyPr/>
                    <a:lstStyle/>
                    <a:p>
                      <a:endParaRPr lang="uk-UA"/>
                    </a:p>
                  </a:txBody>
                  <a:tcPr/>
                </a:tc>
                <a:tc gridSpan="2">
                  <a:txBody>
                    <a:bodyPr/>
                    <a:lstStyle/>
                    <a:p>
                      <a:pPr algn="ctr"/>
                      <a:r>
                        <a:rPr lang="uk-UA" dirty="0" smtClean="0"/>
                        <a:t>28</a:t>
                      </a:r>
                      <a:endParaRPr lang="uk-UA" dirty="0"/>
                    </a:p>
                  </a:txBody>
                  <a:tcPr/>
                </a:tc>
                <a:tc hMerge="1">
                  <a:txBody>
                    <a:bodyPr/>
                    <a:lstStyle/>
                    <a:p>
                      <a:endParaRPr lang="uk-UA"/>
                    </a:p>
                  </a:txBody>
                  <a:tcPr/>
                </a:tc>
                <a:tc gridSpan="2">
                  <a:txBody>
                    <a:bodyPr/>
                    <a:lstStyle/>
                    <a:p>
                      <a:pPr algn="ctr"/>
                      <a:r>
                        <a:rPr lang="uk-UA" dirty="0" smtClean="0"/>
                        <a:t>38</a:t>
                      </a:r>
                      <a:endParaRPr lang="uk-UA" dirty="0"/>
                    </a:p>
                  </a:txBody>
                  <a:tcPr/>
                </a:tc>
                <a:tc hMerge="1">
                  <a:txBody>
                    <a:bodyPr/>
                    <a:lstStyle/>
                    <a:p>
                      <a:endParaRPr lang="uk-UA"/>
                    </a:p>
                  </a:txBody>
                  <a:tcPr/>
                </a:tc>
                <a:tc>
                  <a:txBody>
                    <a:bodyPr/>
                    <a:lstStyle/>
                    <a:p>
                      <a:pPr algn="ctr"/>
                      <a:r>
                        <a:rPr lang="uk-UA" dirty="0" smtClean="0"/>
                        <a:t>50</a:t>
                      </a:r>
                      <a:endParaRPr lang="uk-UA" dirty="0"/>
                    </a:p>
                  </a:txBody>
                  <a:tcPr/>
                </a:tc>
              </a:tr>
            </a:tbl>
          </a:graphicData>
        </a:graphic>
      </p:graphicFrame>
    </p:spTree>
    <p:extLst>
      <p:ext uri="{BB962C8B-B14F-4D97-AF65-F5344CB8AC3E}">
        <p14:creationId xmlns:p14="http://schemas.microsoft.com/office/powerpoint/2010/main" val="162986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Тестові випадки </a:t>
            </a:r>
            <a:r>
              <a:rPr lang="ru-RU" dirty="0" smtClean="0"/>
              <a:t>(</a:t>
            </a:r>
            <a:r>
              <a:rPr lang="en-US" dirty="0" smtClean="0"/>
              <a:t>Test cases</a:t>
            </a:r>
            <a:r>
              <a:rPr lang="ru-RU" dirty="0" smtClean="0"/>
              <a:t>)</a:t>
            </a:r>
            <a:endParaRPr lang="uk-UA" dirty="0"/>
          </a:p>
        </p:txBody>
      </p:sp>
      <p:sp>
        <p:nvSpPr>
          <p:cNvPr id="9" name="Місце для вмісту 8"/>
          <p:cNvSpPr>
            <a:spLocks noGrp="1"/>
          </p:cNvSpPr>
          <p:nvPr>
            <p:ph sz="quarter" idx="1"/>
          </p:nvPr>
        </p:nvSpPr>
        <p:spPr/>
        <p:txBody>
          <a:bodyPr>
            <a:normAutofit fontScale="47500" lnSpcReduction="20000"/>
          </a:bodyPr>
          <a:lstStyle/>
          <a:p>
            <a:pPr marL="0" indent="0">
              <a:buNone/>
            </a:pPr>
            <a:r>
              <a:rPr lang="uk-UA" b="1" u="sng" dirty="0"/>
              <a:t>Тестовий випадок </a:t>
            </a:r>
            <a:r>
              <a:rPr lang="uk-UA" b="1" u="sng" dirty="0" smtClean="0"/>
              <a:t>№1</a:t>
            </a:r>
            <a:endParaRPr lang="uk-UA" b="1" u="sng" dirty="0"/>
          </a:p>
          <a:p>
            <a:pPr marL="0" indent="0">
              <a:buNone/>
            </a:pPr>
            <a:r>
              <a:rPr lang="uk-UA" b="1" dirty="0"/>
              <a:t>Назва: </a:t>
            </a:r>
            <a:r>
              <a:rPr lang="uk-UA" dirty="0"/>
              <a:t>Перевірка спрацювання тригера обчислення результатів вступного тесту</a:t>
            </a:r>
          </a:p>
          <a:p>
            <a:pPr marL="0" indent="0">
              <a:buNone/>
            </a:pPr>
            <a:r>
              <a:rPr lang="uk-UA" b="1" dirty="0"/>
              <a:t>Мета:  </a:t>
            </a:r>
            <a:r>
              <a:rPr lang="uk-UA" dirty="0"/>
              <a:t>Перевірити чи спрацьовує даний тригер після натискання клавіші «Завершити»  </a:t>
            </a:r>
            <a:endParaRPr lang="uk-UA" b="1" dirty="0" smtClean="0"/>
          </a:p>
          <a:p>
            <a:pPr marL="0" indent="0">
              <a:buNone/>
            </a:pPr>
            <a:r>
              <a:rPr lang="uk-UA" b="1" u="sng" dirty="0" smtClean="0"/>
              <a:t>Тестовий </a:t>
            </a:r>
            <a:r>
              <a:rPr lang="uk-UA" b="1" u="sng" dirty="0"/>
              <a:t>випадок </a:t>
            </a:r>
            <a:r>
              <a:rPr lang="uk-UA" b="1" u="sng" dirty="0" smtClean="0"/>
              <a:t>№2</a:t>
            </a:r>
            <a:endParaRPr lang="uk-UA" b="1" u="sng" dirty="0"/>
          </a:p>
          <a:p>
            <a:pPr marL="0" indent="0">
              <a:buNone/>
            </a:pPr>
            <a:r>
              <a:rPr lang="uk-UA" b="1" dirty="0"/>
              <a:t>Назва: </a:t>
            </a:r>
            <a:r>
              <a:rPr lang="uk-UA" dirty="0"/>
              <a:t>Перевірка модуля обчислення результатів вступного тесту</a:t>
            </a:r>
          </a:p>
          <a:p>
            <a:pPr marL="0" indent="0">
              <a:buNone/>
            </a:pPr>
            <a:r>
              <a:rPr lang="uk-UA" b="1" dirty="0" smtClean="0"/>
              <a:t>Мета</a:t>
            </a:r>
            <a:r>
              <a:rPr lang="uk-UA" b="1" dirty="0"/>
              <a:t>:  </a:t>
            </a:r>
            <a:r>
              <a:rPr lang="uk-UA" dirty="0"/>
              <a:t>Перевірити чи правильно система обчислює результат складеного вступного </a:t>
            </a:r>
            <a:r>
              <a:rPr lang="uk-UA" dirty="0" smtClean="0"/>
              <a:t>тесту . Зокрема перевірити на відсутність у результатах недійсних значень.</a:t>
            </a:r>
            <a:endParaRPr lang="uk-UA" dirty="0"/>
          </a:p>
          <a:p>
            <a:pPr marL="0" indent="0">
              <a:buNone/>
            </a:pPr>
            <a:r>
              <a:rPr lang="uk-UA" b="1" u="sng" dirty="0" smtClean="0"/>
              <a:t>Тестовий </a:t>
            </a:r>
            <a:r>
              <a:rPr lang="uk-UA" b="1" u="sng" dirty="0"/>
              <a:t>випадок </a:t>
            </a:r>
            <a:r>
              <a:rPr lang="uk-UA" b="1" u="sng" dirty="0" smtClean="0"/>
              <a:t>№3</a:t>
            </a:r>
            <a:endParaRPr lang="uk-UA" b="1" u="sng" dirty="0"/>
          </a:p>
          <a:p>
            <a:pPr marL="0" indent="0">
              <a:buNone/>
            </a:pPr>
            <a:r>
              <a:rPr lang="uk-UA" b="1" dirty="0"/>
              <a:t>Назва: </a:t>
            </a:r>
            <a:r>
              <a:rPr lang="uk-UA" dirty="0"/>
              <a:t>Перевірка тригера </a:t>
            </a:r>
            <a:r>
              <a:rPr lang="uk-UA" dirty="0" smtClean="0"/>
              <a:t>допущення до складання другої частини вступного тесту</a:t>
            </a:r>
          </a:p>
          <a:p>
            <a:pPr marL="0" indent="0">
              <a:buNone/>
            </a:pPr>
            <a:r>
              <a:rPr lang="uk-UA" b="1" dirty="0" smtClean="0"/>
              <a:t>Мета</a:t>
            </a:r>
            <a:r>
              <a:rPr lang="uk-UA" b="1" dirty="0"/>
              <a:t>:  </a:t>
            </a:r>
            <a:r>
              <a:rPr lang="uk-UA" dirty="0"/>
              <a:t>Перевірити чи правильно спрацьовує даний тригер відповідно до </a:t>
            </a:r>
            <a:r>
              <a:rPr lang="uk-UA" dirty="0" smtClean="0"/>
              <a:t>дійсних та недійсних результатів </a:t>
            </a:r>
            <a:r>
              <a:rPr lang="uk-UA" dirty="0"/>
              <a:t>першої частини вступного </a:t>
            </a:r>
            <a:r>
              <a:rPr lang="uk-UA" dirty="0" smtClean="0"/>
              <a:t>тесту</a:t>
            </a:r>
            <a:endParaRPr lang="uk-UA" dirty="0"/>
          </a:p>
          <a:p>
            <a:pPr marL="0" indent="0">
              <a:buNone/>
            </a:pPr>
            <a:r>
              <a:rPr lang="uk-UA" b="1" u="sng" dirty="0" smtClean="0"/>
              <a:t>Тестовий </a:t>
            </a:r>
            <a:r>
              <a:rPr lang="uk-UA" b="1" u="sng" dirty="0"/>
              <a:t>випадок </a:t>
            </a:r>
            <a:r>
              <a:rPr lang="uk-UA" b="1" u="sng" dirty="0" smtClean="0"/>
              <a:t>№4</a:t>
            </a:r>
            <a:endParaRPr lang="uk-UA" b="1" u="sng" dirty="0"/>
          </a:p>
          <a:p>
            <a:pPr marL="0" indent="0">
              <a:buNone/>
            </a:pPr>
            <a:r>
              <a:rPr lang="uk-UA" b="1" dirty="0"/>
              <a:t>Назва: </a:t>
            </a:r>
            <a:r>
              <a:rPr lang="uk-UA" dirty="0"/>
              <a:t>Перевірка тригера </a:t>
            </a:r>
            <a:r>
              <a:rPr lang="uk-UA" dirty="0" smtClean="0"/>
              <a:t>зарахування студента до університету</a:t>
            </a:r>
            <a:endParaRPr lang="uk-UA" dirty="0"/>
          </a:p>
          <a:p>
            <a:pPr marL="0" indent="0">
              <a:buNone/>
            </a:pPr>
            <a:r>
              <a:rPr lang="uk-UA" b="1" dirty="0"/>
              <a:t>Мета:  </a:t>
            </a:r>
            <a:r>
              <a:rPr lang="uk-UA" dirty="0"/>
              <a:t>Перевірити чи правильно спрацьовує даний тригер відповідно до дійсних та недійсних результатів першої частини </a:t>
            </a:r>
            <a:r>
              <a:rPr lang="uk-UA" dirty="0" smtClean="0"/>
              <a:t>вступного тесту</a:t>
            </a:r>
            <a:endParaRPr lang="uk-UA" dirty="0"/>
          </a:p>
          <a:p>
            <a:pPr marL="0" indent="0">
              <a:buNone/>
            </a:pPr>
            <a:endParaRPr lang="uk-UA" dirty="0"/>
          </a:p>
        </p:txBody>
      </p:sp>
    </p:spTree>
    <p:extLst>
      <p:ext uri="{BB962C8B-B14F-4D97-AF65-F5344CB8AC3E}">
        <p14:creationId xmlns:p14="http://schemas.microsoft.com/office/powerpoint/2010/main" val="47972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Завдання №2: Таблиці рішень</a:t>
            </a:r>
          </a:p>
        </p:txBody>
      </p:sp>
      <p:sp>
        <p:nvSpPr>
          <p:cNvPr id="3" name="Місце для вмісту 2"/>
          <p:cNvSpPr>
            <a:spLocks noGrp="1"/>
          </p:cNvSpPr>
          <p:nvPr>
            <p:ph sz="quarter" idx="1"/>
          </p:nvPr>
        </p:nvSpPr>
        <p:spPr/>
        <p:txBody>
          <a:bodyPr>
            <a:normAutofit fontScale="85000" lnSpcReduction="20000"/>
          </a:bodyPr>
          <a:lstStyle/>
          <a:p>
            <a:pPr marL="0" indent="0">
              <a:buNone/>
            </a:pPr>
            <a:r>
              <a:rPr lang="uk-UA" dirty="0" smtClean="0"/>
              <a:t>Постачальник має систему знижок для торгових точок з якими він працює. Торгова точка має сталу знижку 20% на будь-який продукт без додаткових умов, якщо вона належить до переліку партнерів постачальника.  Іншим типом знижки є 15% знижка для продукту якого замовлено більше 10 одиниць. До того ж , 10% знижка діє для продуктів під час їхнього рекламного періоду. Останній тип знижки не діє у торгових точках з сталою знижкою.</a:t>
            </a:r>
          </a:p>
          <a:p>
            <a:pPr marL="0" indent="0">
              <a:buNone/>
            </a:pPr>
            <a:endParaRPr lang="uk-UA" dirty="0" smtClean="0"/>
          </a:p>
          <a:p>
            <a:pPr marL="0" indent="0">
              <a:buNone/>
            </a:pPr>
            <a:r>
              <a:rPr lang="uk-UA" dirty="0" smtClean="0"/>
              <a:t>1)Побудувати таблицю рішень для даного завдання</a:t>
            </a:r>
            <a:endParaRPr lang="uk-UA" dirty="0"/>
          </a:p>
        </p:txBody>
      </p:sp>
    </p:spTree>
    <p:extLst>
      <p:ext uri="{BB962C8B-B14F-4D97-AF65-F5344CB8AC3E}">
        <p14:creationId xmlns:p14="http://schemas.microsoft.com/office/powerpoint/2010/main" val="379063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Визначення умов та дій</a:t>
            </a:r>
            <a:endParaRPr lang="uk-UA" dirty="0"/>
          </a:p>
        </p:txBody>
      </p:sp>
      <p:sp>
        <p:nvSpPr>
          <p:cNvPr id="3" name="Місце для вмісту 2"/>
          <p:cNvSpPr>
            <a:spLocks noGrp="1"/>
          </p:cNvSpPr>
          <p:nvPr>
            <p:ph sz="quarter" idx="1"/>
          </p:nvPr>
        </p:nvSpPr>
        <p:spPr/>
        <p:txBody>
          <a:bodyPr>
            <a:normAutofit fontScale="70000" lnSpcReduction="20000"/>
          </a:bodyPr>
          <a:lstStyle/>
          <a:p>
            <a:pPr marL="0" indent="0">
              <a:buNone/>
            </a:pPr>
            <a:r>
              <a:rPr lang="uk-UA" dirty="0"/>
              <a:t>Для побудови таблиці рішень потрібно визначитися, які дії можуть бути виконані, та які </a:t>
            </a:r>
            <a:r>
              <a:rPr lang="uk-UA" dirty="0" smtClean="0"/>
              <a:t>умови </a:t>
            </a:r>
            <a:r>
              <a:rPr lang="uk-UA" dirty="0"/>
              <a:t>їхнього виконання.</a:t>
            </a:r>
          </a:p>
          <a:p>
            <a:pPr marL="0" indent="0">
              <a:buNone/>
            </a:pPr>
            <a:r>
              <a:rPr lang="uk-UA" dirty="0"/>
              <a:t>В даному </a:t>
            </a:r>
            <a:r>
              <a:rPr lang="uk-UA" dirty="0" smtClean="0"/>
              <a:t>завданні до </a:t>
            </a:r>
            <a:r>
              <a:rPr lang="uk-UA" dirty="0"/>
              <a:t>дій можна віднести:</a:t>
            </a:r>
          </a:p>
          <a:p>
            <a:r>
              <a:rPr lang="uk-UA" dirty="0"/>
              <a:t>1) Надання </a:t>
            </a:r>
            <a:r>
              <a:rPr lang="uk-UA" dirty="0" smtClean="0"/>
              <a:t>20% знижки на товар</a:t>
            </a:r>
          </a:p>
          <a:p>
            <a:r>
              <a:rPr lang="uk-UA" dirty="0" smtClean="0"/>
              <a:t>2) Надання 15% знижки на товар</a:t>
            </a:r>
          </a:p>
          <a:p>
            <a:r>
              <a:rPr lang="uk-UA" dirty="0" smtClean="0"/>
              <a:t>3</a:t>
            </a:r>
            <a:r>
              <a:rPr lang="uk-UA" dirty="0"/>
              <a:t>) Надання </a:t>
            </a:r>
            <a:r>
              <a:rPr lang="uk-UA" dirty="0" smtClean="0"/>
              <a:t>10% знижки на товар</a:t>
            </a:r>
            <a:endParaRPr lang="uk-UA" dirty="0"/>
          </a:p>
          <a:p>
            <a:pPr marL="0" indent="0">
              <a:buNone/>
            </a:pPr>
            <a:r>
              <a:rPr lang="uk-UA" dirty="0"/>
              <a:t>А до умов належать:</a:t>
            </a:r>
          </a:p>
          <a:p>
            <a:r>
              <a:rPr lang="uk-UA" dirty="0"/>
              <a:t>1) </a:t>
            </a:r>
            <a:r>
              <a:rPr lang="uk-UA" dirty="0" smtClean="0"/>
              <a:t>Належність торгової точки до переліку партнерів постачальника товарів</a:t>
            </a:r>
            <a:endParaRPr lang="uk-UA" dirty="0"/>
          </a:p>
          <a:p>
            <a:r>
              <a:rPr lang="uk-UA" dirty="0"/>
              <a:t>2) </a:t>
            </a:r>
            <a:r>
              <a:rPr lang="uk-UA" dirty="0" smtClean="0"/>
              <a:t>Кількість замовлених одиниць товару більше десяти</a:t>
            </a:r>
            <a:endParaRPr lang="uk-UA" dirty="0"/>
          </a:p>
          <a:p>
            <a:r>
              <a:rPr lang="uk-UA" dirty="0" smtClean="0"/>
              <a:t>3) Тривання рекламного періоду для товару</a:t>
            </a:r>
            <a:endParaRPr lang="uk-UA" dirty="0"/>
          </a:p>
        </p:txBody>
      </p:sp>
    </p:spTree>
    <p:extLst>
      <p:ext uri="{BB962C8B-B14F-4D97-AF65-F5344CB8AC3E}">
        <p14:creationId xmlns:p14="http://schemas.microsoft.com/office/powerpoint/2010/main" val="106496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Таблиця рішень</a:t>
            </a:r>
            <a:endParaRPr lang="uk-UA" dirty="0"/>
          </a:p>
        </p:txBody>
      </p:sp>
      <p:graphicFrame>
        <p:nvGraphicFramePr>
          <p:cNvPr id="6" name="Місце для вмісту 5"/>
          <p:cNvGraphicFramePr>
            <a:graphicFrameLocks noGrp="1"/>
          </p:cNvGraphicFramePr>
          <p:nvPr>
            <p:ph sz="quarter" idx="1"/>
            <p:extLst>
              <p:ext uri="{D42A27DB-BD31-4B8C-83A1-F6EECF244321}">
                <p14:modId xmlns:p14="http://schemas.microsoft.com/office/powerpoint/2010/main" val="1392583248"/>
              </p:ext>
            </p:extLst>
          </p:nvPr>
        </p:nvGraphicFramePr>
        <p:xfrm>
          <a:off x="539552" y="1345332"/>
          <a:ext cx="7632848" cy="2291080"/>
        </p:xfrm>
        <a:graphic>
          <a:graphicData uri="http://schemas.openxmlformats.org/drawingml/2006/table">
            <a:tbl>
              <a:tblPr firstRow="1" bandRow="1">
                <a:tableStyleId>{5C22544A-7EE6-4342-B048-85BDC9FD1C3A}</a:tableStyleId>
              </a:tblPr>
              <a:tblGrid>
                <a:gridCol w="3528392"/>
                <a:gridCol w="648072"/>
                <a:gridCol w="653571"/>
                <a:gridCol w="714581"/>
                <a:gridCol w="792088"/>
                <a:gridCol w="648072"/>
                <a:gridCol w="648072"/>
              </a:tblGrid>
              <a:tr h="370840">
                <a:tc>
                  <a:txBody>
                    <a:bodyPr/>
                    <a:lstStyle/>
                    <a:p>
                      <a:r>
                        <a:rPr lang="uk-UA" dirty="0" smtClean="0"/>
                        <a:t>Умови</a:t>
                      </a:r>
                      <a:endParaRPr lang="uk-UA" dirty="0"/>
                    </a:p>
                  </a:txBody>
                  <a:tcPr/>
                </a:tc>
                <a:tc gridSpan="6">
                  <a:txBody>
                    <a:bodyPr/>
                    <a:lstStyle/>
                    <a:p>
                      <a:r>
                        <a:rPr lang="uk-UA" dirty="0" smtClean="0"/>
                        <a:t>Варіанти виконання умов</a:t>
                      </a:r>
                      <a:endParaRPr lang="uk-UA" dirty="0"/>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r>
              <a:tr h="6372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dirty="0" smtClean="0"/>
                        <a:t>Належність торгової</a:t>
                      </a:r>
                      <a:r>
                        <a:rPr lang="uk-UA" baseline="0" dirty="0" smtClean="0"/>
                        <a:t> </a:t>
                      </a:r>
                      <a:r>
                        <a:rPr lang="uk-UA" dirty="0" smtClean="0"/>
                        <a:t> точки</a:t>
                      </a:r>
                      <a:r>
                        <a:rPr lang="uk-UA" baseline="0" dirty="0" smtClean="0"/>
                        <a:t> </a:t>
                      </a:r>
                      <a:r>
                        <a:rPr lang="uk-UA" dirty="0" smtClean="0"/>
                        <a:t>до</a:t>
                      </a:r>
                      <a:r>
                        <a:rPr lang="uk-UA" baseline="0" dirty="0" smtClean="0"/>
                        <a:t> </a:t>
                      </a:r>
                      <a:r>
                        <a:rPr lang="uk-UA" dirty="0" smtClean="0"/>
                        <a:t>партнерів постачальника товару</a:t>
                      </a:r>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dirty="0" smtClean="0"/>
                        <a:t>Замовлених товару у кількості більше десяти одиниць</a:t>
                      </a:r>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r>
              <a:tr h="370840">
                <a:tc>
                  <a:txBody>
                    <a:bodyPr/>
                    <a:lstStyle/>
                    <a:p>
                      <a:r>
                        <a:rPr lang="uk-UA" dirty="0" smtClean="0"/>
                        <a:t>Тривання рекламного періоду для товару</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a:t>
                      </a:r>
                      <a:endParaRPr lang="uk-UA" dirty="0"/>
                    </a:p>
                  </a:txBody>
                  <a:tcPr/>
                </a:tc>
                <a:tc>
                  <a:txBody>
                    <a:bodyPr/>
                    <a:lstStyle/>
                    <a:p>
                      <a:r>
                        <a:rPr lang="en-US" dirty="0" smtClean="0"/>
                        <a:t>-</a:t>
                      </a:r>
                      <a:endParaRPr lang="uk-UA" dirty="0"/>
                    </a:p>
                  </a:txBody>
                  <a:tcPr/>
                </a:tc>
              </a:tr>
            </a:tbl>
          </a:graphicData>
        </a:graphic>
      </p:graphicFrame>
      <p:graphicFrame>
        <p:nvGraphicFramePr>
          <p:cNvPr id="7" name="Місце для вмісту 5"/>
          <p:cNvGraphicFramePr>
            <a:graphicFrameLocks/>
          </p:cNvGraphicFramePr>
          <p:nvPr>
            <p:extLst>
              <p:ext uri="{D42A27DB-BD31-4B8C-83A1-F6EECF244321}">
                <p14:modId xmlns:p14="http://schemas.microsoft.com/office/powerpoint/2010/main" val="598504523"/>
              </p:ext>
            </p:extLst>
          </p:nvPr>
        </p:nvGraphicFramePr>
        <p:xfrm>
          <a:off x="539552" y="3865612"/>
          <a:ext cx="7632848" cy="1478280"/>
        </p:xfrm>
        <a:graphic>
          <a:graphicData uri="http://schemas.openxmlformats.org/drawingml/2006/table">
            <a:tbl>
              <a:tblPr firstRow="1" bandRow="1">
                <a:tableStyleId>{5C22544A-7EE6-4342-B048-85BDC9FD1C3A}</a:tableStyleId>
              </a:tblPr>
              <a:tblGrid>
                <a:gridCol w="3528392"/>
                <a:gridCol w="648072"/>
                <a:gridCol w="653571"/>
                <a:gridCol w="714581"/>
                <a:gridCol w="792088"/>
                <a:gridCol w="648072"/>
                <a:gridCol w="648072"/>
              </a:tblGrid>
              <a:tr h="0">
                <a:tc>
                  <a:txBody>
                    <a:bodyPr/>
                    <a:lstStyle/>
                    <a:p>
                      <a:r>
                        <a:rPr lang="uk-UA" dirty="0" smtClean="0"/>
                        <a:t>Дії</a:t>
                      </a:r>
                      <a:endParaRPr lang="uk-UA" dirty="0"/>
                    </a:p>
                  </a:txBody>
                  <a:tcPr/>
                </a:tc>
                <a:tc gridSpan="6">
                  <a:txBody>
                    <a:bodyPr/>
                    <a:lstStyle/>
                    <a:p>
                      <a:r>
                        <a:rPr lang="uk-UA" dirty="0" smtClean="0"/>
                        <a:t>Необхідність дій</a:t>
                      </a:r>
                      <a:endParaRPr lang="uk-UA" dirty="0"/>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r>
              <a:tr h="370840">
                <a:tc>
                  <a:txBody>
                    <a:bodyPr/>
                    <a:lstStyle/>
                    <a:p>
                      <a:r>
                        <a:rPr lang="uk-UA" dirty="0" smtClean="0"/>
                        <a:t>Зменшити</a:t>
                      </a:r>
                      <a:r>
                        <a:rPr lang="uk-UA" baseline="0" dirty="0" smtClean="0"/>
                        <a:t> вартість товару на 20%</a:t>
                      </a:r>
                      <a:endParaRPr lang="uk-UA" dirty="0"/>
                    </a:p>
                  </a:txBody>
                  <a:tcPr/>
                </a:tc>
                <a:tc>
                  <a:txBody>
                    <a:bodyPr/>
                    <a:lstStyle/>
                    <a:p>
                      <a:endParaRPr lang="uk-UA" dirty="0"/>
                    </a:p>
                  </a:txBody>
                  <a:tcPr/>
                </a:tc>
                <a:tc>
                  <a:txBody>
                    <a:bodyPr/>
                    <a:lstStyle/>
                    <a:p>
                      <a:endParaRPr lang="uk-UA" dirty="0"/>
                    </a:p>
                  </a:txBody>
                  <a:tcPr/>
                </a:tc>
                <a:tc>
                  <a:txBody>
                    <a:bodyPr/>
                    <a:lstStyle/>
                    <a:p>
                      <a:endParaRPr lang="uk-UA" dirty="0"/>
                    </a:p>
                  </a:txBody>
                  <a:tcPr/>
                </a:tc>
                <a:tc>
                  <a:txBody>
                    <a:bodyPr/>
                    <a:lstStyle/>
                    <a:p>
                      <a:endParaRPr lang="uk-UA" dirty="0"/>
                    </a:p>
                  </a:txBody>
                  <a:tcPr/>
                </a:tc>
                <a:tc>
                  <a:txBody>
                    <a:bodyPr/>
                    <a:lstStyle/>
                    <a:p>
                      <a:r>
                        <a:rPr lang="en-US" dirty="0" smtClean="0"/>
                        <a:t>X</a:t>
                      </a:r>
                      <a:endParaRPr lang="uk-UA" dirty="0"/>
                    </a:p>
                  </a:txBody>
                  <a:tcPr/>
                </a:tc>
                <a:tc>
                  <a:txBody>
                    <a:bodyPr/>
                    <a:lstStyle/>
                    <a:p>
                      <a:r>
                        <a:rPr lang="en-US" dirty="0" smtClean="0"/>
                        <a:t>X</a:t>
                      </a:r>
                      <a:endParaRPr lang="uk-UA" dirty="0"/>
                    </a:p>
                  </a:txBody>
                  <a:tcPr/>
                </a:tc>
              </a:tr>
              <a:tr h="370840">
                <a:tc>
                  <a:txBody>
                    <a:bodyPr/>
                    <a:lstStyle/>
                    <a:p>
                      <a:r>
                        <a:rPr lang="uk-UA" dirty="0" smtClean="0"/>
                        <a:t>Зменшити</a:t>
                      </a:r>
                      <a:r>
                        <a:rPr lang="uk-UA" baseline="0" dirty="0" smtClean="0"/>
                        <a:t> вартість товару на 15%</a:t>
                      </a:r>
                      <a:endParaRPr lang="uk-UA" dirty="0"/>
                    </a:p>
                  </a:txBody>
                  <a:tcPr/>
                </a:tc>
                <a:tc>
                  <a:txBody>
                    <a:bodyPr/>
                    <a:lstStyle/>
                    <a:p>
                      <a:endParaRPr lang="uk-UA" dirty="0"/>
                    </a:p>
                  </a:txBody>
                  <a:tcPr/>
                </a:tc>
                <a:tc>
                  <a:txBody>
                    <a:bodyPr/>
                    <a:lstStyle/>
                    <a:p>
                      <a:endParaRPr lang="uk-UA" dirty="0"/>
                    </a:p>
                  </a:txBody>
                  <a:tcPr/>
                </a:tc>
                <a:tc>
                  <a:txBody>
                    <a:bodyPr/>
                    <a:lstStyle/>
                    <a:p>
                      <a:r>
                        <a:rPr lang="en-US" dirty="0" smtClean="0"/>
                        <a:t>X</a:t>
                      </a:r>
                      <a:endParaRPr lang="uk-UA" dirty="0"/>
                    </a:p>
                  </a:txBody>
                  <a:tcPr/>
                </a:tc>
                <a:tc>
                  <a:txBody>
                    <a:bodyPr/>
                    <a:lstStyle/>
                    <a:p>
                      <a:r>
                        <a:rPr lang="en-US" dirty="0" smtClean="0"/>
                        <a:t>X</a:t>
                      </a:r>
                      <a:endParaRPr lang="uk-UA" dirty="0"/>
                    </a:p>
                  </a:txBody>
                  <a:tcPr/>
                </a:tc>
                <a:tc>
                  <a:txBody>
                    <a:bodyPr/>
                    <a:lstStyle/>
                    <a:p>
                      <a:endParaRPr lang="uk-UA" dirty="0"/>
                    </a:p>
                  </a:txBody>
                  <a:tcPr/>
                </a:tc>
                <a:tc>
                  <a:txBody>
                    <a:bodyPr/>
                    <a:lstStyle/>
                    <a:p>
                      <a:r>
                        <a:rPr lang="en-US" dirty="0" smtClean="0"/>
                        <a:t>X</a:t>
                      </a:r>
                      <a:endParaRPr lang="uk-UA"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dirty="0" smtClean="0"/>
                        <a:t>Зменшити</a:t>
                      </a:r>
                      <a:r>
                        <a:rPr lang="uk-UA" baseline="0" dirty="0" smtClean="0"/>
                        <a:t> вартість товару на 10%</a:t>
                      </a:r>
                      <a:endParaRPr lang="uk-UA" dirty="0" smtClean="0"/>
                    </a:p>
                  </a:txBody>
                  <a:tcPr/>
                </a:tc>
                <a:tc>
                  <a:txBody>
                    <a:bodyPr/>
                    <a:lstStyle/>
                    <a:p>
                      <a:endParaRPr lang="uk-UA" dirty="0"/>
                    </a:p>
                  </a:txBody>
                  <a:tcPr/>
                </a:tc>
                <a:tc>
                  <a:txBody>
                    <a:bodyPr/>
                    <a:lstStyle/>
                    <a:p>
                      <a:r>
                        <a:rPr lang="en-US" dirty="0" smtClean="0"/>
                        <a:t>X</a:t>
                      </a:r>
                      <a:endParaRPr lang="uk-UA" dirty="0"/>
                    </a:p>
                  </a:txBody>
                  <a:tcPr/>
                </a:tc>
                <a:tc>
                  <a:txBody>
                    <a:bodyPr/>
                    <a:lstStyle/>
                    <a:p>
                      <a:endParaRPr lang="uk-UA" dirty="0"/>
                    </a:p>
                  </a:txBody>
                  <a:tcPr/>
                </a:tc>
                <a:tc>
                  <a:txBody>
                    <a:bodyPr/>
                    <a:lstStyle/>
                    <a:p>
                      <a:r>
                        <a:rPr lang="en-US" dirty="0" smtClean="0"/>
                        <a:t>X</a:t>
                      </a:r>
                      <a:endParaRPr lang="uk-UA" dirty="0"/>
                    </a:p>
                  </a:txBody>
                  <a:tcPr/>
                </a:tc>
                <a:tc>
                  <a:txBody>
                    <a:bodyPr/>
                    <a:lstStyle/>
                    <a:p>
                      <a:endParaRPr lang="uk-UA" dirty="0"/>
                    </a:p>
                  </a:txBody>
                  <a:tcPr/>
                </a:tc>
                <a:tc>
                  <a:txBody>
                    <a:bodyPr/>
                    <a:lstStyle/>
                    <a:p>
                      <a:endParaRPr lang="uk-UA" dirty="0"/>
                    </a:p>
                  </a:txBody>
                  <a:tcPr/>
                </a:tc>
              </a:tr>
            </a:tbl>
          </a:graphicData>
        </a:graphic>
      </p:graphicFrame>
    </p:spTree>
    <p:extLst>
      <p:ext uri="{BB962C8B-B14F-4D97-AF65-F5344CB8AC3E}">
        <p14:creationId xmlns:p14="http://schemas.microsoft.com/office/powerpoint/2010/main" val="179538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Завдання №3: Переходи станів</a:t>
            </a:r>
          </a:p>
        </p:txBody>
      </p:sp>
      <p:sp>
        <p:nvSpPr>
          <p:cNvPr id="3" name="Місце для вмісту 2"/>
          <p:cNvSpPr>
            <a:spLocks noGrp="1"/>
          </p:cNvSpPr>
          <p:nvPr>
            <p:ph sz="quarter" idx="1"/>
          </p:nvPr>
        </p:nvSpPr>
        <p:spPr/>
        <p:txBody>
          <a:bodyPr>
            <a:normAutofit fontScale="62500" lnSpcReduction="20000"/>
          </a:bodyPr>
          <a:lstStyle/>
          <a:p>
            <a:pPr marL="0" indent="0">
              <a:buNone/>
            </a:pPr>
            <a:r>
              <a:rPr lang="uk-UA" dirty="0" smtClean="0"/>
              <a:t>Для придбання електронного квитка, користувач повинен обрати місце виїзду та місце прибуття, і дату подорожі та натиснути кнопку «Пошук». Коли система знайде релевантні поїзди, користувач зможе обрати потрібний поїзд та обрати місце із списку доступних місць. Для продовження замовлення квитка, користувач вводить Фамілію та Ім’я, електронну скриньку та натискає кнопку «Оплатити». Якщо дані введені не правильно на екран буде виведено повідомлення про помилку : «Будь ласка, введіть знову ваші персональні дані». Якщо дані введені вірно користувач буде </a:t>
            </a:r>
            <a:r>
              <a:rPr lang="uk-UA" dirty="0" err="1" smtClean="0"/>
              <a:t>перенаправлений</a:t>
            </a:r>
            <a:r>
              <a:rPr lang="uk-UA" dirty="0" smtClean="0"/>
              <a:t> на сторінку оплати. На цій сторінці користувач повинен ввести 16-цифровий номер картки, термін її дії та код </a:t>
            </a:r>
            <a:r>
              <a:rPr lang="en-US" dirty="0"/>
              <a:t>CVV2/CVC2 </a:t>
            </a:r>
            <a:r>
              <a:rPr lang="uk-UA" dirty="0" smtClean="0"/>
              <a:t> після чого натиснути кнопку «Оплатити». Якщо введені дані вірні, користувач отримає повідомлення про успішне виконання операції. В іншому випадку користувач отримає повідомлення про помилку, та буде повідомлений про необхідність виправлення введених ним даних та повторного підтвердженням натисканням клавіші  «Оплатити». </a:t>
            </a:r>
          </a:p>
          <a:p>
            <a:pPr marL="0" lvl="1" indent="0">
              <a:spcBef>
                <a:spcPts val="700"/>
              </a:spcBef>
              <a:buClr>
                <a:schemeClr val="accent2"/>
              </a:buClr>
              <a:buSzPct val="60000"/>
              <a:buNone/>
            </a:pPr>
            <a:r>
              <a:rPr lang="uk-UA" dirty="0" smtClean="0"/>
              <a:t>1</a:t>
            </a:r>
            <a:r>
              <a:rPr lang="uk-UA" sz="2900" dirty="0"/>
              <a:t>)</a:t>
            </a:r>
            <a:r>
              <a:rPr lang="uk-UA" sz="2900" dirty="0"/>
              <a:t> Побудувати діаграму переходу станів для даного </a:t>
            </a:r>
            <a:r>
              <a:rPr lang="uk-UA" sz="2900" dirty="0"/>
              <a:t>завдання</a:t>
            </a:r>
            <a:endParaRPr lang="uk-UA" sz="2900" dirty="0"/>
          </a:p>
        </p:txBody>
      </p:sp>
    </p:spTree>
    <p:extLst>
      <p:ext uri="{BB962C8B-B14F-4D97-AF65-F5344CB8AC3E}">
        <p14:creationId xmlns:p14="http://schemas.microsoft.com/office/powerpoint/2010/main" val="12648353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Пересічна">
  <a:themeElements>
    <a:clrScheme name="Пересічна">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Пересічна">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ересічна">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269</TotalTime>
  <Words>802</Words>
  <Application>Microsoft Office PowerPoint</Application>
  <PresentationFormat>Екран (16:10)</PresentationFormat>
  <Paragraphs>104</Paragraphs>
  <Slides>11</Slides>
  <Notes>1</Notes>
  <HiddenSlides>0</HiddenSlides>
  <MMClips>0</MMClips>
  <ScaleCrop>false</ScaleCrop>
  <HeadingPairs>
    <vt:vector size="4" baseType="variant">
      <vt:variant>
        <vt:lpstr>Тема</vt:lpstr>
      </vt:variant>
      <vt:variant>
        <vt:i4>1</vt:i4>
      </vt:variant>
      <vt:variant>
        <vt:lpstr>Заголовки слайдів</vt:lpstr>
      </vt:variant>
      <vt:variant>
        <vt:i4>11</vt:i4>
      </vt:variant>
    </vt:vector>
  </HeadingPairs>
  <TitlesOfParts>
    <vt:vector size="12" baseType="lpstr">
      <vt:lpstr>Пересічна</vt:lpstr>
      <vt:lpstr>Техніки тест дизайну</vt:lpstr>
      <vt:lpstr>Завдання №1: Класи еквівалентності</vt:lpstr>
      <vt:lpstr>Побудова класів еквівалентності</vt:lpstr>
      <vt:lpstr>Графічне зображення класів еквівалентності</vt:lpstr>
      <vt:lpstr>Тестові випадки (Test cases)</vt:lpstr>
      <vt:lpstr>Завдання №2: Таблиці рішень</vt:lpstr>
      <vt:lpstr>Визначення умов та дій</vt:lpstr>
      <vt:lpstr>Таблиця рішень</vt:lpstr>
      <vt:lpstr>Завдання №3: Переходи станів</vt:lpstr>
      <vt:lpstr>Діаграма переходів станів</vt:lpstr>
      <vt:lpstr>Висновок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Admin</dc:creator>
  <cp:lastModifiedBy>Admin</cp:lastModifiedBy>
  <cp:revision>34</cp:revision>
  <dcterms:created xsi:type="dcterms:W3CDTF">2016-05-04T19:01:12Z</dcterms:created>
  <dcterms:modified xsi:type="dcterms:W3CDTF">2016-05-04T23:31:04Z</dcterms:modified>
</cp:coreProperties>
</file>