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6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DB909-EC4F-4BEA-B9F3-E5D5F067D1BD}" type="datetimeFigureOut">
              <a:rPr lang="uk-UA" smtClean="0"/>
              <a:t>20.04.2016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1833-949B-45B5-A32E-0DB6DD477F6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958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1833-949B-45B5-A32E-0DB6DD477F6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774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1833-949B-45B5-A32E-0DB6DD477F6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899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1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413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85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86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4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44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6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8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1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96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4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9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92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control_el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eb_design" TargetMode="External"/><Relationship Id="rId4" Type="http://schemas.openxmlformats.org/officeDocument/2006/relationships/hyperlink" Target="https://en.wikipedia.org/wiki/List_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1196752"/>
            <a:ext cx="3563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Перевірка елементів UI</a:t>
            </a:r>
          </a:p>
          <a:p>
            <a:r>
              <a:rPr lang="uk-UA" dirty="0" smtClean="0"/>
              <a:t> 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4357694"/>
            <a:ext cx="1779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Виконав</a:t>
            </a: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Ст. гр.ПІ-13-1</a:t>
            </a:r>
          </a:p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Лунів О.В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85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smtClean="0"/>
              <a:t>22. </a:t>
            </a:r>
            <a:r>
              <a:rPr lang="uk-UA" i="1" dirty="0"/>
              <a:t>Є числа від 1 до 31(дні місяця) в </a:t>
            </a:r>
            <a:r>
              <a:rPr lang="uk-UA" i="1" dirty="0" err="1"/>
              <a:t>drop-down</a:t>
            </a:r>
            <a:r>
              <a:rPr lang="uk-UA" i="1" dirty="0"/>
              <a:t> списку. Як ми можемо вибрати 5-тий?</a:t>
            </a:r>
            <a:endParaRPr lang="ru-RU" i="1" dirty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20945" y="595480"/>
            <a:ext cx="7225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Натиснути на </a:t>
            </a:r>
            <a:r>
              <a:rPr lang="uk-UA" sz="2400" dirty="0" err="1"/>
              <a:t>drop-down</a:t>
            </a:r>
            <a:r>
              <a:rPr lang="uk-UA" sz="2400" dirty="0"/>
              <a:t> </a:t>
            </a:r>
            <a:r>
              <a:rPr lang="uk-UA" sz="2400" dirty="0" err="1"/>
              <a:t>list</a:t>
            </a:r>
            <a:r>
              <a:rPr lang="uk-UA" sz="2400" dirty="0"/>
              <a:t>, вибрати 5 із </a:t>
            </a:r>
            <a:r>
              <a:rPr lang="uk-UA" sz="2400" dirty="0" err="1"/>
              <a:t>випадаючого</a:t>
            </a:r>
            <a:r>
              <a:rPr lang="uk-UA" sz="2400" dirty="0"/>
              <a:t> </a:t>
            </a:r>
            <a:r>
              <a:rPr lang="uk-UA" sz="2400" dirty="0" smtClean="0"/>
              <a:t>списку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17290" y="1470895"/>
            <a:ext cx="871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uk-UA" i="1" dirty="0">
                <a:latin typeface="Corbel" pitchFamily="34" charset="0"/>
              </a:rPr>
              <a:t>23.</a:t>
            </a:r>
            <a:r>
              <a:rPr lang="uk-UA" i="1" dirty="0"/>
              <a:t>Є числа від 1 до 31(дні місяця) в </a:t>
            </a:r>
            <a:r>
              <a:rPr lang="uk-UA" i="1" dirty="0" err="1"/>
              <a:t>drop-down</a:t>
            </a:r>
            <a:r>
              <a:rPr lang="uk-UA" i="1" dirty="0"/>
              <a:t> списку. Як ми можемо змінити вибір між 3,30 та 31?</a:t>
            </a:r>
            <a:endParaRPr lang="ru-RU" i="1" dirty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727934"/>
            <a:ext cx="9055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Натиснути на </a:t>
            </a:r>
            <a:r>
              <a:rPr lang="uk-UA" sz="2400" dirty="0" err="1"/>
              <a:t>drop-down</a:t>
            </a:r>
            <a:r>
              <a:rPr lang="uk-UA" sz="2400" dirty="0"/>
              <a:t> </a:t>
            </a:r>
            <a:r>
              <a:rPr lang="uk-UA" sz="2400" dirty="0" err="1"/>
              <a:t>list</a:t>
            </a:r>
            <a:r>
              <a:rPr lang="uk-UA" sz="2400" dirty="0"/>
              <a:t>, вибрати 1, перейти в </a:t>
            </a:r>
            <a:r>
              <a:rPr lang="uk-UA" sz="2400" dirty="0" err="1"/>
              <a:t>кінеь</a:t>
            </a:r>
            <a:r>
              <a:rPr lang="uk-UA" sz="2400" dirty="0"/>
              <a:t>, вибрати 30 та 31.</a:t>
            </a:r>
            <a:endParaRPr lang="ru-RU" sz="2400" dirty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357694"/>
            <a:ext cx="2108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u="sng" dirty="0" smtClean="0">
                <a:latin typeface="Times New Roman" pitchFamily="18" charset="0"/>
                <a:cs typeface="Times New Roman" pitchFamily="18" charset="0"/>
              </a:rPr>
              <a:t>Висновок:</a:t>
            </a:r>
            <a:endParaRPr lang="uk-UA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000636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даній лабораторній роботі було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протестовано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граф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інтерфейсу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та використано правильні елементи на панелі інструментів.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0"/>
            <a:ext cx="3580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Виконання роботи:</a:t>
            </a:r>
            <a:endParaRPr lang="uk-UA" sz="3200" i="1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785794"/>
            <a:ext cx="4474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1</a:t>
            </a:r>
            <a:r>
              <a:rPr lang="uk-UA" b="1" dirty="0" smtClean="0"/>
              <a:t>.</a:t>
            </a:r>
            <a:r>
              <a:rPr lang="ru-RU" i="1" dirty="0"/>
              <a:t> </a:t>
            </a:r>
            <a:r>
              <a:rPr lang="ru-RU" i="1" dirty="0" err="1"/>
              <a:t>Чи</a:t>
            </a:r>
            <a:r>
              <a:rPr lang="ru-RU" i="1" dirty="0"/>
              <a:t> є </a:t>
            </a:r>
            <a:r>
              <a:rPr lang="ru-RU" i="1" dirty="0" err="1"/>
              <a:t>якісь</a:t>
            </a:r>
            <a:r>
              <a:rPr lang="ru-RU" i="1" dirty="0"/>
              <a:t> </a:t>
            </a:r>
            <a:r>
              <a:rPr lang="ru-RU" i="1" dirty="0" err="1"/>
              <a:t>неточності</a:t>
            </a:r>
            <a:r>
              <a:rPr lang="ru-RU" i="1" dirty="0"/>
              <a:t> в </a:t>
            </a:r>
            <a:r>
              <a:rPr lang="ru-RU" i="1" dirty="0" err="1"/>
              <a:t>інтерфейсі</a:t>
            </a:r>
            <a:r>
              <a:rPr lang="en-US" i="1" dirty="0">
                <a:latin typeface="Corbel" pitchFamily="34" charset="0"/>
              </a:rPr>
              <a:t>?</a:t>
            </a: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1214422"/>
            <a:ext cx="4696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Не доступна кнопка "зберегти".</a:t>
            </a: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500306"/>
            <a:ext cx="4474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2</a:t>
            </a:r>
            <a:r>
              <a:rPr lang="uk-UA" b="1" dirty="0" smtClean="0"/>
              <a:t>.</a:t>
            </a:r>
            <a:r>
              <a:rPr lang="ru-RU" i="1" dirty="0"/>
              <a:t> </a:t>
            </a:r>
            <a:r>
              <a:rPr lang="ru-RU" i="1" dirty="0" err="1"/>
              <a:t>Чи</a:t>
            </a:r>
            <a:r>
              <a:rPr lang="ru-RU" i="1" dirty="0"/>
              <a:t> є </a:t>
            </a:r>
            <a:r>
              <a:rPr lang="ru-RU" i="1" dirty="0" err="1"/>
              <a:t>якісь</a:t>
            </a:r>
            <a:r>
              <a:rPr lang="ru-RU" i="1" dirty="0"/>
              <a:t> </a:t>
            </a:r>
            <a:r>
              <a:rPr lang="ru-RU" i="1" dirty="0" err="1"/>
              <a:t>неточності</a:t>
            </a:r>
            <a:r>
              <a:rPr lang="ru-RU" i="1" dirty="0"/>
              <a:t> в </a:t>
            </a:r>
            <a:r>
              <a:rPr lang="ru-RU" i="1" dirty="0" err="1"/>
              <a:t>інтерфейсі</a:t>
            </a:r>
            <a:r>
              <a:rPr lang="en-US" i="1" dirty="0">
                <a:latin typeface="Corbel" pitchFamily="34" charset="0"/>
              </a:rPr>
              <a:t>?</a:t>
            </a:r>
          </a:p>
          <a:p>
            <a:endParaRPr lang="uk-UA" dirty="0"/>
          </a:p>
        </p:txBody>
      </p:sp>
      <p:pic>
        <p:nvPicPr>
          <p:cNvPr id="1027" name="Рисунок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428596" y="2928934"/>
            <a:ext cx="3711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14810" y="3071810"/>
            <a:ext cx="4929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     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Немає риски вводу, а також             	неправильна підказка.</a:t>
            </a: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4572008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3. </a:t>
            </a:r>
            <a:r>
              <a:rPr lang="ru-RU" i="1" dirty="0" err="1"/>
              <a:t>Чи</a:t>
            </a:r>
            <a:r>
              <a:rPr lang="ru-RU" i="1" dirty="0"/>
              <a:t> є </a:t>
            </a:r>
            <a:r>
              <a:rPr lang="ru-RU" i="1" dirty="0" err="1"/>
              <a:t>якісь</a:t>
            </a:r>
            <a:r>
              <a:rPr lang="ru-RU" i="1" dirty="0"/>
              <a:t> </a:t>
            </a:r>
            <a:r>
              <a:rPr lang="ru-RU" i="1" dirty="0" err="1"/>
              <a:t>неточності</a:t>
            </a:r>
            <a:r>
              <a:rPr lang="ru-RU" i="1" dirty="0"/>
              <a:t> в </a:t>
            </a:r>
            <a:r>
              <a:rPr lang="ru-RU" i="1" dirty="0" err="1"/>
              <a:t>інтерфейсі</a:t>
            </a:r>
            <a:r>
              <a:rPr lang="en-US" i="1" dirty="0">
                <a:latin typeface="Corbel" pitchFamily="34" charset="0"/>
              </a:rPr>
              <a:t>?</a:t>
            </a:r>
            <a:endParaRPr lang="uk-UA" dirty="0"/>
          </a:p>
        </p:txBody>
      </p:sp>
      <p:pic>
        <p:nvPicPr>
          <p:cNvPr id="1028" name="Рисунок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500033" y="5214949"/>
            <a:ext cx="354024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5286388"/>
            <a:ext cx="3899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Недоступне поле вводу.</a:t>
            </a:r>
            <a:endParaRPr lang="uk-UA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2800" b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143056"/>
            <a:ext cx="4090735" cy="1246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12260"/>
            <a:ext cx="523925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4</a:t>
            </a:r>
            <a:r>
              <a:rPr lang="ru-RU" i="1" dirty="0"/>
              <a:t>.</a:t>
            </a:r>
            <a:r>
              <a:rPr lang="uk-UA" dirty="0"/>
              <a:t> </a:t>
            </a:r>
            <a:r>
              <a:rPr lang="uk-UA" i="1" dirty="0"/>
              <a:t>Як можна позначити </a:t>
            </a:r>
            <a:r>
              <a:rPr lang="uk-UA" i="1" dirty="0" err="1"/>
              <a:t>checkbox</a:t>
            </a:r>
            <a:r>
              <a:rPr lang="uk-UA" i="1" dirty="0"/>
              <a:t>?</a:t>
            </a:r>
            <a:endParaRPr lang="ru-RU" i="1" dirty="0"/>
          </a:p>
          <a:p>
            <a:pPr lvl="0"/>
            <a:endParaRPr lang="uk-UA" b="1" dirty="0" smtClean="0"/>
          </a:p>
          <a:p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Повторним натисканням на </a:t>
            </a:r>
            <a:r>
              <a:rPr lang="uk-UA" sz="2400" i="1" dirty="0" err="1" smtClean="0"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uk-UA" sz="2400" i="1" dirty="0" err="1" smtClean="0">
                <a:latin typeface="Times New Roman" pitchFamily="18" charset="0"/>
                <a:cs typeface="Times New Roman" pitchFamily="18" charset="0"/>
              </a:rPr>
              <a:t>kbox</a:t>
            </a: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uk-UA" dirty="0" smtClean="0"/>
          </a:p>
          <a:p>
            <a:r>
              <a:rPr lang="uk-UA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421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5. </a:t>
            </a:r>
            <a:r>
              <a:rPr lang="uk-UA" dirty="0">
                <a:latin typeface="Corbel" pitchFamily="34" charset="0"/>
              </a:rPr>
              <a:t>Секція «Стать» реалізована на екрані знизу. Опишіть слабкі сторони реалізації та запропонуйте покращення.</a:t>
            </a:r>
            <a:endParaRPr lang="uk-UA" b="1" dirty="0" smtClean="0"/>
          </a:p>
          <a:p>
            <a:pPr lvl="0"/>
            <a:endParaRPr lang="uk-UA" dirty="0" smtClean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2818917"/>
            <a:ext cx="4749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повинен бути окремими </a:t>
            </a:r>
          </a:p>
          <a:p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для кожної статі</a:t>
            </a:r>
            <a:endParaRPr lang="uk-UA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3376674"/>
            <a:ext cx="6786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6. </a:t>
            </a:r>
            <a:r>
              <a:rPr lang="uk-UA" i="1" dirty="0"/>
              <a:t>Будь ласка, запропонуйте покращення для частини екрану позначеного нижче. Вимоги: Якщо «</a:t>
            </a:r>
            <a:r>
              <a:rPr lang="en-US" i="1" dirty="0"/>
              <a:t>no thanks</a:t>
            </a:r>
            <a:r>
              <a:rPr lang="uk-UA" i="1" dirty="0"/>
              <a:t>» </a:t>
            </a:r>
            <a:r>
              <a:rPr lang="en-US" i="1" dirty="0"/>
              <a:t>checkbox</a:t>
            </a:r>
            <a:r>
              <a:rPr lang="uk-UA" i="1" dirty="0"/>
              <a:t> був вибраний інші поля мають бути недоступними.</a:t>
            </a:r>
            <a:endParaRPr lang="ru-RU" i="1" dirty="0"/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000332" y="4857760"/>
            <a:ext cx="6143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Немає підказки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за що відповідає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‘present’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‘ bonus’ .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Також бокс ‘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not thanks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‘ окремо і не відомо чи 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при включеному‘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no thanks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’ інші бокси будуть не доступні.</a:t>
            </a: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pic>
        <p:nvPicPr>
          <p:cNvPr id="9" name="Picture 2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679" y="4864529"/>
            <a:ext cx="2053462" cy="192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922" y="2700769"/>
            <a:ext cx="3721071" cy="87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315247"/>
            <a:ext cx="724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7. </a:t>
            </a:r>
            <a:r>
              <a:rPr lang="uk-UA" i="1" dirty="0"/>
              <a:t>Запропонуйте рекомендації по покращенню інтерфейсу</a:t>
            </a:r>
            <a:endParaRPr lang="ru-RU" i="1" dirty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270922" y="1270660"/>
            <a:ext cx="498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c</a:t>
            </a:r>
            <a:r>
              <a:rPr lang="en-US" dirty="0"/>
              <a:t>heckbox</a:t>
            </a:r>
            <a:r>
              <a:rPr lang="ru-RU" dirty="0"/>
              <a:t>-и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замінені</a:t>
            </a:r>
            <a:r>
              <a:rPr lang="ru-RU" dirty="0"/>
              <a:t> на </a:t>
            </a:r>
            <a:r>
              <a:rPr lang="en-US" dirty="0"/>
              <a:t>radio </a:t>
            </a:r>
            <a:r>
              <a:rPr lang="uk-UA" dirty="0"/>
              <a:t>кнопки, тому що одночасно може бути вибраний лише один варіант</a:t>
            </a:r>
            <a:endParaRPr lang="ru-RU" dirty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69579" y="2247452"/>
            <a:ext cx="726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smtClean="0"/>
              <a:t>8</a:t>
            </a:r>
            <a:r>
              <a:rPr lang="uk-UA" b="1" dirty="0" smtClean="0"/>
              <a:t>.</a:t>
            </a:r>
            <a:r>
              <a:rPr lang="uk-UA" i="1" dirty="0"/>
              <a:t> Чи </a:t>
            </a:r>
            <a:r>
              <a:rPr lang="uk-UA" i="1" dirty="0" err="1"/>
              <a:t>radio</a:t>
            </a:r>
            <a:r>
              <a:rPr lang="uk-UA" i="1" dirty="0"/>
              <a:t> кнопка буде кращим вибором</a:t>
            </a:r>
            <a:r>
              <a:rPr lang="ru-RU" i="1" dirty="0"/>
              <a:t>? </a:t>
            </a:r>
            <a:r>
              <a:rPr lang="uk-UA" i="1" dirty="0"/>
              <a:t>(Вибрати між </a:t>
            </a:r>
            <a:r>
              <a:rPr lang="uk-UA" i="1" dirty="0" err="1"/>
              <a:t>горзонтальним</a:t>
            </a:r>
            <a:r>
              <a:rPr lang="uk-UA" i="1" dirty="0"/>
              <a:t> та вертикальним режимом. Горизонтальний вибраний за замовчуванням. )</a:t>
            </a:r>
            <a:endParaRPr lang="ru-RU" i="1" dirty="0"/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4570603" y="3297095"/>
            <a:ext cx="26068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Portrait (default)</a:t>
            </a: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Landscape</a:t>
            </a:r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69579" y="4589757"/>
            <a:ext cx="4783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i="1" dirty="0" smtClean="0"/>
              <a:t>9. </a:t>
            </a:r>
            <a:r>
              <a:rPr lang="uk-UA" i="1" dirty="0"/>
              <a:t>Чи </a:t>
            </a:r>
            <a:r>
              <a:rPr lang="uk-UA" i="1" dirty="0" err="1"/>
              <a:t>radio</a:t>
            </a:r>
            <a:r>
              <a:rPr lang="uk-UA" i="1" dirty="0"/>
              <a:t> кнопка є кращим вибором?</a:t>
            </a:r>
            <a:endParaRPr lang="ru-RU" i="1" dirty="0"/>
          </a:p>
          <a:p>
            <a:endParaRPr lang="uk-UA" dirty="0"/>
          </a:p>
        </p:txBody>
      </p:sp>
      <p:pic>
        <p:nvPicPr>
          <p:cNvPr id="12" name="Picture 2" descr="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93" y="763437"/>
            <a:ext cx="3370674" cy="50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209" y="3422966"/>
            <a:ext cx="2506062" cy="59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879" y="5056812"/>
            <a:ext cx="3526357" cy="13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427984" y="5117273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достатньо одного</a:t>
            </a:r>
            <a:r>
              <a:rPr lang="en-US" sz="2400" dirty="0" smtClean="0">
                <a:latin typeface="Corbel" pitchFamily="34" charset="0"/>
              </a:rPr>
              <a:t> c</a:t>
            </a:r>
            <a:r>
              <a:rPr lang="en-US" sz="2400" dirty="0" smtClean="0"/>
              <a:t>heckbox</a:t>
            </a:r>
            <a:r>
              <a:rPr lang="uk-UA" sz="2400" b="1" dirty="0" smtClean="0"/>
              <a:t> 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en-US" b="1" dirty="0" smtClean="0"/>
              <a:t> </a:t>
            </a:r>
            <a:r>
              <a:rPr lang="uk-UA" b="1" dirty="0" smtClean="0"/>
              <a:t>10.</a:t>
            </a:r>
            <a:r>
              <a:rPr lang="en-US" b="1" dirty="0" smtClean="0"/>
              <a:t>Is it the best implementation of the part of screen?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42205" y="2379173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11</a:t>
            </a:r>
            <a:r>
              <a:rPr lang="uk-UA" b="1" dirty="0" smtClean="0"/>
              <a:t>.</a:t>
            </a:r>
            <a:r>
              <a:rPr lang="uk-UA" i="1" dirty="0"/>
              <a:t> Який стан у </a:t>
            </a:r>
            <a:r>
              <a:rPr lang="uk-UA" i="1" dirty="0" err="1"/>
              <a:t>checkbox</a:t>
            </a:r>
            <a:r>
              <a:rPr lang="uk-UA" i="1" dirty="0"/>
              <a:t>-у?</a:t>
            </a:r>
            <a:endParaRPr lang="ru-RU" i="1" dirty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5294385" y="2223023"/>
            <a:ext cx="333339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Read-only</a:t>
            </a:r>
            <a:r>
              <a:rPr lang="uk-UA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/>
              <a:t>невизначено(за замовчуванням) - користувач не натискав на </a:t>
            </a:r>
            <a:r>
              <a:rPr lang="uk-UA" sz="2000" dirty="0" err="1"/>
              <a:t>checkbox</a:t>
            </a:r>
            <a:r>
              <a:rPr lang="uk-UA" sz="2000" dirty="0"/>
              <a:t>.</a:t>
            </a:r>
            <a:endParaRPr lang="ru-RU" sz="2000" dirty="0"/>
          </a:p>
          <a:p>
            <a:pPr>
              <a:buFont typeface="Wingdings" pitchFamily="2" charset="2"/>
              <a:buChar char="ü"/>
            </a:pPr>
            <a:endParaRPr lang="uk-UA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857628"/>
            <a:ext cx="869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12.</a:t>
            </a:r>
            <a:r>
              <a:rPr lang="en-US" b="1" dirty="0" smtClean="0"/>
              <a:t> </a:t>
            </a:r>
            <a:r>
              <a:rPr lang="uk-UA" i="1" dirty="0"/>
              <a:t>Чи ми можемо використовувати </a:t>
            </a:r>
            <a:r>
              <a:rPr lang="uk-UA" i="1" dirty="0" err="1"/>
              <a:t>checkbox</a:t>
            </a:r>
            <a:r>
              <a:rPr lang="uk-UA" i="1" dirty="0"/>
              <a:t>-и як індикатори прогресу?</a:t>
            </a:r>
            <a:endParaRPr lang="ru-RU" i="1" dirty="0"/>
          </a:p>
          <a:p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6535029" y="4545595"/>
            <a:ext cx="1888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Так можемо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pic>
        <p:nvPicPr>
          <p:cNvPr id="11" name="Picture 2" descr="10"/>
          <p:cNvPicPr>
            <a:picLocks noChangeAspect="1" noChangeArrowheads="1"/>
          </p:cNvPicPr>
          <p:nvPr/>
        </p:nvPicPr>
        <p:blipFill>
          <a:blip r:embed="rId2" cstate="print"/>
          <a:srcRect r="3915"/>
          <a:stretch>
            <a:fillRect/>
          </a:stretch>
        </p:blipFill>
        <p:spPr bwMode="auto">
          <a:xfrm>
            <a:off x="142205" y="687663"/>
            <a:ext cx="752613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2278" y="1668322"/>
            <a:ext cx="81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Вирішення:</a:t>
            </a:r>
            <a:r>
              <a:rPr lang="uk-UA" sz="2400" dirty="0" smtClean="0"/>
              <a:t>розмістити </a:t>
            </a:r>
            <a:r>
              <a:rPr lang="en-US" sz="2400" dirty="0" smtClean="0">
                <a:latin typeface="Corbel" pitchFamily="34" charset="0"/>
              </a:rPr>
              <a:t>checkbox</a:t>
            </a:r>
            <a:r>
              <a:rPr lang="uk-UA" sz="2400" dirty="0" smtClean="0">
                <a:latin typeface="Corbel" pitchFamily="34" charset="0"/>
              </a:rPr>
              <a:t>-и один під одним</a:t>
            </a:r>
            <a:r>
              <a:rPr lang="uk-UA" sz="2400" b="1" dirty="0" smtClean="0"/>
              <a:t>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3" name="Picture 2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83899"/>
            <a:ext cx="4248472" cy="55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83813"/>
            <a:ext cx="5549327" cy="212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24" y="60660"/>
            <a:ext cx="7576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 </a:t>
            </a:r>
            <a:endParaRPr lang="uk-UA" dirty="0" smtClean="0"/>
          </a:p>
          <a:p>
            <a:r>
              <a:rPr lang="en-US" b="1" dirty="0" smtClean="0"/>
              <a:t> </a:t>
            </a:r>
            <a:r>
              <a:rPr lang="uk-UA" b="1" dirty="0" smtClean="0"/>
              <a:t>13. </a:t>
            </a:r>
            <a:r>
              <a:rPr lang="uk-UA" i="1" dirty="0"/>
              <a:t>Чи можемо ми використовувати </a:t>
            </a:r>
            <a:r>
              <a:rPr lang="uk-UA" i="1" dirty="0" err="1"/>
              <a:t>checkbox</a:t>
            </a:r>
            <a:r>
              <a:rPr lang="uk-UA" i="1" dirty="0"/>
              <a:t>-и для виконання операцій?</a:t>
            </a:r>
            <a:endParaRPr lang="ru-RU" i="1" dirty="0"/>
          </a:p>
          <a:p>
            <a:pPr lvl="0"/>
            <a:endParaRPr lang="uk-UA" dirty="0" smtClean="0"/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57159" y="1714488"/>
            <a:ext cx="7311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smtClean="0"/>
              <a:t>14. </a:t>
            </a:r>
            <a:r>
              <a:rPr lang="uk-UA" i="1" dirty="0">
                <a:latin typeface="Corbel" pitchFamily="34" charset="0"/>
              </a:rPr>
              <a:t>Чи можемо ми використовувати </a:t>
            </a:r>
            <a:r>
              <a:rPr lang="en-US" i="1" dirty="0">
                <a:latin typeface="Corbel" pitchFamily="34" charset="0"/>
              </a:rPr>
              <a:t>checkbox</a:t>
            </a:r>
            <a:r>
              <a:rPr lang="uk-UA" i="1" dirty="0">
                <a:latin typeface="Corbel" pitchFamily="34" charset="0"/>
              </a:rPr>
              <a:t>-и для динамічного відображення інших елементів управління, які були вибрані в </a:t>
            </a:r>
            <a:r>
              <a:rPr lang="en-US" i="1" dirty="0">
                <a:latin typeface="Corbel" pitchFamily="34" charset="0"/>
              </a:rPr>
              <a:t>checkbox-</a:t>
            </a:r>
            <a:r>
              <a:rPr lang="ru-RU" i="1" dirty="0">
                <a:latin typeface="Corbel" pitchFamily="34" charset="0"/>
              </a:rPr>
              <a:t>і</a:t>
            </a:r>
            <a:r>
              <a:rPr lang="en-US" i="1" dirty="0">
                <a:latin typeface="Corbel" pitchFamily="34" charset="0"/>
              </a:rPr>
              <a:t>.</a:t>
            </a:r>
            <a:r>
              <a:rPr lang="uk-UA" i="1" dirty="0">
                <a:latin typeface="Corbel" pitchFamily="34" charset="0"/>
              </a:rPr>
              <a:t>?</a:t>
            </a:r>
            <a:endParaRPr lang="ru-RU" i="1" dirty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143248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smtClean="0"/>
              <a:t>15. </a:t>
            </a:r>
            <a:r>
              <a:rPr lang="uk-UA" i="1" dirty="0"/>
              <a:t>Чи ми можемо використовувати </a:t>
            </a:r>
            <a:r>
              <a:rPr lang="uk-UA" i="1" dirty="0" err="1"/>
              <a:t>checkbox</a:t>
            </a:r>
            <a:r>
              <a:rPr lang="uk-UA" i="1" dirty="0"/>
              <a:t>-и для </a:t>
            </a:r>
            <a:r>
              <a:rPr lang="uk-UA" i="1" dirty="0" err="1"/>
              <a:t>відбраження</a:t>
            </a:r>
            <a:r>
              <a:rPr lang="uk-UA" i="1" dirty="0"/>
              <a:t> інших вікон, таких як діалогові вікна та інше?</a:t>
            </a:r>
            <a:endParaRPr lang="ru-RU" i="1" dirty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3770659"/>
            <a:ext cx="2542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Так, це можливо</a:t>
            </a:r>
            <a:r>
              <a:rPr lang="uk-UA" i="1" dirty="0" smtClean="0"/>
              <a:t>.</a:t>
            </a:r>
            <a:endParaRPr lang="uk-UA" dirty="0" smtClean="0"/>
          </a:p>
          <a:p>
            <a:r>
              <a:rPr lang="uk-UA" b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324657"/>
            <a:ext cx="517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i="1" dirty="0" smtClean="0"/>
              <a:t>  </a:t>
            </a:r>
            <a:r>
              <a:rPr lang="uk-UA" dirty="0" smtClean="0"/>
              <a:t>16</a:t>
            </a:r>
            <a:r>
              <a:rPr lang="uk-UA" dirty="0" smtClean="0"/>
              <a:t>.</a:t>
            </a:r>
            <a:r>
              <a:rPr lang="uk-UA" i="1" dirty="0"/>
              <a:t> Це найкраща реалізація інтерфейсу?</a:t>
            </a:r>
            <a:endParaRPr lang="ru-RU" i="1" dirty="0"/>
          </a:p>
          <a:p>
            <a:r>
              <a:rPr lang="en-US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5786446" y="475844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Так, краща.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125825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Ні,для цього потрібно використати звичайні кнопки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60315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latin typeface="Corbel" pitchFamily="34" charset="0"/>
              </a:rPr>
              <a:t>Так</a:t>
            </a:r>
            <a:endParaRPr lang="ru-RU" sz="2400" i="1" dirty="0">
              <a:latin typeface="Corbe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527" y="4823936"/>
            <a:ext cx="5078938" cy="161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6" y="86846"/>
            <a:ext cx="7639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smtClean="0"/>
              <a:t>17</a:t>
            </a:r>
            <a:r>
              <a:rPr lang="uk-UA" b="1" dirty="0" smtClean="0"/>
              <a:t>.</a:t>
            </a:r>
            <a:r>
              <a:rPr lang="en-US" i="1" dirty="0">
                <a:latin typeface="Corbel" pitchFamily="34" charset="0"/>
              </a:rPr>
              <a:t> </a:t>
            </a:r>
            <a:r>
              <a:rPr lang="en-US" i="1" dirty="0" err="1">
                <a:latin typeface="Corbel" pitchFamily="34" charset="0"/>
              </a:rPr>
              <a:t>Чи</a:t>
            </a:r>
            <a:r>
              <a:rPr lang="en-US" i="1" dirty="0">
                <a:latin typeface="Corbel" pitchFamily="34" charset="0"/>
              </a:rPr>
              <a:t> є </a:t>
            </a:r>
            <a:r>
              <a:rPr lang="en-US" i="1" dirty="0" err="1">
                <a:latin typeface="Corbel" pitchFamily="34" charset="0"/>
              </a:rPr>
              <a:t>якісь</a:t>
            </a:r>
            <a:r>
              <a:rPr lang="en-US" i="1" dirty="0">
                <a:latin typeface="Corbel" pitchFamily="34" charset="0"/>
              </a:rPr>
              <a:t> </a:t>
            </a:r>
            <a:r>
              <a:rPr lang="en-US" i="1" dirty="0" err="1">
                <a:latin typeface="Corbel" pitchFamily="34" charset="0"/>
              </a:rPr>
              <a:t>неточності</a:t>
            </a:r>
            <a:r>
              <a:rPr lang="en-US" i="1" dirty="0">
                <a:latin typeface="Corbel" pitchFamily="34" charset="0"/>
              </a:rPr>
              <a:t> у </a:t>
            </a:r>
            <a:r>
              <a:rPr lang="en-US" i="1" dirty="0" err="1">
                <a:latin typeface="Corbel" pitchFamily="34" charset="0"/>
              </a:rPr>
              <a:t>зв’язках</a:t>
            </a:r>
            <a:r>
              <a:rPr lang="en-US" i="1" dirty="0">
                <a:latin typeface="Corbel" pitchFamily="34" charset="0"/>
              </a:rPr>
              <a:t> radio </a:t>
            </a:r>
            <a:r>
              <a:rPr lang="en-US" i="1" dirty="0" err="1">
                <a:latin typeface="Corbel" pitchFamily="34" charset="0"/>
              </a:rPr>
              <a:t>кнопок</a:t>
            </a:r>
            <a:r>
              <a:rPr lang="en-US" i="1" dirty="0">
                <a:latin typeface="Corbel" pitchFamily="34" charset="0"/>
              </a:rPr>
              <a:t> </a:t>
            </a:r>
            <a:r>
              <a:rPr lang="en-US" i="1" dirty="0" err="1">
                <a:latin typeface="Corbel" pitchFamily="34" charset="0"/>
              </a:rPr>
              <a:t>та</a:t>
            </a:r>
            <a:r>
              <a:rPr lang="en-US" i="1" dirty="0">
                <a:latin typeface="Corbel" pitchFamily="34" charset="0"/>
              </a:rPr>
              <a:t> checkbox-</a:t>
            </a:r>
            <a:r>
              <a:rPr lang="en-US" i="1" dirty="0" err="1">
                <a:latin typeface="Corbel" pitchFamily="34" charset="0"/>
              </a:rPr>
              <a:t>ів</a:t>
            </a:r>
            <a:r>
              <a:rPr lang="en-US" i="1" dirty="0">
                <a:latin typeface="Corbel" pitchFamily="34" charset="0"/>
              </a:rPr>
              <a:t>? </a:t>
            </a:r>
            <a:r>
              <a:rPr lang="ru-RU" i="1" dirty="0">
                <a:latin typeface="Corbel" pitchFamily="34" charset="0"/>
              </a:rPr>
              <a:t>В</a:t>
            </a:r>
            <a:r>
              <a:rPr lang="uk-UA" i="1" dirty="0" err="1">
                <a:latin typeface="Corbel" pitchFamily="34" charset="0"/>
              </a:rPr>
              <a:t>имога</a:t>
            </a:r>
            <a:r>
              <a:rPr lang="uk-UA" i="1" dirty="0">
                <a:latin typeface="Corbel" pitchFamily="34" charset="0"/>
              </a:rPr>
              <a:t>: коли </a:t>
            </a:r>
            <a:r>
              <a:rPr lang="en-US" i="1" dirty="0">
                <a:latin typeface="Corbel" pitchFamily="34" charset="0"/>
              </a:rPr>
              <a:t>radio</a:t>
            </a:r>
            <a:r>
              <a:rPr lang="ru-RU" i="1" dirty="0">
                <a:latin typeface="Corbel" pitchFamily="34" charset="0"/>
              </a:rPr>
              <a:t> кнопка </a:t>
            </a:r>
            <a:r>
              <a:rPr lang="uk-UA" i="1" dirty="0">
                <a:latin typeface="Corbel" pitchFamily="34" charset="0"/>
              </a:rPr>
              <a:t>«</a:t>
            </a:r>
            <a:r>
              <a:rPr lang="en-US" i="1" dirty="0">
                <a:latin typeface="Corbel" pitchFamily="34" charset="0"/>
              </a:rPr>
              <a:t>Custom</a:t>
            </a:r>
            <a:r>
              <a:rPr lang="uk-UA" i="1" dirty="0">
                <a:latin typeface="Corbel" pitchFamily="34" charset="0"/>
              </a:rPr>
              <a:t>»</a:t>
            </a:r>
            <a:r>
              <a:rPr lang="ru-RU" i="1" dirty="0">
                <a:latin typeface="Corbel" pitchFamily="34" charset="0"/>
              </a:rPr>
              <a:t> </a:t>
            </a:r>
            <a:r>
              <a:rPr lang="ru-RU" i="1" dirty="0" err="1">
                <a:latin typeface="Corbel" pitchFamily="34" charset="0"/>
              </a:rPr>
              <a:t>активована</a:t>
            </a:r>
            <a:r>
              <a:rPr lang="ru-RU" i="1" dirty="0">
                <a:latin typeface="Corbel" pitchFamily="34" charset="0"/>
              </a:rPr>
              <a:t> </a:t>
            </a:r>
            <a:r>
              <a:rPr lang="ru-RU" i="1" dirty="0" err="1">
                <a:latin typeface="Corbel" pitchFamily="34" charset="0"/>
              </a:rPr>
              <a:t>всі</a:t>
            </a:r>
            <a:r>
              <a:rPr lang="ru-RU" i="1" dirty="0">
                <a:latin typeface="Corbel" pitchFamily="34" charset="0"/>
              </a:rPr>
              <a:t> </a:t>
            </a:r>
            <a:r>
              <a:rPr lang="en-US" i="1" dirty="0">
                <a:latin typeface="Corbel" pitchFamily="34" charset="0"/>
              </a:rPr>
              <a:t>checkbox</a:t>
            </a:r>
            <a:r>
              <a:rPr lang="ru-RU" i="1" dirty="0">
                <a:latin typeface="Corbel" pitchFamily="34" charset="0"/>
              </a:rPr>
              <a:t>-и </a:t>
            </a:r>
            <a:r>
              <a:rPr lang="uk-UA" i="1" dirty="0">
                <a:latin typeface="Corbel" pitchFamily="34" charset="0"/>
              </a:rPr>
              <a:t>стають доступними.</a:t>
            </a:r>
            <a:endParaRPr lang="ru-RU" i="1" dirty="0">
              <a:latin typeface="Corbel" pitchFamily="34" charset="0"/>
            </a:endParaRP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1365014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 група </a:t>
            </a:r>
            <a:r>
              <a:rPr lang="ru-RU" sz="2400" dirty="0" err="1"/>
              <a:t>checkbox</a:t>
            </a:r>
            <a:r>
              <a:rPr lang="uk-UA" sz="2400" dirty="0"/>
              <a:t>-</a:t>
            </a:r>
            <a:r>
              <a:rPr lang="uk-UA" sz="2400" dirty="0" err="1"/>
              <a:t>ів</a:t>
            </a:r>
            <a:r>
              <a:rPr lang="uk-UA" sz="2400" dirty="0"/>
              <a:t> повинна  відображатися на екрані тільки після активації </a:t>
            </a:r>
            <a:r>
              <a:rPr lang="uk-UA" sz="2400" dirty="0" err="1"/>
              <a:t>radio</a:t>
            </a:r>
            <a:r>
              <a:rPr lang="uk-UA" sz="2400" dirty="0"/>
              <a:t> кнопки «</a:t>
            </a:r>
            <a:r>
              <a:rPr lang="en-US" sz="2400" dirty="0"/>
              <a:t>Custom</a:t>
            </a:r>
            <a:r>
              <a:rPr lang="uk-UA" sz="2400" dirty="0"/>
              <a:t>».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429000"/>
            <a:ext cx="5280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 18. </a:t>
            </a:r>
            <a:r>
              <a:rPr lang="uk-UA" i="1" dirty="0"/>
              <a:t>Як інтерфейс може бути покращений?</a:t>
            </a:r>
            <a:endParaRPr lang="ru-RU" i="1" dirty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4214818"/>
            <a:ext cx="3857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розмістити їх один рядок і замінити їх піктограмами</a:t>
            </a:r>
            <a:endParaRPr lang="ru-RU" sz="2400" dirty="0"/>
          </a:p>
          <a:p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87" y="1124744"/>
            <a:ext cx="3409301" cy="25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05" y="4227029"/>
            <a:ext cx="3286207" cy="2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uk-UA" b="1" dirty="0" smtClean="0"/>
              <a:t>19. </a:t>
            </a:r>
            <a:r>
              <a:rPr lang="uk-UA" i="1" dirty="0"/>
              <a:t>Чи це найкращий спосіб розміщення </a:t>
            </a:r>
            <a:r>
              <a:rPr lang="uk-UA" i="1" dirty="0" err="1"/>
              <a:t>radio</a:t>
            </a:r>
            <a:r>
              <a:rPr lang="uk-UA" i="1" dirty="0"/>
              <a:t> кнопок?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160505" y="682070"/>
            <a:ext cx="3934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Можна зробити 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кнопочками з інтуїтивно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зрозумілими піктограмами</a:t>
            </a:r>
            <a:r>
              <a:rPr lang="uk-UA" sz="24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u="sng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64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20. </a:t>
            </a:r>
            <a:r>
              <a:rPr lang="uk-UA" i="1" dirty="0"/>
              <a:t>Чи правильно залишати поля вводу та </a:t>
            </a:r>
            <a:r>
              <a:rPr lang="uk-UA" i="1" dirty="0" err="1"/>
              <a:t>випадаючі</a:t>
            </a:r>
            <a:r>
              <a:rPr lang="uk-UA" i="1" dirty="0"/>
              <a:t> списки, які можуть редагуватися, доступними, якщо вони </a:t>
            </a:r>
            <a:r>
              <a:rPr lang="uk-UA" i="1" dirty="0" err="1"/>
              <a:t>прив</a:t>
            </a:r>
            <a:r>
              <a:rPr lang="uk-UA" i="1" dirty="0"/>
              <a:t>’</a:t>
            </a:r>
            <a:r>
              <a:rPr lang="ru-RU" i="1" dirty="0" err="1"/>
              <a:t>язані</a:t>
            </a:r>
            <a:r>
              <a:rPr lang="ru-RU" i="1" dirty="0"/>
              <a:t> до кнопки. </a:t>
            </a:r>
            <a:r>
              <a:rPr lang="en-US" b="1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143340" y="3571876"/>
            <a:ext cx="50006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Поле вводу повинно бути доступним тільки після активації кнопки з якою воно зв’</a:t>
            </a:r>
            <a:r>
              <a:rPr lang="ru-RU" sz="2400" dirty="0" err="1"/>
              <a:t>язане</a:t>
            </a:r>
            <a:r>
              <a:rPr lang="ru-RU" sz="2400" dirty="0"/>
              <a:t>.</a:t>
            </a:r>
          </a:p>
          <a:p>
            <a:endParaRPr lang="uk-UA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69" y="875133"/>
            <a:ext cx="342275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357357"/>
            <a:ext cx="3816424" cy="28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uk-UA" b="1" dirty="0" smtClean="0"/>
              <a:t>21. </a:t>
            </a:r>
            <a:r>
              <a:rPr lang="uk-UA" i="1" dirty="0"/>
              <a:t>Що таке </a:t>
            </a:r>
            <a:r>
              <a:rPr lang="uk-UA" i="1" dirty="0" err="1"/>
              <a:t>list-box</a:t>
            </a:r>
            <a:r>
              <a:rPr lang="uk-UA" i="1" dirty="0"/>
              <a:t>, </a:t>
            </a:r>
            <a:r>
              <a:rPr lang="uk-UA" i="1" dirty="0" err="1"/>
              <a:t>drop-down</a:t>
            </a:r>
            <a:r>
              <a:rPr lang="uk-UA" i="1" dirty="0"/>
              <a:t> </a:t>
            </a:r>
            <a:r>
              <a:rPr lang="uk-UA" i="1" dirty="0" err="1"/>
              <a:t>list</a:t>
            </a:r>
            <a:r>
              <a:rPr lang="uk-UA" i="1" dirty="0"/>
              <a:t>, </a:t>
            </a:r>
            <a:r>
              <a:rPr lang="en-US" i="1" dirty="0" err="1"/>
              <a:t>combobox</a:t>
            </a:r>
            <a:r>
              <a:rPr lang="uk-UA" i="1" dirty="0"/>
              <a:t>? Які є дві типи </a:t>
            </a:r>
            <a:r>
              <a:rPr lang="en-US" i="1" dirty="0" err="1"/>
              <a:t>combobox</a:t>
            </a:r>
            <a:r>
              <a:rPr lang="uk-UA" i="1" dirty="0"/>
              <a:t>-у?</a:t>
            </a:r>
            <a:endParaRPr lang="ru-RU" i="1" dirty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41023"/>
            <a:ext cx="83582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list-box  a box on the screen that contains a list of options, only one of which can be selected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drop-down list  is a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3" tooltip="Graphical control element"/>
              </a:rPr>
              <a:t>graphical control element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similar to a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4" tooltip="List box"/>
              </a:rPr>
              <a:t>list box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that allows the user to choose one value from a list.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a drop-down list is inactive, it displays a single value. When activated, it displays (drops down) a list of values, from which the user may select one. When the user selects a new value, the control reverts to its inactive state, displaying the selected value. It is often used in the design of graphical user interfaces, including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5" tooltip="Web design"/>
              </a:rPr>
              <a:t>web design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commonly used graphical user interface widget (or control). Traditionally, it is a combination of a drop-down list or list box and a single-line editable textbox, allowing the user to either type a value directly or select a value from the list.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525</Words>
  <Application>Microsoft Office PowerPoint</Application>
  <PresentationFormat>Экран (4:3)</PresentationFormat>
  <Paragraphs>78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Corbel</vt:lpstr>
      <vt:lpstr>Courier New</vt:lpstr>
      <vt:lpstr>Times New Roman</vt:lpstr>
      <vt:lpstr>Wingdings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Віта</dc:creator>
  <cp:lastModifiedBy>Майя Лунів</cp:lastModifiedBy>
  <cp:revision>16</cp:revision>
  <dcterms:created xsi:type="dcterms:W3CDTF">2016-03-30T12:28:18Z</dcterms:created>
  <dcterms:modified xsi:type="dcterms:W3CDTF">2016-04-20T16:00:45Z</dcterms:modified>
</cp:coreProperties>
</file>