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5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99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98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-90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uk-UA"/>
              <a:t>Зразок підзаголовка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18727-1286-483C-B7EF-7BD87759EFC2}" type="datetimeFigureOut">
              <a:rPr lang="en-US"/>
              <a:pPr>
                <a:defRPr/>
              </a:pPr>
              <a:t>4/7/2016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0D39A-5A74-420E-B052-80798D6969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8E4E8-CED5-4A50-8C16-B304C10601C3}" type="datetimeFigureOut">
              <a:rPr lang="en-US"/>
              <a:pPr>
                <a:defRPr/>
              </a:pPr>
              <a:t>4/7/2016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F66FE-C620-4596-98A9-D28FAA37B9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057900" y="274638"/>
            <a:ext cx="1866900" cy="5851525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448300" cy="5851525"/>
          </a:xfrm>
        </p:spPr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3DF05C-8E49-4E8A-BD9C-3CFC6732DEEB}" type="datetimeFigureOut">
              <a:rPr lang="en-US"/>
              <a:pPr>
                <a:defRPr/>
              </a:pPr>
              <a:t>4/7/2016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82EFB-EDF7-4D48-BFF5-3E785636BA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459BE-681A-49A4-8910-514C726CE755}" type="datetimeFigureOut">
              <a:rPr lang="en-US"/>
              <a:pPr>
                <a:defRPr/>
              </a:pPr>
              <a:t>4/7/2016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757FF-8CFA-4E32-BEBC-E9E514E500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44D0F-BBF9-4701-A325-BC1B7335C336}" type="datetimeFigureOut">
              <a:rPr lang="en-US"/>
              <a:pPr>
                <a:defRPr/>
              </a:pPr>
              <a:t>4/7/2016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7FEF4-E5EA-4EB0-94C6-250F032DE6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D83C8-E167-4CBA-B12E-4F4BAAD07057}" type="datetimeFigureOut">
              <a:rPr lang="en-US"/>
              <a:pPr>
                <a:defRPr/>
              </a:pPr>
              <a:t>4/7/2016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E21F4-D0B8-4409-9C2A-6C92392FC7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0EBAE-143F-4FAD-B690-556A98CB58EC}" type="datetimeFigureOut">
              <a:rPr lang="en-US"/>
              <a:pPr>
                <a:defRPr/>
              </a:pPr>
              <a:t>4/7/2016</a:t>
            </a:fld>
            <a:endParaRPr lang="en-US"/>
          </a:p>
        </p:txBody>
      </p:sp>
      <p:sp>
        <p:nvSpPr>
          <p:cNvPr id="6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8415C-7196-4F22-A3C8-F237154C8F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7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FB652-69A4-499F-AC2A-E7C90657599B}" type="datetimeFigureOut">
              <a:rPr lang="en-US"/>
              <a:pPr>
                <a:defRPr/>
              </a:pPr>
              <a:t>4/7/2016</a:t>
            </a:fld>
            <a:endParaRPr lang="en-US"/>
          </a:p>
        </p:txBody>
      </p:sp>
      <p:sp>
        <p:nvSpPr>
          <p:cNvPr id="8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222EC-0BBA-4173-9B01-026A576D1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6C230-33F6-4572-B300-8D11B25D0D96}" type="datetimeFigureOut">
              <a:rPr lang="en-US"/>
              <a:pPr>
                <a:defRPr/>
              </a:pPr>
              <a:t>4/7/2016</a:t>
            </a:fld>
            <a:endParaRPr lang="en-US"/>
          </a:p>
        </p:txBody>
      </p:sp>
      <p:sp>
        <p:nvSpPr>
          <p:cNvPr id="4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37AED-5270-4E51-9B5F-0EE0235F8D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1D68E-797C-4649-8465-CDDD1241B824}" type="datetimeFigureOut">
              <a:rPr lang="en-US"/>
              <a:pPr>
                <a:defRPr/>
              </a:pPr>
              <a:t>4/7/2016</a:t>
            </a:fld>
            <a:endParaRPr lang="en-US"/>
          </a:p>
        </p:txBody>
      </p:sp>
      <p:sp>
        <p:nvSpPr>
          <p:cNvPr id="3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8847E-AE1B-49B7-BF44-377BEA1CF1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DC088-C17F-4FBC-9D8E-784E80A75920}" type="datetimeFigureOut">
              <a:rPr lang="en-US"/>
              <a:pPr>
                <a:defRPr/>
              </a:pPr>
              <a:t>4/7/2016</a:t>
            </a:fld>
            <a:endParaRPr lang="en-US"/>
          </a:p>
        </p:txBody>
      </p:sp>
      <p:sp>
        <p:nvSpPr>
          <p:cNvPr id="6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C75264-97E6-4EEE-A453-6EEBDBE85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uk-UA" noProof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D241C-35FE-43C8-AF3E-D67A6E2B5B00}" type="datetimeFigureOut">
              <a:rPr lang="en-US"/>
              <a:pPr>
                <a:defRPr/>
              </a:pPr>
              <a:t>4/7/2016</a:t>
            </a:fld>
            <a:endParaRPr lang="en-US"/>
          </a:p>
        </p:txBody>
      </p:sp>
      <p:sp>
        <p:nvSpPr>
          <p:cNvPr id="6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79F32-1137-40CA-8DFF-637C5C3FC5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42424"/>
            </a:gs>
            <a:gs pos="30000">
              <a:srgbClr val="2D2D2D"/>
            </a:gs>
            <a:gs pos="100000">
              <a:srgbClr val="7D7D7D"/>
            </a:gs>
          </a:gsLst>
          <a:lin ang="1296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Зразок заголовка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Зразок тексту</a:t>
            </a:r>
          </a:p>
          <a:p>
            <a:pPr lvl="1"/>
            <a:r>
              <a:rPr lang="en-US" smtClean="0"/>
              <a:t>Другий рівень</a:t>
            </a:r>
          </a:p>
          <a:p>
            <a:pPr lvl="2"/>
            <a:r>
              <a:rPr lang="en-US" smtClean="0"/>
              <a:t>Третій рівень</a:t>
            </a:r>
          </a:p>
          <a:p>
            <a:pPr lvl="3"/>
            <a:r>
              <a:rPr lang="en-US" smtClean="0"/>
              <a:t>Четвертий рівень</a:t>
            </a:r>
          </a:p>
          <a:p>
            <a:pPr lvl="4"/>
            <a:r>
              <a:rPr lang="en-US" smtClean="0"/>
              <a:t>П'ятий рівень</a:t>
            </a:r>
          </a:p>
        </p:txBody>
      </p:sp>
      <p:sp>
        <p:nvSpPr>
          <p:cNvPr id="14" name="Date Placeholder 2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F594F1E-492D-4627-91A7-927992F8A9B4}" type="datetimeFigureOut">
              <a:rPr lang="en-US"/>
              <a:pPr>
                <a:defRPr/>
              </a:pPr>
              <a:t>4/7/2016</a:t>
            </a:fld>
            <a:endParaRPr lang="en-US"/>
          </a:p>
        </p:txBody>
      </p:sp>
      <p:sp>
        <p:nvSpPr>
          <p:cNvPr id="15" name="Footer Placeholder 18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6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B91311C-5686-4A5A-95AD-5C97936F5E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5" r:id="rId3"/>
    <p:sldLayoutId id="2147483694" r:id="rId4"/>
    <p:sldLayoutId id="2147483693" r:id="rId5"/>
    <p:sldLayoutId id="2147483692" r:id="rId6"/>
    <p:sldLayoutId id="2147483691" r:id="rId7"/>
    <p:sldLayoutId id="2147483690" r:id="rId8"/>
    <p:sldLayoutId id="2147483689" r:id="rId9"/>
    <p:sldLayoutId id="2147483688" r:id="rId10"/>
    <p:sldLayoutId id="214748368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>
          <a:solidFill>
            <a:schemeClr val="tx1"/>
          </a:solidFill>
          <a:latin typeface="+mn-lt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>
          <a:solidFill>
            <a:schemeClr val="tx1"/>
          </a:solidFill>
          <a:latin typeface="+mn-lt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>
          <a:solidFill>
            <a:schemeClr val="tx1"/>
          </a:solidFill>
          <a:latin typeface="+mn-lt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>
          <a:solidFill>
            <a:schemeClr val="tx1"/>
          </a:solidFill>
          <a:latin typeface="+mn-lt"/>
        </a:defRPr>
      </a:lvl5pPr>
      <a:lvl6pPr marL="1946275" indent="-182563" algn="l" rtl="0" fontAlgn="base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>
          <a:solidFill>
            <a:schemeClr val="tx1"/>
          </a:solidFill>
          <a:latin typeface="+mn-lt"/>
        </a:defRPr>
      </a:lvl6pPr>
      <a:lvl7pPr marL="2403475" indent="-182563" algn="l" rtl="0" fontAlgn="base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>
          <a:solidFill>
            <a:schemeClr val="tx1"/>
          </a:solidFill>
          <a:latin typeface="+mn-lt"/>
        </a:defRPr>
      </a:lvl7pPr>
      <a:lvl8pPr marL="2860675" indent="-182563" algn="l" rtl="0" fontAlgn="base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>
          <a:solidFill>
            <a:schemeClr val="tx1"/>
          </a:solidFill>
          <a:latin typeface="+mn-lt"/>
        </a:defRPr>
      </a:lvl8pPr>
      <a:lvl9pPr marL="3317875" indent="-182563" algn="l" rtl="0" fontAlgn="base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>
          <a:solidFill>
            <a:schemeClr val="tx1"/>
          </a:solidFill>
          <a:latin typeface="+mn-lt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186DED4-9BBD-4824-8373-060B43BE8E7A}" type="datetimeFigureOut">
              <a:rPr lang="en-US"/>
              <a:pPr>
                <a:defRPr/>
              </a:pPr>
              <a:t>4/7/2016</a:t>
            </a:fld>
            <a:endParaRPr 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156575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5D650B6-A4B4-4A82-A3C5-4AF3A16BCB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vk.com/away.php?to=https://moqups.co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/>
          <p:cNvSpPr>
            <a:spLocks noGrp="1"/>
          </p:cNvSpPr>
          <p:nvPr>
            <p:ph type="subTitle" idx="4294967295"/>
          </p:nvPr>
        </p:nvSpPr>
        <p:spPr>
          <a:xfrm>
            <a:off x="955675" y="2678113"/>
            <a:ext cx="6723063" cy="1752600"/>
          </a:xfrm>
        </p:spPr>
        <p:txBody>
          <a:bodyPr tIns="0" rIns="45720" bIns="0" anchor="b"/>
          <a:lstStyle/>
          <a:p>
            <a:pPr marL="0" indent="0" algn="r" eaLnBrk="1" hangingPunct="1">
              <a:buFont typeface="Wingdings 2" pitchFamily="18" charset="2"/>
              <a:buNone/>
              <a:defRPr/>
            </a:pPr>
            <a:r>
              <a:rPr lang="uk-UA" sz="4000">
                <a:solidFill>
                  <a:srgbClr val="0099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Створення</a:t>
            </a:r>
            <a:r>
              <a:rPr lang="en-US" sz="4000">
                <a:solidFill>
                  <a:srgbClr val="0099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Mockup</a:t>
            </a:r>
            <a:r>
              <a:rPr lang="uk-UA" sz="4000">
                <a:solidFill>
                  <a:srgbClr val="0099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до </a:t>
            </a:r>
            <a:r>
              <a:rPr lang="en-US" sz="4000">
                <a:solidFill>
                  <a:srgbClr val="0099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User Story</a:t>
            </a:r>
            <a:r>
              <a:rPr lang="uk-UA" sz="4000" u="sng">
                <a:solidFill>
                  <a:srgbClr val="0099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endParaRPr lang="uk-UA" sz="4000">
              <a:solidFill>
                <a:srgbClr val="0099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  <a:p>
            <a:pPr marL="0" indent="0" algn="r" eaLnBrk="1" hangingPunct="1">
              <a:buFont typeface="Wingdings 2" pitchFamily="18" charset="2"/>
              <a:buNone/>
              <a:defRPr/>
            </a:pPr>
            <a:endParaRPr lang="uk-UA" sz="4000">
              <a:solidFill>
                <a:srgbClr val="0099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2" name="Subtitle 2"/>
          <p:cNvSpPr>
            <a:spLocks/>
          </p:cNvSpPr>
          <p:nvPr/>
        </p:nvSpPr>
        <p:spPr bwMode="auto">
          <a:xfrm>
            <a:off x="669925" y="3683000"/>
            <a:ext cx="6723063" cy="8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45720" bIns="0" anchor="b"/>
          <a:lstStyle/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uk-UA" sz="2400" i="1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Виконав студент групи ПІ-13-1</a:t>
            </a: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uk-UA" sz="2400" i="1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Кудярський Ігор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uk-UA" sz="3200" smtClean="0">
                <a:solidFill>
                  <a:srgbClr val="0099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Перенесення інтерфейсу на планшет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>
          <a:xfrm>
            <a:off x="0" y="1600200"/>
            <a:ext cx="4864100" cy="4525963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uk-UA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	Переносимо раніше створений інтерфейс на планшетний ПК, враховуючи специфіку платформи, зміну діагоналі екрану та методу введення.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uk-UA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	Для планшету ми додаємо новий елемент інтерфейсу, список з вибором дня тижня і прикріплюємо його на верхню навігаційну панель. Поточний день виділятиметься рамкою на панелі та ставатиме назвою таблиці з розкладом.</a:t>
            </a:r>
            <a:endParaRPr lang="en-US" sz="2000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	</a:t>
            </a:r>
            <a:r>
              <a:rPr lang="uk-UA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Підтвердимо зміну кольору поля таблиці </a:t>
            </a:r>
            <a:r>
              <a:rPr lang="uk-UA" sz="2000" smtClean="0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Розклад</a:t>
            </a:r>
            <a:r>
              <a:rPr lang="uk-UA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, натиснувши кнопку </a:t>
            </a:r>
            <a:r>
              <a:rPr lang="uk-UA" sz="2000" smtClean="0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ОК</a:t>
            </a:r>
            <a:r>
              <a:rPr lang="uk-UA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.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  <a:defRPr/>
            </a:pPr>
            <a:endParaRPr lang="uk-UA" sz="2000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</p:txBody>
      </p:sp>
      <p:pic>
        <p:nvPicPr>
          <p:cNvPr id="24579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4575" y="1381125"/>
            <a:ext cx="3992563" cy="5095875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uk-UA" sz="3200" smtClean="0">
                <a:solidFill>
                  <a:srgbClr val="0099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Перенесення інтерфейсу на телефон</a:t>
            </a:r>
          </a:p>
        </p:txBody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930775" cy="1550988"/>
          </a:xfrm>
        </p:spPr>
        <p:txBody>
          <a:bodyPr/>
          <a:lstStyle/>
          <a:p>
            <a:pPr>
              <a:buFont typeface="Wingdings 2" pitchFamily="18" charset="2"/>
              <a:buNone/>
              <a:defRPr/>
            </a:pPr>
            <a:r>
              <a:rPr lang="uk-UA" smtClean="0"/>
              <a:t>		</a:t>
            </a:r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Схожим чином проектуємо інтерфейс і для телефону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.</a:t>
            </a:r>
            <a:endParaRPr lang="uk-UA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</p:txBody>
      </p:sp>
      <p:pic>
        <p:nvPicPr>
          <p:cNvPr id="2560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7038" y="1223963"/>
            <a:ext cx="2825750" cy="5356225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uk-UA" sz="2400" smtClean="0">
                <a:solidFill>
                  <a:srgbClr val="0099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Переносимо вікно вибору кольору на мобільні платформи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845425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uk-UA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	Змінюємо компонування діалогового вікна вибору кольору пари таким чином, щоб ним було зручно користуватися як на мобільних телефонах, так і на планшетах.</a:t>
            </a:r>
          </a:p>
          <a:p>
            <a:pPr>
              <a:buFont typeface="Wingdings 2" pitchFamily="18" charset="2"/>
              <a:buNone/>
              <a:defRPr/>
            </a:pPr>
            <a:endParaRPr lang="uk-UA" sz="2000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6275" y="2625725"/>
            <a:ext cx="3925888" cy="398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uk-UA" sz="3600" smtClean="0">
                <a:solidFill>
                  <a:srgbClr val="0099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Висновки: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>
          <a:xfrm>
            <a:off x="236538" y="1589088"/>
            <a:ext cx="8332787" cy="4525962"/>
          </a:xfrm>
        </p:spPr>
        <p:txBody>
          <a:bodyPr/>
          <a:lstStyle/>
          <a:p>
            <a:pPr>
              <a:buFont typeface="Wingdings 2" pitchFamily="18" charset="2"/>
              <a:buNone/>
              <a:defRPr/>
            </a:pPr>
            <a:r>
              <a:rPr lang="uk-UA" smtClean="0"/>
              <a:t>		</a:t>
            </a:r>
            <a:r>
              <a:rPr lang="uk-UA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За допомогою середовища проектування графічних інтерфейсів </a:t>
            </a:r>
            <a:r>
              <a:rPr lang="uk-UA" sz="2800" b="1" u="sng" smtClean="0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  <a:hlinkClick r:id="rId2"/>
              </a:rPr>
              <a:t>Moqups</a:t>
            </a:r>
            <a:r>
              <a:rPr lang="uk-UA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я створив </a:t>
            </a:r>
            <a:r>
              <a:rPr lang="en-US" sz="2800" smtClean="0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Mockup</a:t>
            </a:r>
            <a:r>
              <a:rPr lang="uk-UA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 інтерфейсу для системи “</a:t>
            </a:r>
            <a:r>
              <a:rPr lang="uk-UA" sz="2800" smtClean="0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Відображення розкладу для студентів ІФНТУНГ</a:t>
            </a:r>
            <a:r>
              <a:rPr lang="uk-UA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” орієнтованих на три платформи: </a:t>
            </a:r>
            <a:r>
              <a:rPr lang="uk-UA" sz="2800" smtClean="0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персональні комп</a:t>
            </a:r>
            <a:r>
              <a:rPr lang="en-US" sz="2800" smtClean="0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’</a:t>
            </a:r>
            <a:r>
              <a:rPr lang="uk-UA" sz="2800" smtClean="0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ютери</a:t>
            </a:r>
            <a:r>
              <a:rPr lang="uk-UA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, мобільні </a:t>
            </a:r>
            <a:r>
              <a:rPr lang="uk-UA" sz="2800" smtClean="0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планшети</a:t>
            </a:r>
            <a:r>
              <a:rPr lang="uk-UA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та </a:t>
            </a:r>
            <a:r>
              <a:rPr lang="uk-UA" sz="2800" smtClean="0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телефони</a:t>
            </a:r>
            <a:r>
              <a:rPr lang="uk-UA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. Згідно вибраної мною </a:t>
            </a:r>
            <a:r>
              <a:rPr lang="en-US" sz="2800" smtClean="0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User Story</a:t>
            </a:r>
            <a:r>
              <a:rPr lang="uk-UA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я створив інтерфейс орієнтуючись на реалізацію можливості виділення конкретної пари певним кольором.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/>
          </p:cNvSpPr>
          <p:nvPr>
            <p:ph type="body" idx="1"/>
          </p:nvPr>
        </p:nvSpPr>
        <p:spPr>
          <a:xfrm>
            <a:off x="201613" y="2184400"/>
            <a:ext cx="7467600" cy="3246438"/>
          </a:xfrm>
        </p:spPr>
        <p:txBody>
          <a:bodyPr/>
          <a:lstStyle/>
          <a:p>
            <a:pPr algn="r">
              <a:buFont typeface="Wingdings 2" pitchFamily="18" charset="2"/>
              <a:buNone/>
              <a:defRPr/>
            </a:pPr>
            <a:r>
              <a:rPr lang="uk-UA" smtClean="0"/>
              <a:t>		</a:t>
            </a:r>
            <a:r>
              <a:rPr lang="uk-UA" sz="4400" b="1" i="1" smtClean="0">
                <a:solidFill>
                  <a:srgbClr val="0099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Дякую всім за увагу</a:t>
            </a:r>
            <a:r>
              <a:rPr lang="uk-UA" b="1" i="1" smtClean="0">
                <a:solidFill>
                  <a:srgbClr val="0099CC"/>
                </a:solidFill>
              </a:rPr>
              <a:t> </a:t>
            </a:r>
            <a:r>
              <a:rPr lang="uk-UA" b="1" smtClean="0">
                <a:solidFill>
                  <a:srgbClr val="0099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</a:t>
            </a:r>
            <a:r>
              <a:rPr lang="uk-UA" b="1" i="1" smtClean="0">
                <a:solidFill>
                  <a:srgbClr val="0099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 !</a:t>
            </a:r>
          </a:p>
          <a:p>
            <a:pPr algn="r">
              <a:buFont typeface="Wingdings 2" pitchFamily="18" charset="2"/>
              <a:buNone/>
              <a:defRPr/>
            </a:pPr>
            <a:r>
              <a:rPr lang="uk-UA" sz="3400" b="1" i="1" smtClean="0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Сподіваюсь вам сподобалось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>
          <a:xfrm>
            <a:off x="493713" y="579438"/>
            <a:ext cx="7467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uk-UA" sz="4000">
                <a:solidFill>
                  <a:srgbClr val="0099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Завдання:</a:t>
            </a:r>
          </a:p>
        </p:txBody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>
          <a:xfrm>
            <a:off x="493713" y="1733550"/>
            <a:ext cx="7467600" cy="452596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uk-UA" sz="240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</a:t>
            </a:r>
            <a:r>
              <a:rPr lang="en-US" sz="2400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User Story: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uk-UA" sz="240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Як студент, я хочу задавати колір конкретної віддільної пари, значить відмітити собі певну конкретну подію.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uk-UA" sz="240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	Згідно вибраної мною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User Story</a:t>
            </a:r>
            <a:r>
              <a:rPr lang="uk-UA" sz="240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необхідно створити</a:t>
            </a:r>
            <a:r>
              <a:rPr lang="uk-UA" sz="2400">
                <a:latin typeface="Cambria" pitchFamily="18" charset="0"/>
              </a:rPr>
              <a:t> </a:t>
            </a:r>
            <a:r>
              <a:rPr lang="en-US" sz="2400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Mockup</a:t>
            </a:r>
            <a:r>
              <a:rPr lang="uk-UA" sz="2400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, </a:t>
            </a:r>
            <a:r>
              <a:rPr lang="uk-UA" sz="240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що наочно у графічному представленні</a:t>
            </a:r>
            <a:r>
              <a:rPr lang="uk-UA" sz="2400">
                <a:latin typeface="Cambria" pitchFamily="18" charset="0"/>
              </a:rPr>
              <a:t> </a:t>
            </a:r>
            <a:r>
              <a:rPr lang="uk-UA" sz="240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відображатиме функціональні можливості проекту(відображення розкладу для студентів ІФНТУНГ) на ПК, телефоні та планшеті.</a:t>
            </a:r>
            <a:endParaRPr lang="ru-RU" sz="240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  <a:p>
            <a:pPr eaLnBrk="1" hangingPunct="1">
              <a:buFont typeface="Wingdings 2" pitchFamily="18" charset="2"/>
              <a:buNone/>
              <a:defRPr/>
            </a:pPr>
            <a:endParaRPr lang="uk-UA" sz="240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uk-UA" sz="3600">
                <a:solidFill>
                  <a:srgbClr val="0099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Опис </a:t>
            </a:r>
            <a:r>
              <a:rPr lang="en-US" sz="3600">
                <a:solidFill>
                  <a:srgbClr val="0099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User Story</a:t>
            </a:r>
            <a:r>
              <a:rPr lang="uk-UA" sz="3600">
                <a:solidFill>
                  <a:srgbClr val="0099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:</a:t>
            </a:r>
          </a:p>
        </p:txBody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uk-UA" sz="2600" smtClean="0"/>
              <a:t>		</a:t>
            </a: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У проекті </a:t>
            </a:r>
            <a:r>
              <a:rPr lang="uk-UA" sz="2400" smtClean="0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“Відображення розкладу для студентів ІФНТУНГ”</a:t>
            </a: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має бути реалізована можливість задавати колір для кожної окремо взятої пари, що дозволить вказувати пріоритет, степінь важливості пар, відмітити пару для якої створена певна нотатка(note) або покращит</a:t>
            </a: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и</a:t>
            </a: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візуальне сприйняття розкладу. Дана функціональність є другорядною, тому має бути реалізована лаконічно без значної затрати ресурсів, а її використання є необов</a:t>
            </a:r>
            <a:r>
              <a:rPr lang="en-US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’</a:t>
            </a: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язковим</a:t>
            </a:r>
            <a:r>
              <a:rPr lang="uk-UA" sz="26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>
          <a:xfrm>
            <a:off x="396875" y="493713"/>
            <a:ext cx="7467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uk-UA" sz="3600">
                <a:solidFill>
                  <a:srgbClr val="0099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Опис графічного інтерфейсу користувача(</a:t>
            </a:r>
            <a:r>
              <a:rPr lang="en-US" sz="3600">
                <a:solidFill>
                  <a:srgbClr val="0099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GUI</a:t>
            </a:r>
            <a:r>
              <a:rPr lang="uk-UA" sz="3600">
                <a:solidFill>
                  <a:srgbClr val="0099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)</a:t>
            </a:r>
          </a:p>
        </p:txBody>
      </p:sp>
      <p:sp>
        <p:nvSpPr>
          <p:cNvPr id="46086" name="Rectangl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uk-UA"/>
              <a:t>	</a:t>
            </a:r>
            <a:r>
              <a:rPr lang="uk-UA" sz="240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Щоб потрапити на сторінку з розкладом користувач повинен увійти в систему через додаток чи веб-сайт та вибрати необхідну йому групу. Після підтвердження вибору групи користувач автоматично перенаправлятиметься на сторінку з розкладом, де отримає можливість скористатись функціоналом описаним в даній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User Story</a:t>
            </a:r>
            <a:r>
              <a:rPr lang="uk-UA" sz="240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uk-UA" sz="3600" smtClean="0">
                <a:solidFill>
                  <a:srgbClr val="0099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Створення </a:t>
            </a:r>
            <a:r>
              <a:rPr lang="en-US" sz="3600" smtClean="0">
                <a:solidFill>
                  <a:srgbClr val="0099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GUI</a:t>
            </a:r>
            <a:r>
              <a:rPr lang="uk-UA" sz="3600" smtClean="0">
                <a:solidFill>
                  <a:srgbClr val="0099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для ПК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xfrm>
            <a:off x="433388" y="1355725"/>
            <a:ext cx="7467600" cy="4525963"/>
          </a:xfrm>
        </p:spPr>
        <p:txBody>
          <a:bodyPr/>
          <a:lstStyle/>
          <a:p>
            <a:pPr>
              <a:buFont typeface="Wingdings 2" pitchFamily="18" charset="2"/>
              <a:buNone/>
              <a:defRPr/>
            </a:pPr>
            <a:r>
              <a:rPr lang="uk-UA" smtClean="0"/>
              <a:t>		</a:t>
            </a: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Для початку необхідно сформувати вікно в браузері(наприклад </a:t>
            </a:r>
            <a:r>
              <a:rPr lang="en-US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Mozilla Firefox</a:t>
            </a: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), в якому будуть відображатися всі графічні елементи системи.</a:t>
            </a:r>
          </a:p>
        </p:txBody>
      </p:sp>
      <p:pic>
        <p:nvPicPr>
          <p:cNvPr id="1945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0788" y="2987675"/>
            <a:ext cx="6327775" cy="335915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uk-UA" sz="3600" smtClean="0">
                <a:solidFill>
                  <a:srgbClr val="0099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Створення верхньої панелі інструментів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>
          <a:xfrm>
            <a:off x="146050" y="1600200"/>
            <a:ext cx="8793163" cy="4525963"/>
          </a:xfrm>
        </p:spPr>
        <p:txBody>
          <a:bodyPr/>
          <a:lstStyle/>
          <a:p>
            <a:pPr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Додамо верхню навігаційну панель інструментів, та кнопки до неї, щоб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отримати можливість здійснювати необхідні функції або переходи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на інші сторінки.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Кнопки: </a:t>
            </a:r>
            <a:r>
              <a:rPr lang="uk-UA" sz="1600" smtClean="0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1. Кнопка-індикатор</a:t>
            </a: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парності тижня: відображає парним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чи непарним є поточний тиждень та при натисканні перемикає його.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Меню: 1. </a:t>
            </a:r>
            <a:r>
              <a:rPr lang="uk-UA" sz="1600" smtClean="0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Випадне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uk-UA" sz="1600" smtClean="0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меню</a:t>
            </a: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містить такі пункти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як </a:t>
            </a:r>
            <a:r>
              <a:rPr lang="uk-UA" sz="1600" smtClean="0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Налаштування</a:t>
            </a: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та </a:t>
            </a:r>
            <a:r>
              <a:rPr lang="uk-UA" sz="1600" smtClean="0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Розклад</a:t>
            </a: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,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що дозволяють здійснювати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конфігурацію системи,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налаштування </a:t>
            </a:r>
            <a:r>
              <a:rPr lang="en-US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GUI</a:t>
            </a: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та змінювати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розклад для певної групи.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uk-UA" sz="1600" smtClean="0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Календар</a:t>
            </a: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дозволяє вибрати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дату та згенерувати для неї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розклад.</a:t>
            </a:r>
            <a:endParaRPr lang="ru-RU" sz="1600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ru-RU" sz="1600" smtClean="0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Індикатор поточної групи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ru-RU" sz="1600" smtClean="0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Користувача </a:t>
            </a:r>
            <a:r>
              <a:rPr lang="ru-RU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та </a:t>
            </a:r>
            <a:r>
              <a:rPr lang="ru-RU" sz="1600" smtClean="0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Назви системи</a:t>
            </a:r>
            <a:r>
              <a:rPr lang="ru-RU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.</a:t>
            </a:r>
            <a:endParaRPr lang="uk-UA" sz="1600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charset="0"/>
              <a:buChar char="•"/>
              <a:defRPr/>
            </a:pPr>
            <a:endParaRPr lang="uk-UA" sz="1600" smtClean="0">
              <a:solidFill>
                <a:srgbClr val="00CC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87738" y="3025775"/>
            <a:ext cx="5424487" cy="3025775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uk-UA" sz="3600" smtClean="0">
                <a:solidFill>
                  <a:srgbClr val="0099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Створення таблиці Розклад</a:t>
            </a:r>
          </a:p>
        </p:txBody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  <a:defRPr/>
            </a:pP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	</a:t>
            </a:r>
            <a:r>
              <a:rPr lang="uk-UA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Додамо таблицю </a:t>
            </a:r>
            <a:r>
              <a:rPr lang="uk-UA" sz="2000" smtClean="0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Розклад</a:t>
            </a:r>
            <a:r>
              <a:rPr lang="uk-UA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, яка містить тестові дані, а саме 5 колонок для кожного дня робочого тижня та по 3-4 пари для кожного дня. Даний розклад існує і використовується на практиці.</a:t>
            </a:r>
          </a:p>
        </p:txBody>
      </p:sp>
      <p:pic>
        <p:nvPicPr>
          <p:cNvPr id="2150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86038" y="3035300"/>
            <a:ext cx="6348412" cy="3565525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uk-UA" sz="3200" smtClean="0">
                <a:solidFill>
                  <a:srgbClr val="0099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Створення діалогового вікна Колір поля таблиці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  <a:defRPr/>
            </a:pP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При натисканні користувачем на якусь із </a:t>
            </a:r>
          </a:p>
          <a:p>
            <a:pPr>
              <a:buFont typeface="Wingdings 2" pitchFamily="18" charset="2"/>
              <a:buNone/>
              <a:defRPr/>
            </a:pP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пар в розкладі, програма відкриватиме діалогове</a:t>
            </a:r>
          </a:p>
          <a:p>
            <a:pPr>
              <a:buFont typeface="Wingdings 2" pitchFamily="18" charset="2"/>
              <a:buNone/>
              <a:defRPr/>
            </a:pP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вікно </a:t>
            </a:r>
            <a:r>
              <a:rPr lang="uk-UA" sz="2400" smtClean="0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Колір поля таблиці</a:t>
            </a: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, в </a:t>
            </a:r>
          </a:p>
          <a:p>
            <a:pPr>
              <a:buFont typeface="Wingdings 2" pitchFamily="18" charset="2"/>
              <a:buNone/>
              <a:defRPr/>
            </a:pP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якому пропонуватиметься </a:t>
            </a:r>
          </a:p>
          <a:p>
            <a:pPr>
              <a:buFont typeface="Wingdings 2" pitchFamily="18" charset="2"/>
              <a:buNone/>
              <a:defRPr/>
            </a:pP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обрати колір, яким ця пара </a:t>
            </a:r>
          </a:p>
          <a:p>
            <a:pPr>
              <a:buFont typeface="Wingdings 2" pitchFamily="18" charset="2"/>
              <a:buNone/>
              <a:defRPr/>
            </a:pP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відображатиметься в розкладі.</a:t>
            </a:r>
          </a:p>
          <a:p>
            <a:pPr>
              <a:buFont typeface="Wingdings 2" pitchFamily="18" charset="2"/>
              <a:buNone/>
              <a:defRPr/>
            </a:pP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Кнопки </a:t>
            </a:r>
            <a:r>
              <a:rPr lang="en-US" sz="2400" smtClean="0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OK</a:t>
            </a:r>
            <a:r>
              <a:rPr lang="en-US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та </a:t>
            </a:r>
            <a:r>
              <a:rPr lang="en-US" sz="2400" smtClean="0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CANCEL</a:t>
            </a: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</a:p>
          <a:p>
            <a:pPr>
              <a:buFont typeface="Wingdings 2" pitchFamily="18" charset="2"/>
              <a:buNone/>
              <a:defRPr/>
            </a:pP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дозволяють</a:t>
            </a:r>
          </a:p>
          <a:p>
            <a:pPr>
              <a:buFont typeface="Wingdings 2" pitchFamily="18" charset="2"/>
              <a:buNone/>
              <a:defRPr/>
            </a:pP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зберегти чи відмінити зміни.</a:t>
            </a:r>
          </a:p>
        </p:txBody>
      </p:sp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0313" y="2616200"/>
            <a:ext cx="3786187" cy="384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uk-UA" sz="3200" smtClean="0">
                <a:solidFill>
                  <a:srgbClr val="0099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Підтвердження змін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xfrm>
            <a:off x="433388" y="1258888"/>
            <a:ext cx="7467600" cy="4525962"/>
          </a:xfrm>
        </p:spPr>
        <p:txBody>
          <a:bodyPr/>
          <a:lstStyle/>
          <a:p>
            <a:pPr>
              <a:buFont typeface="Wingdings 2" pitchFamily="18" charset="2"/>
              <a:buNone/>
              <a:defRPr/>
            </a:pP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	</a:t>
            </a:r>
            <a:r>
              <a:rPr lang="uk-UA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Підтвердимо зміну кольору поля таблиці </a:t>
            </a:r>
            <a:r>
              <a:rPr lang="uk-UA" sz="2000" smtClean="0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Розклад</a:t>
            </a:r>
            <a:r>
              <a:rPr lang="uk-UA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, натиснувши кнопку </a:t>
            </a:r>
            <a:r>
              <a:rPr lang="uk-UA" sz="2000" smtClean="0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ОК</a:t>
            </a:r>
            <a:r>
              <a:rPr lang="uk-UA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. Тепер третя пара в середу </a:t>
            </a:r>
            <a:r>
              <a:rPr lang="uk-UA" sz="2000" smtClean="0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4/22/2012</a:t>
            </a:r>
            <a:r>
              <a:rPr lang="uk-UA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буде відмічена зеленим кольором. Варто звернути увагу на те, що ця відмітка збережеться тільки для пари цього тижня і не зберігатиметься	для наступних тижнів.</a:t>
            </a:r>
          </a:p>
        </p:txBody>
      </p:sp>
      <p:pic>
        <p:nvPicPr>
          <p:cNvPr id="23555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3575" y="3095625"/>
            <a:ext cx="5567363" cy="310515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chnic">
  <a:themeElements>
    <a:clrScheme name="1_Technic 1">
      <a:dk1>
        <a:srgbClr val="3B3B3B"/>
      </a:dk1>
      <a:lt1>
        <a:srgbClr val="FFFFFF"/>
      </a:lt1>
      <a:dk2>
        <a:srgbClr val="000000"/>
      </a:dk2>
      <a:lt2>
        <a:srgbClr val="D4D2D0"/>
      </a:lt2>
      <a:accent1>
        <a:srgbClr val="6EA0B0"/>
      </a:accent1>
      <a:accent2>
        <a:srgbClr val="CCAF0A"/>
      </a:accent2>
      <a:accent3>
        <a:srgbClr val="AAAAAA"/>
      </a:accent3>
      <a:accent4>
        <a:srgbClr val="DADADA"/>
      </a:accent4>
      <a:accent5>
        <a:srgbClr val="BACDD4"/>
      </a:accent5>
      <a:accent6>
        <a:srgbClr val="B99E08"/>
      </a:accent6>
      <a:hlink>
        <a:srgbClr val="00C8C3"/>
      </a:hlink>
      <a:folHlink>
        <a:srgbClr val="A116E0"/>
      </a:folHlink>
    </a:clrScheme>
    <a:fontScheme name="1_Technic">
      <a:majorFont>
        <a:latin typeface="Franklin Gothic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Technic 1">
        <a:dk1>
          <a:srgbClr val="3B3B3B"/>
        </a:dk1>
        <a:lt1>
          <a:srgbClr val="FFFFFF"/>
        </a:lt1>
        <a:dk2>
          <a:srgbClr val="000000"/>
        </a:dk2>
        <a:lt2>
          <a:srgbClr val="D4D2D0"/>
        </a:lt2>
        <a:accent1>
          <a:srgbClr val="6EA0B0"/>
        </a:accent1>
        <a:accent2>
          <a:srgbClr val="CCAF0A"/>
        </a:accent2>
        <a:accent3>
          <a:srgbClr val="AAAAAA"/>
        </a:accent3>
        <a:accent4>
          <a:srgbClr val="DADADA"/>
        </a:accent4>
        <a:accent5>
          <a:srgbClr val="BACDD4"/>
        </a:accent5>
        <a:accent6>
          <a:srgbClr val="B99E08"/>
        </a:accent6>
        <a:hlink>
          <a:srgbClr val="00C8C3"/>
        </a:hlink>
        <a:folHlink>
          <a:srgbClr val="A116E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283</TotalTime>
  <Words>534</Words>
  <Application>Microsoft Office PowerPoint</Application>
  <PresentationFormat>Экран (4:3)</PresentationFormat>
  <Paragraphs>56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Шаблон оформления</vt:lpstr>
      </vt:variant>
      <vt:variant>
        <vt:i4>3</vt:i4>
      </vt:variant>
      <vt:variant>
        <vt:lpstr>Заголовки слайдов</vt:lpstr>
      </vt:variant>
      <vt:variant>
        <vt:i4>14</vt:i4>
      </vt:variant>
    </vt:vector>
  </HeadingPairs>
  <TitlesOfParts>
    <vt:vector size="24" baseType="lpstr">
      <vt:lpstr>Arial</vt:lpstr>
      <vt:lpstr>Franklin Gothic Book</vt:lpstr>
      <vt:lpstr>Wingdings 2</vt:lpstr>
      <vt:lpstr>Calibri</vt:lpstr>
      <vt:lpstr>Cambria</vt:lpstr>
      <vt:lpstr>Times New Roman</vt:lpstr>
      <vt:lpstr>Wingdings</vt:lpstr>
      <vt:lpstr>1_Technic</vt:lpstr>
      <vt:lpstr>Technic</vt:lpstr>
      <vt:lpstr>Technic</vt:lpstr>
      <vt:lpstr>Слайд 1</vt:lpstr>
      <vt:lpstr>Завдання:</vt:lpstr>
      <vt:lpstr>Опис User Story:</vt:lpstr>
      <vt:lpstr>Опис графічного інтерфейсу користувача(GUI)</vt:lpstr>
      <vt:lpstr>Створення GUI для ПК</vt:lpstr>
      <vt:lpstr>Створення верхньої панелі інструментів</vt:lpstr>
      <vt:lpstr>Створення таблиці Розклад</vt:lpstr>
      <vt:lpstr>Створення діалогового вікна Колір поля таблиці</vt:lpstr>
      <vt:lpstr>Підтвердження змін</vt:lpstr>
      <vt:lpstr>Перенесення інтерфейсу на планшет</vt:lpstr>
      <vt:lpstr>Перенесення інтерфейсу на телефон</vt:lpstr>
      <vt:lpstr>Переносимо вікно вибору кольору на мобільні платформи</vt:lpstr>
      <vt:lpstr>Висновки:</vt:lpstr>
      <vt:lpstr>Слайд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student</cp:lastModifiedBy>
  <cp:revision>10</cp:revision>
  <dcterms:created xsi:type="dcterms:W3CDTF">2014-09-16T21:40:21Z</dcterms:created>
  <dcterms:modified xsi:type="dcterms:W3CDTF">2016-04-07T06:55:30Z</dcterms:modified>
</cp:coreProperties>
</file>