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1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802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2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46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8428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99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2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70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7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231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483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2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0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30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2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236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74168D-4D93-43DF-9F6F-326EA7AEC272}" type="datetimeFigureOut">
              <a:rPr lang="uk-UA" smtClean="0"/>
              <a:t>13.04.2016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3D6398-D92F-41F7-880E-D38210CD1B5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19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Лабораторна робота</a:t>
            </a:r>
            <a:br>
              <a:rPr lang="uk-UA" dirty="0"/>
            </a:br>
            <a:r>
              <a:rPr lang="uk-UA" dirty="0"/>
              <a:t>№</a:t>
            </a:r>
            <a:r>
              <a:rPr lang="en-US" dirty="0"/>
              <a:t>4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Тестування графічного інтерфейсу</a:t>
            </a:r>
          </a:p>
          <a:p>
            <a:r>
              <a:rPr lang="uk-UA" dirty="0"/>
              <a:t>Нестерик Роман </a:t>
            </a:r>
          </a:p>
          <a:p>
            <a:r>
              <a:rPr lang="uk-UA" dirty="0"/>
              <a:t>ПІ-13-1-2</a:t>
            </a:r>
          </a:p>
        </p:txBody>
      </p:sp>
    </p:spTree>
    <p:extLst>
      <p:ext uri="{BB962C8B-B14F-4D97-AF65-F5344CB8AC3E}">
        <p14:creationId xmlns:p14="http://schemas.microsoft.com/office/powerpoint/2010/main" val="105020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8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250137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Слід було використати дві радіо-кнопки, оскільки користувачу швидше за все буде незрозуміло, що від нього хочуть. Вказавши дві радіо-кнопки </a:t>
            </a:r>
            <a:r>
              <a:rPr lang="en-US" b="1" dirty="0"/>
              <a:t>Landscape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b="1" dirty="0"/>
              <a:t>Portrait</a:t>
            </a:r>
            <a:r>
              <a:rPr lang="uk-UA" dirty="0"/>
              <a:t> користувач буде знати між чим йому вибирати.</a:t>
            </a:r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153415"/>
            <a:ext cx="9601196" cy="91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0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9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5226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В даному випадку я б рекомендував використати звичайний </a:t>
            </a:r>
            <a:r>
              <a:rPr lang="en-US" b="1" dirty="0"/>
              <a:t>checkbox</a:t>
            </a:r>
            <a:r>
              <a:rPr lang="uk-UA" b="1" dirty="0"/>
              <a:t> або прапорець: </a:t>
            </a:r>
            <a:r>
              <a:rPr lang="uk-UA" dirty="0"/>
              <a:t>в разі, коли користувач «нажав» би на </a:t>
            </a:r>
            <a:r>
              <a:rPr lang="en-US" b="1" dirty="0"/>
              <a:t>checkbox</a:t>
            </a:r>
            <a:r>
              <a:rPr lang="uk-UA" dirty="0"/>
              <a:t>, то це означало б, що він згідний на показ ще раз, в іншому – що незгідний. Звичайна відповідь так/ні.</a:t>
            </a:r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91" y="4079631"/>
            <a:ext cx="5131816" cy="16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10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15342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Потрібно було розмістити прапорці вертикально, а не горизонтально. В такому випадку читабельніше і зрозуміліше для користувача.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710354"/>
            <a:ext cx="9601196" cy="11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5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461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Mixed-state </a:t>
            </a:r>
            <a:r>
              <a:rPr lang="uk-UA" dirty="0"/>
              <a:t>використовується для множинного вибору, щоб вказати, що певна опція встановлюється для деяких об’єктів, але і не для всіх. Такий прийом зазвичай використовують при роботі з колекціями.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448" y="4018085"/>
            <a:ext cx="5289102" cy="14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12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28530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Групи </a:t>
            </a:r>
            <a:r>
              <a:rPr lang="en-US" dirty="0"/>
              <a:t>checkbox-</a:t>
            </a:r>
            <a:r>
              <a:rPr lang="uk-UA" dirty="0"/>
              <a:t>сів дуже часто використовуються в якості індикаторів прогресу, особливо під час встановлення програм чи окремих компонентів.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287" y="3842238"/>
            <a:ext cx="5499424" cy="21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2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13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7929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Ні, таке використання </a:t>
            </a:r>
            <a:r>
              <a:rPr lang="en-US" b="1" dirty="0">
                <a:solidFill>
                  <a:schemeClr val="tx1"/>
                </a:solidFill>
              </a:rPr>
              <a:t>Checkbox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uk-UA" dirty="0">
                <a:solidFill>
                  <a:schemeClr val="tx1"/>
                </a:solidFill>
              </a:rPr>
              <a:t>у є небажаним, оскільки суперечить його основній ідеї. 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82" y="3629594"/>
            <a:ext cx="8687034" cy="3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0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14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540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Для динамічного відображення контенту дуже часто використовують </a:t>
            </a:r>
            <a:r>
              <a:rPr lang="en-US" b="1" dirty="0">
                <a:solidFill>
                  <a:schemeClr val="tx1"/>
                </a:solidFill>
              </a:rPr>
              <a:t>Checkbox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uk-UA" dirty="0" err="1">
                <a:solidFill>
                  <a:schemeClr val="tx1"/>
                </a:solidFill>
              </a:rPr>
              <a:t>ів</a:t>
            </a:r>
            <a:r>
              <a:rPr lang="uk-UA" dirty="0">
                <a:solidFill>
                  <a:schemeClr val="tx1"/>
                </a:solidFill>
              </a:rPr>
              <a:t> і навіть є загальноприйнятою практикою. В даному випадку вони дозволяють зробити інтерфейс зручнішим для користувача та не завантажувати його.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368149"/>
            <a:ext cx="9601196" cy="5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50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15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88086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 більшості випадків для виклику діалогових вікон використовують кнопки. А використання </a:t>
            </a:r>
            <a:r>
              <a:rPr lang="en-US" b="1" dirty="0"/>
              <a:t>checkbox</a:t>
            </a:r>
            <a:r>
              <a:rPr lang="en-US" dirty="0"/>
              <a:t>-</a:t>
            </a:r>
            <a:r>
              <a:rPr lang="uk-UA" dirty="0"/>
              <a:t>сів є нелогічним.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135020"/>
            <a:ext cx="9601196" cy="4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6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16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25893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 даному випадку вибрано найвищий рівень безпеки, слідуючи з цього більшість прапорців повинні були б виставлені. Проте в тут жоден прапорець не є активним </a:t>
            </a:r>
            <a:r>
              <a:rPr lang="uk-UA" b="1" dirty="0"/>
              <a:t>=</a:t>
            </a:r>
            <a:r>
              <a:rPr lang="en-US" b="1" dirty="0"/>
              <a:t>&gt;</a:t>
            </a:r>
            <a:r>
              <a:rPr lang="uk-UA" b="1" dirty="0"/>
              <a:t> </a:t>
            </a:r>
            <a:r>
              <a:rPr lang="uk-UA" dirty="0"/>
              <a:t>ми виявили помилку </a:t>
            </a:r>
            <a:r>
              <a:rPr lang="uk-UA" dirty="0">
                <a:sym typeface="Wingdings" panose="05000000000000000000" pitchFamily="2" charset="2"/>
              </a:rPr>
              <a:t>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checkboxes26" descr="Screen shot: selected button, cleared check boxes  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644" y="3815862"/>
            <a:ext cx="3610709" cy="2066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77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17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91603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Доцільніше було б винести під-</a:t>
            </a:r>
            <a:r>
              <a:rPr lang="uk-UA" dirty="0" err="1"/>
              <a:t>пунки</a:t>
            </a:r>
            <a:r>
              <a:rPr lang="uk-UA" dirty="0"/>
              <a:t> з </a:t>
            </a:r>
            <a:r>
              <a:rPr lang="uk-UA" i="1" dirty="0"/>
              <a:t>«</a:t>
            </a:r>
            <a:r>
              <a:rPr lang="en-US" i="1" dirty="0"/>
              <a:t>Always open pop-ups</a:t>
            </a:r>
            <a:r>
              <a:rPr lang="ru-RU" i="1" dirty="0"/>
              <a:t>» </a:t>
            </a:r>
            <a:r>
              <a:rPr lang="ru-RU" dirty="0"/>
              <a:t>як </a:t>
            </a:r>
            <a:r>
              <a:rPr lang="ru-RU" dirty="0" err="1"/>
              <a:t>окрем</a:t>
            </a:r>
            <a:r>
              <a:rPr lang="uk-UA" dirty="0"/>
              <a:t>і. А другий пункт взагалі забрати він тут не обов’язковий.</a:t>
            </a:r>
            <a:endParaRPr lang="uk-UA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36" y="3472962"/>
            <a:ext cx="6933925" cy="19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9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5474676" cy="331893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Мета даної лабораторної роботи полягає в тому, щоб навчитись правильно, </a:t>
            </a:r>
            <a:r>
              <a:rPr lang="uk-UA" dirty="0" err="1"/>
              <a:t>логічно</a:t>
            </a:r>
            <a:r>
              <a:rPr lang="uk-UA" dirty="0"/>
              <a:t> та </a:t>
            </a:r>
            <a:r>
              <a:rPr lang="uk-UA" dirty="0" err="1"/>
              <a:t>рентабельно</a:t>
            </a:r>
            <a:r>
              <a:rPr lang="uk-UA" dirty="0"/>
              <a:t> використовувати елементи </a:t>
            </a:r>
            <a:r>
              <a:rPr lang="en-US" dirty="0"/>
              <a:t>UI</a:t>
            </a:r>
            <a:r>
              <a:rPr lang="uk-UA" dirty="0"/>
              <a:t> при розробці програмного продукту. А також уникнути помилок під час розробки. Та спростити користувачу роботу з готовою версією продукту.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83" y="2556932"/>
            <a:ext cx="3106615" cy="31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78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18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215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en-US" b="1" dirty="0"/>
              <a:t>Alignment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uk-UA" dirty="0"/>
              <a:t>необхідно забрати оскільки «</a:t>
            </a:r>
            <a:r>
              <a:rPr lang="en-US" b="1" dirty="0"/>
              <a:t>Select an alignment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uk-UA" dirty="0"/>
              <a:t>вже вказує на призначення радіо-кнопок і також, щоб не було тавтології.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50" y="3849402"/>
            <a:ext cx="5035719" cy="18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2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19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197383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Потрібно було розмістити прапорці вертикально, а не горизонтально. В такому випадку читабельніше і зрозуміліше для користувача. 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20" y="4302056"/>
            <a:ext cx="7236558" cy="88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20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575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В таких випадках </a:t>
            </a:r>
            <a:r>
              <a:rPr lang="en-US" b="1" dirty="0" err="1">
                <a:solidFill>
                  <a:schemeClr val="tx1"/>
                </a:solidFill>
              </a:rPr>
              <a:t>Textfield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слід робити неактивним і </a:t>
            </a:r>
            <a:r>
              <a:rPr lang="uk-UA" dirty="0" err="1">
                <a:solidFill>
                  <a:schemeClr val="tx1"/>
                </a:solidFill>
              </a:rPr>
              <a:t>активовувати</a:t>
            </a:r>
            <a:r>
              <a:rPr lang="uk-UA" dirty="0">
                <a:solidFill>
                  <a:schemeClr val="tx1"/>
                </a:solidFill>
              </a:rPr>
              <a:t> тоді, коли радіо-кнопка, що йому відповідає буде активною/обраною/нажатою.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380" y="3837109"/>
            <a:ext cx="5691238" cy="20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21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7444153" cy="3318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Listbox</a:t>
            </a:r>
            <a:r>
              <a:rPr lang="en-US" dirty="0"/>
              <a:t> - </a:t>
            </a:r>
            <a:r>
              <a:rPr lang="uk-UA" dirty="0"/>
              <a:t> це елемент графічного інтерфейсу користувача, що дозволяє користувачу вибирати один або декілька пунктів із статичного багаторядкового списку.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Drop-down list </a:t>
            </a:r>
            <a:r>
              <a:rPr lang="en-US" dirty="0"/>
              <a:t>- </a:t>
            </a:r>
            <a:r>
              <a:rPr lang="uk-UA" dirty="0"/>
              <a:t>лемент керування графічного інтерфейсу користувача, списку, який дозволяє користувачу вибрати одне значення зі списку.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Combo Box </a:t>
            </a:r>
            <a:r>
              <a:rPr lang="en-US" dirty="0">
                <a:solidFill>
                  <a:schemeClr val="tx1"/>
                </a:solidFill>
              </a:rPr>
              <a:t>– </a:t>
            </a:r>
            <a:r>
              <a:rPr lang="uk-UA" dirty="0">
                <a:solidFill>
                  <a:schemeClr val="tx1"/>
                </a:solidFill>
              </a:rPr>
              <a:t>список, об’єднаний із текстовим полем, завдяки якому можна обирати елементи із списку. Наприклад: текстове поле, комбіноване із </a:t>
            </a:r>
            <a:r>
              <a:rPr lang="en-US" dirty="0">
                <a:solidFill>
                  <a:schemeClr val="tx1"/>
                </a:solidFill>
              </a:rPr>
              <a:t>List Box </a:t>
            </a:r>
            <a:r>
              <a:rPr lang="uk-UA" dirty="0">
                <a:solidFill>
                  <a:schemeClr val="tx1"/>
                </a:solidFill>
              </a:rPr>
              <a:t>і текстове поле, комбіноване із </a:t>
            </a:r>
            <a:r>
              <a:rPr lang="en-US" dirty="0">
                <a:solidFill>
                  <a:schemeClr val="tx1"/>
                </a:solidFill>
              </a:rPr>
              <a:t>Drop-Down List 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Picture 2" descr="https://upload.wikimedia.org/wikipedia/commons/d/da/List_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40" y="2645506"/>
            <a:ext cx="1355358" cy="9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d/d1/Drop-down_list_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40" y="3699951"/>
            <a:ext cx="1355358" cy="90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5/5d/Combo_box_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40" y="4690468"/>
            <a:ext cx="1355358" cy="90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89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22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452360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Все залежить від реалізації випадного списку в деяких випадках необхідно розгорнути список і знайти там число 5, в інших реалізовано можливість вводу числа, тоді просто вводимо число 5 і все </a:t>
            </a:r>
            <a:r>
              <a:rPr lang="uk-UA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094200"/>
            <a:ext cx="9601196" cy="35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19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23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5842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В </a:t>
            </a:r>
            <a:r>
              <a:rPr lang="en-US" b="1" dirty="0">
                <a:solidFill>
                  <a:schemeClr val="tx1"/>
                </a:solidFill>
              </a:rPr>
              <a:t>Drop-Down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uk-UA" dirty="0">
                <a:solidFill>
                  <a:schemeClr val="tx1"/>
                </a:solidFill>
              </a:rPr>
              <a:t> між цими елементами можна перемикатися за до </a:t>
            </a:r>
            <a:r>
              <a:rPr lang="uk-UA" dirty="0" err="1">
                <a:solidFill>
                  <a:schemeClr val="tx1"/>
                </a:solidFill>
              </a:rPr>
              <a:t>помогою</a:t>
            </a:r>
            <a:r>
              <a:rPr lang="uk-UA" dirty="0">
                <a:solidFill>
                  <a:schemeClr val="tx1"/>
                </a:solidFill>
              </a:rPr>
              <a:t> відкидного меню де знову ж таки ми шукаємо ці числа або за допомогою стрілочок - «вниз» обиратиме наступний елемент, а стрілочка «вверх» - попередній.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4412110"/>
            <a:ext cx="9601196" cy="4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58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427" y="1792001"/>
            <a:ext cx="942406" cy="9424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99" y="441975"/>
            <a:ext cx="5457663" cy="54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1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1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3786553" cy="33189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/>
              <a:t>В деяких випадках необхідно, щоб кнопка була вимкненою. Тож програміст блокує доступ до неї. В такому випадку вона відображається сірою і недоступною для активації користувачем.</a:t>
            </a:r>
          </a:p>
          <a:p>
            <a:pPr marL="0" indent="0">
              <a:buNone/>
            </a:pPr>
            <a:r>
              <a:rPr lang="uk-UA" dirty="0"/>
              <a:t>Окрім цього, така кнопка не може получити фокус шляхом натискання на клавішу </a:t>
            </a:r>
            <a:r>
              <a:rPr lang="en-US" dirty="0"/>
              <a:t>Tab</a:t>
            </a:r>
            <a:r>
              <a:rPr lang="uk-UA" dirty="0"/>
              <a:t>, мишкою чи будь-яким іншим способом.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98" y="3387725"/>
            <a:ext cx="4762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2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993454"/>
            <a:ext cx="3742591" cy="244589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Проблема полягає в тому, що користувач не ввів жодних даних, тож інтерфейс йому допомагає, </a:t>
            </a:r>
            <a:r>
              <a:rPr lang="uk-UA" dirty="0" err="1"/>
              <a:t>сказавжи</a:t>
            </a:r>
            <a:r>
              <a:rPr lang="uk-UA" dirty="0"/>
              <a:t>: - «Будь ласка заповніть дане поле».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3" y="3244850"/>
            <a:ext cx="5324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3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975869"/>
            <a:ext cx="3285391" cy="248106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 даному випадку слід було користувачеві дати підказку(</a:t>
            </a:r>
            <a:r>
              <a:rPr lang="en-US" b="1" dirty="0"/>
              <a:t>tooltip</a:t>
            </a:r>
            <a:r>
              <a:rPr lang="uk-UA" dirty="0"/>
              <a:t>), щодо заповнення даного поля, що спростить роботу користувачеві.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506787"/>
            <a:ext cx="4876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2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4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3189978"/>
            <a:ext cx="2696307" cy="20590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Checkbox </a:t>
            </a:r>
            <a:r>
              <a:rPr lang="uk-UA" dirty="0"/>
              <a:t>можна відключати/включати за допомогою певного поля з «галочкою».</a:t>
            </a:r>
            <a:endParaRPr lang="uk-UA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45" y="4031941"/>
            <a:ext cx="5706939" cy="3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5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943793"/>
            <a:ext cx="9308122" cy="12237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</a:t>
            </a:r>
            <a:r>
              <a:rPr lang="uk-UA" dirty="0"/>
              <a:t> даному випадку слід було зробити два</a:t>
            </a:r>
            <a:r>
              <a:rPr lang="en-US" dirty="0"/>
              <a:t> </a:t>
            </a:r>
            <a:r>
              <a:rPr lang="en-US" b="1" dirty="0"/>
              <a:t>checkbox-</a:t>
            </a:r>
            <a:r>
              <a:rPr lang="ru-RU" dirty="0"/>
              <a:t>и для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стат</a:t>
            </a:r>
            <a:r>
              <a:rPr lang="uk-UA" dirty="0"/>
              <a:t>і. Оскільки, навіть досвідчений користувач не зрозуміє, як йому правильно обрати власну стать.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91" y="4559197"/>
            <a:ext cx="9255792" cy="8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6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2"/>
            <a:ext cx="3856891" cy="3318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dirty="0">
                <a:solidFill>
                  <a:schemeClr val="tx1"/>
                </a:solidFill>
              </a:rPr>
              <a:t>Цей блок можна було б покращити, змінивши </a:t>
            </a:r>
            <a:r>
              <a:rPr lang="en-US" dirty="0">
                <a:solidFill>
                  <a:schemeClr val="tx1"/>
                </a:solidFill>
              </a:rPr>
              <a:t>“no </a:t>
            </a:r>
            <a:r>
              <a:rPr lang="en-US" dirty="0" err="1">
                <a:solidFill>
                  <a:schemeClr val="tx1"/>
                </a:solidFill>
              </a:rPr>
              <a:t>tnanks</a:t>
            </a:r>
            <a:r>
              <a:rPr lang="en-US" dirty="0">
                <a:solidFill>
                  <a:schemeClr val="tx1"/>
                </a:solidFill>
              </a:rPr>
              <a:t>” </a:t>
            </a:r>
            <a:r>
              <a:rPr lang="uk-UA" dirty="0">
                <a:solidFill>
                  <a:schemeClr val="tx1"/>
                </a:solidFill>
              </a:rPr>
              <a:t>на </a:t>
            </a:r>
            <a:r>
              <a:rPr lang="en-US" dirty="0">
                <a:solidFill>
                  <a:schemeClr val="tx1"/>
                </a:solidFill>
              </a:rPr>
              <a:t>“select bonus”</a:t>
            </a:r>
            <a:r>
              <a:rPr lang="uk-UA" dirty="0">
                <a:solidFill>
                  <a:schemeClr val="tx1"/>
                </a:solidFill>
              </a:rPr>
              <a:t> і винісши його за межі виділеної області. В свою чергу, виділену область разом із усіма прапорцями слід                                   було б відображати лише у випадку                                                     активованого прапорця                                                </a:t>
            </a:r>
            <a:r>
              <a:rPr lang="en-US" dirty="0">
                <a:solidFill>
                  <a:schemeClr val="tx1"/>
                </a:solidFill>
              </a:rPr>
              <a:t>“select bonus”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55" y="2987753"/>
            <a:ext cx="5672443" cy="24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#task 7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1" y="2556933"/>
            <a:ext cx="9601196" cy="1162214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В даному випадку </a:t>
            </a:r>
            <a:r>
              <a:rPr lang="en-US" b="1" dirty="0"/>
              <a:t>checkbox</a:t>
            </a:r>
            <a:r>
              <a:rPr lang="en-US" dirty="0"/>
              <a:t> discard </a:t>
            </a:r>
            <a:r>
              <a:rPr lang="uk-UA" dirty="0"/>
              <a:t>непотрібний, адже для відповіді достатньо тільки </a:t>
            </a:r>
            <a:r>
              <a:rPr lang="en-US" b="1" dirty="0"/>
              <a:t>checkbox</a:t>
            </a:r>
            <a:r>
              <a:rPr lang="en-US" dirty="0"/>
              <a:t>-</a:t>
            </a:r>
            <a:r>
              <a:rPr lang="ru-RU" dirty="0"/>
              <a:t>а </a:t>
            </a:r>
            <a:r>
              <a:rPr lang="en-US" dirty="0"/>
              <a:t>accept.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622625"/>
            <a:ext cx="942406" cy="9424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021556"/>
            <a:ext cx="9601196" cy="6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3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ирода">
  <a:themeElements>
    <a:clrScheme name="Природа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Природа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Природ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225</TotalTime>
  <Words>728</Words>
  <Application>Microsoft Office PowerPoint</Application>
  <PresentationFormat>Широкий екран</PresentationFormat>
  <Paragraphs>55</Paragraphs>
  <Slides>26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26</vt:i4>
      </vt:variant>
    </vt:vector>
  </HeadingPairs>
  <TitlesOfParts>
    <vt:vector size="30" baseType="lpstr">
      <vt:lpstr>Arial</vt:lpstr>
      <vt:lpstr>Garamond</vt:lpstr>
      <vt:lpstr>Wingdings</vt:lpstr>
      <vt:lpstr>Природа</vt:lpstr>
      <vt:lpstr>Лабораторна робота №4</vt:lpstr>
      <vt:lpstr>Вступ</vt:lpstr>
      <vt:lpstr>#task 1</vt:lpstr>
      <vt:lpstr>#task 2</vt:lpstr>
      <vt:lpstr>#task 3</vt:lpstr>
      <vt:lpstr>#task 4</vt:lpstr>
      <vt:lpstr>#task 5</vt:lpstr>
      <vt:lpstr>#task 6</vt:lpstr>
      <vt:lpstr>#task 7</vt:lpstr>
      <vt:lpstr>#task 8</vt:lpstr>
      <vt:lpstr>#task 9</vt:lpstr>
      <vt:lpstr>#task 10</vt:lpstr>
      <vt:lpstr>#task 11</vt:lpstr>
      <vt:lpstr>#task 12</vt:lpstr>
      <vt:lpstr>#task 13</vt:lpstr>
      <vt:lpstr>#task 14</vt:lpstr>
      <vt:lpstr>#task 15</vt:lpstr>
      <vt:lpstr>#task 16</vt:lpstr>
      <vt:lpstr>#task 17</vt:lpstr>
      <vt:lpstr>#task 18</vt:lpstr>
      <vt:lpstr>#task 19</vt:lpstr>
      <vt:lpstr>#task 20</vt:lpstr>
      <vt:lpstr>#task 21</vt:lpstr>
      <vt:lpstr>#task 22</vt:lpstr>
      <vt:lpstr>#task 23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№4</dc:title>
  <dc:creator>Roman</dc:creator>
  <cp:lastModifiedBy>Roman</cp:lastModifiedBy>
  <cp:revision>31</cp:revision>
  <dcterms:created xsi:type="dcterms:W3CDTF">2016-04-13T14:11:51Z</dcterms:created>
  <dcterms:modified xsi:type="dcterms:W3CDTF">2016-04-13T20:39:27Z</dcterms:modified>
</cp:coreProperties>
</file>