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71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4800" b="1" i="1" kern="1200">
        <a:solidFill>
          <a:srgbClr val="0B4183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BE"/>
    <a:srgbClr val="C5E0AA"/>
    <a:srgbClr val="F5F9F1"/>
    <a:srgbClr val="F0F7E9"/>
    <a:srgbClr val="000066"/>
    <a:srgbClr val="009900"/>
    <a:srgbClr val="00CC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2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AE968E-4C76-4833-AE10-B30CC5B30C0B}" type="datetimeFigureOut">
              <a:rPr lang="uk-UA"/>
              <a:pPr>
                <a:defRPr/>
              </a:pPr>
              <a:t>19.05.2016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/>
              <a:t>Редагувати стиль зразка тексту</a:t>
            </a:r>
          </a:p>
          <a:p>
            <a:pPr lvl="1"/>
            <a:r>
              <a:rPr lang="uk-UA" noProof="0"/>
              <a:t>Другий рівень</a:t>
            </a:r>
          </a:p>
          <a:p>
            <a:pPr lvl="2"/>
            <a:r>
              <a:rPr lang="uk-UA" noProof="0"/>
              <a:t>Третій рівень</a:t>
            </a:r>
          </a:p>
          <a:p>
            <a:pPr lvl="3"/>
            <a:r>
              <a:rPr lang="uk-UA" noProof="0"/>
              <a:t>Четвертий рівень</a:t>
            </a:r>
          </a:p>
          <a:p>
            <a:pPr lvl="4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D4E608-AE16-45F5-8A32-65A482E3AFB1}" type="slidenum">
              <a:rPr lang="uk-UA"/>
              <a:pPr>
                <a:defRPr/>
              </a:pPr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1507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6986D7-147D-47D4-8B11-05FF36F92E8C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3555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78C24-0ACA-4882-B19B-0DF20F41093C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5603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744981-D09C-4D90-A1D6-2FF1FEB306E1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7651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A28422-804C-4FCF-B00C-AB686FC3C7D8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29699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30C5DE-BAF8-4A74-A973-CD36E52E486A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31747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6BCB4E-EAF6-4FD1-8700-2FFD981FBFD4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35843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62871-821C-4DC0-8587-41EEFC12A07C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37891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4A5EE4-EFFE-48D0-A86D-7B35F29F31DA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Місце для зображення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smtClean="0"/>
          </a:p>
        </p:txBody>
      </p:sp>
      <p:sp>
        <p:nvSpPr>
          <p:cNvPr id="39939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4BD01-8D6F-4F2A-9983-0528C144EE07}" type="slidenum">
              <a:rPr lang="uk-UA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uk-UA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0 h 1753"/>
                <a:gd name="T2" fmla="*/ 670 w 670"/>
                <a:gd name="T3" fmla="*/ 1753 h 1753"/>
              </a:gdLst>
              <a:ahLst/>
              <a:cxnLst>
                <a:cxn ang="0">
                  <a:pos x="0" y="1696"/>
                </a:cxn>
                <a:cxn ang="0">
                  <a:pos x="225" y="1753"/>
                </a:cxn>
                <a:cxn ang="0">
                  <a:pos x="670" y="0"/>
                </a:cxn>
                <a:cxn ang="0">
                  <a:pos x="430" y="0"/>
                </a:cxn>
                <a:cxn ang="0">
                  <a:pos x="0" y="1696"/>
                </a:cxn>
              </a:cxnLst>
              <a:rect l="T0" t="T1" r="T2" b="T3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1800" b="0" i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21156-F99D-4B41-8A7F-A5D49DD89680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5AF56-A86D-4E63-AA7E-589EC237DCF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BFA2-1180-46F9-BA3B-B4E06E405BC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FA03D-8381-4700-A33D-37EAF6508B4C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9731-4748-4A84-9837-78973908A1E7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E52A2-15E0-4233-A975-823C6E7443C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287D-7529-4B52-B5DC-E14978688317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D23A-35FB-41D1-A566-47F76FF3D9CC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459D-64E9-404E-BEF0-853E2DEF5503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7119-B5B9-428A-86F4-3F8EE7646B53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800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8000" i="0" dirty="0">
                <a:solidFill>
                  <a:schemeClr val="tx1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642C-F2C1-498F-B450-E3EB1F3B94FB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8F952-19A6-41D8-873B-ADEACC50BDBC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CAA74-8803-4ABB-BAD9-1C4BBCDA8A89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B6D2D-D017-4D8B-A8B5-C01C7375419E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76FD-2CFC-4AD3-B7BF-4EB1228CC18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E9DD-BF2E-4A52-B268-FDE03B201C0A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AA4D9-65B6-4D80-8DFC-B57D09F0B03A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C0AE-00F5-4C2D-94F0-D5BB3AFE4C5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10C1B-51E4-4A4D-9908-3465F6E3CE0E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513C-69E0-4787-8015-518484D1C8BC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і таблиц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аблиці 2"/>
          <p:cNvSpPr>
            <a:spLocks noGrp="1"/>
          </p:cNvSpPr>
          <p:nvPr>
            <p:ph type="tbl" idx="1"/>
          </p:nvPr>
        </p:nvSpPr>
        <p:spPr>
          <a:xfrm>
            <a:off x="1484313" y="2667000"/>
            <a:ext cx="10018712" cy="3124200"/>
          </a:xfrm>
        </p:spPr>
        <p:txBody>
          <a:bodyPr/>
          <a:lstStyle/>
          <a:p>
            <a:pPr lvl="0"/>
            <a:endParaRPr lang="uk-U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63CB7-C7B5-41A8-BC40-9E459CF0396D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93222-D16E-4277-97EB-38AA2DE0B94D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1695-5701-4B14-86AE-4EB237F1C4C5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8C67A-FF3C-4D88-A5A0-7FC6491322E9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/>
          </p:nvPr>
        </p:nvSpPr>
        <p:spPr>
          <a:xfrm>
            <a:off x="1484313" y="685800"/>
            <a:ext cx="10018712" cy="5105400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E7F7B-6E26-4932-89C0-8017764B3283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77500-77C1-4545-8ACD-133D87B84412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5ABF4-16BD-4559-A1D1-3DAFC826908D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9C88D-8914-425B-B438-10CECCC629A5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B64F-807A-41C9-8B20-2D3D00AE7893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09AC3-D9AB-4B52-8197-DF777010D998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03BCF-1B76-4FAF-8CEF-F678352421DC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0FD6B-81AC-4EFB-B77B-905AAA846539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B422A-B77E-4B5A-ABF7-CD380F5E798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E3A51-73F8-49C5-A799-B0C2540F4AE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A3D44-E243-4CC4-8278-2ECE0688A31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2BC7-2925-44F2-80C2-79DB59D9CF66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40BD8-02DE-4C6B-8465-8AF6D5FFCF71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79B4-99CE-402E-AC46-7D36FD1C9DDC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30AD0-F3D3-4F68-B702-8B7D01E538B0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A55D-F6D2-44D1-BE4B-607467639E34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7" y="0"/>
              <a:ext cx="1122363" cy="5329239"/>
            </a:xfrm>
            <a:custGeom>
              <a:avLst/>
              <a:gdLst>
                <a:gd name="T0" fmla="*/ 0 w 707"/>
                <a:gd name="T1" fmla="*/ 0 h 3357"/>
                <a:gd name="T2" fmla="*/ 707 w 707"/>
                <a:gd name="T3" fmla="*/ 3357 h 3357"/>
              </a:gdLst>
              <a:ahLst/>
              <a:cxnLst>
                <a:cxn ang="0">
                  <a:pos x="0" y="3330"/>
                </a:cxn>
                <a:cxn ang="0">
                  <a:pos x="156" y="3357"/>
                </a:cxn>
                <a:cxn ang="0">
                  <a:pos x="707" y="0"/>
                </a:cxn>
                <a:cxn ang="0">
                  <a:pos x="547" y="0"/>
                </a:cxn>
                <a:cxn ang="0">
                  <a:pos x="0" y="3330"/>
                </a:cxn>
              </a:cxnLst>
              <a:rect l="T0" t="T1" r="T2" b="T3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uk-UA" sz="1800" b="0" i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A9295BB8-2C3B-4014-9161-07373EE2E0E8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C4A1088C-8ABC-4ED9-AE92-EEA64384464B}" type="slidenum">
              <a:rPr lang="en-US"/>
              <a:pPr>
                <a:defRPr/>
              </a:pPr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71" r:id="rId12"/>
    <p:sldLayoutId id="2147483659" r:id="rId13"/>
    <p:sldLayoutId id="2147483672" r:id="rId14"/>
    <p:sldLayoutId id="2147483658" r:id="rId15"/>
    <p:sldLayoutId id="2147483657" r:id="rId16"/>
    <p:sldLayoutId id="2147483656" r:id="rId17"/>
    <p:sldLayoutId id="2147483655" r:id="rId18"/>
    <p:sldLayoutId id="2147483654" r:id="rId19"/>
    <p:sldLayoutId id="2147483653" r:id="rId2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3065463" y="1076325"/>
            <a:ext cx="8575675" cy="2616200"/>
          </a:xfrm>
        </p:spPr>
        <p:txBody>
          <a:bodyPr/>
          <a:lstStyle/>
          <a:p>
            <a:pPr eaLnBrk="1" hangingPunct="1">
              <a:defRPr/>
            </a:pPr>
            <a:r>
              <a:rPr lang="uk-UA" sz="5400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</a:rPr>
              <a:t>Техніки тест дизайну</a:t>
            </a:r>
          </a:p>
        </p:txBody>
      </p:sp>
      <p:sp>
        <p:nvSpPr>
          <p:cNvPr id="23554" name="Subtitle 2"/>
          <p:cNvSpPr>
            <a:spLocks noGrp="1"/>
          </p:cNvSpPr>
          <p:nvPr>
            <p:ph type="subTitle" idx="1"/>
          </p:nvPr>
        </p:nvSpPr>
        <p:spPr>
          <a:xfrm>
            <a:off x="5000625" y="4319588"/>
            <a:ext cx="6988175" cy="1389062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B050"/>
                </a:solidFill>
                <a:latin typeface="Comic Sans MS" pitchFamily="66" charset="0"/>
              </a:rPr>
              <a:t>Виконав студент групи ПІ-13-1</a:t>
            </a:r>
          </a:p>
          <a:p>
            <a:pPr eaLnBrk="1" hangingPunct="1"/>
            <a:r>
              <a:rPr lang="en-US" sz="2400" smtClean="0">
                <a:solidFill>
                  <a:srgbClr val="00B050"/>
                </a:solidFill>
                <a:latin typeface="Comic Sans MS" pitchFamily="66" charset="0"/>
              </a:rPr>
              <a:t>Кудярський Ігор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/>
          </p:nvPr>
        </p:nvSpPr>
        <p:spPr>
          <a:xfrm>
            <a:off x="1209675" y="1023938"/>
            <a:ext cx="4279900" cy="1298575"/>
          </a:xfrm>
        </p:spPr>
        <p:txBody>
          <a:bodyPr/>
          <a:lstStyle/>
          <a:p>
            <a:pPr eaLnBrk="1" hangingPunct="1"/>
            <a:r>
              <a:rPr lang="uk-UA" b="1" smtClean="0">
                <a:ln>
                  <a:noFill/>
                </a:ln>
                <a:solidFill>
                  <a:srgbClr val="002060"/>
                </a:solidFill>
              </a:rPr>
              <a:t>Діаграма переходів станів</a:t>
            </a:r>
          </a:p>
        </p:txBody>
      </p:sp>
      <p:pic>
        <p:nvPicPr>
          <p:cNvPr id="39938" name="Picture 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325" y="328613"/>
            <a:ext cx="6132513" cy="6213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/>
          </p:nvPr>
        </p:nvSpPr>
        <p:spPr>
          <a:xfrm>
            <a:off x="1633538" y="1014413"/>
            <a:ext cx="5426075" cy="688975"/>
          </a:xfrm>
        </p:spPr>
        <p:txBody>
          <a:bodyPr/>
          <a:lstStyle/>
          <a:p>
            <a:pPr algn="l"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Тест-кейси. Сценарій 1.</a:t>
            </a:r>
          </a:p>
        </p:txBody>
      </p:sp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1719263" y="2025650"/>
          <a:ext cx="9115425" cy="3638550"/>
        </p:xfrm>
        <a:graphic>
          <a:graphicData uri="http://schemas.openxmlformats.org/drawingml/2006/table">
            <a:tbl>
              <a:tblPr/>
              <a:tblGrid>
                <a:gridCol w="2322512"/>
                <a:gridCol w="920750"/>
                <a:gridCol w="5872163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Сценарій 1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Крок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Опис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75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Користувач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Система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Вводить номер рахунку та натискає “Далі”.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</a:tr>
              <a:tr h="123348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Перевіряє номер рахунку на активність та перенаправляє на сторінку для вводу суми поповнення.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</a:tr>
              <a:tr h="6175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Розширення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Не вводить номер рахунку, а натискає «Відміна»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</a:tr>
              <a:tr h="61753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Перенаправляє користувача на головну сторінку.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0" name="Rectangle 36"/>
          <p:cNvSpPr>
            <a:spLocks noGrp="1"/>
          </p:cNvSpPr>
          <p:nvPr>
            <p:ph type="title"/>
          </p:nvPr>
        </p:nvSpPr>
        <p:spPr>
          <a:xfrm>
            <a:off x="1570038" y="328613"/>
            <a:ext cx="10018712" cy="1209675"/>
          </a:xfrm>
        </p:spPr>
        <p:txBody>
          <a:bodyPr/>
          <a:lstStyle/>
          <a:p>
            <a:pPr algn="l">
              <a:defRPr/>
            </a:pPr>
            <a:r>
              <a:rPr lang="uk-UA" sz="3200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Тест-кейси. Сценарій 2.</a:t>
            </a:r>
          </a:p>
        </p:txBody>
      </p:sp>
      <p:graphicFrame>
        <p:nvGraphicFramePr>
          <p:cNvPr id="43047" name="Group 39"/>
          <p:cNvGraphicFramePr>
            <a:graphicFrameLocks noGrp="1"/>
          </p:cNvGraphicFramePr>
          <p:nvPr>
            <p:ph idx="1"/>
          </p:nvPr>
        </p:nvGraphicFramePr>
        <p:xfrm>
          <a:off x="1541463" y="1466850"/>
          <a:ext cx="10018712" cy="4605338"/>
        </p:xfrm>
        <a:graphic>
          <a:graphicData uri="http://schemas.openxmlformats.org/drawingml/2006/table">
            <a:tbl>
              <a:tblPr/>
              <a:tblGrid>
                <a:gridCol w="2254250"/>
                <a:gridCol w="898525"/>
                <a:gridCol w="6865937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Сценарій 2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Крок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Опис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Користувач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Система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Вводить необхідну суму.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</a:tr>
              <a:tr h="66833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Повідомляє користувача про необхідність вставити готівку або кредитну картку.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Вставляє готівку/кредитку.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BC7"/>
                    </a:solidFill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Перевіряє чи достатньо коштів для успішного проведення транзакції та повідомляє користувача про це.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1"/>
                    </a:solidFill>
                  </a:tcPr>
                </a:tc>
              </a:tr>
              <a:tr h="41116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Натискає 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“Сплатити”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</a:tr>
              <a:tr h="6223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Повідомляє користувача про успішність транзакції.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9F1"/>
                    </a:solidFill>
                  </a:tcPr>
                </a:tc>
              </a:tr>
              <a:tr h="3889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Розширення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С: Повідомляє користувача про недостатність коштів.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E"/>
                    </a:solidFill>
                  </a:tcPr>
                </a:tc>
              </a:tr>
              <a:tr h="67151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5а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К: Переходить на сторінку вводу суми або відміняє операцію.</a:t>
                      </a:r>
                      <a:endParaRPr kumimoji="0" lang="uk-UA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1684338" y="1042988"/>
            <a:ext cx="4646612" cy="1009650"/>
          </a:xfrm>
        </p:spPr>
        <p:txBody>
          <a:bodyPr/>
          <a:lstStyle/>
          <a:p>
            <a:pPr algn="l"/>
            <a:r>
              <a:rPr lang="uk-UA" sz="3600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Висновки: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412875" y="2138363"/>
            <a:ext cx="10018713" cy="3124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uk-UA" sz="2600" b="1" smtClean="0">
                <a:solidFill>
                  <a:srgbClr val="009900"/>
                </a:solidFill>
                <a:latin typeface="Comic Sans MS" pitchFamily="66" charset="0"/>
              </a:rPr>
              <a:t>			На даній лабораторній роботі мною було отримано практичні навички по застосуванню таких технік тест дизайну як : еквівалентний розподіл, аналіз граничних значень, діаграми переходів станів та тестові випадки.  </a:t>
            </a:r>
          </a:p>
          <a:p>
            <a:endParaRPr lang="uk-UA" b="1" smtClean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1355725" y="1771650"/>
            <a:ext cx="10018713" cy="2524125"/>
          </a:xfrm>
        </p:spPr>
        <p:txBody>
          <a:bodyPr/>
          <a:lstStyle/>
          <a:p>
            <a:pPr>
              <a:defRPr/>
            </a:pPr>
            <a:r>
              <a:rPr lang="uk-UA" sz="4800" b="1" i="1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Дякую всім за увагу !</a:t>
            </a:r>
            <a:br>
              <a:rPr lang="uk-UA" sz="4800" b="1" i="1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uk-UA" sz="4800" b="1" i="1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uk-UA" sz="4800" b="1" i="1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uk-UA" sz="4800" b="1" i="1" smtClean="0">
                <a:ln>
                  <a:noFill/>
                </a:ln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Сподіваюсь вам сподобалось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1652588" y="681038"/>
            <a:ext cx="9347200" cy="865187"/>
          </a:xfrm>
        </p:spPr>
        <p:txBody>
          <a:bodyPr/>
          <a:lstStyle/>
          <a:p>
            <a:pPr algn="l"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Завдання №1. Еквівалентне розбиття на класи і аналіз граничних значень</a:t>
            </a:r>
            <a:endParaRPr lang="uk-UA" sz="4000" b="1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536700" y="1549400"/>
            <a:ext cx="9898063" cy="4117975"/>
          </a:xfrm>
        </p:spPr>
        <p:txBody>
          <a:bodyPr/>
          <a:lstStyle/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Для розрахунку вартості електроенергії користувачеві необхідно ввести старий і новий показник лічильника електроенергії та натиснути кнопку "Calc". Він працює тільки тоді, коли значення введені правильно: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20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Містять тільки цифри;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20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Не більше 6 цифр;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20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Нове значення не менше, ніж старе;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20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Створити класи еквівалентності збірки (розділи), на основі даної інформації.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20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Виділити граничні значення.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xfrm>
            <a:off x="1614488" y="576263"/>
            <a:ext cx="6365875" cy="665162"/>
          </a:xfrm>
        </p:spPr>
        <p:txBody>
          <a:bodyPr/>
          <a:lstStyle/>
          <a:p>
            <a:pPr algn="l"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Класи еквівалентності</a:t>
            </a:r>
          </a:p>
        </p:txBody>
      </p:sp>
      <p:sp>
        <p:nvSpPr>
          <p:cNvPr id="25602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282700" y="1631950"/>
            <a:ext cx="10431463" cy="4376738"/>
          </a:xfrm>
        </p:spPr>
        <p:txBody>
          <a:bodyPr/>
          <a:lstStyle/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Відповідно до поставленого завдання можна виділити такі дійсні та недійсні класи значень, що вводяться користувачем: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Дійсні класи значень: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</a:t>
            </a: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Кількість чисел у показнику лічильника від </a:t>
            </a:r>
            <a:r>
              <a:rPr lang="en-US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до 6. Ввід вважається дійсним.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</a:t>
            </a: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Наявність лише цифр у показнику лічильника. Ввід вважається дійсним.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Нове значення лічильника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рівне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стар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ому значенню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Ввід вважається дійсним.</a:t>
            </a:r>
            <a:endParaRPr lang="uk-UA" sz="1600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Нове значення лічильника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більше, ніж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стар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е значення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Ввід вважається дійсним.</a:t>
            </a:r>
            <a:endParaRPr lang="uk-UA" sz="1600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Недійсні класи значень: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</a:t>
            </a: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Числа у показнику лічильника відсутні. Ввід вважається недійсним.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Кількість чисел у показнику лічильника більше 6. Ввід вважається недійсним.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Показник лічильника містить інші символи, крім цифрових. Ввід вважається недійсним.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B418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Нове значення менше, ніж старе. Ввід вважається недійсним.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>
          <a:xfrm>
            <a:off x="1581150" y="1109663"/>
            <a:ext cx="8913813" cy="579437"/>
          </a:xfrm>
        </p:spPr>
        <p:txBody>
          <a:bodyPr/>
          <a:lstStyle/>
          <a:p>
            <a:pPr algn="l"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Графічне представлення класів еквівалентності</a:t>
            </a:r>
          </a:p>
        </p:txBody>
      </p:sp>
      <p:graphicFrame>
        <p:nvGraphicFramePr>
          <p:cNvPr id="28874" name="Group 202"/>
          <p:cNvGraphicFramePr>
            <a:graphicFrameLocks noGrp="1"/>
          </p:cNvGraphicFramePr>
          <p:nvPr/>
        </p:nvGraphicFramePr>
        <p:xfrm>
          <a:off x="1296988" y="3095625"/>
          <a:ext cx="9907587" cy="2052638"/>
        </p:xfrm>
        <a:graphic>
          <a:graphicData uri="http://schemas.openxmlformats.org/drawingml/2006/table">
            <a:tbl>
              <a:tblPr/>
              <a:tblGrid>
                <a:gridCol w="1373187"/>
                <a:gridCol w="1090613"/>
                <a:gridCol w="1006475"/>
                <a:gridCol w="1255712"/>
                <a:gridCol w="1182688"/>
                <a:gridCol w="1268412"/>
                <a:gridCol w="1304925"/>
                <a:gridCol w="1425575"/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Недійсне значення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Недійсне значення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Недійсне значення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Недійсне значення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Дійсне значення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Дійсне значення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Дійсне значення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Межі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Відсутнє значення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&gt;6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цифрові символи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 &lt; C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 ≥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</a:rPr>
                        <a:t>≤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 = 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Н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Приклад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Показник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 = 1111;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 = 9999;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55555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 = 55555;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 = 55555;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 = 99999;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 = 11111;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7"/>
                    </a:solidFill>
                  </a:tcPr>
                </a:tc>
              </a:tr>
            </a:tbl>
          </a:graphicData>
        </a:graphic>
      </p:graphicFrame>
      <p:sp>
        <p:nvSpPr>
          <p:cNvPr id="29750" name="Rectangle 58"/>
          <p:cNvSpPr>
            <a:spLocks noChangeArrowheads="1"/>
          </p:cNvSpPr>
          <p:nvPr/>
        </p:nvSpPr>
        <p:spPr bwMode="auto">
          <a:xfrm>
            <a:off x="1365250" y="3122613"/>
            <a:ext cx="936625" cy="392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/>
            <a:r>
              <a:rPr lang="uk-UA" sz="1400" i="0">
                <a:solidFill>
                  <a:srgbClr val="000066"/>
                </a:solidFill>
                <a:latin typeface="Comic Sans MS" pitchFamily="66" charset="0"/>
              </a:rPr>
              <a:t>Класи</a:t>
            </a:r>
          </a:p>
        </p:txBody>
      </p:sp>
      <p:sp>
        <p:nvSpPr>
          <p:cNvPr id="29751" name="Rectangle 65"/>
          <p:cNvSpPr>
            <a:spLocks noChangeArrowheads="1"/>
          </p:cNvSpPr>
          <p:nvPr/>
        </p:nvSpPr>
        <p:spPr bwMode="auto">
          <a:xfrm>
            <a:off x="1590675" y="3592513"/>
            <a:ext cx="936625" cy="392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uk-UA" sz="1400" i="0">
                <a:solidFill>
                  <a:srgbClr val="000066"/>
                </a:solidFill>
                <a:latin typeface="Comic Sans MS" pitchFamily="66" charset="0"/>
              </a:rPr>
              <a:t> Значення</a:t>
            </a:r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 flipV="1">
            <a:off x="1306513" y="3108325"/>
            <a:ext cx="1352550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2" name="Заголовок 1"/>
          <p:cNvSpPr>
            <a:spLocks/>
          </p:cNvSpPr>
          <p:nvPr/>
        </p:nvSpPr>
        <p:spPr bwMode="auto">
          <a:xfrm>
            <a:off x="1495425" y="2427288"/>
            <a:ext cx="8913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uk-UA" sz="28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Умовні позначення : Н – новий показник лічильника;</a:t>
            </a:r>
            <a:br>
              <a:rPr lang="uk-UA" sz="28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uk-UA" sz="2800" i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 – старий показник лічильника;</a:t>
            </a:r>
          </a:p>
        </p:txBody>
      </p:sp>
      <p:sp>
        <p:nvSpPr>
          <p:cNvPr id="29754" name="Line 187"/>
          <p:cNvSpPr>
            <a:spLocks noChangeShapeType="1"/>
          </p:cNvSpPr>
          <p:nvPr/>
        </p:nvSpPr>
        <p:spPr bwMode="auto">
          <a:xfrm>
            <a:off x="7974013" y="4046538"/>
            <a:ext cx="0" cy="5000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xfrm>
            <a:off x="1482725" y="796925"/>
            <a:ext cx="8328025" cy="725488"/>
          </a:xfrm>
        </p:spPr>
        <p:txBody>
          <a:bodyPr/>
          <a:lstStyle/>
          <a:p>
            <a:pPr eaLnBrk="1" hangingPunct="1">
              <a:defRPr/>
            </a:pPr>
            <a:r>
              <a:rPr lang="uk-UA" sz="3200" b="1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Завдання №2. Таблиці прийняття рішень</a:t>
            </a:r>
          </a:p>
        </p:txBody>
      </p:sp>
      <p:sp>
        <p:nvSpPr>
          <p:cNvPr id="29698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468438" y="1666875"/>
            <a:ext cx="9653587" cy="4168775"/>
          </a:xfrm>
        </p:spPr>
        <p:txBody>
          <a:bodyPr/>
          <a:lstStyle/>
          <a:p>
            <a:pPr algn="l">
              <a:defRPr/>
            </a:pP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E-магазин працює з трьома типами клієнтів відповідно до загальної суми їх замовлень: </a:t>
            </a: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Regular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Silver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і </a:t>
            </a: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Gold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Список продуктів, які будуть показані клієнтам побудований відповідно до правил: продукти з етикеткою </a:t>
            </a: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Silver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або </a:t>
            </a: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Gold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розміщені у верхній частині списку для відповідних типів клієнтів. Всі інші продукти в алфавітному порядку, за винятком промо-продукції, яка має найвищий пріоритет і поміщається у верхній частині.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1.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Побудувати таблицю прийняття рішення на основі даної інформації.</a:t>
            </a:r>
          </a:p>
          <a:p>
            <a:pPr algn="l">
              <a:defRPr/>
            </a:pPr>
            <a:r>
              <a:rPr lang="uk-UA" sz="2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2.</a:t>
            </a:r>
            <a:r>
              <a:rPr lang="uk-UA" sz="20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Визначити вимоги до списку продуктів на основі аналізу таблиці рішень.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Заголовок 1"/>
          <p:cNvSpPr>
            <a:spLocks noGrp="1"/>
          </p:cNvSpPr>
          <p:nvPr>
            <p:ph type="title"/>
          </p:nvPr>
        </p:nvSpPr>
        <p:spPr>
          <a:xfrm>
            <a:off x="1514475" y="0"/>
            <a:ext cx="5426075" cy="798513"/>
          </a:xfrm>
        </p:spPr>
        <p:txBody>
          <a:bodyPr/>
          <a:lstStyle/>
          <a:p>
            <a:pPr algn="l"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Вимоги та дії</a:t>
            </a:r>
          </a:p>
        </p:txBody>
      </p:sp>
      <p:sp>
        <p:nvSpPr>
          <p:cNvPr id="31746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977900" y="922338"/>
            <a:ext cx="10807700" cy="5603875"/>
          </a:xfrm>
        </p:spPr>
        <p:txBody>
          <a:bodyPr/>
          <a:lstStyle/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Таблиця прийняття рішень (таблиця рішень) - спосіб компактного представлення моделі зі складною логікою. Аналогічно умовним операторам мов програмування, вона встановлює зв'язок між умовами і діями, тому необхідно одразу визначити, які дії можуть бути виконані, та які існують умови їхнього виконання.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Умови: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Наявність відмітки </a:t>
            </a:r>
            <a:r>
              <a:rPr lang="en-US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Gold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на етикетці продукту;</a:t>
            </a:r>
            <a:endParaRPr lang="en-US" sz="1600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Наявність відмітки </a:t>
            </a:r>
            <a:r>
              <a:rPr lang="en-US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Silver</a:t>
            </a:r>
            <a:r>
              <a:rPr lang="en-US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на етикетці продукту;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Наявність відмітки промо-продукції на етикетці продукту;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Продукт із звичайною етикеткою;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Дії: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 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Розміщення продукту у блоці меню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1600" b="1" smtClean="0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Gold</a:t>
            </a:r>
            <a:r>
              <a:rPr lang="uk-UA" sz="1600" b="1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2.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Розміщення продукту у блоці меню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Silver</a:t>
            </a:r>
            <a:r>
              <a:rPr lang="uk-UA" sz="1600" b="1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3.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Розміщення продукту у блоці меню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US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Regular</a:t>
            </a:r>
            <a:r>
              <a:rPr lang="uk-UA" sz="1600" b="1" smtClean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sz="1600" b="1" smtClean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			</a:t>
            </a:r>
            <a:r>
              <a:rPr lang="en-US" sz="1600" b="1" smtClean="0">
                <a:solidFill>
                  <a:srgbClr val="000066"/>
                </a:solidFill>
                <a:latin typeface="Comic Sans MS" pitchFamily="66" charset="0"/>
                <a:cs typeface="Times New Roman" pitchFamily="18" charset="0"/>
              </a:rPr>
              <a:t>4. 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Розміщення продукту у верхній частині;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5.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Розміщення продукту у алфавітному порядку;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6.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Надання продукту найвищого пріоритету;</a:t>
            </a:r>
          </a:p>
          <a:p>
            <a:pPr marL="381000" indent="-381000" algn="l">
              <a:lnSpc>
                <a:spcPct val="90000"/>
              </a:lnSpc>
              <a:defRPr/>
            </a:pP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sz="1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7.</a:t>
            </a:r>
            <a:r>
              <a:rPr lang="uk-UA" sz="16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uk-UA" sz="16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Продукт не входить до меню;</a:t>
            </a:r>
          </a:p>
          <a:p>
            <a:pPr marL="381000" indent="-381000" algn="l">
              <a:lnSpc>
                <a:spcPct val="90000"/>
              </a:lnSpc>
              <a:defRPr/>
            </a:pPr>
            <a:endParaRPr lang="uk-UA" sz="1600" b="1" smtClean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34" descr="завантаження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0"/>
            <a:ext cx="1368425" cy="76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842" name="Picture 534" descr="завантаження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4238" y="0"/>
            <a:ext cx="1368425" cy="76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43" name="Rectangle 1684"/>
          <p:cNvSpPr>
            <a:spLocks noChangeArrowheads="1"/>
          </p:cNvSpPr>
          <p:nvPr/>
        </p:nvSpPr>
        <p:spPr bwMode="auto">
          <a:xfrm>
            <a:off x="428625" y="728663"/>
            <a:ext cx="11544300" cy="5967412"/>
          </a:xfrm>
          <a:prstGeom prst="rect">
            <a:avLst/>
          </a:prstGeom>
          <a:solidFill>
            <a:srgbClr val="F5F9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uk-UA"/>
          </a:p>
        </p:txBody>
      </p:sp>
      <p:graphicFrame>
        <p:nvGraphicFramePr>
          <p:cNvPr id="50872" name="Group 1720"/>
          <p:cNvGraphicFramePr>
            <a:graphicFrameLocks noGrp="1"/>
          </p:cNvGraphicFramePr>
          <p:nvPr>
            <p:ph/>
          </p:nvPr>
        </p:nvGraphicFramePr>
        <p:xfrm>
          <a:off x="571500" y="800100"/>
          <a:ext cx="3201988" cy="5868988"/>
        </p:xfrm>
        <a:graphic>
          <a:graphicData uri="http://schemas.openxmlformats.org/drawingml/2006/table">
            <a:tbl>
              <a:tblPr/>
              <a:tblGrid>
                <a:gridCol w="3201988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Умови: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 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Gold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 етикетці продукту;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Silver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на етикетці продукту;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 промо-продукції на етикетці продукту;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Продукт із звичайною етикеткою;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Дії: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Gold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Silver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Regular</a:t>
                      </a: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верхній частині меню;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алфавітному порядку;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Надання продукту найвищого пріоритету;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Продукт не входить до меню;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120" name="Group 280"/>
          <p:cNvGraphicFramePr>
            <a:graphicFrameLocks noGrp="1"/>
          </p:cNvGraphicFramePr>
          <p:nvPr/>
        </p:nvGraphicFramePr>
        <p:xfrm>
          <a:off x="3771900" y="800100"/>
          <a:ext cx="7996238" cy="5873750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498475"/>
                <a:gridCol w="500063"/>
                <a:gridCol w="500062"/>
                <a:gridCol w="500063"/>
                <a:gridCol w="500062"/>
                <a:gridCol w="500063"/>
                <a:gridCol w="498475"/>
                <a:gridCol w="500062"/>
                <a:gridCol w="500063"/>
                <a:gridCol w="500062"/>
                <a:gridCol w="500063"/>
                <a:gridCol w="498475"/>
                <a:gridCol w="500062"/>
                <a:gridCol w="500063"/>
              </a:tblGrid>
              <a:tr h="271463">
                <a:tc gridSpan="16"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Альтернативи: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B4183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 gridSpan="16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98463">
                <a:tc gridSpan="14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3" name="Заголовок 1"/>
          <p:cNvSpPr>
            <a:spLocks/>
          </p:cNvSpPr>
          <p:nvPr/>
        </p:nvSpPr>
        <p:spPr bwMode="auto">
          <a:xfrm>
            <a:off x="3548063" y="200025"/>
            <a:ext cx="5426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uk-UA" sz="2400" i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Таблиця прийняття рішень</a:t>
            </a:r>
          </a:p>
        </p:txBody>
      </p:sp>
      <p:sp>
        <p:nvSpPr>
          <p:cNvPr id="36106" name="AutoShape 3335" descr="Результат пошуку зображень за запитом &quot;false true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36107" name="AutoShape 3338" descr="Результат пошуку зображень за запитом &quot;false true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36108" name="AutoShape 3340" descr="Результат пошуку зображень за запитом &quot;false true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36109" name="AutoShape 3342" descr="Результат пошуку зображень за запитом &quot;false true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61"/>
          <p:cNvSpPr>
            <a:spLocks noChangeArrowheads="1"/>
          </p:cNvSpPr>
          <p:nvPr/>
        </p:nvSpPr>
        <p:spPr bwMode="auto">
          <a:xfrm>
            <a:off x="871538" y="1000125"/>
            <a:ext cx="10929937" cy="5672138"/>
          </a:xfrm>
          <a:prstGeom prst="rect">
            <a:avLst/>
          </a:prstGeom>
          <a:solidFill>
            <a:srgbClr val="F0F7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  <p:graphicFrame>
        <p:nvGraphicFramePr>
          <p:cNvPr id="37011" name="Group 147"/>
          <p:cNvGraphicFramePr>
            <a:graphicFrameLocks noGrp="1"/>
          </p:cNvGraphicFramePr>
          <p:nvPr>
            <p:ph sz="half" idx="1"/>
          </p:nvPr>
        </p:nvGraphicFramePr>
        <p:xfrm>
          <a:off x="5527675" y="1109663"/>
          <a:ext cx="6089650" cy="5405437"/>
        </p:xfrm>
        <a:graphic>
          <a:graphicData uri="http://schemas.openxmlformats.org/drawingml/2006/table">
            <a:tbl>
              <a:tblPr/>
              <a:tblGrid>
                <a:gridCol w="1016000"/>
                <a:gridCol w="1014413"/>
                <a:gridCol w="1016000"/>
                <a:gridCol w="1012825"/>
                <a:gridCol w="1014412"/>
                <a:gridCol w="1016000"/>
              </a:tblGrid>
              <a:tr h="376238">
                <a:tc gridSpan="6"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Альтернативи: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gridSpan="6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1475">
                <a:tc gridSpan="6"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751" name="Group 599"/>
          <p:cNvGraphicFramePr>
            <a:graphicFrameLocks noGrp="1"/>
          </p:cNvGraphicFramePr>
          <p:nvPr>
            <p:ph sz="half" idx="2"/>
          </p:nvPr>
        </p:nvGraphicFramePr>
        <p:xfrm>
          <a:off x="1068388" y="1109663"/>
          <a:ext cx="4460875" cy="5407025"/>
        </p:xfrm>
        <a:graphic>
          <a:graphicData uri="http://schemas.openxmlformats.org/drawingml/2006/table">
            <a:tbl>
              <a:tblPr/>
              <a:tblGrid>
                <a:gridCol w="44608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Умови: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 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Gold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 етикетці продукту;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Silver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на етикетці продукту;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Наявність відмітки промо-продукції на етикетці продукту;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Продукт із звичайною етикеткою;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1287C3"/>
                        </a:buClr>
                        <a:buSzPct val="145000"/>
                        <a:buFont typeface="Arial" charset="0"/>
                        <a:buNone/>
                        <a:tabLst/>
                      </a:pPr>
                      <a:endParaRPr kumimoji="0" lang="uk-UA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Дії: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Gold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Silver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блоці меню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Regular</a:t>
                      </a: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верхній частині меню;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Розміщення продукту у алфавітному порядку;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Надання продукту найвищого пріоритету;</a:t>
                      </a:r>
                      <a:endParaRPr kumimoji="0" lang="uk-U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Продукт не входить до меню;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3" name="Заголовок 1"/>
          <p:cNvSpPr>
            <a:spLocks/>
          </p:cNvSpPr>
          <p:nvPr/>
        </p:nvSpPr>
        <p:spPr bwMode="auto">
          <a:xfrm>
            <a:off x="2933700" y="342900"/>
            <a:ext cx="6769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uk-UA" sz="2400" i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Спрощена таблиця прийняття рішень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>
          <a:xfrm>
            <a:off x="1338263" y="312738"/>
            <a:ext cx="5426075" cy="1371600"/>
          </a:xfrm>
        </p:spPr>
        <p:txBody>
          <a:bodyPr/>
          <a:lstStyle/>
          <a:p>
            <a:pPr eaLnBrk="1" hangingPunct="1">
              <a:defRPr/>
            </a:pPr>
            <a:r>
              <a:rPr lang="uk-UA" b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Завдання №3. Переходи станів</a:t>
            </a:r>
          </a:p>
        </p:txBody>
      </p:sp>
      <p:sp>
        <p:nvSpPr>
          <p:cNvPr id="35842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079500" y="1539875"/>
            <a:ext cx="10255250" cy="4378325"/>
          </a:xfrm>
        </p:spPr>
        <p:txBody>
          <a:bodyPr/>
          <a:lstStyle/>
          <a:p>
            <a:pPr marL="381000" indent="-381000" algn="l">
              <a:defRPr/>
            </a:pP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Користувач хоче поповнити рахунок за допомогою терміналів самообслуговування. Він вводить номер рахунку і в разі, якщо він активний користувачеві пропонується ввести суму і вибрати спосіб поповнення: кредитною карткою або готівкою. Після того, як готівка / кредитна картка вставлена система перевіряє, чи є достатньо грошей (доступні на кредитній картці або вставлені в термінал). Якщо є достатньо грошей, рахунок поповнюється. В іншому випадку користувачеві пропонується змінити суму або скасувати операцію.</a:t>
            </a:r>
          </a:p>
          <a:p>
            <a:pPr marL="381000" indent="-381000" algn="l">
              <a:defRPr/>
            </a:pPr>
            <a:r>
              <a:rPr lang="uk-UA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1.</a:t>
            </a: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Побудувати діаграм</a:t>
            </a: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у</a:t>
            </a: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переходів станів на основі даної інформації.</a:t>
            </a:r>
          </a:p>
          <a:p>
            <a:pPr marL="381000" indent="-381000" algn="l">
              <a:defRPr/>
            </a:pP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			</a:t>
            </a:r>
            <a:r>
              <a:rPr lang="uk-UA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</a:t>
            </a:r>
            <a:r>
              <a:rPr lang="uk-UA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Покрити дані вимоги тестами (Написати назви та мету тест-кейсів), ґрунтуючись на аналізі переходів станів.</a:t>
            </a:r>
          </a:p>
          <a:p>
            <a:pPr marL="381000" indent="-381000" algn="l">
              <a:defRPr/>
            </a:pPr>
            <a:endParaRPr lang="uk-UA" b="1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658</TotalTime>
  <Words>964</Words>
  <Application>Microsoft Office PowerPoint</Application>
  <PresentationFormat>Довільний</PresentationFormat>
  <Paragraphs>286</Paragraphs>
  <Slides>14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Шаблон оформлення</vt:lpstr>
      </vt:variant>
      <vt:variant>
        <vt:i4>5</vt:i4>
      </vt:variant>
      <vt:variant>
        <vt:lpstr>Заголовки слайдів</vt:lpstr>
      </vt:variant>
      <vt:variant>
        <vt:i4>14</vt:i4>
      </vt:variant>
    </vt:vector>
  </HeadingPairs>
  <TitlesOfParts>
    <vt:vector size="25" baseType="lpstr">
      <vt:lpstr>Corbel</vt:lpstr>
      <vt:lpstr>Arial</vt:lpstr>
      <vt:lpstr>Calibri</vt:lpstr>
      <vt:lpstr>Cambria</vt:lpstr>
      <vt:lpstr>Comic Sans MS</vt:lpstr>
      <vt:lpstr>Times New Roman</vt:lpstr>
      <vt:lpstr>Parallax</vt:lpstr>
      <vt:lpstr>Parallax</vt:lpstr>
      <vt:lpstr>Parallax</vt:lpstr>
      <vt:lpstr>Parallax</vt:lpstr>
      <vt:lpstr>Parallax</vt:lpstr>
      <vt:lpstr>Техніки тест дизайну</vt:lpstr>
      <vt:lpstr>Завдання №1. Еквівалентне розбиття на класи і аналіз граничних значень</vt:lpstr>
      <vt:lpstr>Класи еквівалентності</vt:lpstr>
      <vt:lpstr>Графічне представлення класів еквівалентності</vt:lpstr>
      <vt:lpstr>Завдання №2. Таблиці прийняття рішень</vt:lpstr>
      <vt:lpstr>Вимоги та дії</vt:lpstr>
      <vt:lpstr>Слайд 7</vt:lpstr>
      <vt:lpstr>Слайд 8</vt:lpstr>
      <vt:lpstr>Завдання №3. Переходи станів</vt:lpstr>
      <vt:lpstr>Діаграма переходів станів</vt:lpstr>
      <vt:lpstr>Тест-кейси. Сценарій 1.</vt:lpstr>
      <vt:lpstr>Тест-кейси. Сценарій 2.</vt:lpstr>
      <vt:lpstr>Висновки:</vt:lpstr>
      <vt:lpstr>Дякую всім за увагу !  Сподіваюсь вам сподобалось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Igor</cp:lastModifiedBy>
  <cp:revision>11</cp:revision>
  <dcterms:created xsi:type="dcterms:W3CDTF">2014-09-12T02:11:33Z</dcterms:created>
  <dcterms:modified xsi:type="dcterms:W3CDTF">2016-05-18T21:00:58Z</dcterms:modified>
</cp:coreProperties>
</file>