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-2250" y="-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9579" y="5088519"/>
            <a:ext cx="2929249" cy="965439"/>
          </a:xfrm>
        </p:spPr>
        <p:txBody>
          <a:bodyPr>
            <a:noAutofit/>
          </a:bodyPr>
          <a:lstStyle/>
          <a:p>
            <a:r>
              <a:rPr lang="uk-UA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Лаврук</a:t>
            </a:r>
            <a:r>
              <a:rPr lang="uk-UA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Іван</a:t>
            </a:r>
          </a:p>
          <a:p>
            <a:r>
              <a:rPr lang="uk-UA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ПІ-13-1 (2)</a:t>
            </a:r>
            <a:endParaRPr lang="uk-UA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93143" y="884894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Тестування графічного інтерфейсу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2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3" y="2613719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i="1" dirty="0">
                <a:latin typeface="Consolas" panose="020B0609020204030204" pitchFamily="49" charset="0"/>
              </a:rPr>
              <a:t>Так,</a:t>
            </a:r>
            <a:r>
              <a:rPr lang="en-US" sz="2400" i="1" dirty="0">
                <a:latin typeface="Consolas" panose="020B0609020204030204" pitchFamily="49" charset="0"/>
              </a:rPr>
              <a:t>radio button </a:t>
            </a:r>
            <a:r>
              <a:rPr lang="uk-UA" sz="2400" i="1" dirty="0">
                <a:latin typeface="Consolas" panose="020B0609020204030204" pitchFamily="49" charset="0"/>
              </a:rPr>
              <a:t>доцільніше оскільки тут вибирається одне із 2 </a:t>
            </a:r>
            <a:r>
              <a:rPr lang="uk-UA" sz="2400" i="1" dirty="0" smtClean="0">
                <a:latin typeface="Consolas" panose="020B0609020204030204" pitchFamily="49" charset="0"/>
              </a:rPr>
              <a:t>значень,</a:t>
            </a:r>
            <a:r>
              <a:rPr lang="en-US" sz="2400" i="1" dirty="0" smtClean="0">
                <a:latin typeface="Consolas" panose="020B0609020204030204" pitchFamily="49" charset="0"/>
              </a:rPr>
              <a:t> </a:t>
            </a:r>
            <a:r>
              <a:rPr lang="uk-UA" sz="2400" i="1" dirty="0" smtClean="0">
                <a:latin typeface="Consolas" panose="020B0609020204030204" pitchFamily="49" charset="0"/>
              </a:rPr>
              <a:t>які </a:t>
            </a:r>
            <a:r>
              <a:rPr lang="uk-UA" sz="2400" i="1" dirty="0">
                <a:latin typeface="Consolas" panose="020B0609020204030204" pitchFamily="49" charset="0"/>
              </a:rPr>
              <a:t>не можуть бути одночасно включені.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262744"/>
            <a:ext cx="10804772" cy="102733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970672"/>
            <a:ext cx="1885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202339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Ні, в цьому </a:t>
            </a:r>
            <a:r>
              <a:rPr lang="uk-UA" sz="2400" dirty="0"/>
              <a:t>випадку краще використати </a:t>
            </a:r>
            <a:r>
              <a:rPr lang="en-US" sz="2400" dirty="0" smtClean="0"/>
              <a:t>checkbox</a:t>
            </a:r>
            <a:r>
              <a:rPr lang="uk-UA" sz="2400" dirty="0" smtClean="0"/>
              <a:t>, оскільки користувач повинен вибрати – «так/ні»</a:t>
            </a:r>
            <a:endParaRPr lang="ru-RU" sz="2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62744"/>
            <a:ext cx="5131816" cy="16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941055"/>
            <a:ext cx="8719180" cy="2304714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В даному випадку така реалізація не є найкращою, оскільки прапорці слід було розмістити вертикальною групою</a:t>
            </a:r>
            <a:endParaRPr lang="uk-UA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86807"/>
            <a:ext cx="10842403" cy="130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009422"/>
            <a:ext cx="8517847" cy="2574349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«Змішаний» стан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checkbox-</a:t>
            </a:r>
            <a:r>
              <a:rPr lang="uk-UA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у позначає, що він не є ні активним, ні неактивним. Такий прийом зазвичай використовують при роботі з колекціями елементів або фільтрами, щоб позначати щось неважливим або не задіяним</a:t>
            </a:r>
            <a:endParaRPr lang="uk-UA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62744"/>
            <a:ext cx="5289103" cy="14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4381" y="2171926"/>
            <a:ext cx="4802188" cy="2399166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Так, групи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Checkbox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uk-UA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ів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успішно використовують в якості індикаторів прогресу</a:t>
            </a:r>
            <a:r>
              <a:rPr lang="en-US" sz="2800" dirty="0">
                <a:latin typeface="Consolas" panose="020B0609020204030204" pitchFamily="49" charset="0"/>
              </a:rPr>
              <a:t>.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62744"/>
            <a:ext cx="8191959" cy="5753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71926"/>
            <a:ext cx="5846511" cy="23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2071371"/>
            <a:ext cx="8517847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Ні, таке використання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Checkbox-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у є небажаним, оскільки суперечить його основній ідеї. </a:t>
            </a:r>
            <a:r>
              <a:rPr lang="uk-UA" sz="2800" dirty="0" smtClean="0">
                <a:latin typeface="Consolas" panose="020B0609020204030204" pitchFamily="49" charset="0"/>
              </a:rPr>
              <a:t>Для цього є кнопки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1389147"/>
            <a:ext cx="8687035" cy="3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348144"/>
            <a:ext cx="8965114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Так, використання </a:t>
            </a:r>
            <a:r>
              <a:rPr lang="en-US" sz="2800" dirty="0">
                <a:latin typeface="Consolas" panose="020B0609020204030204" pitchFamily="49" charset="0"/>
              </a:rPr>
              <a:t>Checkbox</a:t>
            </a:r>
            <a:r>
              <a:rPr lang="uk-UA" sz="2800" dirty="0">
                <a:latin typeface="Consolas" panose="020B0609020204030204" pitchFamily="49" charset="0"/>
              </a:rPr>
              <a:t>-</a:t>
            </a:r>
            <a:r>
              <a:rPr lang="uk-UA" sz="2800" dirty="0" err="1">
                <a:latin typeface="Consolas" panose="020B0609020204030204" pitchFamily="49" charset="0"/>
              </a:rPr>
              <a:t>ів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для динамічного відображення контенту є загальноприйнятою практикою, яка допомагає розвантажувати  графічний інтерфейс та робити його зручнішим для користувача</a:t>
            </a:r>
            <a:r>
              <a:rPr lang="en-US" sz="2800" dirty="0">
                <a:latin typeface="Consolas" panose="020B0609020204030204" pitchFamily="49" charset="0"/>
              </a:rPr>
              <a:t>.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83923"/>
            <a:ext cx="10288588" cy="5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4" y="2187488"/>
            <a:ext cx="8517847" cy="25743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Ні, такий підхід є небажаним, оскільки для виклику діалогових вікон краще використовувати кнопки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4" y="1404033"/>
            <a:ext cx="9795103" cy="4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23565" y="1388050"/>
            <a:ext cx="3774316" cy="5893170"/>
          </a:xfrm>
        </p:spPr>
        <p:txBody>
          <a:bodyPr>
            <a:normAutofit/>
          </a:bodyPr>
          <a:lstStyle/>
          <a:p>
            <a:r>
              <a:rPr lang="uk-UA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У випадку коли користувач обирає пункт із найвищим рівнем безпеки, всі прапорці повинні бути виставлені (але не активні). А в даному випадку, система стверджує, що ніякий контент не блокуватиметься</a:t>
            </a:r>
            <a:endParaRPr lang="uk-UA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04765" y="493486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5" y="1388050"/>
            <a:ext cx="7363740" cy="48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425784"/>
            <a:ext cx="9807325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Тут зручніше було б розділити на 2 </a:t>
            </a:r>
            <a:r>
              <a:rPr lang="uk-UA" sz="28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опціональних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вікна.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62744"/>
            <a:ext cx="6933925" cy="19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255595"/>
            <a:ext cx="8146279" cy="1947333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Метою цієї роботи є навчитися виявляти та виправляти проблеми та помилки, які виникають під час створення графічного інтерфейсу програмних продуктів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531955"/>
            <a:ext cx="6400800" cy="7236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Мета: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4005946"/>
            <a:ext cx="8517847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latin typeface="Consolas" panose="020B0609020204030204" pitchFamily="49" charset="0"/>
              </a:rPr>
              <a:t>Зробити у вигляді </a:t>
            </a:r>
            <a:r>
              <a:rPr lang="uk-UA" sz="2800" dirty="0" err="1" smtClean="0">
                <a:latin typeface="Consolas" panose="020B0609020204030204" pitchFamily="49" charset="0"/>
              </a:rPr>
              <a:t>пікторграми</a:t>
            </a:r>
            <a:r>
              <a:rPr lang="uk-UA" sz="2800" dirty="0" smtClean="0">
                <a:latin typeface="Consolas" panose="020B0609020204030204" pitchFamily="49" charset="0"/>
              </a:rPr>
              <a:t>.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62744"/>
            <a:ext cx="6841727" cy="25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510999"/>
            <a:ext cx="8517847" cy="3793549"/>
          </a:xfrm>
        </p:spPr>
        <p:txBody>
          <a:bodyPr>
            <a:normAutofit/>
          </a:bodyPr>
          <a:lstStyle/>
          <a:p>
            <a:r>
              <a:rPr lang="uk-UA" sz="2800" dirty="0">
                <a:latin typeface="Consolas" panose="020B0609020204030204" pitchFamily="49" charset="0"/>
              </a:rPr>
              <a:t>Ні, </a:t>
            </a:r>
            <a:r>
              <a:rPr lang="uk-UA" sz="2800" dirty="0" smtClean="0">
                <a:latin typeface="Consolas" panose="020B0609020204030204" pitchFamily="49" charset="0"/>
              </a:rPr>
              <a:t>краще було б зробити </a:t>
            </a:r>
            <a:r>
              <a:rPr lang="uk-UA" sz="2800" dirty="0">
                <a:latin typeface="Consolas" panose="020B0609020204030204" pitchFamily="49" charset="0"/>
              </a:rPr>
              <a:t>у вигляді </a:t>
            </a:r>
            <a:r>
              <a:rPr lang="uk-UA" sz="2800" dirty="0" smtClean="0">
                <a:latin typeface="Consolas" panose="020B0609020204030204" pitchFamily="49" charset="0"/>
              </a:rPr>
              <a:t>піктограм.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62744"/>
            <a:ext cx="7236559" cy="8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48717" y="2448527"/>
            <a:ext cx="6400800" cy="3793549"/>
          </a:xfrm>
        </p:spPr>
        <p:txBody>
          <a:bodyPr>
            <a:normAutofit/>
          </a:bodyPr>
          <a:lstStyle/>
          <a:p>
            <a:r>
              <a:rPr lang="ru-RU" sz="2800" dirty="0" err="1">
                <a:latin typeface="Consolas" panose="020B0609020204030204" pitchFamily="49" charset="0"/>
              </a:rPr>
              <a:t>Якщо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radio button selected</a:t>
            </a:r>
            <a:r>
              <a:rPr lang="uk-UA" sz="2800" dirty="0">
                <a:latin typeface="Consolas" panose="020B0609020204030204" pitchFamily="49" charset="0"/>
              </a:rPr>
              <a:t>, тоді поле стає доступним і в ньому необхідно написати номера таблиць у вигляді : 1, 3, </a:t>
            </a:r>
            <a:r>
              <a:rPr lang="uk-UA" sz="2800" dirty="0" smtClean="0">
                <a:latin typeface="Consolas" panose="020B0609020204030204" pitchFamily="49" charset="0"/>
              </a:rPr>
              <a:t>5,</a:t>
            </a:r>
          </a:p>
          <a:p>
            <a:r>
              <a:rPr lang="uk-UA" sz="2800" dirty="0" smtClean="0">
                <a:latin typeface="Consolas" panose="020B0609020204030204" pitchFamily="49" charset="0"/>
              </a:rPr>
              <a:t>5-12</a:t>
            </a:r>
            <a:r>
              <a:rPr lang="uk-UA" sz="2800" dirty="0">
                <a:latin typeface="Consolas" panose="020B0609020204030204" pitchFamily="49" charset="0"/>
              </a:rPr>
              <a:t>;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</a:rPr>
              <a:t>Завдання 20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09894"/>
            <a:ext cx="10892975" cy="7166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448527"/>
            <a:ext cx="4454839" cy="30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6088" y="2016578"/>
            <a:ext cx="8517847" cy="470262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List Box – 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список, з якого користувач може обирати один або кілька елементів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Drop-Down List –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список, який з’являється після натискання на спеціальну кнопку або при наведенні, при втраті фокусу або при повторному натисканні на кнопку він зникає</a:t>
            </a:r>
          </a:p>
          <a:p>
            <a:pPr marL="514350" indent="-514350">
              <a:buAutoNum type="arabicParenR"/>
            </a:pP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Combo Box – 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список, об’єднаний із текстовим полем, завдяки якому можна обирати елементи із списку. Двома видати таких списків є текстове поле, комбіноване із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List Box 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і текстове поле, комбіноване із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Drop-Down List </a:t>
            </a:r>
            <a:endParaRPr lang="uk-UA" sz="28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arenR"/>
            </a:pP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upload.wikimedia.org/wikipedia/commons/d/da/List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16578"/>
            <a:ext cx="1938579" cy="13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d/d1/Drop-down_lis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558767"/>
            <a:ext cx="1938579" cy="12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5/5d/Combo_box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067722"/>
            <a:ext cx="1938579" cy="129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1310368"/>
            <a:ext cx="8633855" cy="3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1912451"/>
            <a:ext cx="10123676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Для того, щоб обрати число 5 із випадного списку потрібно натиснути на кнопку розгортання списку, прогортати його (якщо необхідно), щоб знайти число 5 і вибрати його.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286807"/>
            <a:ext cx="10123676" cy="3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153083"/>
            <a:ext cx="10276251" cy="3793549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В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Drop-Down 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списку між цими елементами можна перемикатися або вказаними на попередньому слайді методами або натисканням на стрілочки. Стрілочка «вниз» обиратиме наступний до поточного елемент, а стрілочка «вверх» - попередній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306091"/>
            <a:ext cx="10276251" cy="5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8099" y="430981"/>
            <a:ext cx="8534400" cy="899237"/>
          </a:xfrm>
        </p:spPr>
        <p:txBody>
          <a:bodyPr/>
          <a:lstStyle/>
          <a:p>
            <a:r>
              <a:rPr lang="uk-UA" dirty="0" smtClean="0">
                <a:latin typeface="Consolas" panose="020B0609020204030204" pitchFamily="49" charset="0"/>
              </a:rPr>
              <a:t>Висновок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099" y="2032001"/>
            <a:ext cx="91274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Consolas" panose="020B0609020204030204" pitchFamily="49" charset="0"/>
              </a:rPr>
              <a:t>На цій лабораторній роботі було отримано практичні навички із тестування елементів та груп елементів графічного елементу програм, було детальніше розглянуто принципи побудови графічних інтерфейсів та функції </a:t>
            </a:r>
            <a:r>
              <a:rPr lang="uk-UA" sz="2800" smtClean="0">
                <a:latin typeface="Consolas" panose="020B0609020204030204" pitchFamily="49" charset="0"/>
              </a:rPr>
              <a:t>їх елементів.</a:t>
            </a:r>
            <a:endParaRPr lang="uk-U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53540" y="2705861"/>
            <a:ext cx="2104005" cy="948724"/>
          </a:xfrm>
        </p:spPr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14567" y="3843057"/>
            <a:ext cx="9753600" cy="1144632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</a:rPr>
              <a:t>Дякую за увагу</a:t>
            </a:r>
            <a:r>
              <a:rPr lang="uk-UA" dirty="0" smtClean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uk-UA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83451" y="1505620"/>
            <a:ext cx="6112429" cy="3953484"/>
          </a:xfrm>
        </p:spPr>
        <p:txBody>
          <a:bodyPr>
            <a:normAutofit/>
          </a:bodyPr>
          <a:lstStyle/>
          <a:p>
            <a:r>
              <a:rPr lang="uk-UA" sz="2800" dirty="0" smtClean="0">
                <a:latin typeface="Consolas" panose="020B0609020204030204" pitchFamily="49" charset="0"/>
              </a:rPr>
              <a:t>Кнопки </a:t>
            </a:r>
            <a:r>
              <a:rPr lang="en-US" sz="2800" dirty="0" smtClean="0">
                <a:latin typeface="Consolas" panose="020B0609020204030204" pitchFamily="49" charset="0"/>
              </a:rPr>
              <a:t>“</a:t>
            </a:r>
            <a:r>
              <a:rPr lang="uk-UA" sz="2800" dirty="0" smtClean="0">
                <a:latin typeface="Consolas" panose="020B0609020204030204" pitchFamily="49" charset="0"/>
              </a:rPr>
              <a:t>Зберегти</a:t>
            </a:r>
            <a:r>
              <a:rPr lang="en-US" sz="2800" dirty="0" smtClean="0">
                <a:latin typeface="Consolas" panose="020B0609020204030204" pitchFamily="49" charset="0"/>
              </a:rPr>
              <a:t>” </a:t>
            </a:r>
            <a:r>
              <a:rPr lang="uk-UA" sz="2800" dirty="0" smtClean="0">
                <a:latin typeface="Consolas" panose="020B0609020204030204" pitchFamily="49" charset="0"/>
              </a:rPr>
              <a:t>та </a:t>
            </a:r>
            <a:r>
              <a:rPr lang="en-US" sz="2800" dirty="0" smtClean="0">
                <a:latin typeface="Consolas" panose="020B0609020204030204" pitchFamily="49" charset="0"/>
              </a:rPr>
              <a:t>“</a:t>
            </a:r>
            <a:r>
              <a:rPr lang="uk-UA" sz="2800" dirty="0" smtClean="0">
                <a:latin typeface="Consolas" panose="020B0609020204030204" pitchFamily="49" charset="0"/>
              </a:rPr>
              <a:t>відміна</a:t>
            </a:r>
            <a:r>
              <a:rPr lang="en-US" sz="2800" dirty="0" smtClean="0">
                <a:latin typeface="Consolas" panose="020B0609020204030204" pitchFamily="49" charset="0"/>
              </a:rPr>
              <a:t>”</a:t>
            </a:r>
            <a:r>
              <a:rPr lang="uk-UA" sz="2800" dirty="0">
                <a:latin typeface="Consolas" panose="020B0609020204030204" pitchFamily="49" charset="0"/>
              </a:rPr>
              <a:t> </a:t>
            </a:r>
            <a:r>
              <a:rPr lang="uk-UA" sz="2800" dirty="0" smtClean="0">
                <a:latin typeface="Consolas" panose="020B0609020204030204" pitchFamily="49" charset="0"/>
              </a:rPr>
              <a:t>не доступні.</a:t>
            </a:r>
            <a:endParaRPr lang="en-US" sz="2800" dirty="0" smtClean="0"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490703"/>
            <a:ext cx="5443633" cy="7648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Завдання 1: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21" y="1505620"/>
            <a:ext cx="4479587" cy="13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23629" y="1421281"/>
            <a:ext cx="5139792" cy="3366630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Не вказано, які саме дані потрібно вказати в даному текстовому полі. 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1" y="422465"/>
            <a:ext cx="6400800" cy="973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0" y="1421281"/>
            <a:ext cx="5337381" cy="19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74828" y="1333800"/>
            <a:ext cx="5580109" cy="2602356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</a:rPr>
              <a:t>Поле вводу не доступне.</a:t>
            </a:r>
            <a:endParaRPr lang="uk-UA" sz="2800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973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1" y="1341846"/>
            <a:ext cx="4651104" cy="12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82063" y="1753354"/>
            <a:ext cx="4493318" cy="4936204"/>
          </a:xfrm>
        </p:spPr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Елемент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checkbox </a:t>
            </a:r>
            <a:r>
              <a:rPr lang="uk-UA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можна «відключити» натиснувши на поле з «галочкою»</a:t>
            </a:r>
            <a:endParaRPr lang="uk-UA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1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940408"/>
            <a:ext cx="5706939" cy="3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873103"/>
            <a:ext cx="9198151" cy="2504441"/>
          </a:xfrm>
        </p:spPr>
        <p:txBody>
          <a:bodyPr>
            <a:normAutofit/>
          </a:bodyPr>
          <a:lstStyle/>
          <a:p>
            <a:r>
              <a:rPr lang="uk-UA" sz="2800" dirty="0">
                <a:latin typeface="Consolas" panose="020B0609020204030204" pitchFamily="49" charset="0"/>
              </a:rPr>
              <a:t>Тут потрібно використати </a:t>
            </a:r>
            <a:r>
              <a:rPr lang="en-US" sz="2800" dirty="0">
                <a:latin typeface="Consolas" panose="020B0609020204030204" pitchFamily="49" charset="0"/>
              </a:rPr>
              <a:t>radio button </a:t>
            </a:r>
            <a:r>
              <a:rPr lang="uk-UA" sz="2800" dirty="0">
                <a:latin typeface="Consolas" panose="020B0609020204030204" pitchFamily="49" charset="0"/>
              </a:rPr>
              <a:t>і розділити </a:t>
            </a:r>
            <a:r>
              <a:rPr lang="en-US" sz="2800" dirty="0">
                <a:latin typeface="Consolas" panose="020B0609020204030204" pitchFamily="49" charset="0"/>
              </a:rPr>
              <a:t>male</a:t>
            </a:r>
            <a:r>
              <a:rPr lang="uk-UA" sz="2800" dirty="0">
                <a:latin typeface="Consolas" panose="020B0609020204030204" pitchFamily="49" charset="0"/>
              </a:rPr>
              <a:t> і</a:t>
            </a:r>
            <a:r>
              <a:rPr lang="en-US" sz="2800" dirty="0">
                <a:latin typeface="Consolas" panose="020B0609020204030204" pitchFamily="49" charset="0"/>
              </a:rPr>
              <a:t> female.</a:t>
            </a:r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453433"/>
            <a:ext cx="10537769" cy="10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6078" y="1262744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>
                <a:latin typeface="Consolas" panose="020B0609020204030204" pitchFamily="49" charset="0"/>
              </a:rPr>
              <a:t>Основний блок потрібно розділити на 2 </a:t>
            </a:r>
            <a:r>
              <a:rPr lang="uk-UA" sz="2400" dirty="0" err="1">
                <a:latin typeface="Consolas" panose="020B0609020204030204" pitchFamily="49" charset="0"/>
              </a:rPr>
              <a:t>підблоки</a:t>
            </a:r>
            <a:r>
              <a:rPr lang="uk-UA" sz="2400" dirty="0">
                <a:latin typeface="Consolas" panose="020B0609020204030204" pitchFamily="49" charset="0"/>
              </a:rPr>
              <a:t> і виділити їх рамками</a:t>
            </a:r>
            <a:r>
              <a:rPr lang="uk-UA" sz="2400" dirty="0" smtClean="0"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uk-UA" sz="2400" dirty="0" smtClean="0">
                <a:latin typeface="Consolas" panose="020B0609020204030204" pitchFamily="49" charset="0"/>
              </a:rPr>
              <a:t>щоб </a:t>
            </a:r>
            <a:r>
              <a:rPr lang="uk-UA" sz="2400" dirty="0">
                <a:latin typeface="Consolas" panose="020B0609020204030204" pitchFamily="49" charset="0"/>
              </a:rPr>
              <a:t>було зрозуміло</a:t>
            </a:r>
            <a:r>
              <a:rPr lang="uk-UA" sz="2400" dirty="0" smtClean="0"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uk-UA" sz="2400" dirty="0" smtClean="0">
                <a:latin typeface="Consolas" panose="020B0609020204030204" pitchFamily="49" charset="0"/>
              </a:rPr>
              <a:t>що </a:t>
            </a:r>
            <a:r>
              <a:rPr lang="uk-UA" sz="2400" dirty="0">
                <a:latin typeface="Consolas" panose="020B0609020204030204" pitchFamily="49" charset="0"/>
              </a:rPr>
              <a:t>можна </a:t>
            </a:r>
            <a:r>
              <a:rPr lang="uk-UA" sz="2400" dirty="0" smtClean="0">
                <a:latin typeface="Consolas" panose="020B0609020204030204" pitchFamily="49" charset="0"/>
              </a:rPr>
              <a:t>вибирати</a:t>
            </a:r>
            <a:r>
              <a:rPr lang="uk-UA" sz="2400" dirty="0">
                <a:latin typeface="Consolas" panose="020B0609020204030204" pitchFamily="49" charset="0"/>
              </a:rPr>
              <a:t>,</a:t>
            </a:r>
            <a:r>
              <a:rPr lang="uk-UA" sz="2400" dirty="0" smtClean="0">
                <a:latin typeface="Consolas" panose="020B0609020204030204" pitchFamily="49" charset="0"/>
              </a:rPr>
              <a:t> </a:t>
            </a:r>
            <a:r>
              <a:rPr lang="uk-UA" sz="2400" dirty="0">
                <a:latin typeface="Consolas" panose="020B0609020204030204" pitchFamily="49" charset="0"/>
              </a:rPr>
              <a:t>або 2 бонуси або </a:t>
            </a:r>
            <a:r>
              <a:rPr lang="en-US" sz="2400" dirty="0">
                <a:latin typeface="Consolas" panose="020B0609020204030204" pitchFamily="49" charset="0"/>
              </a:rPr>
              <a:t>‘no thanks’</a:t>
            </a:r>
            <a:r>
              <a:rPr lang="uk-UA" sz="2400" b="1" i="1" dirty="0">
                <a:latin typeface="Consolas" panose="020B0609020204030204" pitchFamily="49" charset="0"/>
              </a:rPr>
              <a:t>.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2755494"/>
            <a:ext cx="7470555" cy="32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3" y="2157310"/>
            <a:ext cx="8719180" cy="4484913"/>
          </a:xfrm>
        </p:spPr>
        <p:txBody>
          <a:bodyPr>
            <a:normAutofit/>
          </a:bodyPr>
          <a:lstStyle/>
          <a:p>
            <a:r>
              <a:rPr lang="uk-UA" sz="2400" dirty="0" smtClean="0">
                <a:latin typeface="Consolas" panose="020B0609020204030204" pitchFamily="49" charset="0"/>
              </a:rPr>
              <a:t>В даному випадку п</a:t>
            </a:r>
            <a:r>
              <a:rPr lang="ru-RU" sz="2400" dirty="0" smtClean="0">
                <a:latin typeface="Consolas" panose="020B0609020204030204" pitchFamily="49" charset="0"/>
              </a:rPr>
              <a:t>от</a:t>
            </a:r>
            <a:r>
              <a:rPr lang="uk-UA" sz="2400" dirty="0" err="1">
                <a:latin typeface="Consolas" panose="020B0609020204030204" pitchFamily="49" charset="0"/>
              </a:rPr>
              <a:t>рі</a:t>
            </a:r>
            <a:r>
              <a:rPr lang="ru-RU" sz="2400" dirty="0" err="1">
                <a:latin typeface="Consolas" panose="020B0609020204030204" pitchFamily="49" charset="0"/>
              </a:rPr>
              <a:t>бно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використати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radio </a:t>
            </a:r>
            <a:r>
              <a:rPr lang="en-US" sz="2400" dirty="0" smtClean="0">
                <a:latin typeface="Consolas" panose="020B0609020204030204" pitchFamily="49" charset="0"/>
              </a:rPr>
              <a:t>button</a:t>
            </a:r>
            <a:r>
              <a:rPr lang="ru-RU" sz="2400" dirty="0" smtClean="0">
                <a:latin typeface="Consolas" panose="020B0609020204030204" pitchFamily="49" charset="0"/>
              </a:rPr>
              <a:t>, </a:t>
            </a:r>
            <a:r>
              <a:rPr lang="uk-UA" sz="2400" dirty="0">
                <a:latin typeface="Consolas" panose="020B0609020204030204" pitchFamily="49" charset="0"/>
              </a:rPr>
              <a:t>так як </a:t>
            </a:r>
            <a:r>
              <a:rPr lang="en-US" sz="2400" dirty="0">
                <a:latin typeface="Consolas" panose="020B0609020204030204" pitchFamily="49" charset="0"/>
              </a:rPr>
              <a:t>accept</a:t>
            </a:r>
            <a:r>
              <a:rPr lang="ru-RU" sz="2400" dirty="0">
                <a:latin typeface="Consolas" panose="020B0609020204030204" pitchFamily="49" charset="0"/>
              </a:rPr>
              <a:t>/</a:t>
            </a:r>
            <a:r>
              <a:rPr lang="en-US" sz="2400" dirty="0">
                <a:latin typeface="Consolas" panose="020B0609020204030204" pitchFamily="49" charset="0"/>
              </a:rPr>
              <a:t>discard </a:t>
            </a:r>
            <a:r>
              <a:rPr lang="uk-UA" sz="2400" dirty="0">
                <a:latin typeface="Consolas" panose="020B0609020204030204" pitchFamily="49" charset="0"/>
              </a:rPr>
              <a:t>не </a:t>
            </a:r>
            <a:r>
              <a:rPr lang="uk-UA" sz="2400" dirty="0" smtClean="0">
                <a:latin typeface="Consolas" panose="020B0609020204030204" pitchFamily="49" charset="0"/>
              </a:rPr>
              <a:t>можуть </a:t>
            </a:r>
            <a:r>
              <a:rPr lang="uk-UA" sz="2400" dirty="0">
                <a:latin typeface="Consolas" panose="020B0609020204030204" pitchFamily="49" charset="0"/>
              </a:rPr>
              <a:t>бути відмічені одночасно.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684212" y="368180"/>
            <a:ext cx="6400800" cy="894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dirty="0">
                <a:solidFill>
                  <a:schemeClr val="tx1"/>
                </a:solidFill>
                <a:latin typeface="Consolas" panose="020B0609020204030204" pitchFamily="49" charset="0"/>
              </a:rPr>
              <a:t>Завдання </a:t>
            </a: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uk-UA" sz="4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uk-UA" sz="4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4" y="1262745"/>
            <a:ext cx="9954759" cy="7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201</TotalTime>
  <Words>633</Words>
  <Application>Microsoft Office PowerPoint</Application>
  <PresentationFormat>Произвольный</PresentationFormat>
  <Paragraphs>58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Перспектива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Висновок</vt:lpstr>
      <vt:lpstr>Кінець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Андрій Колесник</dc:creator>
  <cp:lastModifiedBy>Everon Link</cp:lastModifiedBy>
  <cp:revision>24</cp:revision>
  <dcterms:created xsi:type="dcterms:W3CDTF">2016-03-30T14:12:24Z</dcterms:created>
  <dcterms:modified xsi:type="dcterms:W3CDTF">2016-04-21T07:02:03Z</dcterms:modified>
</cp:coreProperties>
</file>