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8" r:id="rId12"/>
    <p:sldId id="269" r:id="rId13"/>
    <p:sldId id="277" r:id="rId14"/>
    <p:sldId id="273" r:id="rId15"/>
    <p:sldId id="276" r:id="rId16"/>
    <p:sldId id="278" r:id="rId17"/>
    <p:sldId id="279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90290" y="4315548"/>
            <a:ext cx="4966950" cy="1514948"/>
          </a:xfrm>
        </p:spPr>
        <p:txBody>
          <a:bodyPr/>
          <a:lstStyle/>
          <a:p>
            <a:r>
              <a:rPr lang="uk-UA" dirty="0" smtClean="0"/>
              <a:t>Виконав </a:t>
            </a:r>
            <a:r>
              <a:rPr lang="uk-UA" dirty="0" err="1" smtClean="0"/>
              <a:t>Кінаш</a:t>
            </a:r>
            <a:r>
              <a:rPr lang="uk-UA" dirty="0" smtClean="0"/>
              <a:t> Ю.</a:t>
            </a:r>
          </a:p>
          <a:p>
            <a:r>
              <a:rPr lang="uk-UA" dirty="0" smtClean="0"/>
              <a:t> ст. гр. </a:t>
            </a:r>
            <a:r>
              <a:rPr lang="uk-UA" dirty="0" smtClean="0">
                <a:latin typeface="+mj-lt"/>
              </a:rPr>
              <a:t>ПІ-13-1(2)</a:t>
            </a:r>
            <a:endParaRPr lang="uk-UA" dirty="0"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733730" y="181245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dirty="0" smtClean="0">
                <a:solidFill>
                  <a:schemeClr val="tx1"/>
                </a:solidFill>
              </a:rPr>
              <a:t>Тестування графічного інтерфейсу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02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206" y="609601"/>
            <a:ext cx="6641497" cy="2249214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Даний інтерфейс буде виглядати краще і продуктивніше, якщо замінити два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</a:t>
            </a:r>
            <a:r>
              <a:rPr lang="uk-UA" sz="2400" dirty="0" smtClean="0"/>
              <a:t>на один </a:t>
            </a:r>
            <a:r>
              <a:rPr lang="en-US" sz="2400" dirty="0" smtClean="0"/>
              <a:t>checkbox</a:t>
            </a:r>
            <a:r>
              <a:rPr lang="uk-UA" sz="2400" dirty="0" smtClean="0"/>
              <a:t>, так як користувачу в даному випадку потрібно дати відповідь </a:t>
            </a:r>
            <a:r>
              <a:rPr lang="uk-UA" sz="2400" dirty="0" err="1" smtClean="0"/>
              <a:t>так\ні</a:t>
            </a:r>
            <a:r>
              <a:rPr lang="uk-UA" sz="2400" dirty="0" smtClean="0"/>
              <a:t>.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8695" y="6122594"/>
            <a:ext cx="2080009" cy="7354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9-10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4" y="621527"/>
            <a:ext cx="5131816" cy="167673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05109" y="3287484"/>
            <a:ext cx="11929241" cy="1053283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залежності</a:t>
            </a:r>
            <a:r>
              <a:rPr kumimoji="0" lang="uk-UA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від ситуації і розміщення інших елементів, даний випадок може бути найкращим рішенням, але також дану групу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 </a:t>
            </a:r>
            <a:r>
              <a:rPr kumimoji="0" lang="uk-UA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можна розмістити в стовпчик.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9" y="4564601"/>
            <a:ext cx="10842402" cy="1306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5329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7011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482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87602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2289" y="136634"/>
            <a:ext cx="8517846" cy="2574349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Коли </a:t>
            </a:r>
            <a:r>
              <a:rPr lang="en-US" sz="2400" dirty="0" smtClean="0"/>
              <a:t>checkbox</a:t>
            </a:r>
            <a:r>
              <a:rPr lang="uk-UA" sz="2400" dirty="0" smtClean="0"/>
              <a:t> змішаний, його зазвичай використовують для роботи з колекціями елементів , щоб позначити щось неважливим або не використовуваним.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9204" y="6154125"/>
            <a:ext cx="2080009" cy="703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11-12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2" y="1036520"/>
            <a:ext cx="5289102" cy="145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3808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0625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533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3" y="3585234"/>
            <a:ext cx="5718706" cy="4016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2" y="3975050"/>
            <a:ext cx="4617839" cy="1894970"/>
          </a:xfrm>
          <a:prstGeom prst="rect">
            <a:avLst/>
          </a:prstGeom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5517930" y="3948056"/>
            <a:ext cx="5530174" cy="247307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Звичайно,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checkbox-</a:t>
            </a:r>
            <a:r>
              <a:rPr kumimoji="0" lang="uk-U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використовуються і для позначення прогресу роботи.</a:t>
            </a:r>
          </a:p>
        </p:txBody>
      </p:sp>
    </p:spTree>
    <p:extLst>
      <p:ext uri="{BB962C8B-B14F-4D97-AF65-F5344CB8AC3E}">
        <p14:creationId xmlns:p14="http://schemas.microsoft.com/office/powerpoint/2010/main" xmlns="" val="217424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08" y="1331497"/>
            <a:ext cx="8712036" cy="1327622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Нажаль таке використання </a:t>
            </a:r>
            <a:r>
              <a:rPr lang="en-US" sz="2800" dirty="0" smtClean="0">
                <a:solidFill>
                  <a:schemeClr val="tx1"/>
                </a:solidFill>
              </a:rPr>
              <a:t>checkbox</a:t>
            </a:r>
            <a:r>
              <a:rPr lang="uk-UA" sz="2800" dirty="0" smtClean="0">
                <a:solidFill>
                  <a:schemeClr val="tx1"/>
                </a:solidFill>
              </a:rPr>
              <a:t> суперечить його основній ідеї, і так не варто робити.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7676" y="6274676"/>
            <a:ext cx="2111538" cy="583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13-14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95" y="801022"/>
            <a:ext cx="8687034" cy="379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5960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42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173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147144" y="4172605"/>
            <a:ext cx="11866180" cy="1566043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Так, використання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checkbox-</a:t>
            </a:r>
            <a:r>
              <a:rPr lang="uk-UA" sz="2800" dirty="0" smtClean="0"/>
              <a:t>у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для динамічного відображення контенту є загальноприйнятою практикою, яка допомагає розвантажувати  графічний інтерфейс та робити його зручнішим для користувача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1" y="3322953"/>
            <a:ext cx="10288588" cy="5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05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77769"/>
            <a:ext cx="11813628" cy="99848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Це буде неправильним оскільки для виклику діалогових вікон існують призначені для цього </a:t>
            </a:r>
            <a:r>
              <a:rPr lang="uk-UA" sz="2800" dirty="0" err="1" smtClean="0">
                <a:solidFill>
                  <a:schemeClr val="tx1"/>
                </a:solidFill>
              </a:rPr>
              <a:t>віджети</a:t>
            </a:r>
            <a:r>
              <a:rPr lang="uk-UA" sz="2800" dirty="0" smtClean="0"/>
              <a:t>, а </a:t>
            </a:r>
            <a:r>
              <a:rPr lang="uk-UA" sz="2800" dirty="0" err="1" smtClean="0"/>
              <a:t>чекбокс</a:t>
            </a:r>
            <a:r>
              <a:rPr lang="uk-UA" sz="2800" dirty="0" smtClean="0"/>
              <a:t> не виконує цю функцію.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7164" y="6317035"/>
            <a:ext cx="1953884" cy="5409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15</a:t>
            </a:r>
            <a:r>
              <a:rPr lang="en-US" sz="4000" dirty="0" smtClean="0">
                <a:solidFill>
                  <a:schemeClr val="tx1"/>
                </a:solidFill>
              </a:rPr>
              <a:t>-16</a:t>
            </a:r>
            <a:endParaRPr lang="uk-UA" sz="4000" dirty="0" smtClean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0" y="236932"/>
            <a:ext cx="9795102" cy="46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074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7563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8287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6795622" y="2677838"/>
            <a:ext cx="4093095" cy="39578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випадку коли користувач обирає пункт із найвищим рівнем безпеки, всі прапорці повинні бути виставлені (але не активні). А в даному випадку, система стверджує, що ніякий контент не блокуватиметься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6" y="2559043"/>
            <a:ext cx="5343768" cy="35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292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2633" y="262759"/>
            <a:ext cx="5864775" cy="3078536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>
                <a:solidFill>
                  <a:schemeClr val="tx1"/>
                </a:solidFill>
              </a:rPr>
              <a:t>В даному випадку можна зекономити одну кнопку і замість 4 використати 3.</a:t>
            </a:r>
          </a:p>
          <a:p>
            <a:r>
              <a:rPr lang="uk-UA" sz="2400" dirty="0" smtClean="0"/>
              <a:t>Замінивши </a:t>
            </a:r>
            <a:r>
              <a:rPr lang="uk-UA" sz="2400" dirty="0" err="1" smtClean="0"/>
              <a:t>випадаючий</a:t>
            </a:r>
            <a:r>
              <a:rPr lang="uk-UA" sz="2400" dirty="0" smtClean="0"/>
              <a:t> другий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</a:t>
            </a:r>
            <a:r>
              <a:rPr lang="uk-UA" sz="2400" dirty="0" smtClean="0"/>
              <a:t>зробити: </a:t>
            </a:r>
          </a:p>
          <a:p>
            <a:r>
              <a:rPr lang="en-US" sz="2400" dirty="0" smtClean="0"/>
              <a:t>- Always open in a new window</a:t>
            </a:r>
          </a:p>
          <a:p>
            <a:r>
              <a:rPr lang="en-US" sz="2400" dirty="0" smtClean="0"/>
              <a:t>- Always open in a new tab</a:t>
            </a:r>
            <a:endParaRPr lang="uk-UA" sz="2400" dirty="0" smtClean="0"/>
          </a:p>
          <a:p>
            <a:pPr algn="just"/>
            <a:endParaRPr lang="uk-UA" sz="2400" dirty="0" smtClean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8185" y="6353821"/>
            <a:ext cx="2258684" cy="50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1</a:t>
            </a:r>
            <a:r>
              <a:rPr lang="en-US" sz="4000" dirty="0" smtClean="0">
                <a:solidFill>
                  <a:schemeClr val="tx1"/>
                </a:solidFill>
              </a:rPr>
              <a:t>8</a:t>
            </a:r>
            <a:r>
              <a:rPr lang="uk-UA" sz="4000" dirty="0" smtClean="0">
                <a:solidFill>
                  <a:schemeClr val="tx1"/>
                </a:solidFill>
              </a:rPr>
              <a:t>-1</a:t>
            </a:r>
            <a:r>
              <a:rPr lang="en-US" sz="4000" dirty="0" smtClean="0">
                <a:solidFill>
                  <a:schemeClr val="tx1"/>
                </a:solidFill>
              </a:rPr>
              <a:t>9</a:t>
            </a:r>
            <a:endParaRPr lang="uk-UA" sz="4000" dirty="0" smtClean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347160"/>
            <a:ext cx="5796226" cy="1633482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63495" y="3536466"/>
            <a:ext cx="5383721" cy="241320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Фраза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“Select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alignment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вже</a:t>
            </a:r>
            <a:r>
              <a:rPr kumimoji="0" lang="uk-UA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вказує на вибір типу підкреслення і фраза “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Alignment:</a:t>
            </a:r>
            <a:r>
              <a:rPr kumimoji="0" lang="uk-UA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буде зайвою.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39" y="3752194"/>
            <a:ext cx="4352257" cy="16266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7431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1143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352274"/>
            <a:ext cx="6400800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таких випадках текстове поле слід відключати до того моменту, поки відповідна йому радіо кнопка не буде обрана. Текстове поле варто залишати активним лише тоді, коли текст, який в нього введуть впливатиме на щось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8185" y="6080552"/>
            <a:ext cx="2069498" cy="777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</a:t>
            </a:r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uk-UA" sz="4000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49187"/>
            <a:ext cx="10892974" cy="7166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40" y="2352273"/>
            <a:ext cx="4454839" cy="3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571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872343"/>
            <a:ext cx="8517846" cy="470262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List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з якого користувач може обирати один або кілька елементів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Drop-Down List –</a:t>
            </a:r>
            <a:r>
              <a:rPr lang="uk-UA" sz="2800" dirty="0" smtClean="0">
                <a:solidFill>
                  <a:schemeClr val="tx1"/>
                </a:solidFill>
              </a:rPr>
              <a:t> список, який з’являється після натискання на спеціальну кнопку або при наведенні, при втраті фокусу або при повторному натисканні на кнопку він зникає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Combo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об’єднаний із текстовим полем, завдяки якому можна обирати елементи із списку. Двома видати таких списків є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List Box </a:t>
            </a:r>
            <a:r>
              <a:rPr lang="uk-UA" sz="2800" dirty="0" smtClean="0">
                <a:solidFill>
                  <a:schemeClr val="tx1"/>
                </a:solidFill>
              </a:rPr>
              <a:t>і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Drop-Down List </a:t>
            </a:r>
            <a:endParaRPr lang="uk-UA" sz="2800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7674" y="6049021"/>
            <a:ext cx="1953885" cy="808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2</a:t>
            </a:r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uk-UA" sz="4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d/da/List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2058" y="1872344"/>
            <a:ext cx="1938579" cy="13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1/Drop-down_lis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2058" y="3366405"/>
            <a:ext cx="1938579" cy="12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d/Combo_box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2058" y="4803027"/>
            <a:ext cx="1938579" cy="12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1310368"/>
            <a:ext cx="8633854" cy="3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82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77765"/>
            <a:ext cx="12192000" cy="2426387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Щоб вибрати число 5 з випадного списку потрібно нажати лівою кнопку на іконку з направлення вниз куди і буде випадати список, далі потрібно вибрати цифру 5 у списку який з</a:t>
            </a:r>
            <a:r>
              <a:rPr lang="en-US" sz="2800" dirty="0" smtClean="0"/>
              <a:t>’</a:t>
            </a:r>
            <a:r>
              <a:rPr lang="uk-UA" sz="2800" dirty="0" smtClean="0">
                <a:solidFill>
                  <a:schemeClr val="tx1"/>
                </a:solidFill>
              </a:rPr>
              <a:t>явився.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6119" y="6232633"/>
            <a:ext cx="2354319" cy="672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22-23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60" y="284596"/>
            <a:ext cx="10123676" cy="372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4380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3816761"/>
            <a:ext cx="12065876" cy="204801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Drop-Down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списку між цими елементами можна перемикатися або вказаними на попередньому слайді методами або натисканням на стрілочки. Стрілочка «вниз» обиратиме наступний до поточного елемент, а стрілочка «вверх» - попередній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2" y="2932069"/>
            <a:ext cx="9436464" cy="4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01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9336" y="819807"/>
            <a:ext cx="3826305" cy="1233213"/>
          </a:xfrm>
        </p:spPr>
        <p:txBody>
          <a:bodyPr>
            <a:normAutofit/>
          </a:bodyPr>
          <a:lstStyle/>
          <a:p>
            <a:r>
              <a:rPr lang="uk-UA" sz="6600" dirty="0" smtClean="0">
                <a:solidFill>
                  <a:schemeClr val="accent5">
                    <a:lumMod val="75000"/>
                  </a:schemeClr>
                </a:solidFill>
              </a:rPr>
              <a:t>Висновки</a:t>
            </a:r>
            <a:endParaRPr lang="uk-UA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1477" y="2336799"/>
            <a:ext cx="9127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На цій лабораторній роботі я здобув, а також покращив вміння виявляти помилки і недоліки графічних інтерфейсів програмних продуктів, а також засвоїв і отримав нові знання.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321464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173506" y="2700170"/>
            <a:ext cx="5389581" cy="1059628"/>
          </a:xfrm>
        </p:spPr>
        <p:txBody>
          <a:bodyPr>
            <a:normAutofit/>
          </a:bodyPr>
          <a:lstStyle/>
          <a:p>
            <a:r>
              <a:rPr lang="uk-UA" sz="5400" dirty="0" smtClean="0"/>
              <a:t>ДЯКУЮ ЗА УВАГУ</a:t>
            </a:r>
            <a:endParaRPr lang="uk-UA" sz="5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38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2074" y="2823803"/>
            <a:ext cx="8146279" cy="1947333"/>
          </a:xfrm>
        </p:spPr>
        <p:txBody>
          <a:bodyPr>
            <a:normAutofit/>
          </a:bodyPr>
          <a:lstStyle/>
          <a:p>
            <a:pPr algn="l"/>
            <a:r>
              <a:rPr lang="uk-UA" sz="2800" dirty="0" smtClean="0">
                <a:solidFill>
                  <a:schemeClr val="tx1"/>
                </a:solidFill>
              </a:rPr>
              <a:t>Завданням даної лабораторної роботи здобути , а може і покращити вміння виявляти помилки і недоліки </a:t>
            </a:r>
            <a:r>
              <a:rPr lang="uk-UA" sz="2800" dirty="0" smtClean="0"/>
              <a:t>графічних інтерфейсів </a:t>
            </a:r>
            <a:r>
              <a:rPr lang="uk-UA" sz="2800" dirty="0" smtClean="0">
                <a:solidFill>
                  <a:schemeClr val="tx1"/>
                </a:solidFill>
              </a:rPr>
              <a:t>програмних продуктів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21573" y="1145946"/>
            <a:ext cx="5549462" cy="1166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даної роботи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4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7688" y="3391362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У даному випадку вигляд курсору такий же самий як при наведенні на активну кнопку.</a:t>
            </a:r>
            <a:br>
              <a:rPr lang="uk-UA" sz="2800" dirty="0" smtClean="0"/>
            </a:br>
            <a:r>
              <a:rPr lang="uk-UA" sz="2800" dirty="0" smtClean="0"/>
              <a:t>Слід було змінити курсор при наведенні на  неактивну кнопку на звичайний курсор.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9186" y="6006978"/>
            <a:ext cx="1796230" cy="851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1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18" y="1527824"/>
            <a:ext cx="4479586" cy="1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1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1275" y="3580549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В даному тесті абсолютно не вказано ніякої інформації про те чим заповняти дане поле.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8166" y="6006979"/>
            <a:ext cx="1617554" cy="851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2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00" y="1227143"/>
            <a:ext cx="5337381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6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7593" y="1418896"/>
            <a:ext cx="3677580" cy="466659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даному полі відсутня підказка, яка випливає при наведенні курсору на поле, де вказано інформацію про дане поле.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7655" y="6122594"/>
            <a:ext cx="1785719" cy="735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3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25" y="2358963"/>
            <a:ext cx="4651104" cy="12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488474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Щоб виключити </a:t>
            </a:r>
            <a:r>
              <a:rPr lang="en-US" sz="2800" dirty="0" smtClean="0"/>
              <a:t>checkbox </a:t>
            </a:r>
            <a:r>
              <a:rPr lang="uk-UA" sz="2800" dirty="0" smtClean="0"/>
              <a:t> потрібно натиснути на поле з галочкою (якщо </a:t>
            </a:r>
            <a:r>
              <a:rPr lang="en-US" sz="2800" dirty="0" smtClean="0"/>
              <a:t>checkbox </a:t>
            </a:r>
            <a:r>
              <a:rPr lang="uk-UA" sz="2800" dirty="0" smtClean="0"/>
              <a:t> включений) він буде виключений.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8165" y="6164634"/>
            <a:ext cx="1639614" cy="6933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4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01" y="4095028"/>
            <a:ext cx="5706939" cy="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38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015" y="3249199"/>
            <a:ext cx="9198151" cy="2504441"/>
          </a:xfrm>
        </p:spPr>
        <p:txBody>
          <a:bodyPr>
            <a:normAutofit lnSpcReduction="10000"/>
          </a:bodyPr>
          <a:lstStyle/>
          <a:p>
            <a:r>
              <a:rPr lang="uk-UA" sz="2800" dirty="0" smtClean="0"/>
              <a:t>Даний інтерфейс є абсолютно не вірним, так як тут </a:t>
            </a:r>
            <a:r>
              <a:rPr lang="uk-UA" sz="2800" dirty="0" err="1" smtClean="0"/>
              <a:t>обов</a:t>
            </a:r>
            <a:r>
              <a:rPr lang="en-US" sz="2800" dirty="0" smtClean="0"/>
              <a:t>’</a:t>
            </a:r>
            <a:r>
              <a:rPr lang="uk-UA" sz="2800" dirty="0" err="1" smtClean="0"/>
              <a:t>язково</a:t>
            </a:r>
            <a:r>
              <a:rPr lang="uk-UA" sz="2800" dirty="0" smtClean="0"/>
              <a:t> потрібно вказати 2 кнопки між якими можна вибрати.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uk-UA" sz="2800" dirty="0" smtClean="0"/>
              <a:t>Найкращим варіантом було б додати 2</a:t>
            </a:r>
            <a:r>
              <a:rPr lang="en-US" sz="2800" dirty="0" smtClean="0"/>
              <a:t> </a:t>
            </a:r>
            <a:r>
              <a:rPr lang="en-US" sz="2800" dirty="0" err="1" smtClean="0"/>
              <a:t>radiobutton</a:t>
            </a:r>
            <a:r>
              <a:rPr lang="uk-UA" sz="2800" dirty="0" smtClean="0"/>
              <a:t>, перший </a:t>
            </a:r>
            <a:r>
              <a:rPr lang="en-US" sz="2800" dirty="0" err="1" smtClean="0"/>
              <a:t>radiobutton</a:t>
            </a:r>
            <a:r>
              <a:rPr lang="ru-RU" sz="2800" dirty="0" smtClean="0"/>
              <a:t> буде в</a:t>
            </a:r>
            <a:r>
              <a:rPr lang="uk-UA" sz="2800" dirty="0" err="1" smtClean="0"/>
              <a:t>ідповідати</a:t>
            </a:r>
            <a:r>
              <a:rPr lang="uk-UA" sz="2800" dirty="0" smtClean="0"/>
              <a:t> чоловічій статі ,а другий </a:t>
            </a:r>
            <a:r>
              <a:rPr lang="en-US" sz="2800" dirty="0" err="1" smtClean="0"/>
              <a:t>radiobutton</a:t>
            </a:r>
            <a:r>
              <a:rPr lang="uk-UA" sz="2800" dirty="0" smtClean="0"/>
              <a:t> жіночій.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7655" y="6112083"/>
            <a:ext cx="1806740" cy="745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1" y="1618279"/>
            <a:ext cx="10537769" cy="10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6395" y="1262744"/>
            <a:ext cx="8719180" cy="4484913"/>
          </a:xfrm>
        </p:spPr>
        <p:txBody>
          <a:bodyPr>
            <a:normAutofit/>
          </a:bodyPr>
          <a:lstStyle/>
          <a:p>
            <a:pPr algn="just"/>
            <a:r>
              <a:rPr lang="uk-UA" sz="2400" dirty="0" smtClean="0">
                <a:solidFill>
                  <a:schemeClr val="tx1"/>
                </a:solidFill>
              </a:rPr>
              <a:t>В цьому інтерфейсі було б розумним винести поле “</a:t>
            </a:r>
            <a:r>
              <a:rPr lang="en-US" sz="2400" dirty="0" smtClean="0"/>
              <a:t>no thanks</a:t>
            </a:r>
            <a:r>
              <a:rPr lang="uk-UA" sz="2400" dirty="0" smtClean="0">
                <a:solidFill>
                  <a:schemeClr val="tx1"/>
                </a:solidFill>
              </a:rPr>
              <a:t>”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just"/>
            <a:r>
              <a:rPr lang="uk-UA" sz="2400" dirty="0" smtClean="0">
                <a:solidFill>
                  <a:schemeClr val="tx1"/>
                </a:solidFill>
              </a:rPr>
              <a:t>За межі блоку з подарками, і коли </a:t>
            </a:r>
            <a:r>
              <a:rPr lang="uk-UA" sz="2400" dirty="0" smtClean="0"/>
              <a:t>поле “</a:t>
            </a:r>
            <a:r>
              <a:rPr lang="en-US" sz="2400" dirty="0" smtClean="0"/>
              <a:t>no thanks</a:t>
            </a:r>
            <a:r>
              <a:rPr lang="uk-UA" sz="2400" dirty="0" smtClean="0"/>
              <a:t>”</a:t>
            </a:r>
            <a:r>
              <a:rPr lang="en-US" sz="2400" dirty="0" smtClean="0"/>
              <a:t> </a:t>
            </a:r>
            <a:r>
              <a:rPr lang="uk-UA" sz="2400" dirty="0" smtClean="0"/>
              <a:t> буде активним щоб ввесь блок з подарками був неактивним і навпаки.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6330" y="6182688"/>
            <a:ext cx="1876108" cy="67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8" y="2920672"/>
            <a:ext cx="6844723" cy="29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71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490" y="1242909"/>
            <a:ext cx="9203695" cy="943244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В даному </a:t>
            </a:r>
            <a:r>
              <a:rPr lang="uk-UA" sz="2400" dirty="0" err="1" smtClean="0">
                <a:solidFill>
                  <a:schemeClr val="tx1"/>
                </a:solidFill>
              </a:rPr>
              <a:t>ітерфейсі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/>
              <a:t>буде достатньо одного </a:t>
            </a:r>
            <a:r>
              <a:rPr lang="en-US" sz="2400" dirty="0" smtClean="0"/>
              <a:t>checkbox</a:t>
            </a:r>
            <a:r>
              <a:rPr lang="uk-UA" sz="2400" dirty="0" smtClean="0"/>
              <a:t> щоб відповісти так</a:t>
            </a:r>
            <a:r>
              <a:rPr lang="en-US" sz="2400" dirty="0" smtClean="0"/>
              <a:t>\</a:t>
            </a:r>
            <a:r>
              <a:rPr lang="uk-UA" sz="2400" dirty="0" smtClean="0"/>
              <a:t>ні</a:t>
            </a:r>
            <a:r>
              <a:rPr lang="en-US" sz="2400" dirty="0" smtClean="0"/>
              <a:t>.</a:t>
            </a:r>
            <a:endParaRPr lang="uk-UA" sz="2400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7144" y="6112083"/>
            <a:ext cx="2258685" cy="745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 7-8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4" y="484980"/>
            <a:ext cx="9954759" cy="714884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786759" y="4520934"/>
            <a:ext cx="9101958" cy="16696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 defTabSz="9144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uk-UA" sz="2400" dirty="0" smtClean="0"/>
              <a:t>Використання тільки 1 </a:t>
            </a:r>
            <a:r>
              <a:rPr lang="en-US" sz="2400" dirty="0" smtClean="0"/>
              <a:t>checkbox</a:t>
            </a:r>
            <a:r>
              <a:rPr lang="uk-UA" sz="2400" dirty="0" smtClean="0"/>
              <a:t> буде доволі незрозумілим користувачу, тому ТАК в даному випадку використання 2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</a:t>
            </a:r>
            <a:r>
              <a:rPr lang="uk-UA" sz="2400" dirty="0" smtClean="0"/>
              <a:t>буде доцільніше. 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9" y="3348449"/>
            <a:ext cx="10858944" cy="1032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1441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7023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173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-------------------------------------------------------------------------------------------------------------------------------------------------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52860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701</Words>
  <Application>Microsoft Office PowerPoint</Application>
  <PresentationFormat>Произвольный</PresentationFormat>
  <Paragraphs>68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Кінаш Юлій</dc:creator>
  <cp:lastModifiedBy>LOID</cp:lastModifiedBy>
  <cp:revision>23</cp:revision>
  <dcterms:created xsi:type="dcterms:W3CDTF">2016-03-30T14:12:24Z</dcterms:created>
  <dcterms:modified xsi:type="dcterms:W3CDTF">2016-04-13T21:36:52Z</dcterms:modified>
</cp:coreProperties>
</file>