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uk.wikipedia.org/wiki/RSS" TargetMode="External"/><Relationship Id="rId7" Type="http://schemas.openxmlformats.org/officeDocument/2006/relationships/hyperlink" Target="https://uk.wikipedia.org/wiki/Mozilla" TargetMode="External"/><Relationship Id="rId2" Type="http://schemas.openxmlformats.org/officeDocument/2006/relationships/hyperlink" Target="https://uk.wikipedia.org/wiki/%D0%9A%D0%BB%D1%96%D1%94%D0%BD%D1%82_%D0%B5%D0%BB%D0%B5%D0%BA%D1%82%D1%80%D0%BE%D0%BD%D0%BD%D0%BE%D1%97_%D0%BF%D0%BE%D1%88%D1%82%D0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XUL" TargetMode="External"/><Relationship Id="rId5" Type="http://schemas.openxmlformats.org/officeDocument/2006/relationships/hyperlink" Target="https://uk.wikipedia.org/wiki/%D0%A1%D0%B8%D1%80%D1%86%D0%B5%D0%B2%D0%B8%D0%B9_%D0%BA%D0%BE%D0%B4" TargetMode="External"/><Relationship Id="rId4" Type="http://schemas.openxmlformats.org/officeDocument/2006/relationships/hyperlink" Target="https://uk.wikipedia.org/wiki/%D0%92%D1%96%D0%B4%D0%BA%D1%80%D0%B8%D1%82%D0%B5_%D0%BF%D1%80%D0%BE%D0%B3%D1%80%D0%B0%D0%BC%D0%BD%D0%B5_%D0%B7%D0%B0%D0%B1%D0%B5%D0%B7%D0%BF%D0%B5%D1%87%D0%B5%D0%BD%D0%BD%D1%8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Windows" TargetMode="External"/><Relationship Id="rId13" Type="http://schemas.openxmlformats.org/officeDocument/2006/relationships/hyperlink" Target="https://uk.wikipedia.org/wiki/IMAP" TargetMode="External"/><Relationship Id="rId18" Type="http://schemas.openxmlformats.org/officeDocument/2006/relationships/hyperlink" Target="https://uk.wikipedia.org/wiki/GNU/Linux" TargetMode="External"/><Relationship Id="rId3" Type="http://schemas.openxmlformats.org/officeDocument/2006/relationships/hyperlink" Target="https://uk.wikipedia.org/wiki/Mozilla_Firefox" TargetMode="External"/><Relationship Id="rId7" Type="http://schemas.openxmlformats.org/officeDocument/2006/relationships/hyperlink" Target="https://uk.wikipedia.org/wiki/%D0%97%D0%B0%D1%81%D1%82%D0%BE%D1%81%D1%83%D0%BD%D0%BE%D0%BA" TargetMode="External"/><Relationship Id="rId12" Type="http://schemas.openxmlformats.org/officeDocument/2006/relationships/hyperlink" Target="https://uk.wikipedia.org/wiki/POP3" TargetMode="External"/><Relationship Id="rId17" Type="http://schemas.openxmlformats.org/officeDocument/2006/relationships/hyperlink" Target="https://uk.wikipedia.org/wiki/Mac_OS_X" TargetMode="External"/><Relationship Id="rId2" Type="http://schemas.openxmlformats.org/officeDocument/2006/relationships/hyperlink" Target="https://uk.wikipedia.org/wiki/%D0%92%D0%B5%D0%B1-%D0%B1%D1%80%D0%B0%D1%83%D0%B7%D0%B5%D1%80" TargetMode="External"/><Relationship Id="rId16" Type="http://schemas.openxmlformats.org/officeDocument/2006/relationships/hyperlink" Target="https://uk.wikipedia.org/wiki/Microsoft_Windows" TargetMode="External"/><Relationship Id="rId20" Type="http://schemas.openxmlformats.org/officeDocument/2006/relationships/hyperlink" Target="https://uk.wikipedia.org/wiki/%D0%A1%D0%BF%D0%B0%D0%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9A%D0%BE%D1%80%D0%B8%D1%81%D1%82%D1%83%D0%B2%D0%B0%D1%86%D1%8C%D0%BA%D0%B8%D0%B9_%D1%96%D0%BD%D1%82%D0%B5%D1%80%D1%84%D0%B5%D0%B9%D1%81" TargetMode="External"/><Relationship Id="rId11" Type="http://schemas.openxmlformats.org/officeDocument/2006/relationships/hyperlink" Target="https://uk.wikipedia.org/wiki/SMTP" TargetMode="External"/><Relationship Id="rId5" Type="http://schemas.openxmlformats.org/officeDocument/2006/relationships/hyperlink" Target="https://uk.wikipedia.org/wiki/Mozilla_Foundation" TargetMode="External"/><Relationship Id="rId15" Type="http://schemas.openxmlformats.org/officeDocument/2006/relationships/hyperlink" Target="https://uk.wikipedia.org/wiki/RSS" TargetMode="External"/><Relationship Id="rId10" Type="http://schemas.openxmlformats.org/officeDocument/2006/relationships/hyperlink" Target="https://uk.wikipedia.org/wiki/HTML" TargetMode="External"/><Relationship Id="rId19" Type="http://schemas.openxmlformats.org/officeDocument/2006/relationships/hyperlink" Target="https://uk.wikipedia.org/wiki/%D0%9F%D0%BB%D0%B0%D0%B3%D1%96%D0%BD" TargetMode="External"/><Relationship Id="rId4" Type="http://schemas.openxmlformats.org/officeDocument/2006/relationships/hyperlink" Target="https://uk.wikipedia.org/wiki/XUL" TargetMode="External"/><Relationship Id="rId9" Type="http://schemas.openxmlformats.org/officeDocument/2006/relationships/hyperlink" Target="https://uk.wikipedia.org/wiki/Outlook_Express" TargetMode="External"/><Relationship Id="rId14" Type="http://schemas.openxmlformats.org/officeDocument/2006/relationships/hyperlink" Target="https://uk.wikipedia.org/wiki/NNT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Типи</a:t>
            </a:r>
            <a:r>
              <a:rPr lang="ru-RU" dirty="0" smtClean="0"/>
              <a:t> </a:t>
            </a:r>
            <a:r>
              <a:rPr lang="uk-UA" dirty="0" smtClean="0"/>
              <a:t>тестування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 студент групи ПІ-13-1</a:t>
            </a:r>
          </a:p>
          <a:p>
            <a:r>
              <a:rPr lang="uk-UA" dirty="0" smtClean="0"/>
              <a:t>Бабала Василь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707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24590"/>
            <a:ext cx="9905998" cy="5614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				</a:t>
            </a:r>
            <a:r>
              <a:rPr lang="uk-UA" dirty="0" smtClean="0"/>
              <a:t>Тестування інтерфейсу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7034" y="1030705"/>
            <a:ext cx="9905998" cy="3124201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Я, як користувач, повинен мати зручну панель із папками повідомлень і панель із календарем.</a:t>
            </a:r>
          </a:p>
          <a:p>
            <a:r>
              <a:rPr lang="uk-UA" dirty="0" smtClean="0"/>
              <a:t>Виконання: </a:t>
            </a:r>
          </a:p>
          <a:p>
            <a:r>
              <a:rPr lang="uk-UA" dirty="0" smtClean="0"/>
              <a:t>Запустити додаток.</a:t>
            </a:r>
          </a:p>
          <a:p>
            <a:r>
              <a:rPr lang="uk-UA" dirty="0" smtClean="0"/>
              <a:t>Переглянути елементи інтерфейсу.</a:t>
            </a:r>
          </a:p>
          <a:p>
            <a:r>
              <a:rPr lang="uk-UA" dirty="0" smtClean="0"/>
              <a:t>Очікуваний результат:</a:t>
            </a:r>
          </a:p>
          <a:p>
            <a:r>
              <a:rPr lang="uk-UA" dirty="0" smtClean="0"/>
              <a:t>Наявність панелей повідомлень і календаря.</a:t>
            </a:r>
          </a:p>
          <a:p>
            <a:r>
              <a:rPr lang="uk-UA" dirty="0" smtClean="0"/>
              <a:t>Отриманий результат:</a:t>
            </a:r>
          </a:p>
          <a:p>
            <a:r>
              <a:rPr lang="uk-UA" dirty="0" smtClean="0"/>
              <a:t>Наявність панелей.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78" y="1960395"/>
            <a:ext cx="1819275" cy="2905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3445042"/>
            <a:ext cx="16668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3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72716"/>
            <a:ext cx="9905998" cy="57751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				Тестування успішності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982578"/>
            <a:ext cx="9905998" cy="2192550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Вимога: Я, як користувач, хочу відкривати увесь зміст повідомлення менш ніж за  2 секунди.</a:t>
            </a:r>
          </a:p>
          <a:p>
            <a:r>
              <a:rPr lang="uk-UA" dirty="0" smtClean="0"/>
              <a:t>Виконання:</a:t>
            </a:r>
          </a:p>
          <a:p>
            <a:r>
              <a:rPr lang="uk-UA" dirty="0" smtClean="0"/>
              <a:t>Запустити додаток.</a:t>
            </a:r>
          </a:p>
          <a:p>
            <a:r>
              <a:rPr lang="uk-UA" dirty="0" smtClean="0"/>
              <a:t>Відкрити один з листів.</a:t>
            </a:r>
          </a:p>
          <a:p>
            <a:r>
              <a:rPr lang="uk-UA" dirty="0" smtClean="0"/>
              <a:t>Очікуваний результат:</a:t>
            </a:r>
          </a:p>
          <a:p>
            <a:r>
              <a:rPr lang="en-US" dirty="0" smtClean="0"/>
              <a:t>Thunderbird </a:t>
            </a:r>
            <a:r>
              <a:rPr lang="uk-UA" dirty="0" smtClean="0"/>
              <a:t>відкриває увесь вміст листа менш ніж за 2 секунди. 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73" y="3307474"/>
            <a:ext cx="5898557" cy="35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6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2044" y="176463"/>
            <a:ext cx="9905998" cy="48126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				Тестування локалізації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968" y="882317"/>
            <a:ext cx="10678443" cy="5374104"/>
          </a:xfrm>
        </p:spPr>
        <p:txBody>
          <a:bodyPr>
            <a:normAutofit fontScale="85000" lnSpcReduction="20000"/>
          </a:bodyPr>
          <a:lstStyle/>
          <a:p>
            <a:r>
              <a:rPr lang="uk-UA" dirty="0" smtClean="0"/>
              <a:t>Вимога: Я, як користувач, повинен мати можливість змінювати мову інтерфейсу.</a:t>
            </a:r>
          </a:p>
          <a:p>
            <a:r>
              <a:rPr lang="ru-RU" dirty="0" err="1"/>
              <a:t>Виконання</a:t>
            </a:r>
            <a:r>
              <a:rPr lang="ru-RU" dirty="0"/>
              <a:t>:</a:t>
            </a:r>
          </a:p>
          <a:p>
            <a:r>
              <a:rPr lang="uk-UA" dirty="0"/>
              <a:t>Відкрийте сторінку з посиланнями на </a:t>
            </a:r>
            <a:r>
              <a:rPr lang="uk-UA" dirty="0" smtClean="0"/>
              <a:t>мови. </a:t>
            </a:r>
            <a:r>
              <a:rPr lang="uk-UA" dirty="0"/>
              <a:t>Клацніть правою кнопкою миші по посиланню на русифікацію і виберіть «</a:t>
            </a:r>
            <a:r>
              <a:rPr lang="en-US" dirty="0"/>
              <a:t>Save Link as ...» </a:t>
            </a:r>
            <a:r>
              <a:rPr lang="uk-UA" dirty="0"/>
              <a:t>для того, щоб зберегти файл </a:t>
            </a:r>
            <a:r>
              <a:rPr lang="uk-UA" dirty="0" smtClean="0"/>
              <a:t>українізації </a:t>
            </a:r>
            <a:r>
              <a:rPr lang="uk-UA" dirty="0"/>
              <a:t>на жорсткому диску.</a:t>
            </a:r>
          </a:p>
          <a:p>
            <a:r>
              <a:rPr lang="uk-UA" dirty="0"/>
              <a:t>В </a:t>
            </a:r>
            <a:r>
              <a:rPr lang="en-US" dirty="0"/>
              <a:t>Thunderbird, </a:t>
            </a:r>
            <a:r>
              <a:rPr lang="uk-UA" dirty="0"/>
              <a:t>відкрийте управління доповненнями через меню «</a:t>
            </a:r>
            <a:r>
              <a:rPr lang="en-US" dirty="0"/>
              <a:t>Tools → </a:t>
            </a:r>
            <a:r>
              <a:rPr lang="en-US" dirty="0" err="1"/>
              <a:t>Addons</a:t>
            </a:r>
            <a:r>
              <a:rPr lang="en-US" dirty="0"/>
              <a:t>».</a:t>
            </a:r>
          </a:p>
          <a:p>
            <a:r>
              <a:rPr lang="uk-UA" dirty="0"/>
              <a:t>У вікні управління доповненнями клацніть по значку "шестерні" у верхньому правому куті, розташованому зліва від рядка пошуку доповнень, і виберіть пункт «</a:t>
            </a:r>
            <a:r>
              <a:rPr lang="en-US" dirty="0"/>
              <a:t>Install Add-on From File ...».</a:t>
            </a:r>
          </a:p>
          <a:p>
            <a:r>
              <a:rPr lang="uk-UA" dirty="0"/>
              <a:t>Знайдіть і виберіть файл </a:t>
            </a:r>
            <a:r>
              <a:rPr lang="uk-UA" dirty="0" smtClean="0"/>
              <a:t>українізації</a:t>
            </a:r>
            <a:r>
              <a:rPr lang="uk-UA" dirty="0"/>
              <a:t>, який ви завантажили і натисніть «</a:t>
            </a:r>
            <a:r>
              <a:rPr lang="en-US" dirty="0"/>
              <a:t>OK».</a:t>
            </a:r>
          </a:p>
          <a:p>
            <a:r>
              <a:rPr lang="uk-UA" dirty="0"/>
              <a:t>Відкрийте редактор налаштувань з пункту налаштувань «</a:t>
            </a:r>
            <a:r>
              <a:rPr lang="en-US" dirty="0"/>
              <a:t>Advanced → Main → </a:t>
            </a:r>
            <a:r>
              <a:rPr lang="en-US" dirty="0" err="1"/>
              <a:t>Config</a:t>
            </a:r>
            <a:r>
              <a:rPr lang="en-US" dirty="0"/>
              <a:t> Editor».</a:t>
            </a:r>
          </a:p>
          <a:p>
            <a:r>
              <a:rPr lang="uk-UA" dirty="0"/>
              <a:t>Знайдіть параметр </a:t>
            </a:r>
            <a:r>
              <a:rPr lang="en-US" dirty="0" err="1"/>
              <a:t>general.useragent.locale</a:t>
            </a:r>
            <a:r>
              <a:rPr lang="en-US" dirty="0"/>
              <a:t>.</a:t>
            </a:r>
          </a:p>
          <a:p>
            <a:r>
              <a:rPr lang="uk-UA" dirty="0"/>
              <a:t>Змініть його значення з </a:t>
            </a:r>
            <a:r>
              <a:rPr lang="en-US" dirty="0" err="1"/>
              <a:t>en</a:t>
            </a:r>
            <a:r>
              <a:rPr lang="en-US" dirty="0"/>
              <a:t>-US </a:t>
            </a:r>
            <a:r>
              <a:rPr lang="uk-UA" dirty="0"/>
              <a:t>на </a:t>
            </a:r>
            <a:r>
              <a:rPr lang="en-US" dirty="0" smtClean="0"/>
              <a:t>UA.</a:t>
            </a:r>
            <a:endParaRPr lang="en-US" dirty="0"/>
          </a:p>
          <a:p>
            <a:r>
              <a:rPr lang="uk-UA" dirty="0" err="1"/>
              <a:t>Перезапустіть</a:t>
            </a:r>
            <a:r>
              <a:rPr lang="uk-UA" dirty="0"/>
              <a:t> </a:t>
            </a:r>
            <a:r>
              <a:rPr lang="en-US" dirty="0"/>
              <a:t>Thunderbird.</a:t>
            </a:r>
            <a:endParaRPr lang="uk-UA" dirty="0" smtClean="0"/>
          </a:p>
          <a:p>
            <a:r>
              <a:rPr lang="uk-UA" dirty="0" smtClean="0"/>
              <a:t>Очікуваний результат:</a:t>
            </a:r>
          </a:p>
          <a:p>
            <a:r>
              <a:rPr lang="uk-UA" dirty="0" smtClean="0"/>
              <a:t>Мова інтерфейсу зміниться на вибрану</a:t>
            </a:r>
          </a:p>
          <a:p>
            <a:r>
              <a:rPr lang="uk-UA" dirty="0" smtClean="0"/>
              <a:t>Отриманий результат:</a:t>
            </a:r>
          </a:p>
          <a:p>
            <a:r>
              <a:rPr lang="uk-UA" dirty="0" smtClean="0"/>
              <a:t>Мова інтерфейсу змінилася</a:t>
            </a: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81" y="5162762"/>
            <a:ext cx="8447619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Об’єкт тестування - </a:t>
            </a:r>
            <a:r>
              <a:rPr lang="en-US" dirty="0" smtClean="0">
                <a:effectLst/>
              </a:rPr>
              <a:t>Mozilla Thunderbird</a:t>
            </a:r>
            <a:r>
              <a:rPr lang="uk-UA" dirty="0">
                <a:effectLst/>
              </a:rPr>
              <a:t/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8908" y="1562100"/>
            <a:ext cx="9905998" cy="3124201"/>
          </a:xfrm>
        </p:spPr>
        <p:txBody>
          <a:bodyPr/>
          <a:lstStyle/>
          <a:p>
            <a:r>
              <a:rPr lang="en-US" b="1" dirty="0">
                <a:effectLst/>
              </a:rPr>
              <a:t>Mozilla Thunderbird (</a:t>
            </a:r>
            <a:r>
              <a:rPr lang="uk-UA" b="1" dirty="0">
                <a:effectLst/>
              </a:rPr>
              <a:t>Буревісник)</a:t>
            </a:r>
            <a:r>
              <a:rPr lang="uk-UA" dirty="0">
                <a:effectLst/>
              </a:rPr>
              <a:t> — безкоштовний </a:t>
            </a:r>
            <a:r>
              <a:rPr lang="uk-UA" dirty="0">
                <a:effectLst/>
                <a:hlinkClick r:id="rId2" tooltip="Клієнт електронної пошти"/>
              </a:rPr>
              <a:t>клієнт електронної пошти</a:t>
            </a:r>
            <a:r>
              <a:rPr lang="uk-UA" dirty="0">
                <a:effectLst/>
              </a:rPr>
              <a:t>, новин, та </a:t>
            </a:r>
            <a:r>
              <a:rPr lang="en-US" dirty="0">
                <a:effectLst/>
                <a:hlinkClick r:id="rId3" tooltip="RSS"/>
              </a:rPr>
              <a:t>RSS</a:t>
            </a:r>
            <a:r>
              <a:rPr lang="en-US" dirty="0">
                <a:effectLst/>
              </a:rPr>
              <a:t> </a:t>
            </a:r>
            <a:r>
              <a:rPr lang="uk-UA" dirty="0">
                <a:effectLst/>
              </a:rPr>
              <a:t>з </a:t>
            </a:r>
            <a:r>
              <a:rPr lang="uk-UA" dirty="0">
                <a:effectLst/>
                <a:hlinkClick r:id="rId4" tooltip="Відкрите програмне забезпечення"/>
              </a:rPr>
              <a:t>відкритим</a:t>
            </a:r>
            <a:r>
              <a:rPr lang="uk-UA" dirty="0">
                <a:effectLst/>
              </a:rPr>
              <a:t> </a:t>
            </a:r>
            <a:r>
              <a:rPr lang="uk-UA" dirty="0">
                <a:effectLst/>
                <a:hlinkClick r:id="rId5" tooltip="Сирцевий код"/>
              </a:rPr>
              <a:t>сирцевим кодом</a:t>
            </a:r>
            <a:r>
              <a:rPr lang="uk-UA" dirty="0">
                <a:effectLst/>
              </a:rPr>
              <a:t>. Заснований на </a:t>
            </a:r>
            <a:r>
              <a:rPr lang="en-US" dirty="0">
                <a:effectLst/>
                <a:hlinkClick r:id="rId6" tooltip="XUL"/>
              </a:rPr>
              <a:t>XUL</a:t>
            </a:r>
            <a:r>
              <a:rPr lang="en-US" dirty="0">
                <a:effectLst/>
              </a:rPr>
              <a:t>. </a:t>
            </a:r>
            <a:r>
              <a:rPr lang="uk-UA" dirty="0">
                <a:effectLst/>
              </a:rPr>
              <a:t>Є частиною проекту </a:t>
            </a:r>
            <a:r>
              <a:rPr lang="en-US" dirty="0">
                <a:effectLst/>
                <a:hlinkClick r:id="rId7" tooltip="Mozilla"/>
              </a:rPr>
              <a:t>Mozilla</a:t>
            </a:r>
            <a:r>
              <a:rPr lang="en-US" dirty="0">
                <a:effectLst/>
              </a:rPr>
              <a:t>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381500"/>
            <a:ext cx="9982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7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effectLst/>
              </a:rPr>
              <a:t>					Основні </a:t>
            </a:r>
            <a:r>
              <a:rPr lang="uk-UA" dirty="0">
                <a:effectLst/>
              </a:rPr>
              <a:t>особливості</a:t>
            </a:r>
            <a:br>
              <a:rPr lang="uk-UA" dirty="0">
                <a:effectLst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053" y="1860885"/>
            <a:ext cx="11582400" cy="4652210"/>
          </a:xfrm>
        </p:spPr>
        <p:txBody>
          <a:bodyPr>
            <a:normAutofit fontScale="92500" lnSpcReduction="10000"/>
          </a:bodyPr>
          <a:lstStyle/>
          <a:p>
            <a:r>
              <a:rPr lang="uk-UA" dirty="0">
                <a:effectLst/>
              </a:rPr>
              <a:t>Інтерфейс </a:t>
            </a:r>
            <a:r>
              <a:rPr lang="en-US" dirty="0">
                <a:effectLst/>
              </a:rPr>
              <a:t>Thunderbird, </a:t>
            </a:r>
            <a:r>
              <a:rPr lang="uk-UA" dirty="0">
                <a:effectLst/>
              </a:rPr>
              <a:t>як і </a:t>
            </a:r>
            <a:r>
              <a:rPr lang="uk-UA" dirty="0">
                <a:effectLst/>
                <a:hlinkClick r:id="rId2" tooltip="Веб-браузер"/>
              </a:rPr>
              <a:t>веб-браузера</a:t>
            </a:r>
            <a:r>
              <a:rPr lang="uk-UA" dirty="0">
                <a:effectLst/>
              </a:rPr>
              <a:t> </a:t>
            </a:r>
            <a:r>
              <a:rPr lang="en-US" dirty="0">
                <a:effectLst/>
                <a:hlinkClick r:id="rId3" tooltip="Mozilla Firefox"/>
              </a:rPr>
              <a:t>Mozilla Firefox</a:t>
            </a:r>
            <a:r>
              <a:rPr lang="en-US" dirty="0">
                <a:effectLst/>
              </a:rPr>
              <a:t>, </a:t>
            </a:r>
            <a:r>
              <a:rPr lang="uk-UA" dirty="0">
                <a:effectLst/>
              </a:rPr>
              <a:t>заснований на технології </a:t>
            </a:r>
            <a:r>
              <a:rPr lang="en-US" dirty="0">
                <a:effectLst/>
                <a:hlinkClick r:id="rId4" tooltip="XUL"/>
              </a:rPr>
              <a:t>XUL</a:t>
            </a:r>
            <a:r>
              <a:rPr lang="en-US" dirty="0">
                <a:effectLst/>
              </a:rPr>
              <a:t>, </a:t>
            </a:r>
            <a:r>
              <a:rPr lang="uk-UA" dirty="0">
                <a:effectLst/>
              </a:rPr>
              <a:t>розробленою </a:t>
            </a:r>
            <a:r>
              <a:rPr lang="en-US" dirty="0">
                <a:effectLst/>
                <a:hlinkClick r:id="rId5" tooltip="Mozilla Foundation"/>
              </a:rPr>
              <a:t>Mozilla Foundation</a:t>
            </a:r>
            <a:r>
              <a:rPr lang="en-US" dirty="0">
                <a:effectLst/>
              </a:rPr>
              <a:t>. </a:t>
            </a:r>
            <a:r>
              <a:rPr lang="uk-UA" dirty="0">
                <a:effectLst/>
              </a:rPr>
              <a:t>В результаті </a:t>
            </a:r>
            <a:r>
              <a:rPr lang="uk-UA" dirty="0">
                <a:effectLst/>
                <a:hlinkClick r:id="rId6" tooltip="Користувацький інтерфейс"/>
              </a:rPr>
              <a:t>користувацький інтерфейс</a:t>
            </a:r>
            <a:r>
              <a:rPr lang="uk-UA" dirty="0">
                <a:effectLst/>
              </a:rPr>
              <a:t> на всіх платформах виглядає так само, як у </a:t>
            </a:r>
            <a:r>
              <a:rPr lang="uk-UA" dirty="0">
                <a:effectLst/>
                <a:hlinkClick r:id="rId7" tooltip="Застосунок"/>
              </a:rPr>
              <a:t>застосунках</a:t>
            </a:r>
            <a:r>
              <a:rPr lang="uk-UA" dirty="0">
                <a:effectLst/>
              </a:rPr>
              <a:t>, розроблених для цієї конкретної платформи. Як і </a:t>
            </a:r>
            <a:r>
              <a:rPr lang="en-US" dirty="0">
                <a:effectLst/>
              </a:rPr>
              <a:t>Firefox, Thunderbird </a:t>
            </a:r>
            <a:r>
              <a:rPr lang="uk-UA" dirty="0">
                <a:effectLst/>
              </a:rPr>
              <a:t>підтримує візуальні теми. Типово інтерфейс програми схожий на звичний користувачам </a:t>
            </a:r>
            <a:r>
              <a:rPr lang="en-US" dirty="0">
                <a:effectLst/>
                <a:hlinkClick r:id="rId8" tooltip="Windows"/>
              </a:rPr>
              <a:t>Windows</a:t>
            </a:r>
            <a:r>
              <a:rPr lang="uk-UA" dirty="0">
                <a:effectLst/>
              </a:rPr>
              <a:t>інтерфейс поштового клієнта </a:t>
            </a:r>
            <a:r>
              <a:rPr lang="en-US" dirty="0">
                <a:effectLst/>
                <a:hlinkClick r:id="rId9" tooltip="Outlook Express"/>
              </a:rPr>
              <a:t>Outlook Express</a:t>
            </a:r>
            <a:r>
              <a:rPr lang="en-US" dirty="0">
                <a:effectLst/>
              </a:rPr>
              <a:t>.</a:t>
            </a:r>
          </a:p>
          <a:p>
            <a:r>
              <a:rPr lang="uk-UA" dirty="0">
                <a:effectLst/>
              </a:rPr>
              <a:t>За умовчанням </a:t>
            </a:r>
            <a:r>
              <a:rPr lang="en-US" dirty="0">
                <a:effectLst/>
              </a:rPr>
              <a:t>Thunderbird </a:t>
            </a:r>
            <a:r>
              <a:rPr lang="uk-UA" dirty="0">
                <a:effectLst/>
              </a:rPr>
              <a:t>не указує жорстко шрифти, якими набиратиметься повідомлення у форматі </a:t>
            </a:r>
            <a:r>
              <a:rPr lang="en-US" dirty="0">
                <a:effectLst/>
                <a:hlinkClick r:id="rId10" tooltip="HTML"/>
              </a:rPr>
              <a:t>HTML</a:t>
            </a:r>
            <a:r>
              <a:rPr lang="en-US" dirty="0">
                <a:effectLst/>
              </a:rPr>
              <a:t>, </a:t>
            </a:r>
            <a:r>
              <a:rPr lang="uk-UA" dirty="0">
                <a:effectLst/>
              </a:rPr>
              <a:t>указуючи лише групу шрифтів — пропорційний або </a:t>
            </a:r>
            <a:r>
              <a:rPr lang="uk-UA" dirty="0" err="1">
                <a:effectLst/>
              </a:rPr>
              <a:t>моноширинний</a:t>
            </a:r>
            <a:r>
              <a:rPr lang="uk-UA" dirty="0">
                <a:effectLst/>
              </a:rPr>
              <a:t>, що забезпечує кращу кросплатформову сумісність.</a:t>
            </a:r>
          </a:p>
          <a:p>
            <a:r>
              <a:rPr lang="uk-UA" dirty="0">
                <a:effectLst/>
              </a:rPr>
              <a:t>Підтримка протоколів: </a:t>
            </a:r>
            <a:r>
              <a:rPr lang="en-US" dirty="0">
                <a:effectLst/>
                <a:hlinkClick r:id="rId11" tooltip="SMTP"/>
              </a:rPr>
              <a:t>SMTP</a:t>
            </a:r>
            <a:r>
              <a:rPr lang="en-US" dirty="0">
                <a:effectLst/>
              </a:rPr>
              <a:t>, </a:t>
            </a:r>
            <a:r>
              <a:rPr lang="en-US" dirty="0">
                <a:effectLst/>
                <a:hlinkClick r:id="rId12" tooltip="POP3"/>
              </a:rPr>
              <a:t>POP3</a:t>
            </a:r>
            <a:r>
              <a:rPr lang="en-US" dirty="0">
                <a:effectLst/>
              </a:rPr>
              <a:t>, </a:t>
            </a:r>
            <a:r>
              <a:rPr lang="en-US" dirty="0">
                <a:effectLst/>
                <a:hlinkClick r:id="rId13" tooltip="IMAP"/>
              </a:rPr>
              <a:t>IMAP</a:t>
            </a:r>
            <a:r>
              <a:rPr lang="en-US" dirty="0">
                <a:effectLst/>
              </a:rPr>
              <a:t>, </a:t>
            </a:r>
            <a:r>
              <a:rPr lang="en-US" dirty="0">
                <a:effectLst/>
                <a:hlinkClick r:id="rId14" tooltip="NNTP"/>
              </a:rPr>
              <a:t>NNTP</a:t>
            </a:r>
            <a:r>
              <a:rPr lang="en-US" dirty="0">
                <a:effectLst/>
              </a:rPr>
              <a:t>, </a:t>
            </a:r>
            <a:r>
              <a:rPr lang="en-US" dirty="0">
                <a:effectLst/>
                <a:hlinkClick r:id="rId15" tooltip="RSS"/>
              </a:rPr>
              <a:t>RSS</a:t>
            </a:r>
            <a:r>
              <a:rPr lang="en-US" dirty="0">
                <a:effectLst/>
              </a:rPr>
              <a:t>;</a:t>
            </a:r>
          </a:p>
          <a:p>
            <a:r>
              <a:rPr lang="uk-UA" dirty="0" smtClean="0">
                <a:effectLst/>
              </a:rPr>
              <a:t>Крос-</a:t>
            </a:r>
            <a:r>
              <a:rPr lang="uk-UA" dirty="0" err="1" smtClean="0">
                <a:effectLst/>
              </a:rPr>
              <a:t>платформеність</a:t>
            </a:r>
            <a:r>
              <a:rPr lang="uk-UA" dirty="0" smtClean="0">
                <a:effectLst/>
              </a:rPr>
              <a:t> </a:t>
            </a:r>
            <a:r>
              <a:rPr lang="uk-UA" dirty="0">
                <a:effectLst/>
              </a:rPr>
              <a:t>(підтримує </a:t>
            </a:r>
            <a:r>
              <a:rPr lang="en-US" dirty="0">
                <a:effectLst/>
                <a:hlinkClick r:id="rId16" tooltip="Microsoft Windows"/>
              </a:rPr>
              <a:t>Microsoft Windows</a:t>
            </a:r>
            <a:r>
              <a:rPr lang="en-US" dirty="0">
                <a:effectLst/>
              </a:rPr>
              <a:t>, </a:t>
            </a:r>
            <a:r>
              <a:rPr lang="en-US" dirty="0">
                <a:effectLst/>
                <a:hlinkClick r:id="rId17" tooltip="Mac OS X"/>
              </a:rPr>
              <a:t>Mac OS X</a:t>
            </a:r>
            <a:r>
              <a:rPr lang="en-US" dirty="0">
                <a:effectLst/>
              </a:rPr>
              <a:t> </a:t>
            </a:r>
            <a:r>
              <a:rPr lang="uk-UA" dirty="0">
                <a:effectLst/>
              </a:rPr>
              <a:t>та </a:t>
            </a:r>
            <a:r>
              <a:rPr lang="en-US" dirty="0">
                <a:effectLst/>
                <a:hlinkClick r:id="rId18" tooltip="GNU/Linux"/>
              </a:rPr>
              <a:t>GNU/Linux</a:t>
            </a:r>
            <a:r>
              <a:rPr lang="en-US" dirty="0">
                <a:effectLst/>
              </a:rPr>
              <a:t> </a:t>
            </a:r>
            <a:r>
              <a:rPr lang="uk-UA" dirty="0">
                <a:effectLst/>
              </a:rPr>
              <a:t>забезпечуючи однаковий рівень функціональності);</a:t>
            </a:r>
          </a:p>
          <a:p>
            <a:r>
              <a:rPr lang="uk-UA" dirty="0">
                <a:effectLst/>
              </a:rPr>
              <a:t>Підтримка тем та </a:t>
            </a:r>
            <a:r>
              <a:rPr lang="uk-UA" dirty="0">
                <a:effectLst/>
                <a:hlinkClick r:id="rId19" tooltip="Плагін"/>
              </a:rPr>
              <a:t>плагінів</a:t>
            </a:r>
            <a:endParaRPr lang="uk-UA" dirty="0">
              <a:effectLst/>
            </a:endParaRPr>
          </a:p>
          <a:p>
            <a:r>
              <a:rPr lang="uk-UA" dirty="0">
                <a:effectLst/>
              </a:rPr>
              <a:t>Фільтрація </a:t>
            </a:r>
            <a:r>
              <a:rPr lang="uk-UA" dirty="0">
                <a:effectLst/>
                <a:hlinkClick r:id="rId20" tooltip="Спам"/>
              </a:rPr>
              <a:t>спаму</a:t>
            </a:r>
            <a:endParaRPr lang="uk-UA" dirty="0">
              <a:effectLst/>
            </a:endParaRPr>
          </a:p>
          <a:p>
            <a:r>
              <a:rPr lang="uk-UA" dirty="0">
                <a:effectLst/>
              </a:rPr>
              <a:t>Віртуальні директорії (розміщення листів на основі фільтрів)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08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7455" y="417095"/>
            <a:ext cx="9905998" cy="737937"/>
          </a:xfrm>
        </p:spPr>
        <p:txBody>
          <a:bodyPr/>
          <a:lstStyle/>
          <a:p>
            <a:r>
              <a:rPr lang="uk-UA" dirty="0" smtClean="0"/>
              <a:t>				Типи випусків програми: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07" y="1155032"/>
            <a:ext cx="2438400" cy="2438400"/>
          </a:xfrm>
        </p:spPr>
      </p:pic>
      <p:sp>
        <p:nvSpPr>
          <p:cNvPr id="6" name="Прямоугольник 5"/>
          <p:cNvSpPr/>
          <p:nvPr/>
        </p:nvSpPr>
        <p:spPr>
          <a:xfrm>
            <a:off x="1017085" y="3641559"/>
            <a:ext cx="36736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Earlybird</a:t>
            </a:r>
            <a:endParaRPr lang="en-US" sz="2400" dirty="0"/>
          </a:p>
          <a:p>
            <a:pPr algn="ctr"/>
            <a:endParaRPr lang="en-US" dirty="0"/>
          </a:p>
          <a:p>
            <a:pPr algn="ctr"/>
            <a:r>
              <a:rPr lang="uk-UA" dirty="0"/>
              <a:t>Випробовуйте останні інновації поки вони розробляються</a:t>
            </a:r>
          </a:p>
          <a:p>
            <a:pPr algn="ctr"/>
            <a:r>
              <a:rPr lang="uk-UA" dirty="0"/>
              <a:t>Давайте знати про свої враження щодо функцій і швидкодії, щоб допомогти визначити фінальний випуск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74" y="1203159"/>
            <a:ext cx="2438400" cy="24384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756358" y="3593432"/>
            <a:ext cx="306404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Beta</a:t>
            </a:r>
          </a:p>
          <a:p>
            <a:pPr algn="ctr"/>
            <a:endParaRPr lang="en-US" dirty="0"/>
          </a:p>
          <a:p>
            <a:pPr algn="ctr"/>
            <a:r>
              <a:rPr lang="uk-UA" dirty="0"/>
              <a:t>Випробовуйте найновіші функції з більшою стабільністю</a:t>
            </a:r>
          </a:p>
          <a:p>
            <a:pPr algn="ctr"/>
            <a:r>
              <a:rPr lang="uk-UA" dirty="0"/>
              <a:t>Давайте знати про свої враження, щоб допомогти вдосконалити та тестувати те, що буде в фінальному випуску</a:t>
            </a:r>
          </a:p>
        </p:txBody>
      </p:sp>
    </p:spTree>
    <p:extLst>
      <p:ext uri="{BB962C8B-B14F-4D97-AF65-F5344CB8AC3E}">
        <p14:creationId xmlns:p14="http://schemas.microsoft.com/office/powerpoint/2010/main" val="25730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Застосуємо наступні типи тестування: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884" y="2005263"/>
            <a:ext cx="10710527" cy="4636169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2"/>
                </a:solidFill>
              </a:rPr>
              <a:t>Смоук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тестування</a:t>
            </a:r>
            <a:endParaRPr lang="en-US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uk-UA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Функціональне тестування</a:t>
            </a:r>
            <a:endParaRPr lang="en-US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uk-UA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Позитивне </a:t>
            </a:r>
            <a:r>
              <a:rPr lang="uk-UA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тестування</a:t>
            </a:r>
            <a:endParaRPr lang="en-US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uk-UA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Негативне тестування </a:t>
            </a:r>
          </a:p>
          <a:p>
            <a:r>
              <a:rPr lang="uk-UA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Нефункціональне тестування(тестування інтерфейсу)</a:t>
            </a:r>
            <a:endParaRPr lang="en-US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  <a:p>
            <a:r>
              <a:rPr lang="uk-UA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Тестування успішності</a:t>
            </a:r>
          </a:p>
          <a:p>
            <a:r>
              <a:rPr lang="ru-RU" dirty="0" err="1">
                <a:solidFill>
                  <a:schemeClr val="tx2"/>
                </a:solidFill>
              </a:rPr>
              <a:t>Тестування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 err="1">
                <a:solidFill>
                  <a:schemeClr val="tx2"/>
                </a:solidFill>
              </a:rPr>
              <a:t>локалізації</a:t>
            </a:r>
            <a:endParaRPr lang="en-US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112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2295"/>
            <a:ext cx="9905998" cy="978568"/>
          </a:xfrm>
        </p:spPr>
        <p:txBody>
          <a:bodyPr/>
          <a:lstStyle/>
          <a:p>
            <a:r>
              <a:rPr lang="uk-UA" dirty="0" smtClean="0"/>
              <a:t>					</a:t>
            </a:r>
            <a:r>
              <a:rPr lang="uk-UA" dirty="0" err="1" smtClean="0"/>
              <a:t>Смоук</a:t>
            </a:r>
            <a:r>
              <a:rPr lang="uk-UA" dirty="0" smtClean="0"/>
              <a:t> 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1812" y="1624261"/>
            <a:ext cx="9905998" cy="3124201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Вимога</a:t>
            </a:r>
            <a:r>
              <a:rPr lang="ru-RU" dirty="0"/>
              <a:t>: Я</a:t>
            </a:r>
            <a:r>
              <a:rPr lang="ru-RU" dirty="0" smtClean="0"/>
              <a:t>, як </a:t>
            </a:r>
            <a:r>
              <a:rPr lang="ru-RU" dirty="0" err="1"/>
              <a:t>користувач</a:t>
            </a:r>
            <a:r>
              <a:rPr lang="ru-RU" dirty="0" smtClean="0"/>
              <a:t>,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 smtClean="0"/>
              <a:t>запустити</a:t>
            </a:r>
            <a:r>
              <a:rPr lang="en-US" dirty="0" smtClean="0"/>
              <a:t> </a:t>
            </a:r>
            <a:r>
              <a:rPr lang="uk-UA" dirty="0" smtClean="0"/>
              <a:t>клієнт </a:t>
            </a:r>
            <a:r>
              <a:rPr lang="en-US" dirty="0" smtClean="0">
                <a:effectLst/>
              </a:rPr>
              <a:t>Thunderbird</a:t>
            </a:r>
            <a:endParaRPr lang="uk-UA" dirty="0" smtClean="0">
              <a:effectLst/>
            </a:endParaRPr>
          </a:p>
          <a:p>
            <a:r>
              <a:rPr lang="ru-RU" dirty="0" err="1"/>
              <a:t>Виконання</a:t>
            </a:r>
            <a:r>
              <a:rPr lang="ru-RU" dirty="0"/>
              <a:t>:</a:t>
            </a:r>
          </a:p>
          <a:p>
            <a:r>
              <a:rPr lang="ru-RU" dirty="0" smtClean="0"/>
              <a:t>1.Встановити программу </a:t>
            </a:r>
            <a:r>
              <a:rPr lang="en-US" dirty="0" smtClean="0"/>
              <a:t>Thunderbird </a:t>
            </a:r>
            <a:r>
              <a:rPr lang="uk-UA" dirty="0" smtClean="0"/>
              <a:t>з офіційного сайту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2.Клікнути </a:t>
            </a:r>
            <a:r>
              <a:rPr lang="ru-RU" dirty="0" smtClean="0"/>
              <a:t>на </a:t>
            </a:r>
            <a:r>
              <a:rPr lang="ru-RU" dirty="0" err="1" smtClean="0"/>
              <a:t>ярлик</a:t>
            </a:r>
            <a:endParaRPr lang="ru-RU" dirty="0"/>
          </a:p>
          <a:p>
            <a:r>
              <a:rPr lang="ru-RU" dirty="0" err="1"/>
              <a:t>Очікуваний</a:t>
            </a:r>
            <a:r>
              <a:rPr lang="ru-RU" dirty="0"/>
              <a:t> результат:</a:t>
            </a:r>
          </a:p>
          <a:p>
            <a:r>
              <a:rPr lang="ru-RU" dirty="0" err="1"/>
              <a:t>Додаток</a:t>
            </a:r>
            <a:r>
              <a:rPr lang="ru-RU" dirty="0"/>
              <a:t> запуститься і </a:t>
            </a:r>
            <a:r>
              <a:rPr lang="ru-RU" dirty="0" err="1"/>
              <a:t>відкриється</a:t>
            </a:r>
            <a:r>
              <a:rPr lang="ru-RU" dirty="0"/>
              <a:t> </a:t>
            </a:r>
            <a:r>
              <a:rPr lang="ru-RU" dirty="0" err="1"/>
              <a:t>сторінку</a:t>
            </a:r>
            <a:r>
              <a:rPr lang="ru-RU" dirty="0"/>
              <a:t> </a:t>
            </a:r>
            <a:r>
              <a:rPr lang="ru-RU" dirty="0" err="1"/>
              <a:t>прив’язки</a:t>
            </a:r>
            <a:r>
              <a:rPr lang="ru-RU" dirty="0"/>
              <a:t> до </a:t>
            </a:r>
            <a:r>
              <a:rPr lang="ru-RU" dirty="0" err="1"/>
              <a:t>елекронної</a:t>
            </a:r>
            <a:r>
              <a:rPr lang="ru-RU" dirty="0"/>
              <a:t> </a:t>
            </a:r>
            <a:r>
              <a:rPr lang="ru-RU" dirty="0" err="1"/>
              <a:t>пошти</a:t>
            </a:r>
            <a:r>
              <a:rPr lang="ru-RU" dirty="0"/>
              <a:t>.</a:t>
            </a:r>
          </a:p>
          <a:p>
            <a:r>
              <a:rPr lang="ru-RU" dirty="0" err="1"/>
              <a:t>Отриманий</a:t>
            </a:r>
            <a:r>
              <a:rPr lang="ru-RU" dirty="0"/>
              <a:t> результат:</a:t>
            </a:r>
          </a:p>
          <a:p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запустився</a:t>
            </a:r>
            <a:r>
              <a:rPr lang="ru-RU" dirty="0"/>
              <a:t> і </a:t>
            </a:r>
            <a:r>
              <a:rPr lang="ru-RU" dirty="0" err="1"/>
              <a:t>відкрилася</a:t>
            </a:r>
            <a:r>
              <a:rPr lang="ru-RU" dirty="0"/>
              <a:t> </a:t>
            </a: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ru-RU" dirty="0" err="1"/>
              <a:t>прив’язки</a:t>
            </a:r>
            <a:r>
              <a:rPr lang="ru-RU" dirty="0"/>
              <a:t> до </a:t>
            </a:r>
            <a:r>
              <a:rPr lang="ru-RU" dirty="0" err="1"/>
              <a:t>елекронної</a:t>
            </a:r>
            <a:r>
              <a:rPr lang="ru-RU" dirty="0"/>
              <a:t> </a:t>
            </a:r>
            <a:r>
              <a:rPr lang="ru-RU" dirty="0" err="1"/>
              <a:t>пошти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4235116"/>
            <a:ext cx="10972742" cy="26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4129" y="136357"/>
            <a:ext cx="9905998" cy="729917"/>
          </a:xfrm>
        </p:spPr>
        <p:txBody>
          <a:bodyPr/>
          <a:lstStyle/>
          <a:p>
            <a:r>
              <a:rPr lang="uk-UA" dirty="0" smtClean="0"/>
              <a:t>		Функціональне 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0992" y="998621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Вимога: Я, як користувач, повинен мати можливість переглянути отримані повідомлення.</a:t>
            </a:r>
          </a:p>
          <a:p>
            <a:r>
              <a:rPr lang="uk-UA" dirty="0" smtClean="0"/>
              <a:t>Виконання</a:t>
            </a:r>
            <a:r>
              <a:rPr lang="uk-UA" dirty="0"/>
              <a:t>:</a:t>
            </a:r>
          </a:p>
          <a:p>
            <a:r>
              <a:rPr lang="uk-UA" dirty="0"/>
              <a:t>1.Запустити </a:t>
            </a:r>
            <a:r>
              <a:rPr lang="en-US" dirty="0" smtClean="0"/>
              <a:t>Thunderbird.</a:t>
            </a:r>
            <a:endParaRPr lang="en-US" dirty="0"/>
          </a:p>
          <a:p>
            <a:r>
              <a:rPr lang="en-US" dirty="0" smtClean="0"/>
              <a:t>2.</a:t>
            </a:r>
            <a:r>
              <a:rPr lang="uk-UA" dirty="0" smtClean="0"/>
              <a:t>Виконати кроки по інтеграції </a:t>
            </a:r>
            <a:r>
              <a:rPr lang="uk-UA" dirty="0" err="1" smtClean="0"/>
              <a:t>аккаунта</a:t>
            </a:r>
            <a:r>
              <a:rPr lang="uk-UA" dirty="0" smtClean="0"/>
              <a:t>.</a:t>
            </a:r>
            <a:endParaRPr lang="uk-UA" dirty="0"/>
          </a:p>
          <a:p>
            <a:r>
              <a:rPr lang="uk-UA" dirty="0"/>
              <a:t>3</a:t>
            </a:r>
            <a:r>
              <a:rPr lang="uk-UA" dirty="0" smtClean="0"/>
              <a:t>.Вводимо </a:t>
            </a:r>
            <a:r>
              <a:rPr lang="uk-UA" dirty="0"/>
              <a:t>логін і пароль існуючої електронної адреси.</a:t>
            </a:r>
          </a:p>
          <a:p>
            <a:r>
              <a:rPr lang="uk-UA" dirty="0" smtClean="0"/>
              <a:t>4. Надаємо дозвіл клієнту зчитувати повідомлення.</a:t>
            </a:r>
            <a:endParaRPr lang="uk-UA" dirty="0"/>
          </a:p>
          <a:p>
            <a:r>
              <a:rPr lang="uk-UA" dirty="0"/>
              <a:t>6.Вибираємо будь-який лист </a:t>
            </a:r>
            <a:r>
              <a:rPr lang="uk-UA" dirty="0" smtClean="0"/>
              <a:t>з панелі</a:t>
            </a:r>
            <a:r>
              <a:rPr lang="uk-UA" dirty="0"/>
              <a:t>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84" y="3660413"/>
            <a:ext cx="6368716" cy="319758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1128" y="4042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Очікуваний</a:t>
            </a:r>
            <a:r>
              <a:rPr lang="ru-RU" b="1" dirty="0" smtClean="0">
                <a:solidFill>
                  <a:schemeClr val="tx2"/>
                </a:solidFill>
              </a:rPr>
              <a:t> </a:t>
            </a:r>
            <a:r>
              <a:rPr lang="ru-RU" b="1" dirty="0">
                <a:solidFill>
                  <a:schemeClr val="tx2"/>
                </a:solidFill>
              </a:rPr>
              <a:t>результат:</a:t>
            </a:r>
          </a:p>
          <a:p>
            <a:r>
              <a:rPr lang="uk-UA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У 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нижній </a:t>
            </a:r>
            <a:r>
              <a:rPr lang="uk-UA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панелі відкриється повний текст повідомлення</a:t>
            </a:r>
            <a:endParaRPr lang="en-US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1128" y="5294120"/>
            <a:ext cx="537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chemeClr val="tx2"/>
                </a:solidFill>
              </a:rPr>
              <a:t>Отриманий</a:t>
            </a:r>
            <a:r>
              <a:rPr lang="ru-RU" b="1" dirty="0" smtClean="0">
                <a:solidFill>
                  <a:schemeClr val="tx2"/>
                </a:solidFill>
              </a:rPr>
              <a:t> </a:t>
            </a:r>
            <a:r>
              <a:rPr lang="ru-RU" b="1" dirty="0">
                <a:solidFill>
                  <a:schemeClr val="tx2"/>
                </a:solidFill>
              </a:rPr>
              <a:t>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Повідомлення відкрито.</a:t>
            </a:r>
            <a:endParaRPr lang="en-US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50232"/>
          </a:xfrm>
        </p:spPr>
        <p:txBody>
          <a:bodyPr/>
          <a:lstStyle/>
          <a:p>
            <a:r>
              <a:rPr lang="ru-RU" dirty="0" smtClean="0"/>
              <a:t>					</a:t>
            </a:r>
            <a:r>
              <a:rPr lang="uk-UA" dirty="0" smtClean="0"/>
              <a:t>Позитивне</a:t>
            </a:r>
            <a:r>
              <a:rPr lang="ru-RU" dirty="0" smtClean="0"/>
              <a:t> </a:t>
            </a:r>
            <a:r>
              <a:rPr lang="uk-UA" dirty="0" smtClean="0"/>
              <a:t>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6929" y="1191126"/>
            <a:ext cx="11194966" cy="3749842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Вимога: Я, як користувач, повинен мати можливість відправляти електронний лист. </a:t>
            </a:r>
            <a:endParaRPr lang="en-US" dirty="0" smtClean="0"/>
          </a:p>
          <a:p>
            <a:r>
              <a:rPr lang="ru-RU" dirty="0" err="1"/>
              <a:t>Виконання</a:t>
            </a:r>
            <a:r>
              <a:rPr lang="ru-RU" dirty="0"/>
              <a:t>:</a:t>
            </a:r>
          </a:p>
          <a:p>
            <a:r>
              <a:rPr lang="ru-RU" dirty="0"/>
              <a:t>1.Запустити </a:t>
            </a:r>
            <a:r>
              <a:rPr lang="ru-RU" dirty="0" err="1"/>
              <a:t>додаток</a:t>
            </a:r>
            <a:r>
              <a:rPr lang="ru-RU" dirty="0"/>
              <a:t>.</a:t>
            </a:r>
          </a:p>
          <a:p>
            <a:r>
              <a:rPr lang="ru-RU" dirty="0"/>
              <a:t>2.Натиснути кнопку </a:t>
            </a:r>
            <a:r>
              <a:rPr lang="ru-RU" dirty="0" smtClean="0"/>
              <a:t>“</a:t>
            </a:r>
            <a:r>
              <a:rPr lang="en-US" dirty="0" smtClean="0"/>
              <a:t>Write</a:t>
            </a:r>
            <a:r>
              <a:rPr lang="ru-RU" dirty="0" smtClean="0"/>
              <a:t>”.</a:t>
            </a:r>
            <a:endParaRPr lang="ru-RU" dirty="0"/>
          </a:p>
          <a:p>
            <a:r>
              <a:rPr lang="ru-RU" dirty="0"/>
              <a:t>3.Ввести </a:t>
            </a:r>
            <a:r>
              <a:rPr lang="ru-RU" dirty="0" err="1"/>
              <a:t>отримувача,тему</a:t>
            </a:r>
            <a:r>
              <a:rPr lang="ru-RU" dirty="0"/>
              <a:t> і текст листа.</a:t>
            </a:r>
          </a:p>
          <a:p>
            <a:r>
              <a:rPr lang="ru-RU" dirty="0"/>
              <a:t>4.Натиснути кнопку </a:t>
            </a:r>
            <a:r>
              <a:rPr lang="uk-UA" dirty="0" smtClean="0"/>
              <a:t>відправлення</a:t>
            </a:r>
          </a:p>
          <a:p>
            <a:r>
              <a:rPr lang="ru-RU" dirty="0" err="1"/>
              <a:t>Очікуваний</a:t>
            </a:r>
            <a:r>
              <a:rPr lang="ru-RU" dirty="0"/>
              <a:t> результат:</a:t>
            </a:r>
          </a:p>
          <a:p>
            <a:r>
              <a:rPr lang="ru-RU" dirty="0"/>
              <a:t>Лист </a:t>
            </a:r>
            <a:r>
              <a:rPr lang="ru-RU" dirty="0" err="1"/>
              <a:t>перенесеться</a:t>
            </a:r>
            <a:r>
              <a:rPr lang="ru-RU" dirty="0"/>
              <a:t> у папку </a:t>
            </a:r>
            <a:r>
              <a:rPr lang="ru-RU" dirty="0" smtClean="0"/>
              <a:t>“</a:t>
            </a:r>
            <a:r>
              <a:rPr lang="uk-UA" dirty="0" smtClean="0"/>
              <a:t>Надіслані</a:t>
            </a:r>
            <a:r>
              <a:rPr lang="ru-RU" dirty="0" smtClean="0"/>
              <a:t>”</a:t>
            </a:r>
            <a:endParaRPr lang="ru-RU" dirty="0"/>
          </a:p>
          <a:p>
            <a:r>
              <a:rPr lang="ru-RU" dirty="0" err="1"/>
              <a:t>Отриманий</a:t>
            </a:r>
            <a:r>
              <a:rPr lang="ru-RU" dirty="0"/>
              <a:t> результат:</a:t>
            </a:r>
          </a:p>
          <a:p>
            <a:r>
              <a:rPr lang="ru-RU" dirty="0"/>
              <a:t>Лист </a:t>
            </a:r>
            <a:r>
              <a:rPr lang="ru-RU" dirty="0" err="1"/>
              <a:t>знаходиться</a:t>
            </a:r>
            <a:r>
              <a:rPr lang="ru-RU" dirty="0"/>
              <a:t> у </a:t>
            </a:r>
            <a:r>
              <a:rPr lang="ru-RU" dirty="0" err="1"/>
              <a:t>папці</a:t>
            </a:r>
            <a:r>
              <a:rPr lang="ru-RU" dirty="0"/>
              <a:t> </a:t>
            </a:r>
            <a:r>
              <a:rPr lang="ru-RU" dirty="0" smtClean="0"/>
              <a:t>“</a:t>
            </a:r>
            <a:r>
              <a:rPr lang="ru-RU" dirty="0" err="1" smtClean="0"/>
              <a:t>Надіслані</a:t>
            </a:r>
            <a:r>
              <a:rPr lang="ru-RU" dirty="0" smtClean="0"/>
              <a:t>”</a:t>
            </a:r>
            <a:endParaRPr lang="ru-RU" dirty="0"/>
          </a:p>
          <a:p>
            <a:endParaRPr lang="ru-RU" dirty="0" smtClean="0"/>
          </a:p>
          <a:p>
            <a:endParaRPr lang="uk-UA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4" y="4310911"/>
            <a:ext cx="7604880" cy="25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5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53979"/>
          </a:xfrm>
        </p:spPr>
        <p:txBody>
          <a:bodyPr/>
          <a:lstStyle/>
          <a:p>
            <a:r>
              <a:rPr lang="ru-RU" dirty="0" smtClean="0"/>
              <a:t>					</a:t>
            </a:r>
            <a:r>
              <a:rPr lang="uk-UA" dirty="0" smtClean="0"/>
              <a:t>Негативне</a:t>
            </a:r>
            <a:r>
              <a:rPr lang="ru-RU" dirty="0" smtClean="0"/>
              <a:t> </a:t>
            </a:r>
            <a:r>
              <a:rPr lang="uk-UA" dirty="0" smtClean="0"/>
              <a:t>тестування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981" y="1078831"/>
            <a:ext cx="11371430" cy="3749843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Вимога: Я, як користувач, повинен надсилати листи лише на існуючі електронні адреси.</a:t>
            </a:r>
          </a:p>
          <a:p>
            <a:r>
              <a:rPr lang="uk-UA" dirty="0" smtClean="0"/>
              <a:t>Виконання:</a:t>
            </a:r>
          </a:p>
          <a:p>
            <a:r>
              <a:rPr lang="uk-UA" dirty="0" smtClean="0"/>
              <a:t>1.Запустити додаток.</a:t>
            </a:r>
          </a:p>
          <a:p>
            <a:r>
              <a:rPr lang="uk-UA" dirty="0" smtClean="0"/>
              <a:t>2.Натиснути кнопку “</a:t>
            </a:r>
            <a:r>
              <a:rPr lang="en-US" dirty="0" smtClean="0"/>
              <a:t>Write</a:t>
            </a:r>
            <a:r>
              <a:rPr lang="uk-UA" dirty="0" smtClean="0"/>
              <a:t>”.</a:t>
            </a:r>
          </a:p>
          <a:p>
            <a:r>
              <a:rPr lang="uk-UA" dirty="0" smtClean="0"/>
              <a:t>3.Ввести у поле </a:t>
            </a:r>
            <a:r>
              <a:rPr lang="uk-UA" dirty="0" err="1" smtClean="0"/>
              <a:t>email</a:t>
            </a:r>
            <a:r>
              <a:rPr lang="uk-UA" dirty="0" smtClean="0"/>
              <a:t> прізвище і ім’я.</a:t>
            </a:r>
          </a:p>
          <a:p>
            <a:r>
              <a:rPr lang="uk-UA" dirty="0" smtClean="0"/>
              <a:t>4.Натиснути </a:t>
            </a:r>
            <a:r>
              <a:rPr lang="en-US" dirty="0" smtClean="0"/>
              <a:t>“Send”</a:t>
            </a:r>
            <a:r>
              <a:rPr lang="uk-UA" dirty="0" smtClean="0"/>
              <a:t>.</a:t>
            </a:r>
          </a:p>
          <a:p>
            <a:r>
              <a:rPr lang="ru-RU" dirty="0" err="1"/>
              <a:t>Очікуваний</a:t>
            </a:r>
            <a:r>
              <a:rPr lang="ru-RU" dirty="0"/>
              <a:t> результат:</a:t>
            </a:r>
          </a:p>
          <a:p>
            <a:r>
              <a:rPr lang="uk-UA" dirty="0" smtClean="0"/>
              <a:t>Додаток </a:t>
            </a:r>
            <a:r>
              <a:rPr lang="uk-UA" dirty="0" err="1" smtClean="0"/>
              <a:t>видасть</a:t>
            </a:r>
            <a:r>
              <a:rPr lang="uk-UA" dirty="0" smtClean="0"/>
              <a:t> помилку про неправильно введений </a:t>
            </a:r>
            <a:r>
              <a:rPr lang="uk-UA" dirty="0" err="1" smtClean="0"/>
              <a:t>email</a:t>
            </a:r>
            <a:r>
              <a:rPr lang="uk-UA" dirty="0" smtClean="0"/>
              <a:t>.</a:t>
            </a:r>
          </a:p>
          <a:p>
            <a:r>
              <a:rPr lang="uk-UA" dirty="0" smtClean="0"/>
              <a:t>Отриманий результат:</a:t>
            </a:r>
          </a:p>
          <a:p>
            <a:r>
              <a:rPr lang="uk-UA" dirty="0" smtClean="0"/>
              <a:t>Додаток видав помилку про недоступність електронної адреси.</a:t>
            </a:r>
          </a:p>
          <a:p>
            <a:endParaRPr lang="ru-RU" dirty="0" smtClean="0"/>
          </a:p>
          <a:p>
            <a:endParaRPr lang="uk-UA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93" y="4438952"/>
            <a:ext cx="7895238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57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83</TotalTime>
  <Words>553</Words>
  <Application>Microsoft Office PowerPoint</Application>
  <PresentationFormat>Широкоэкранный</PresentationFormat>
  <Paragraphs>107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Segoe UI</vt:lpstr>
      <vt:lpstr>Сетка</vt:lpstr>
      <vt:lpstr>Типи тестування</vt:lpstr>
      <vt:lpstr>Об’єкт тестування - Mozilla Thunderbird </vt:lpstr>
      <vt:lpstr>     Основні особливості </vt:lpstr>
      <vt:lpstr>    Типи випусків програми:</vt:lpstr>
      <vt:lpstr>Застосуємо наступні типи тестування:</vt:lpstr>
      <vt:lpstr>     Смоук тестування</vt:lpstr>
      <vt:lpstr>  Функціональне тестування</vt:lpstr>
      <vt:lpstr>     Позитивне тестування</vt:lpstr>
      <vt:lpstr>     Негативне тестування</vt:lpstr>
      <vt:lpstr>    Тестування інтерфейсу</vt:lpstr>
      <vt:lpstr>     Тестування успішності</vt:lpstr>
      <vt:lpstr>    Тестування локалізації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тестування</dc:title>
  <dc:creator>Василь</dc:creator>
  <cp:lastModifiedBy>Василь</cp:lastModifiedBy>
  <cp:revision>10</cp:revision>
  <dcterms:created xsi:type="dcterms:W3CDTF">2016-04-19T11:35:33Z</dcterms:created>
  <dcterms:modified xsi:type="dcterms:W3CDTF">2016-04-19T12:58:55Z</dcterms:modified>
</cp:coreProperties>
</file>