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sldIdLst>
    <p:sldId id="256" r:id="rId2"/>
    <p:sldId id="257" r:id="rId3"/>
    <p:sldId id="258" r:id="rId4"/>
    <p:sldId id="259" r:id="rId5"/>
    <p:sldId id="265" r:id="rId6"/>
    <p:sldId id="260" r:id="rId7"/>
    <p:sldId id="261" r:id="rId8"/>
    <p:sldId id="262" r:id="rId9"/>
    <p:sldId id="263" r:id="rId10"/>
    <p:sldId id="264"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Помір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ий слайд">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uk-UA"/>
              <a:t>Зразок заголовка</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uk-UA"/>
              <a:t>Клацніть, щоб редагувати стиль зразка підзаголовка</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0327C4CA-71CD-4364-A4E1-0D9A88E79B95}" type="datetimeFigureOut">
              <a:rPr lang="uk-UA" smtClean="0"/>
              <a:t>31.05.2016</a:t>
            </a:fld>
            <a:endParaRPr lang="uk-UA"/>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uk-UA"/>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21746E00-2286-44B2-9F51-F5D84525677C}" type="slidenum">
              <a:rPr lang="uk-UA" smtClean="0"/>
              <a:t>‹№›</a:t>
            </a:fld>
            <a:endParaRPr lang="uk-UA"/>
          </a:p>
        </p:txBody>
      </p:sp>
    </p:spTree>
    <p:extLst>
      <p:ext uri="{BB962C8B-B14F-4D97-AF65-F5344CB8AC3E}">
        <p14:creationId xmlns:p14="http://schemas.microsoft.com/office/powerpoint/2010/main" val="1780030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і вертикальний текст">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uk-UA"/>
              <a:t>Зразок заголовка</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uk-UA"/>
              <a:t>Редагувати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10"/>
          </p:nvPr>
        </p:nvSpPr>
        <p:spPr/>
        <p:txBody>
          <a:bodyPr/>
          <a:lstStyle/>
          <a:p>
            <a:fld id="{0327C4CA-71CD-4364-A4E1-0D9A88E79B95}" type="datetimeFigureOut">
              <a:rPr lang="uk-UA" smtClean="0"/>
              <a:t>31.05.2016</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21746E00-2286-44B2-9F51-F5D84525677C}" type="slidenum">
              <a:rPr lang="uk-UA" smtClean="0"/>
              <a:t>‹№›</a:t>
            </a:fld>
            <a:endParaRPr lang="uk-UA"/>
          </a:p>
        </p:txBody>
      </p:sp>
    </p:spTree>
    <p:extLst>
      <p:ext uri="{BB962C8B-B14F-4D97-AF65-F5344CB8AC3E}">
        <p14:creationId xmlns:p14="http://schemas.microsoft.com/office/powerpoint/2010/main" val="3329988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ий заголовок і текст">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uk-UA"/>
              <a:t>Зразок заголовка</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uk-UA"/>
              <a:t>Редагувати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0327C4CA-71CD-4364-A4E1-0D9A88E79B95}" type="datetimeFigureOut">
              <a:rPr lang="uk-UA" smtClean="0"/>
              <a:t>31.05.2016</a:t>
            </a:fld>
            <a:endParaRPr lang="uk-UA"/>
          </a:p>
        </p:txBody>
      </p:sp>
      <p:sp>
        <p:nvSpPr>
          <p:cNvPr id="5" name="Footer Placeholder 4"/>
          <p:cNvSpPr>
            <a:spLocks noGrp="1"/>
          </p:cNvSpPr>
          <p:nvPr>
            <p:ph type="ftr" sz="quarter" idx="11"/>
          </p:nvPr>
        </p:nvSpPr>
        <p:spPr>
          <a:xfrm>
            <a:off x="774923" y="5951811"/>
            <a:ext cx="7896279" cy="365125"/>
          </a:xfrm>
        </p:spPr>
        <p:txBody>
          <a:bodyPr/>
          <a:lstStyle/>
          <a:p>
            <a:endParaRPr lang="uk-UA"/>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21746E00-2286-44B2-9F51-F5D84525677C}" type="slidenum">
              <a:rPr lang="uk-UA" smtClean="0"/>
              <a:t>‹№›</a:t>
            </a:fld>
            <a:endParaRPr lang="uk-UA"/>
          </a:p>
        </p:txBody>
      </p:sp>
    </p:spTree>
    <p:extLst>
      <p:ext uri="{BB962C8B-B14F-4D97-AF65-F5344CB8AC3E}">
        <p14:creationId xmlns:p14="http://schemas.microsoft.com/office/powerpoint/2010/main" val="1650132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і вміст">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uk-UA"/>
              <a:t>Зразок заголовка</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uk-UA"/>
              <a:t>Редагувати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10"/>
          </p:nvPr>
        </p:nvSpPr>
        <p:spPr/>
        <p:txBody>
          <a:bodyPr/>
          <a:lstStyle/>
          <a:p>
            <a:fld id="{0327C4CA-71CD-4364-A4E1-0D9A88E79B95}" type="datetimeFigureOut">
              <a:rPr lang="uk-UA" smtClean="0"/>
              <a:t>31.05.2016</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a:xfrm>
            <a:off x="10558300" y="5956137"/>
            <a:ext cx="1052508" cy="365125"/>
          </a:xfrm>
        </p:spPr>
        <p:txBody>
          <a:bodyPr/>
          <a:lstStyle/>
          <a:p>
            <a:fld id="{21746E00-2286-44B2-9F51-F5D84525677C}" type="slidenum">
              <a:rPr lang="uk-UA" smtClean="0"/>
              <a:t>‹№›</a:t>
            </a:fld>
            <a:endParaRPr lang="uk-UA"/>
          </a:p>
        </p:txBody>
      </p:sp>
    </p:spTree>
    <p:extLst>
      <p:ext uri="{BB962C8B-B14F-4D97-AF65-F5344CB8AC3E}">
        <p14:creationId xmlns:p14="http://schemas.microsoft.com/office/powerpoint/2010/main" val="4000862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озділу">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uk-UA"/>
              <a:t>Зразок заголовка</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uk-UA"/>
              <a:t>Редагувати стиль зразка тексту</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0327C4CA-71CD-4364-A4E1-0D9A88E79B95}" type="datetimeFigureOut">
              <a:rPr lang="uk-UA" smtClean="0"/>
              <a:t>31.05.2016</a:t>
            </a:fld>
            <a:endParaRPr lang="uk-UA"/>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uk-UA"/>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21746E00-2286-44B2-9F51-F5D84525677C}" type="slidenum">
              <a:rPr lang="uk-UA" smtClean="0"/>
              <a:t>‹№›</a:t>
            </a:fld>
            <a:endParaRPr lang="uk-UA"/>
          </a:p>
        </p:txBody>
      </p:sp>
    </p:spTree>
    <p:extLst>
      <p:ext uri="{BB962C8B-B14F-4D97-AF65-F5344CB8AC3E}">
        <p14:creationId xmlns:p14="http://schemas.microsoft.com/office/powerpoint/2010/main" val="1024526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і області з вмістом">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uk-UA"/>
              <a:t>Зразок заголовка</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uk-UA"/>
              <a:t>Редагувати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uk-UA"/>
              <a:t>Редагувати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5" name="Date Placeholder 4"/>
          <p:cNvSpPr>
            <a:spLocks noGrp="1"/>
          </p:cNvSpPr>
          <p:nvPr>
            <p:ph type="dt" sz="half" idx="10"/>
          </p:nvPr>
        </p:nvSpPr>
        <p:spPr/>
        <p:txBody>
          <a:bodyPr/>
          <a:lstStyle/>
          <a:p>
            <a:fld id="{0327C4CA-71CD-4364-A4E1-0D9A88E79B95}" type="datetimeFigureOut">
              <a:rPr lang="uk-UA" smtClean="0"/>
              <a:t>31.05.2016</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21746E00-2286-44B2-9F51-F5D84525677C}" type="slidenum">
              <a:rPr lang="uk-UA" smtClean="0"/>
              <a:t>‹№›</a:t>
            </a:fld>
            <a:endParaRPr lang="uk-UA"/>
          </a:p>
        </p:txBody>
      </p:sp>
    </p:spTree>
    <p:extLst>
      <p:ext uri="{BB962C8B-B14F-4D97-AF65-F5344CB8AC3E}">
        <p14:creationId xmlns:p14="http://schemas.microsoft.com/office/powerpoint/2010/main" val="1027658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Порівняння">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uk-UA"/>
              <a:t>Зразок заголовка</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Редагувати стиль зразка тексту</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uk-UA"/>
              <a:t>Редагувати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Редагувати стиль зразка тексту</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uk-UA"/>
              <a:t>Редагувати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7" name="Date Placeholder 6"/>
          <p:cNvSpPr>
            <a:spLocks noGrp="1"/>
          </p:cNvSpPr>
          <p:nvPr>
            <p:ph type="dt" sz="half" idx="10"/>
          </p:nvPr>
        </p:nvSpPr>
        <p:spPr/>
        <p:txBody>
          <a:bodyPr/>
          <a:lstStyle/>
          <a:p>
            <a:fld id="{0327C4CA-71CD-4364-A4E1-0D9A88E79B95}" type="datetimeFigureOut">
              <a:rPr lang="uk-UA" smtClean="0"/>
              <a:t>31.05.2016</a:t>
            </a:fld>
            <a:endParaRPr lang="uk-UA"/>
          </a:p>
        </p:txBody>
      </p:sp>
      <p:sp>
        <p:nvSpPr>
          <p:cNvPr id="8" name="Footer Placeholder 7"/>
          <p:cNvSpPr>
            <a:spLocks noGrp="1"/>
          </p:cNvSpPr>
          <p:nvPr>
            <p:ph type="ftr" sz="quarter" idx="11"/>
          </p:nvPr>
        </p:nvSpPr>
        <p:spPr/>
        <p:txBody>
          <a:bodyPr/>
          <a:lstStyle/>
          <a:p>
            <a:endParaRPr lang="uk-UA"/>
          </a:p>
        </p:txBody>
      </p:sp>
      <p:sp>
        <p:nvSpPr>
          <p:cNvPr id="9" name="Slide Number Placeholder 8"/>
          <p:cNvSpPr>
            <a:spLocks noGrp="1"/>
          </p:cNvSpPr>
          <p:nvPr>
            <p:ph type="sldNum" sz="quarter" idx="12"/>
          </p:nvPr>
        </p:nvSpPr>
        <p:spPr/>
        <p:txBody>
          <a:bodyPr/>
          <a:lstStyle/>
          <a:p>
            <a:fld id="{21746E00-2286-44B2-9F51-F5D84525677C}" type="slidenum">
              <a:rPr lang="uk-UA" smtClean="0"/>
              <a:t>‹№›</a:t>
            </a:fld>
            <a:endParaRPr lang="uk-UA"/>
          </a:p>
        </p:txBody>
      </p:sp>
    </p:spTree>
    <p:extLst>
      <p:ext uri="{BB962C8B-B14F-4D97-AF65-F5344CB8AC3E}">
        <p14:creationId xmlns:p14="http://schemas.microsoft.com/office/powerpoint/2010/main" val="1053376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Лише заголовок">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327C4CA-71CD-4364-A4E1-0D9A88E79B95}" type="datetimeFigureOut">
              <a:rPr lang="uk-UA" smtClean="0"/>
              <a:t>31.05.2016</a:t>
            </a:fld>
            <a:endParaRPr lang="uk-UA"/>
          </a:p>
        </p:txBody>
      </p:sp>
      <p:sp>
        <p:nvSpPr>
          <p:cNvPr id="4" name="Footer Placeholder 3"/>
          <p:cNvSpPr>
            <a:spLocks noGrp="1"/>
          </p:cNvSpPr>
          <p:nvPr>
            <p:ph type="ftr" sz="quarter" idx="11"/>
          </p:nvPr>
        </p:nvSpPr>
        <p:spPr/>
        <p:txBody>
          <a:bodyPr/>
          <a:lstStyle/>
          <a:p>
            <a:endParaRPr lang="uk-UA"/>
          </a:p>
        </p:txBody>
      </p:sp>
      <p:sp>
        <p:nvSpPr>
          <p:cNvPr id="5" name="Slide Number Placeholder 4"/>
          <p:cNvSpPr>
            <a:spLocks noGrp="1"/>
          </p:cNvSpPr>
          <p:nvPr>
            <p:ph type="sldNum" sz="quarter" idx="12"/>
          </p:nvPr>
        </p:nvSpPr>
        <p:spPr/>
        <p:txBody>
          <a:bodyPr/>
          <a:lstStyle/>
          <a:p>
            <a:fld id="{21746E00-2286-44B2-9F51-F5D84525677C}" type="slidenum">
              <a:rPr lang="uk-UA" smtClean="0"/>
              <a:t>‹№›</a:t>
            </a:fld>
            <a:endParaRPr lang="uk-UA"/>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uk-UA"/>
              <a:t>Зразок заголовка</a:t>
            </a:r>
            <a:endParaRPr lang="en-US" dirty="0"/>
          </a:p>
        </p:txBody>
      </p:sp>
    </p:spTree>
    <p:extLst>
      <p:ext uri="{BB962C8B-B14F-4D97-AF65-F5344CB8AC3E}">
        <p14:creationId xmlns:p14="http://schemas.microsoft.com/office/powerpoint/2010/main" val="225793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и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27C4CA-71CD-4364-A4E1-0D9A88E79B95}" type="datetimeFigureOut">
              <a:rPr lang="uk-UA" smtClean="0"/>
              <a:t>31.05.2016</a:t>
            </a:fld>
            <a:endParaRPr lang="uk-UA"/>
          </a:p>
        </p:txBody>
      </p:sp>
      <p:sp>
        <p:nvSpPr>
          <p:cNvPr id="3" name="Footer Placeholder 2"/>
          <p:cNvSpPr>
            <a:spLocks noGrp="1"/>
          </p:cNvSpPr>
          <p:nvPr>
            <p:ph type="ftr" sz="quarter" idx="11"/>
          </p:nvPr>
        </p:nvSpPr>
        <p:spPr/>
        <p:txBody>
          <a:bodyPr/>
          <a:lstStyle/>
          <a:p>
            <a:endParaRPr lang="uk-UA"/>
          </a:p>
        </p:txBody>
      </p:sp>
      <p:sp>
        <p:nvSpPr>
          <p:cNvPr id="4" name="Slide Number Placeholder 3"/>
          <p:cNvSpPr>
            <a:spLocks noGrp="1"/>
          </p:cNvSpPr>
          <p:nvPr>
            <p:ph type="sldNum" sz="quarter" idx="12"/>
          </p:nvPr>
        </p:nvSpPr>
        <p:spPr/>
        <p:txBody>
          <a:bodyPr/>
          <a:lstStyle/>
          <a:p>
            <a:fld id="{21746E00-2286-44B2-9F51-F5D84525677C}" type="slidenum">
              <a:rPr lang="uk-UA" smtClean="0"/>
              <a:t>‹№›</a:t>
            </a:fld>
            <a:endParaRPr lang="uk-UA"/>
          </a:p>
        </p:txBody>
      </p:sp>
    </p:spTree>
    <p:extLst>
      <p:ext uri="{BB962C8B-B14F-4D97-AF65-F5344CB8AC3E}">
        <p14:creationId xmlns:p14="http://schemas.microsoft.com/office/powerpoint/2010/main" val="79924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Вміст із підписом">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uk-UA"/>
              <a:t>Зразок заголовка</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uk-UA"/>
              <a:t>Редагувати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a:t>Редагувати стиль зразка тексту</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0327C4CA-71CD-4364-A4E1-0D9A88E79B95}" type="datetimeFigureOut">
              <a:rPr lang="uk-UA" smtClean="0"/>
              <a:t>31.05.2016</a:t>
            </a:fld>
            <a:endParaRPr lang="uk-UA"/>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uk-UA"/>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21746E00-2286-44B2-9F51-F5D84525677C}" type="slidenum">
              <a:rPr lang="uk-UA" smtClean="0"/>
              <a:t>‹№›</a:t>
            </a:fld>
            <a:endParaRPr lang="uk-UA"/>
          </a:p>
        </p:txBody>
      </p:sp>
    </p:spTree>
    <p:extLst>
      <p:ext uri="{BB962C8B-B14F-4D97-AF65-F5344CB8AC3E}">
        <p14:creationId xmlns:p14="http://schemas.microsoft.com/office/powerpoint/2010/main" val="1483818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Зображення з підписом">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uk-UA"/>
              <a:t>Зразок заголовка</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uk-UA"/>
              <a:t>Клацніть піктограму, щоб додати зображення</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a:t>Редагувати стиль зразка тексту</a:t>
            </a:r>
          </a:p>
        </p:txBody>
      </p:sp>
      <p:sp>
        <p:nvSpPr>
          <p:cNvPr id="5" name="Date Placeholder 4"/>
          <p:cNvSpPr>
            <a:spLocks noGrp="1"/>
          </p:cNvSpPr>
          <p:nvPr>
            <p:ph type="dt" sz="half" idx="10"/>
          </p:nvPr>
        </p:nvSpPr>
        <p:spPr/>
        <p:txBody>
          <a:bodyPr/>
          <a:lstStyle/>
          <a:p>
            <a:fld id="{0327C4CA-71CD-4364-A4E1-0D9A88E79B95}" type="datetimeFigureOut">
              <a:rPr lang="uk-UA" smtClean="0"/>
              <a:t>31.05.2016</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21746E00-2286-44B2-9F51-F5D84525677C}" type="slidenum">
              <a:rPr lang="uk-UA" smtClean="0"/>
              <a:t>‹№›</a:t>
            </a:fld>
            <a:endParaRPr lang="uk-UA"/>
          </a:p>
        </p:txBody>
      </p:sp>
    </p:spTree>
    <p:extLst>
      <p:ext uri="{BB962C8B-B14F-4D97-AF65-F5344CB8AC3E}">
        <p14:creationId xmlns:p14="http://schemas.microsoft.com/office/powerpoint/2010/main" val="1737027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uk-UA"/>
              <a:t>Зразок заголовка</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uk-UA"/>
              <a:t>Редагувати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0327C4CA-71CD-4364-A4E1-0D9A88E79B95}" type="datetimeFigureOut">
              <a:rPr lang="uk-UA" smtClean="0"/>
              <a:t>31.05.2016</a:t>
            </a:fld>
            <a:endParaRPr lang="uk-UA"/>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uk-UA"/>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21746E00-2286-44B2-9F51-F5D84525677C}" type="slidenum">
              <a:rPr lang="uk-UA" smtClean="0"/>
              <a:t>‹№›</a:t>
            </a:fld>
            <a:endParaRPr lang="uk-UA"/>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577319595"/>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a:bodyPr>
          <a:lstStyle/>
          <a:p>
            <a:r>
              <a:rPr lang="uk-UA" sz="6600" dirty="0"/>
              <a:t>Лабораторна робота №7</a:t>
            </a:r>
          </a:p>
        </p:txBody>
      </p:sp>
      <p:sp>
        <p:nvSpPr>
          <p:cNvPr id="3" name="Підзаголовок 2"/>
          <p:cNvSpPr>
            <a:spLocks noGrp="1"/>
          </p:cNvSpPr>
          <p:nvPr>
            <p:ph type="subTitle" idx="1"/>
          </p:nvPr>
        </p:nvSpPr>
        <p:spPr>
          <a:xfrm>
            <a:off x="581194" y="2495445"/>
            <a:ext cx="10993546" cy="766501"/>
          </a:xfrm>
        </p:spPr>
        <p:txBody>
          <a:bodyPr>
            <a:normAutofit/>
          </a:bodyPr>
          <a:lstStyle/>
          <a:p>
            <a:r>
              <a:rPr lang="uk-UA" sz="2800" dirty="0"/>
              <a:t>ТЕХНІКИ ТЕСТ ДИЗАЙНУ</a:t>
            </a:r>
          </a:p>
        </p:txBody>
      </p:sp>
      <p:sp>
        <p:nvSpPr>
          <p:cNvPr id="4" name="TextBox 3"/>
          <p:cNvSpPr txBox="1"/>
          <p:nvPr/>
        </p:nvSpPr>
        <p:spPr>
          <a:xfrm>
            <a:off x="581191" y="3481754"/>
            <a:ext cx="1804789" cy="923330"/>
          </a:xfrm>
          <a:prstGeom prst="rect">
            <a:avLst/>
          </a:prstGeom>
          <a:noFill/>
        </p:spPr>
        <p:txBody>
          <a:bodyPr wrap="none" rtlCol="0">
            <a:spAutoFit/>
          </a:bodyPr>
          <a:lstStyle/>
          <a:p>
            <a:r>
              <a:rPr lang="uk-UA" dirty="0">
                <a:solidFill>
                  <a:schemeClr val="bg1"/>
                </a:solidFill>
              </a:rPr>
              <a:t>Підготував</a:t>
            </a:r>
          </a:p>
          <a:p>
            <a:r>
              <a:rPr lang="uk-UA" dirty="0">
                <a:solidFill>
                  <a:schemeClr val="bg1"/>
                </a:solidFill>
              </a:rPr>
              <a:t>Нестерик Роман</a:t>
            </a:r>
          </a:p>
          <a:p>
            <a:r>
              <a:rPr lang="uk-UA" dirty="0">
                <a:solidFill>
                  <a:schemeClr val="bg1"/>
                </a:solidFill>
              </a:rPr>
              <a:t>ПІ-13-1</a:t>
            </a:r>
          </a:p>
        </p:txBody>
      </p:sp>
    </p:spTree>
    <p:extLst>
      <p:ext uri="{BB962C8B-B14F-4D97-AF65-F5344CB8AC3E}">
        <p14:creationId xmlns:p14="http://schemas.microsoft.com/office/powerpoint/2010/main" val="18993448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dirty="0"/>
              <a:t>Діаграма переходів станів</a:t>
            </a:r>
          </a:p>
        </p:txBody>
      </p:sp>
      <p:pic>
        <p:nvPicPr>
          <p:cNvPr id="4" name="Місце для вмісту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24931" y="1848835"/>
            <a:ext cx="6342138" cy="4542859"/>
          </a:xfrm>
        </p:spPr>
      </p:pic>
    </p:spTree>
    <p:extLst>
      <p:ext uri="{BB962C8B-B14F-4D97-AF65-F5344CB8AC3E}">
        <p14:creationId xmlns:p14="http://schemas.microsoft.com/office/powerpoint/2010/main" val="1664269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uk-UA" dirty="0"/>
          </a:p>
        </p:txBody>
      </p:sp>
      <p:sp>
        <p:nvSpPr>
          <p:cNvPr id="3" name="Місце для вмісту 2"/>
          <p:cNvSpPr>
            <a:spLocks noGrp="1"/>
          </p:cNvSpPr>
          <p:nvPr>
            <p:ph idx="1"/>
          </p:nvPr>
        </p:nvSpPr>
        <p:spPr/>
        <p:txBody>
          <a:bodyPr/>
          <a:lstStyle/>
          <a:p>
            <a:pPr marL="0" indent="0">
              <a:buNone/>
            </a:pPr>
            <a:r>
              <a:rPr lang="uk-UA" dirty="0"/>
              <a:t>Кінець.</a:t>
            </a:r>
          </a:p>
          <a:p>
            <a:pPr marL="0" indent="0">
              <a:buNone/>
            </a:pPr>
            <a:r>
              <a:rPr lang="uk-UA" dirty="0"/>
              <a:t>Дякую за увагу </a:t>
            </a:r>
            <a:r>
              <a:rPr lang="uk-UA" dirty="0">
                <a:sym typeface="Wingdings" panose="05000000000000000000" pitchFamily="2" charset="2"/>
              </a:rPr>
              <a:t></a:t>
            </a:r>
            <a:endParaRPr lang="uk-UA" dirty="0"/>
          </a:p>
        </p:txBody>
      </p:sp>
    </p:spTree>
    <p:extLst>
      <p:ext uri="{BB962C8B-B14F-4D97-AF65-F5344CB8AC3E}">
        <p14:creationId xmlns:p14="http://schemas.microsoft.com/office/powerpoint/2010/main" val="680137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uk-UA" dirty="0"/>
              <a:t>Завдання №1. </a:t>
            </a:r>
            <a:br>
              <a:rPr lang="uk-UA" dirty="0"/>
            </a:br>
            <a:r>
              <a:rPr lang="uk-UA" dirty="0"/>
              <a:t>Класи еквівалентності</a:t>
            </a:r>
          </a:p>
        </p:txBody>
      </p:sp>
      <p:sp>
        <p:nvSpPr>
          <p:cNvPr id="3" name="Місце для вмісту 2"/>
          <p:cNvSpPr>
            <a:spLocks noGrp="1"/>
          </p:cNvSpPr>
          <p:nvPr>
            <p:ph idx="1"/>
          </p:nvPr>
        </p:nvSpPr>
        <p:spPr/>
        <p:txBody>
          <a:bodyPr/>
          <a:lstStyle/>
          <a:p>
            <a:pPr marL="0" indent="0">
              <a:buNone/>
            </a:pPr>
            <a:r>
              <a:rPr lang="uk-UA" dirty="0"/>
              <a:t>В системі призначеній для сервісу оплати пошти: Листи масою до 100 грам називаються «легкими листами».</a:t>
            </a:r>
          </a:p>
          <a:p>
            <a:pPr marL="0" indent="0">
              <a:buNone/>
            </a:pPr>
            <a:r>
              <a:rPr lang="uk-UA" dirty="0"/>
              <a:t>Пересилка листів масою до 10 грам, становить 25 </a:t>
            </a:r>
            <a:r>
              <a:rPr lang="en-US" dirty="0"/>
              <a:t>$, </a:t>
            </a:r>
            <a:r>
              <a:rPr lang="uk-UA" dirty="0"/>
              <a:t>за наступні 40 грам доплачується 35</a:t>
            </a:r>
            <a:r>
              <a:rPr lang="en-US" dirty="0"/>
              <a:t>$, </a:t>
            </a:r>
            <a:r>
              <a:rPr lang="uk-UA" dirty="0"/>
              <a:t> потім за кожні наступні 25 грам (максимально 100 грам) доплачується додаткові 10</a:t>
            </a:r>
            <a:r>
              <a:rPr lang="en-US" dirty="0"/>
              <a:t>$</a:t>
            </a:r>
            <a:r>
              <a:rPr lang="ru-RU" dirty="0"/>
              <a:t>.</a:t>
            </a:r>
            <a:endParaRPr lang="en-US" dirty="0"/>
          </a:p>
          <a:p>
            <a:pPr marL="342900" indent="-342900">
              <a:buFont typeface="+mj-lt"/>
              <a:buAutoNum type="arabicPeriod"/>
            </a:pPr>
            <a:r>
              <a:rPr lang="uk-UA" dirty="0"/>
              <a:t>Побудувати класи еквівалентності на основі наведеної інформації.</a:t>
            </a:r>
          </a:p>
          <a:p>
            <a:pPr marL="342900" indent="-342900">
              <a:buFont typeface="+mj-lt"/>
              <a:buAutoNum type="arabicPeriod"/>
            </a:pPr>
            <a:r>
              <a:rPr lang="uk-UA" dirty="0"/>
              <a:t>Встановити граничні межі.</a:t>
            </a:r>
          </a:p>
          <a:p>
            <a:pPr marL="342900" indent="-342900">
              <a:buFont typeface="+mj-lt"/>
              <a:buAutoNum type="arabicPeriod"/>
            </a:pPr>
            <a:r>
              <a:rPr lang="uk-UA" dirty="0"/>
              <a:t>Покрити рекомендації тестами.</a:t>
            </a:r>
          </a:p>
        </p:txBody>
      </p:sp>
    </p:spTree>
    <p:extLst>
      <p:ext uri="{BB962C8B-B14F-4D97-AF65-F5344CB8AC3E}">
        <p14:creationId xmlns:p14="http://schemas.microsoft.com/office/powerpoint/2010/main" val="1138230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uk-UA" dirty="0"/>
              <a:t>Побудова класів еквівалентності</a:t>
            </a:r>
          </a:p>
        </p:txBody>
      </p:sp>
      <p:sp>
        <p:nvSpPr>
          <p:cNvPr id="3" name="Місце для вмісту 2"/>
          <p:cNvSpPr>
            <a:spLocks noGrp="1"/>
          </p:cNvSpPr>
          <p:nvPr>
            <p:ph idx="1"/>
          </p:nvPr>
        </p:nvSpPr>
        <p:spPr/>
        <p:txBody>
          <a:bodyPr>
            <a:normAutofit/>
          </a:bodyPr>
          <a:lstStyle/>
          <a:p>
            <a:pPr marL="0" indent="0">
              <a:buNone/>
            </a:pPr>
            <a:r>
              <a:rPr lang="uk-UA" sz="2000" dirty="0"/>
              <a:t>Згідно з завданням, слід визначити чотири дійсних класи еквівалентності:</a:t>
            </a:r>
          </a:p>
          <a:p>
            <a:pPr marL="342900" indent="-342900">
              <a:buFont typeface="+mj-lt"/>
              <a:buAutoNum type="arabicPeriod"/>
            </a:pPr>
            <a:r>
              <a:rPr lang="uk-UA" sz="2000" dirty="0"/>
              <a:t> Маса від 0 до 10 грамм. В даному випадку ціна за відправлення листів становитиме 25 </a:t>
            </a:r>
            <a:r>
              <a:rPr lang="en-US" sz="2000" dirty="0"/>
              <a:t>$.</a:t>
            </a:r>
          </a:p>
          <a:p>
            <a:pPr marL="342900" indent="-342900">
              <a:buFont typeface="+mj-lt"/>
              <a:buAutoNum type="arabicPeriod"/>
            </a:pPr>
            <a:r>
              <a:rPr lang="uk-UA" sz="2000" dirty="0"/>
              <a:t>Маса від 10 до 50 грамм. В даному випадку ціна за відправлення листів становитиме 60 </a:t>
            </a:r>
            <a:r>
              <a:rPr lang="en-US" sz="2000" dirty="0"/>
              <a:t>$.</a:t>
            </a:r>
          </a:p>
          <a:p>
            <a:pPr marL="342900" indent="-342900">
              <a:buFont typeface="+mj-lt"/>
              <a:buAutoNum type="arabicPeriod"/>
            </a:pPr>
            <a:r>
              <a:rPr lang="uk-UA" sz="2000" dirty="0"/>
              <a:t>Маса від 50 до 75 грамм. В даному випадку ціна за відправлення листів становитиме 70 </a:t>
            </a:r>
            <a:r>
              <a:rPr lang="en-US" sz="2000" dirty="0"/>
              <a:t>$.</a:t>
            </a:r>
            <a:endParaRPr lang="uk-UA" sz="2000" dirty="0"/>
          </a:p>
          <a:p>
            <a:pPr marL="342900" indent="-342900">
              <a:buFont typeface="+mj-lt"/>
              <a:buAutoNum type="arabicPeriod"/>
            </a:pPr>
            <a:r>
              <a:rPr lang="uk-UA" sz="2000" dirty="0"/>
              <a:t>Маса від 75 до 100 грамм. В даному випадку ціна за відправлення листів становитиме 80 </a:t>
            </a:r>
            <a:r>
              <a:rPr lang="en-US" sz="2000" dirty="0"/>
              <a:t>$.</a:t>
            </a:r>
            <a:endParaRPr lang="uk-UA" sz="2000" dirty="0"/>
          </a:p>
        </p:txBody>
      </p:sp>
    </p:spTree>
    <p:extLst>
      <p:ext uri="{BB962C8B-B14F-4D97-AF65-F5344CB8AC3E}">
        <p14:creationId xmlns:p14="http://schemas.microsoft.com/office/powerpoint/2010/main" val="577705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uk-UA" dirty="0"/>
              <a:t>Графічне зображення класів еквівалентності</a:t>
            </a:r>
          </a:p>
        </p:txBody>
      </p:sp>
      <p:graphicFrame>
        <p:nvGraphicFramePr>
          <p:cNvPr id="4" name="Місце для вмісту 3"/>
          <p:cNvGraphicFramePr>
            <a:graphicFrameLocks noGrp="1"/>
          </p:cNvGraphicFramePr>
          <p:nvPr>
            <p:ph idx="1"/>
            <p:extLst>
              <p:ext uri="{D42A27DB-BD31-4B8C-83A1-F6EECF244321}">
                <p14:modId xmlns:p14="http://schemas.microsoft.com/office/powerpoint/2010/main" val="3832151450"/>
              </p:ext>
            </p:extLst>
          </p:nvPr>
        </p:nvGraphicFramePr>
        <p:xfrm>
          <a:off x="1212239" y="3306639"/>
          <a:ext cx="9767521" cy="1381760"/>
        </p:xfrm>
        <a:graphic>
          <a:graphicData uri="http://schemas.openxmlformats.org/drawingml/2006/table">
            <a:tbl>
              <a:tblPr firstRow="1" bandRow="1">
                <a:tableStyleId>{5C22544A-7EE6-4342-B048-85BDC9FD1C3A}</a:tableStyleId>
              </a:tblPr>
              <a:tblGrid>
                <a:gridCol w="1511544">
                  <a:extLst>
                    <a:ext uri="{9D8B030D-6E8A-4147-A177-3AD203B41FA5}">
                      <a16:colId xmlns:a16="http://schemas.microsoft.com/office/drawing/2014/main" val="2561135800"/>
                    </a:ext>
                  </a:extLst>
                </a:gridCol>
                <a:gridCol w="1943100">
                  <a:extLst>
                    <a:ext uri="{9D8B030D-6E8A-4147-A177-3AD203B41FA5}">
                      <a16:colId xmlns:a16="http://schemas.microsoft.com/office/drawing/2014/main" val="2132950257"/>
                    </a:ext>
                  </a:extLst>
                </a:gridCol>
                <a:gridCol w="2057400">
                  <a:extLst>
                    <a:ext uri="{9D8B030D-6E8A-4147-A177-3AD203B41FA5}">
                      <a16:colId xmlns:a16="http://schemas.microsoft.com/office/drawing/2014/main" val="2220434891"/>
                    </a:ext>
                  </a:extLst>
                </a:gridCol>
                <a:gridCol w="2057400">
                  <a:extLst>
                    <a:ext uri="{9D8B030D-6E8A-4147-A177-3AD203B41FA5}">
                      <a16:colId xmlns:a16="http://schemas.microsoft.com/office/drawing/2014/main" val="1128908772"/>
                    </a:ext>
                  </a:extLst>
                </a:gridCol>
                <a:gridCol w="2198077">
                  <a:extLst>
                    <a:ext uri="{9D8B030D-6E8A-4147-A177-3AD203B41FA5}">
                      <a16:colId xmlns:a16="http://schemas.microsoft.com/office/drawing/2014/main" val="1902130206"/>
                    </a:ext>
                  </a:extLst>
                </a:gridCol>
              </a:tblGrid>
              <a:tr h="370840">
                <a:tc>
                  <a:txBody>
                    <a:bodyPr/>
                    <a:lstStyle/>
                    <a:p>
                      <a:pPr algn="ctr"/>
                      <a:r>
                        <a:rPr lang="uk-UA" dirty="0"/>
                        <a:t>Недійсні</a:t>
                      </a:r>
                      <a:r>
                        <a:rPr lang="uk-UA" baseline="0" dirty="0"/>
                        <a:t> значення</a:t>
                      </a:r>
                      <a:endParaRPr lang="uk-UA" dirty="0"/>
                    </a:p>
                  </a:txBody>
                  <a:tcPr/>
                </a:tc>
                <a:tc>
                  <a:txBody>
                    <a:bodyPr/>
                    <a:lstStyle/>
                    <a:p>
                      <a:pPr algn="ctr"/>
                      <a:r>
                        <a:rPr lang="uk-UA" dirty="0"/>
                        <a:t>Дійсні,</a:t>
                      </a:r>
                    </a:p>
                    <a:p>
                      <a:pPr algn="ctr"/>
                      <a:r>
                        <a:rPr lang="uk-UA" dirty="0"/>
                        <a:t>Від</a:t>
                      </a:r>
                      <a:r>
                        <a:rPr lang="uk-UA" baseline="0" dirty="0"/>
                        <a:t> 0 до 10 грамм</a:t>
                      </a:r>
                      <a:endParaRPr lang="uk-UA" dirty="0"/>
                    </a:p>
                  </a:txBody>
                  <a:tcPr/>
                </a:tc>
                <a:tc>
                  <a:txBody>
                    <a:bodyPr/>
                    <a:lstStyle/>
                    <a:p>
                      <a:pPr algn="ctr"/>
                      <a:r>
                        <a:rPr lang="uk-UA" dirty="0"/>
                        <a:t>Дійсні,</a:t>
                      </a:r>
                      <a:endParaRPr lang="uk-UA" baseline="0" dirty="0"/>
                    </a:p>
                    <a:p>
                      <a:pPr algn="ctr"/>
                      <a:r>
                        <a:rPr lang="uk-UA" baseline="0" dirty="0"/>
                        <a:t>Від 10 до 50 грамм</a:t>
                      </a:r>
                    </a:p>
                  </a:txBody>
                  <a:tcPr/>
                </a:tc>
                <a:tc>
                  <a:txBody>
                    <a:bodyPr/>
                    <a:lstStyle/>
                    <a:p>
                      <a:pPr algn="ctr"/>
                      <a:r>
                        <a:rPr lang="uk-UA" dirty="0"/>
                        <a:t>Дійсні,</a:t>
                      </a:r>
                    </a:p>
                    <a:p>
                      <a:pPr algn="ctr"/>
                      <a:r>
                        <a:rPr lang="uk-UA" dirty="0"/>
                        <a:t>Від</a:t>
                      </a:r>
                      <a:r>
                        <a:rPr lang="uk-UA" baseline="0" dirty="0"/>
                        <a:t> 50 до 75 грамм</a:t>
                      </a:r>
                      <a:endParaRPr lang="uk-UA" dirty="0"/>
                    </a:p>
                  </a:txBody>
                  <a:tcPr/>
                </a:tc>
                <a:tc>
                  <a:txBody>
                    <a:bodyPr/>
                    <a:lstStyle/>
                    <a:p>
                      <a:pPr algn="ctr"/>
                      <a:r>
                        <a:rPr lang="uk-UA" dirty="0"/>
                        <a:t>Дійсні,</a:t>
                      </a:r>
                    </a:p>
                    <a:p>
                      <a:pPr algn="ctr"/>
                      <a:r>
                        <a:rPr lang="uk-UA" dirty="0"/>
                        <a:t>Від</a:t>
                      </a:r>
                      <a:r>
                        <a:rPr lang="uk-UA" baseline="0" dirty="0"/>
                        <a:t> 75 до 100 грамм</a:t>
                      </a:r>
                      <a:endParaRPr lang="uk-UA" dirty="0"/>
                    </a:p>
                  </a:txBody>
                  <a:tcPr/>
                </a:tc>
                <a:extLst>
                  <a:ext uri="{0D108BD9-81ED-4DB2-BD59-A6C34878D82A}">
                    <a16:rowId xmlns:a16="http://schemas.microsoft.com/office/drawing/2014/main" val="1706877855"/>
                  </a:ext>
                </a:extLst>
              </a:tr>
              <a:tr h="370840">
                <a:tc>
                  <a:txBody>
                    <a:bodyPr/>
                    <a:lstStyle/>
                    <a:p>
                      <a:pPr algn="ctr"/>
                      <a:r>
                        <a:rPr lang="en-US" dirty="0"/>
                        <a:t>-1</a:t>
                      </a:r>
                      <a:endParaRPr lang="uk-UA" dirty="0"/>
                    </a:p>
                  </a:txBody>
                  <a:tcPr/>
                </a:tc>
                <a:tc>
                  <a:txBody>
                    <a:bodyPr/>
                    <a:lstStyle/>
                    <a:p>
                      <a:pPr algn="ctr"/>
                      <a:r>
                        <a:rPr lang="en-US" dirty="0"/>
                        <a:t>8</a:t>
                      </a:r>
                      <a:endParaRPr lang="uk-UA" dirty="0"/>
                    </a:p>
                  </a:txBody>
                  <a:tcPr/>
                </a:tc>
                <a:tc>
                  <a:txBody>
                    <a:bodyPr/>
                    <a:lstStyle/>
                    <a:p>
                      <a:pPr algn="ctr"/>
                      <a:r>
                        <a:rPr lang="en-US" dirty="0"/>
                        <a:t>34</a:t>
                      </a:r>
                      <a:endParaRPr lang="uk-UA" dirty="0"/>
                    </a:p>
                  </a:txBody>
                  <a:tcPr/>
                </a:tc>
                <a:tc>
                  <a:txBody>
                    <a:bodyPr/>
                    <a:lstStyle/>
                    <a:p>
                      <a:pPr algn="ctr"/>
                      <a:r>
                        <a:rPr lang="en-US" dirty="0"/>
                        <a:t>58</a:t>
                      </a:r>
                      <a:endParaRPr lang="uk-UA" dirty="0"/>
                    </a:p>
                  </a:txBody>
                  <a:tcPr/>
                </a:tc>
                <a:tc>
                  <a:txBody>
                    <a:bodyPr/>
                    <a:lstStyle/>
                    <a:p>
                      <a:pPr algn="ctr"/>
                      <a:r>
                        <a:rPr lang="en-US" dirty="0"/>
                        <a:t>100</a:t>
                      </a:r>
                      <a:endParaRPr lang="uk-UA" dirty="0"/>
                    </a:p>
                  </a:txBody>
                  <a:tcPr/>
                </a:tc>
                <a:extLst>
                  <a:ext uri="{0D108BD9-81ED-4DB2-BD59-A6C34878D82A}">
                    <a16:rowId xmlns:a16="http://schemas.microsoft.com/office/drawing/2014/main" val="3908087730"/>
                  </a:ext>
                </a:extLst>
              </a:tr>
              <a:tr h="370840">
                <a:tc>
                  <a:txBody>
                    <a:bodyPr/>
                    <a:lstStyle/>
                    <a:p>
                      <a:pPr algn="ctr"/>
                      <a:r>
                        <a:rPr lang="en-US" dirty="0"/>
                        <a:t>101</a:t>
                      </a:r>
                      <a:endParaRPr lang="uk-UA" dirty="0"/>
                    </a:p>
                  </a:txBody>
                  <a:tcPr/>
                </a:tc>
                <a:tc>
                  <a:txBody>
                    <a:bodyPr/>
                    <a:lstStyle/>
                    <a:p>
                      <a:pPr algn="ctr"/>
                      <a:r>
                        <a:rPr lang="en-US" dirty="0"/>
                        <a:t>5</a:t>
                      </a:r>
                      <a:endParaRPr lang="uk-UA" dirty="0"/>
                    </a:p>
                  </a:txBody>
                  <a:tcPr/>
                </a:tc>
                <a:tc>
                  <a:txBody>
                    <a:bodyPr/>
                    <a:lstStyle/>
                    <a:p>
                      <a:pPr algn="ctr"/>
                      <a:r>
                        <a:rPr lang="en-US" dirty="0"/>
                        <a:t>48</a:t>
                      </a:r>
                      <a:endParaRPr lang="uk-UA" dirty="0"/>
                    </a:p>
                  </a:txBody>
                  <a:tcPr/>
                </a:tc>
                <a:tc>
                  <a:txBody>
                    <a:bodyPr/>
                    <a:lstStyle/>
                    <a:p>
                      <a:pPr algn="ctr"/>
                      <a:r>
                        <a:rPr lang="en-US" dirty="0"/>
                        <a:t>61</a:t>
                      </a:r>
                      <a:endParaRPr lang="uk-UA" dirty="0"/>
                    </a:p>
                  </a:txBody>
                  <a:tcPr/>
                </a:tc>
                <a:tc>
                  <a:txBody>
                    <a:bodyPr/>
                    <a:lstStyle/>
                    <a:p>
                      <a:pPr algn="ctr"/>
                      <a:r>
                        <a:rPr lang="en-US" dirty="0"/>
                        <a:t>93</a:t>
                      </a:r>
                      <a:endParaRPr lang="uk-UA" dirty="0"/>
                    </a:p>
                  </a:txBody>
                  <a:tcPr/>
                </a:tc>
                <a:extLst>
                  <a:ext uri="{0D108BD9-81ED-4DB2-BD59-A6C34878D82A}">
                    <a16:rowId xmlns:a16="http://schemas.microsoft.com/office/drawing/2014/main" val="1231246432"/>
                  </a:ext>
                </a:extLst>
              </a:tr>
            </a:tbl>
          </a:graphicData>
        </a:graphic>
      </p:graphicFrame>
    </p:spTree>
    <p:extLst>
      <p:ext uri="{BB962C8B-B14F-4D97-AF65-F5344CB8AC3E}">
        <p14:creationId xmlns:p14="http://schemas.microsoft.com/office/powerpoint/2010/main" val="524880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uk-UA" dirty="0"/>
              <a:t>Тест кейси</a:t>
            </a:r>
          </a:p>
        </p:txBody>
      </p:sp>
      <p:graphicFrame>
        <p:nvGraphicFramePr>
          <p:cNvPr id="4" name="Місце для вмісту 3"/>
          <p:cNvGraphicFramePr>
            <a:graphicFrameLocks noGrp="1"/>
          </p:cNvGraphicFramePr>
          <p:nvPr>
            <p:ph idx="1"/>
            <p:extLst>
              <p:ext uri="{D42A27DB-BD31-4B8C-83A1-F6EECF244321}">
                <p14:modId xmlns:p14="http://schemas.microsoft.com/office/powerpoint/2010/main" val="577086874"/>
              </p:ext>
            </p:extLst>
          </p:nvPr>
        </p:nvGraphicFramePr>
        <p:xfrm>
          <a:off x="3146180" y="2146056"/>
          <a:ext cx="5899639" cy="3567674"/>
        </p:xfrm>
        <a:graphic>
          <a:graphicData uri="http://schemas.openxmlformats.org/drawingml/2006/table">
            <a:tbl>
              <a:tblPr firstRow="1" bandRow="1">
                <a:tableStyleId>{5C22544A-7EE6-4342-B048-85BDC9FD1C3A}</a:tableStyleId>
              </a:tblPr>
              <a:tblGrid>
                <a:gridCol w="1468316">
                  <a:extLst>
                    <a:ext uri="{9D8B030D-6E8A-4147-A177-3AD203B41FA5}">
                      <a16:colId xmlns:a16="http://schemas.microsoft.com/office/drawing/2014/main" val="4128382321"/>
                    </a:ext>
                  </a:extLst>
                </a:gridCol>
                <a:gridCol w="738554">
                  <a:extLst>
                    <a:ext uri="{9D8B030D-6E8A-4147-A177-3AD203B41FA5}">
                      <a16:colId xmlns:a16="http://schemas.microsoft.com/office/drawing/2014/main" val="2175297202"/>
                    </a:ext>
                  </a:extLst>
                </a:gridCol>
                <a:gridCol w="3692769">
                  <a:extLst>
                    <a:ext uri="{9D8B030D-6E8A-4147-A177-3AD203B41FA5}">
                      <a16:colId xmlns:a16="http://schemas.microsoft.com/office/drawing/2014/main" val="502253758"/>
                    </a:ext>
                  </a:extLst>
                </a:gridCol>
              </a:tblGrid>
              <a:tr h="370840">
                <a:tc>
                  <a:txBody>
                    <a:bodyPr/>
                    <a:lstStyle/>
                    <a:p>
                      <a:r>
                        <a:rPr lang="uk-UA" dirty="0"/>
                        <a:t>Сценарій</a:t>
                      </a:r>
                      <a:r>
                        <a:rPr lang="uk-UA" baseline="0" dirty="0"/>
                        <a:t> 1</a:t>
                      </a:r>
                      <a:endParaRPr lang="uk-UA" dirty="0"/>
                    </a:p>
                  </a:txBody>
                  <a:tcPr/>
                </a:tc>
                <a:tc>
                  <a:txBody>
                    <a:bodyPr/>
                    <a:lstStyle/>
                    <a:p>
                      <a:r>
                        <a:rPr lang="uk-UA" dirty="0"/>
                        <a:t>Крок</a:t>
                      </a:r>
                    </a:p>
                  </a:txBody>
                  <a:tcPr/>
                </a:tc>
                <a:tc>
                  <a:txBody>
                    <a:bodyPr/>
                    <a:lstStyle/>
                    <a:p>
                      <a:r>
                        <a:rPr lang="uk-UA" dirty="0"/>
                        <a:t>Опис</a:t>
                      </a:r>
                    </a:p>
                  </a:txBody>
                  <a:tcPr/>
                </a:tc>
                <a:extLst>
                  <a:ext uri="{0D108BD9-81ED-4DB2-BD59-A6C34878D82A}">
                    <a16:rowId xmlns:a16="http://schemas.microsoft.com/office/drawing/2014/main" val="2370678119"/>
                  </a:ext>
                </a:extLst>
              </a:tr>
              <a:tr h="370840">
                <a:tc rowSpan="4">
                  <a:txBody>
                    <a:bodyPr/>
                    <a:lstStyle/>
                    <a:p>
                      <a:endParaRPr lang="uk-UA" baseline="0" dirty="0"/>
                    </a:p>
                    <a:p>
                      <a:endParaRPr lang="uk-UA" baseline="0" dirty="0"/>
                    </a:p>
                    <a:p>
                      <a:endParaRPr lang="uk-UA" baseline="0" dirty="0"/>
                    </a:p>
                    <a:p>
                      <a:r>
                        <a:rPr lang="uk-UA" baseline="0" dirty="0"/>
                        <a:t>К: Клієнт</a:t>
                      </a:r>
                    </a:p>
                    <a:p>
                      <a:r>
                        <a:rPr lang="uk-UA" baseline="0" dirty="0"/>
                        <a:t>С: Система</a:t>
                      </a:r>
                      <a:endParaRPr lang="ru-RU" baseline="0" dirty="0"/>
                    </a:p>
                  </a:txBody>
                  <a:tcPr/>
                </a:tc>
                <a:tc>
                  <a:txBody>
                    <a:bodyPr/>
                    <a:lstStyle/>
                    <a:p>
                      <a:r>
                        <a:rPr lang="uk-UA" sz="1400" dirty="0"/>
                        <a:t>1</a:t>
                      </a:r>
                    </a:p>
                  </a:txBody>
                  <a:tcPr/>
                </a:tc>
                <a:tc>
                  <a:txBody>
                    <a:bodyPr/>
                    <a:lstStyle/>
                    <a:p>
                      <a:r>
                        <a:rPr lang="uk-UA" sz="1400" dirty="0"/>
                        <a:t>К:</a:t>
                      </a:r>
                      <a:r>
                        <a:rPr lang="uk-UA" sz="1400" baseline="0" dirty="0"/>
                        <a:t> Надсилає лист.</a:t>
                      </a:r>
                      <a:endParaRPr lang="uk-UA" sz="1400" dirty="0"/>
                    </a:p>
                  </a:txBody>
                  <a:tcPr/>
                </a:tc>
                <a:extLst>
                  <a:ext uri="{0D108BD9-81ED-4DB2-BD59-A6C34878D82A}">
                    <a16:rowId xmlns:a16="http://schemas.microsoft.com/office/drawing/2014/main" val="1272551152"/>
                  </a:ext>
                </a:extLst>
              </a:tr>
              <a:tr h="370840">
                <a:tc vMerge="1">
                  <a:txBody>
                    <a:bodyPr/>
                    <a:lstStyle/>
                    <a:p>
                      <a:endParaRPr lang="ru-RU" baseline="0" dirty="0"/>
                    </a:p>
                  </a:txBody>
                  <a:tcPr/>
                </a:tc>
                <a:tc>
                  <a:txBody>
                    <a:bodyPr/>
                    <a:lstStyle/>
                    <a:p>
                      <a:r>
                        <a:rPr lang="uk-UA" sz="1400" dirty="0"/>
                        <a:t>2</a:t>
                      </a:r>
                    </a:p>
                  </a:txBody>
                  <a:tcPr/>
                </a:tc>
                <a:tc>
                  <a:txBody>
                    <a:bodyPr/>
                    <a:lstStyle/>
                    <a:p>
                      <a:r>
                        <a:rPr lang="uk-UA" sz="1400" dirty="0"/>
                        <a:t>С:</a:t>
                      </a:r>
                      <a:r>
                        <a:rPr lang="uk-UA" sz="1400" baseline="0" dirty="0"/>
                        <a:t> Система перевіряє вагу листа, та якщо вона менша 100 грамм повідомляє вартість відправки листа користувачу.</a:t>
                      </a:r>
                      <a:endParaRPr lang="uk-UA" sz="1400" dirty="0"/>
                    </a:p>
                  </a:txBody>
                  <a:tcPr/>
                </a:tc>
                <a:extLst>
                  <a:ext uri="{0D108BD9-81ED-4DB2-BD59-A6C34878D82A}">
                    <a16:rowId xmlns:a16="http://schemas.microsoft.com/office/drawing/2014/main" val="1179743547"/>
                  </a:ext>
                </a:extLst>
              </a:tr>
              <a:tr h="370840">
                <a:tc vMerge="1">
                  <a:txBody>
                    <a:bodyPr/>
                    <a:lstStyle/>
                    <a:p>
                      <a:endParaRPr lang="ru-RU" baseline="0" dirty="0"/>
                    </a:p>
                  </a:txBody>
                  <a:tcPr/>
                </a:tc>
                <a:tc>
                  <a:txBody>
                    <a:bodyPr/>
                    <a:lstStyle/>
                    <a:p>
                      <a:r>
                        <a:rPr lang="uk-UA" sz="1400" dirty="0"/>
                        <a:t>3</a:t>
                      </a:r>
                    </a:p>
                  </a:txBody>
                  <a:tcPr/>
                </a:tc>
                <a:tc>
                  <a:txBody>
                    <a:bodyPr/>
                    <a:lstStyle/>
                    <a:p>
                      <a:r>
                        <a:rPr lang="uk-UA" sz="1400" dirty="0"/>
                        <a:t>К: Оплачує вартість</a:t>
                      </a:r>
                      <a:r>
                        <a:rPr lang="uk-UA" sz="1400" baseline="0" dirty="0"/>
                        <a:t> пересилки.</a:t>
                      </a:r>
                      <a:endParaRPr lang="uk-UA" sz="1400" dirty="0"/>
                    </a:p>
                  </a:txBody>
                  <a:tcPr/>
                </a:tc>
                <a:extLst>
                  <a:ext uri="{0D108BD9-81ED-4DB2-BD59-A6C34878D82A}">
                    <a16:rowId xmlns:a16="http://schemas.microsoft.com/office/drawing/2014/main" val="3396827683"/>
                  </a:ext>
                </a:extLst>
              </a:tr>
              <a:tr h="535598">
                <a:tc vMerge="1">
                  <a:txBody>
                    <a:bodyPr/>
                    <a:lstStyle/>
                    <a:p>
                      <a:endParaRPr lang="ru-RU" baseline="0" dirty="0"/>
                    </a:p>
                  </a:txBody>
                  <a:tcPr/>
                </a:tc>
                <a:tc>
                  <a:txBody>
                    <a:bodyPr/>
                    <a:lstStyle/>
                    <a:p>
                      <a:r>
                        <a:rPr lang="uk-UA" sz="1400" dirty="0"/>
                        <a:t>4</a:t>
                      </a:r>
                    </a:p>
                  </a:txBody>
                  <a:tcPr/>
                </a:tc>
                <a:tc>
                  <a:txBody>
                    <a:bodyPr/>
                    <a:lstStyle/>
                    <a:p>
                      <a:r>
                        <a:rPr lang="uk-UA" sz="1400" dirty="0"/>
                        <a:t>С: Система</a:t>
                      </a:r>
                      <a:r>
                        <a:rPr lang="uk-UA" sz="1400" baseline="0" dirty="0"/>
                        <a:t> повідомляє про успішні</a:t>
                      </a:r>
                      <a:endParaRPr lang="uk-UA" sz="1400" dirty="0"/>
                    </a:p>
                  </a:txBody>
                  <a:tcPr/>
                </a:tc>
                <a:extLst>
                  <a:ext uri="{0D108BD9-81ED-4DB2-BD59-A6C34878D82A}">
                    <a16:rowId xmlns:a16="http://schemas.microsoft.com/office/drawing/2014/main" val="1081998985"/>
                  </a:ext>
                </a:extLst>
              </a:tr>
              <a:tr h="0">
                <a:tc>
                  <a:txBody>
                    <a:bodyPr/>
                    <a:lstStyle/>
                    <a:p>
                      <a:endParaRPr lang="ru-RU" sz="100" baseline="0" dirty="0"/>
                    </a:p>
                  </a:txBody>
                  <a:tcPr>
                    <a:solidFill>
                      <a:schemeClr val="bg1"/>
                    </a:solidFill>
                  </a:tcPr>
                </a:tc>
                <a:tc>
                  <a:txBody>
                    <a:bodyPr/>
                    <a:lstStyle/>
                    <a:p>
                      <a:endParaRPr lang="uk-UA" sz="100" dirty="0"/>
                    </a:p>
                  </a:txBody>
                  <a:tcPr>
                    <a:solidFill>
                      <a:schemeClr val="bg1"/>
                    </a:solidFill>
                  </a:tcPr>
                </a:tc>
                <a:tc>
                  <a:txBody>
                    <a:bodyPr/>
                    <a:lstStyle/>
                    <a:p>
                      <a:endParaRPr lang="uk-UA" sz="100" dirty="0"/>
                    </a:p>
                  </a:txBody>
                  <a:tcPr>
                    <a:solidFill>
                      <a:schemeClr val="bg1"/>
                    </a:solidFill>
                  </a:tcPr>
                </a:tc>
                <a:extLst>
                  <a:ext uri="{0D108BD9-81ED-4DB2-BD59-A6C34878D82A}">
                    <a16:rowId xmlns:a16="http://schemas.microsoft.com/office/drawing/2014/main" val="18603128"/>
                  </a:ext>
                </a:extLst>
              </a:tr>
              <a:tr h="535598">
                <a:tc rowSpan="2">
                  <a:txBody>
                    <a:bodyPr/>
                    <a:lstStyle/>
                    <a:p>
                      <a:r>
                        <a:rPr lang="ru-RU" baseline="0" dirty="0" err="1"/>
                        <a:t>Розширення</a:t>
                      </a:r>
                      <a:endParaRPr lang="ru-RU" baseline="0" dirty="0"/>
                    </a:p>
                  </a:txBody>
                  <a:tcPr/>
                </a:tc>
                <a:tc>
                  <a:txBody>
                    <a:bodyPr/>
                    <a:lstStyle/>
                    <a:p>
                      <a:r>
                        <a:rPr lang="uk-UA" sz="1400" dirty="0"/>
                        <a:t>2а</a:t>
                      </a:r>
                    </a:p>
                  </a:txBody>
                  <a:tcPr/>
                </a:tc>
                <a:tc>
                  <a:txBody>
                    <a:bodyPr/>
                    <a:lstStyle/>
                    <a:p>
                      <a:r>
                        <a:rPr lang="uk-UA" sz="1400" dirty="0"/>
                        <a:t>С:</a:t>
                      </a:r>
                      <a:r>
                        <a:rPr lang="uk-UA" sz="1400" baseline="0" dirty="0"/>
                        <a:t>  Система перевіряє вагу листа</a:t>
                      </a:r>
                      <a:endParaRPr lang="uk-UA" sz="1400" dirty="0"/>
                    </a:p>
                  </a:txBody>
                  <a:tcPr/>
                </a:tc>
                <a:extLst>
                  <a:ext uri="{0D108BD9-81ED-4DB2-BD59-A6C34878D82A}">
                    <a16:rowId xmlns:a16="http://schemas.microsoft.com/office/drawing/2014/main" val="3584949349"/>
                  </a:ext>
                </a:extLst>
              </a:tr>
              <a:tr h="535598">
                <a:tc vMerge="1">
                  <a:txBody>
                    <a:bodyPr/>
                    <a:lstStyle/>
                    <a:p>
                      <a:endParaRPr lang="ru-RU" baseline="0" dirty="0"/>
                    </a:p>
                  </a:txBody>
                  <a:tcPr/>
                </a:tc>
                <a:tc>
                  <a:txBody>
                    <a:bodyPr/>
                    <a:lstStyle/>
                    <a:p>
                      <a:r>
                        <a:rPr lang="uk-UA" sz="1400" dirty="0"/>
                        <a:t>3а</a:t>
                      </a:r>
                    </a:p>
                  </a:txBody>
                  <a:tcPr/>
                </a:tc>
                <a:tc>
                  <a:txBody>
                    <a:bodyPr/>
                    <a:lstStyle/>
                    <a:p>
                      <a:r>
                        <a:rPr lang="uk-UA" sz="1400" dirty="0"/>
                        <a:t>С:</a:t>
                      </a:r>
                      <a:r>
                        <a:rPr lang="uk-UA" sz="1400" baseline="0" dirty="0"/>
                        <a:t> Система повідомляє про те, що вага листа перевищує 100 грамм.</a:t>
                      </a:r>
                      <a:endParaRPr lang="uk-UA" sz="1400" dirty="0"/>
                    </a:p>
                  </a:txBody>
                  <a:tcPr/>
                </a:tc>
                <a:extLst>
                  <a:ext uri="{0D108BD9-81ED-4DB2-BD59-A6C34878D82A}">
                    <a16:rowId xmlns:a16="http://schemas.microsoft.com/office/drawing/2014/main" val="2681509723"/>
                  </a:ext>
                </a:extLst>
              </a:tr>
            </a:tbl>
          </a:graphicData>
        </a:graphic>
      </p:graphicFrame>
    </p:spTree>
    <p:extLst>
      <p:ext uri="{BB962C8B-B14F-4D97-AF65-F5344CB8AC3E}">
        <p14:creationId xmlns:p14="http://schemas.microsoft.com/office/powerpoint/2010/main" val="318532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uk-UA" dirty="0"/>
              <a:t>Завдання №2.</a:t>
            </a:r>
            <a:br>
              <a:rPr lang="uk-UA" dirty="0"/>
            </a:br>
            <a:r>
              <a:rPr lang="uk-UA" dirty="0"/>
              <a:t>Таблиці рішень</a:t>
            </a:r>
          </a:p>
        </p:txBody>
      </p:sp>
      <p:sp>
        <p:nvSpPr>
          <p:cNvPr id="3" name="Місце для вмісту 2"/>
          <p:cNvSpPr>
            <a:spLocks noGrp="1"/>
          </p:cNvSpPr>
          <p:nvPr>
            <p:ph idx="1"/>
          </p:nvPr>
        </p:nvSpPr>
        <p:spPr/>
        <p:txBody>
          <a:bodyPr/>
          <a:lstStyle/>
          <a:p>
            <a:pPr marL="0" indent="0">
              <a:buNone/>
            </a:pPr>
            <a:r>
              <a:rPr lang="uk-UA" dirty="0"/>
              <a:t>Кожен клієнт, який здійснив покупку в магазині </a:t>
            </a:r>
            <a:r>
              <a:rPr lang="en-US" dirty="0"/>
              <a:t>Apple</a:t>
            </a:r>
            <a:r>
              <a:rPr lang="uk-UA" dirty="0"/>
              <a:t> на суму більшу ніж 500</a:t>
            </a:r>
            <a:r>
              <a:rPr lang="en-US" dirty="0"/>
              <a:t> $ </a:t>
            </a:r>
            <a:r>
              <a:rPr lang="uk-UA" dirty="0"/>
              <a:t>отримує 10 % знижку на дану покупку. Якщо клієнт здійснив покупку на суму меншу ніж 500</a:t>
            </a:r>
            <a:r>
              <a:rPr lang="en-US" dirty="0"/>
              <a:t> $</a:t>
            </a:r>
            <a:r>
              <a:rPr lang="ru-RU" dirty="0"/>
              <a:t>, то він </a:t>
            </a:r>
            <a:r>
              <a:rPr lang="ru-RU" dirty="0" err="1"/>
              <a:t>отримує</a:t>
            </a:r>
            <a:r>
              <a:rPr lang="ru-RU" dirty="0"/>
              <a:t> 5 % </a:t>
            </a:r>
            <a:r>
              <a:rPr lang="ru-RU" dirty="0" err="1"/>
              <a:t>знижку</a:t>
            </a:r>
            <a:r>
              <a:rPr lang="ru-RU" dirty="0"/>
              <a:t> на </a:t>
            </a:r>
            <a:r>
              <a:rPr lang="ru-RU" dirty="0" err="1"/>
              <a:t>дану</a:t>
            </a:r>
            <a:r>
              <a:rPr lang="ru-RU" dirty="0"/>
              <a:t> покупку.</a:t>
            </a:r>
            <a:r>
              <a:rPr lang="uk-UA" dirty="0"/>
              <a:t> Якщо в клієнта преміум статус в магазині </a:t>
            </a:r>
            <a:r>
              <a:rPr lang="en-US" dirty="0"/>
              <a:t>Apple</a:t>
            </a:r>
            <a:r>
              <a:rPr lang="uk-UA" dirty="0"/>
              <a:t>, то він отримує</a:t>
            </a:r>
            <a:r>
              <a:rPr lang="en-US" dirty="0"/>
              <a:t> 30 %</a:t>
            </a:r>
            <a:r>
              <a:rPr lang="uk-UA" dirty="0"/>
              <a:t> знижку на весь асортимент товарів в усіх магазинах </a:t>
            </a:r>
            <a:r>
              <a:rPr lang="en-US" dirty="0"/>
              <a:t>Apple.</a:t>
            </a:r>
          </a:p>
          <a:p>
            <a:pPr marL="342900" indent="-342900">
              <a:buFont typeface="+mj-lt"/>
              <a:buAutoNum type="arabicPeriod"/>
            </a:pPr>
            <a:r>
              <a:rPr lang="uk-UA" dirty="0"/>
              <a:t>Побудувати таблицю рішень.</a:t>
            </a:r>
            <a:endParaRPr lang="ru-RU" dirty="0"/>
          </a:p>
        </p:txBody>
      </p:sp>
    </p:spTree>
    <p:extLst>
      <p:ext uri="{BB962C8B-B14F-4D97-AF65-F5344CB8AC3E}">
        <p14:creationId xmlns:p14="http://schemas.microsoft.com/office/powerpoint/2010/main" val="3678803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uk-UA" dirty="0"/>
              <a:t>Визначення умов та дій</a:t>
            </a:r>
          </a:p>
        </p:txBody>
      </p:sp>
      <p:sp>
        <p:nvSpPr>
          <p:cNvPr id="3" name="Місце для вмісту 2"/>
          <p:cNvSpPr>
            <a:spLocks noGrp="1"/>
          </p:cNvSpPr>
          <p:nvPr>
            <p:ph idx="1"/>
          </p:nvPr>
        </p:nvSpPr>
        <p:spPr>
          <a:xfrm>
            <a:off x="581192" y="2593734"/>
            <a:ext cx="11029615" cy="3678303"/>
          </a:xfrm>
        </p:spPr>
        <p:txBody>
          <a:bodyPr>
            <a:normAutofit fontScale="92500"/>
          </a:bodyPr>
          <a:lstStyle/>
          <a:p>
            <a:pPr marL="0" indent="0">
              <a:buNone/>
            </a:pPr>
            <a:r>
              <a:rPr lang="uk-UA" dirty="0"/>
              <a:t>Для побудови таблиці рішень потрібно визначитися, які дії можуть бути виконані, та які є умови їхнього виконання.</a:t>
            </a:r>
          </a:p>
          <a:p>
            <a:pPr marL="0" indent="0">
              <a:buNone/>
            </a:pPr>
            <a:r>
              <a:rPr lang="uk-UA" dirty="0"/>
              <a:t>В даному прикладі до дій можна віднести:</a:t>
            </a:r>
          </a:p>
          <a:p>
            <a:pPr marL="342900" indent="-342900">
              <a:buFont typeface="+mj-lt"/>
              <a:buAutoNum type="arabicPeriod"/>
            </a:pPr>
            <a:r>
              <a:rPr lang="uk-UA" dirty="0"/>
              <a:t>Надання клієнту 5 % знижки на покупку товару.</a:t>
            </a:r>
          </a:p>
          <a:p>
            <a:pPr marL="342900" indent="-342900">
              <a:buFont typeface="+mj-lt"/>
              <a:buAutoNum type="arabicPeriod"/>
            </a:pPr>
            <a:r>
              <a:rPr lang="uk-UA" dirty="0"/>
              <a:t>Надання клієнту 10 % знижки на покупку товару.</a:t>
            </a:r>
          </a:p>
          <a:p>
            <a:pPr marL="342900" indent="-342900">
              <a:buFont typeface="+mj-lt"/>
              <a:buAutoNum type="arabicPeriod"/>
            </a:pPr>
            <a:r>
              <a:rPr lang="uk-UA" dirty="0"/>
              <a:t>Надання клієнту 30 % знижки на покупку товару.</a:t>
            </a:r>
          </a:p>
          <a:p>
            <a:pPr marL="0" indent="0">
              <a:buNone/>
            </a:pPr>
            <a:r>
              <a:rPr lang="uk-UA" dirty="0"/>
              <a:t>До умов можна віднести:</a:t>
            </a:r>
          </a:p>
          <a:p>
            <a:pPr marL="342900" indent="-342900">
              <a:buFont typeface="+mj-lt"/>
              <a:buAutoNum type="arabicPeriod"/>
            </a:pPr>
            <a:r>
              <a:rPr lang="uk-UA" dirty="0"/>
              <a:t>Купівля товару на суму до 500 </a:t>
            </a:r>
            <a:r>
              <a:rPr lang="en-US" dirty="0"/>
              <a:t>$</a:t>
            </a:r>
            <a:r>
              <a:rPr lang="uk-UA" dirty="0"/>
              <a:t>.</a:t>
            </a:r>
          </a:p>
          <a:p>
            <a:pPr marL="342900" indent="-342900">
              <a:buFont typeface="+mj-lt"/>
              <a:buAutoNum type="arabicPeriod"/>
            </a:pPr>
            <a:r>
              <a:rPr lang="uk-UA" dirty="0"/>
              <a:t>Купівля товару</a:t>
            </a:r>
            <a:r>
              <a:rPr lang="en-US" dirty="0"/>
              <a:t> </a:t>
            </a:r>
            <a:r>
              <a:rPr lang="uk-UA" dirty="0"/>
              <a:t>на суму вищу ніж </a:t>
            </a:r>
            <a:r>
              <a:rPr lang="en-US" dirty="0"/>
              <a:t>500 $.</a:t>
            </a:r>
          </a:p>
          <a:p>
            <a:pPr marL="342900" indent="-342900">
              <a:buFont typeface="+mj-lt"/>
              <a:buAutoNum type="arabicPeriod"/>
            </a:pPr>
            <a:r>
              <a:rPr lang="uk-UA" dirty="0"/>
              <a:t>Наявність преміум статусу.</a:t>
            </a:r>
          </a:p>
          <a:p>
            <a:pPr marL="342900" indent="-342900">
              <a:buFont typeface="+mj-lt"/>
              <a:buAutoNum type="arabicPeriod"/>
            </a:pPr>
            <a:endParaRPr lang="uk-UA" dirty="0"/>
          </a:p>
          <a:p>
            <a:pPr marL="342900" indent="-342900">
              <a:buFont typeface="+mj-lt"/>
              <a:buAutoNum type="arabicPeriod"/>
            </a:pPr>
            <a:endParaRPr lang="uk-UA" dirty="0"/>
          </a:p>
          <a:p>
            <a:pPr marL="0" indent="0">
              <a:buNone/>
            </a:pPr>
            <a:endParaRPr lang="uk-UA" b="1" dirty="0"/>
          </a:p>
        </p:txBody>
      </p:sp>
    </p:spTree>
    <p:extLst>
      <p:ext uri="{BB962C8B-B14F-4D97-AF65-F5344CB8AC3E}">
        <p14:creationId xmlns:p14="http://schemas.microsoft.com/office/powerpoint/2010/main" val="2822886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uk-UA" dirty="0"/>
              <a:t>Побудова таблиці рішень</a:t>
            </a:r>
          </a:p>
        </p:txBody>
      </p:sp>
      <p:graphicFrame>
        <p:nvGraphicFramePr>
          <p:cNvPr id="4" name="Таблиця 3"/>
          <p:cNvGraphicFramePr>
            <a:graphicFrameLocks noGrp="1"/>
          </p:cNvGraphicFramePr>
          <p:nvPr>
            <p:extLst>
              <p:ext uri="{D42A27DB-BD31-4B8C-83A1-F6EECF244321}">
                <p14:modId xmlns:p14="http://schemas.microsoft.com/office/powerpoint/2010/main" val="692755150"/>
              </p:ext>
            </p:extLst>
          </p:nvPr>
        </p:nvGraphicFramePr>
        <p:xfrm>
          <a:off x="581191" y="1969477"/>
          <a:ext cx="11029617" cy="4689817"/>
        </p:xfrm>
        <a:graphic>
          <a:graphicData uri="http://schemas.openxmlformats.org/drawingml/2006/table">
            <a:tbl>
              <a:tblPr firstRow="1" bandRow="1">
                <a:tableStyleId>{5C22544A-7EE6-4342-B048-85BDC9FD1C3A}</a:tableStyleId>
              </a:tblPr>
              <a:tblGrid>
                <a:gridCol w="1225513">
                  <a:extLst>
                    <a:ext uri="{9D8B030D-6E8A-4147-A177-3AD203B41FA5}">
                      <a16:colId xmlns:a16="http://schemas.microsoft.com/office/drawing/2014/main" val="4127102165"/>
                    </a:ext>
                  </a:extLst>
                </a:gridCol>
                <a:gridCol w="1225513">
                  <a:extLst>
                    <a:ext uri="{9D8B030D-6E8A-4147-A177-3AD203B41FA5}">
                      <a16:colId xmlns:a16="http://schemas.microsoft.com/office/drawing/2014/main" val="4217802224"/>
                    </a:ext>
                  </a:extLst>
                </a:gridCol>
                <a:gridCol w="1225513">
                  <a:extLst>
                    <a:ext uri="{9D8B030D-6E8A-4147-A177-3AD203B41FA5}">
                      <a16:colId xmlns:a16="http://schemas.microsoft.com/office/drawing/2014/main" val="745904614"/>
                    </a:ext>
                  </a:extLst>
                </a:gridCol>
                <a:gridCol w="1225513">
                  <a:extLst>
                    <a:ext uri="{9D8B030D-6E8A-4147-A177-3AD203B41FA5}">
                      <a16:colId xmlns:a16="http://schemas.microsoft.com/office/drawing/2014/main" val="1871256302"/>
                    </a:ext>
                  </a:extLst>
                </a:gridCol>
                <a:gridCol w="1225513">
                  <a:extLst>
                    <a:ext uri="{9D8B030D-6E8A-4147-A177-3AD203B41FA5}">
                      <a16:colId xmlns:a16="http://schemas.microsoft.com/office/drawing/2014/main" val="284386850"/>
                    </a:ext>
                  </a:extLst>
                </a:gridCol>
                <a:gridCol w="1225513">
                  <a:extLst>
                    <a:ext uri="{9D8B030D-6E8A-4147-A177-3AD203B41FA5}">
                      <a16:colId xmlns:a16="http://schemas.microsoft.com/office/drawing/2014/main" val="560410506"/>
                    </a:ext>
                  </a:extLst>
                </a:gridCol>
                <a:gridCol w="1225513">
                  <a:extLst>
                    <a:ext uri="{9D8B030D-6E8A-4147-A177-3AD203B41FA5}">
                      <a16:colId xmlns:a16="http://schemas.microsoft.com/office/drawing/2014/main" val="3871054007"/>
                    </a:ext>
                  </a:extLst>
                </a:gridCol>
                <a:gridCol w="1225513">
                  <a:extLst>
                    <a:ext uri="{9D8B030D-6E8A-4147-A177-3AD203B41FA5}">
                      <a16:colId xmlns:a16="http://schemas.microsoft.com/office/drawing/2014/main" val="3956851486"/>
                    </a:ext>
                  </a:extLst>
                </a:gridCol>
                <a:gridCol w="1225513">
                  <a:extLst>
                    <a:ext uri="{9D8B030D-6E8A-4147-A177-3AD203B41FA5}">
                      <a16:colId xmlns:a16="http://schemas.microsoft.com/office/drawing/2014/main" val="1753344177"/>
                    </a:ext>
                  </a:extLst>
                </a:gridCol>
              </a:tblGrid>
              <a:tr h="953672">
                <a:tc>
                  <a:txBody>
                    <a:bodyPr/>
                    <a:lstStyle/>
                    <a:p>
                      <a:r>
                        <a:rPr lang="uk-UA" sz="1400" dirty="0"/>
                        <a:t>Клієнт здійснив</a:t>
                      </a:r>
                    </a:p>
                    <a:p>
                      <a:r>
                        <a:rPr lang="uk-UA" sz="1400" dirty="0"/>
                        <a:t>Покупку</a:t>
                      </a:r>
                      <a:r>
                        <a:rPr lang="uk-UA" sz="1400" baseline="0" dirty="0"/>
                        <a:t> на </a:t>
                      </a:r>
                      <a:r>
                        <a:rPr lang="en-US" sz="1400" baseline="0" dirty="0"/>
                        <a:t>6</a:t>
                      </a:r>
                      <a:r>
                        <a:rPr lang="uk-UA" sz="1400" baseline="0" dirty="0"/>
                        <a:t>00 </a:t>
                      </a:r>
                      <a:r>
                        <a:rPr lang="en-US" sz="1400" baseline="0" dirty="0"/>
                        <a:t>$</a:t>
                      </a:r>
                      <a:endParaRPr lang="uk-UA" sz="1400" dirty="0"/>
                    </a:p>
                  </a:txBody>
                  <a:tcPr/>
                </a:tc>
                <a:tc>
                  <a:txBody>
                    <a:bodyPr/>
                    <a:lstStyle/>
                    <a:p>
                      <a:pPr marL="0" marR="0" lvl="0" indent="0" algn="ctr" defTabSz="457200" rtl="0" eaLnBrk="1" fontAlgn="auto" latinLnBrk="0" hangingPunct="1">
                        <a:lnSpc>
                          <a:spcPct val="15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Gill Sans MT" panose="020B0502020104020203"/>
                          <a:ea typeface="+mn-ea"/>
                          <a:cs typeface="+mn-cs"/>
                        </a:rPr>
                        <a:t>T</a:t>
                      </a:r>
                      <a:endParaRPr kumimoji="0" lang="uk-UA" sz="2400" b="1" i="0" u="none" strike="noStrike" kern="1200" cap="none" spc="0" normalizeH="0" baseline="0" noProof="0" dirty="0">
                        <a:ln>
                          <a:noFill/>
                        </a:ln>
                        <a:solidFill>
                          <a:prstClr val="white"/>
                        </a:solidFill>
                        <a:effectLst/>
                        <a:uLnTx/>
                        <a:uFillTx/>
                        <a:latin typeface="Corbel" panose="020B0503020204020204" pitchFamily="34" charset="0"/>
                        <a:ea typeface="+mn-ea"/>
                        <a:cs typeface="+mn-cs"/>
                      </a:endParaRPr>
                    </a:p>
                  </a:txBody>
                  <a:tcPr/>
                </a:tc>
                <a:tc>
                  <a:txBody>
                    <a:bodyPr/>
                    <a:lstStyle/>
                    <a:p>
                      <a:pPr marL="0" marR="0" lvl="0" indent="0" algn="ctr" defTabSz="457200" rtl="0" eaLnBrk="1" fontAlgn="auto" latinLnBrk="0" hangingPunct="1">
                        <a:lnSpc>
                          <a:spcPct val="15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Gill Sans MT" panose="020B0502020104020203"/>
                          <a:ea typeface="+mn-ea"/>
                          <a:cs typeface="+mn-cs"/>
                        </a:rPr>
                        <a:t>T</a:t>
                      </a:r>
                      <a:endParaRPr kumimoji="0" lang="uk-UA" sz="2400" b="1" i="0" u="none" strike="noStrike" kern="1200" cap="none" spc="0" normalizeH="0" baseline="0" noProof="0" dirty="0">
                        <a:ln>
                          <a:noFill/>
                        </a:ln>
                        <a:solidFill>
                          <a:prstClr val="white"/>
                        </a:solidFill>
                        <a:effectLst/>
                        <a:uLnTx/>
                        <a:uFillTx/>
                        <a:latin typeface="Corbel" panose="020B0503020204020204" pitchFamily="34" charset="0"/>
                        <a:ea typeface="+mn-ea"/>
                        <a:cs typeface="+mn-cs"/>
                      </a:endParaRPr>
                    </a:p>
                  </a:txBody>
                  <a:tcPr/>
                </a:tc>
                <a:tc>
                  <a:txBody>
                    <a:bodyPr/>
                    <a:lstStyle/>
                    <a:p>
                      <a:pPr marL="0" marR="0" lvl="0" indent="0" algn="ctr" defTabSz="457200" rtl="0" eaLnBrk="1" fontAlgn="auto" latinLnBrk="0" hangingPunct="1">
                        <a:lnSpc>
                          <a:spcPct val="15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Gill Sans MT" panose="020B0502020104020203"/>
                          <a:ea typeface="+mn-ea"/>
                          <a:cs typeface="+mn-cs"/>
                        </a:rPr>
                        <a:t>T</a:t>
                      </a:r>
                      <a:endParaRPr kumimoji="0" lang="uk-UA" sz="2400" b="1" i="0" u="none" strike="noStrike" kern="1200" cap="none" spc="0" normalizeH="0" baseline="0" noProof="0" dirty="0">
                        <a:ln>
                          <a:noFill/>
                        </a:ln>
                        <a:solidFill>
                          <a:prstClr val="white"/>
                        </a:solidFill>
                        <a:effectLst/>
                        <a:uLnTx/>
                        <a:uFillTx/>
                        <a:latin typeface="Corbel" panose="020B0503020204020204" pitchFamily="34" charset="0"/>
                        <a:ea typeface="+mn-ea"/>
                        <a:cs typeface="+mn-cs"/>
                      </a:endParaRPr>
                    </a:p>
                  </a:txBody>
                  <a:tcPr/>
                </a:tc>
                <a:tc>
                  <a:txBody>
                    <a:bodyPr/>
                    <a:lstStyle/>
                    <a:p>
                      <a:pPr marL="0" marR="0" lvl="0" indent="0" algn="ctr" defTabSz="457200" rtl="0" eaLnBrk="1" fontAlgn="auto" latinLnBrk="0" hangingPunct="1">
                        <a:lnSpc>
                          <a:spcPct val="15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Gill Sans MT" panose="020B0502020104020203"/>
                          <a:ea typeface="+mn-ea"/>
                          <a:cs typeface="+mn-cs"/>
                        </a:rPr>
                        <a:t>T</a:t>
                      </a:r>
                      <a:endParaRPr kumimoji="0" lang="uk-UA" sz="2400" b="1" i="0" u="none" strike="noStrike" kern="1200" cap="none" spc="0" normalizeH="0" baseline="0" noProof="0" dirty="0">
                        <a:ln>
                          <a:noFill/>
                        </a:ln>
                        <a:solidFill>
                          <a:prstClr val="white"/>
                        </a:solidFill>
                        <a:effectLst/>
                        <a:uLnTx/>
                        <a:uFillTx/>
                        <a:latin typeface="Corbel" panose="020B0503020204020204" pitchFamily="34" charset="0"/>
                        <a:ea typeface="+mn-ea"/>
                        <a:cs typeface="+mn-cs"/>
                      </a:endParaRPr>
                    </a:p>
                  </a:txBody>
                  <a:tcPr/>
                </a:tc>
                <a:tc>
                  <a:txBody>
                    <a:bodyPr/>
                    <a:lstStyle/>
                    <a:p>
                      <a:pPr marL="0" marR="0" lvl="0" indent="0" algn="ctr" defTabSz="457200" rtl="0" eaLnBrk="1" fontAlgn="auto" latinLnBrk="0" hangingPunct="1">
                        <a:lnSpc>
                          <a:spcPct val="15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Gill Sans MT" panose="020B0502020104020203"/>
                          <a:ea typeface="+mn-ea"/>
                          <a:cs typeface="+mn-cs"/>
                        </a:rPr>
                        <a:t>F</a:t>
                      </a:r>
                      <a:endParaRPr kumimoji="0" lang="uk-UA" sz="2400" b="1" i="0" u="none" strike="noStrike" kern="1200" cap="none" spc="0" normalizeH="0" baseline="0" noProof="0" dirty="0">
                        <a:ln>
                          <a:noFill/>
                        </a:ln>
                        <a:solidFill>
                          <a:prstClr val="white"/>
                        </a:solidFill>
                        <a:effectLst/>
                        <a:uLnTx/>
                        <a:uFillTx/>
                        <a:latin typeface="Corbel" panose="020B0503020204020204" pitchFamily="34" charset="0"/>
                        <a:ea typeface="+mn-ea"/>
                        <a:cs typeface="+mn-cs"/>
                      </a:endParaRPr>
                    </a:p>
                  </a:txBody>
                  <a:tcPr/>
                </a:tc>
                <a:tc>
                  <a:txBody>
                    <a:bodyPr/>
                    <a:lstStyle/>
                    <a:p>
                      <a:pPr marL="0" marR="0" lvl="0" indent="0" algn="ctr" defTabSz="457200" rtl="0" eaLnBrk="1" fontAlgn="auto" latinLnBrk="0" hangingPunct="1">
                        <a:lnSpc>
                          <a:spcPct val="15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Gill Sans MT" panose="020B0502020104020203"/>
                          <a:ea typeface="+mn-ea"/>
                          <a:cs typeface="+mn-cs"/>
                        </a:rPr>
                        <a:t>F</a:t>
                      </a:r>
                      <a:endParaRPr kumimoji="0" lang="uk-UA" sz="2400" b="1" i="0" u="none" strike="noStrike" kern="1200" cap="none" spc="0" normalizeH="0" baseline="0" noProof="0" dirty="0">
                        <a:ln>
                          <a:noFill/>
                        </a:ln>
                        <a:solidFill>
                          <a:prstClr val="white"/>
                        </a:solidFill>
                        <a:effectLst/>
                        <a:uLnTx/>
                        <a:uFillTx/>
                        <a:latin typeface="Corbel" panose="020B0503020204020204" pitchFamily="34" charset="0"/>
                        <a:ea typeface="+mn-ea"/>
                        <a:cs typeface="+mn-cs"/>
                      </a:endParaRPr>
                    </a:p>
                  </a:txBody>
                  <a:tcPr/>
                </a:tc>
                <a:tc>
                  <a:txBody>
                    <a:bodyPr/>
                    <a:lstStyle/>
                    <a:p>
                      <a:pPr marL="0" marR="0" lvl="0" indent="0" algn="ctr" defTabSz="457200" rtl="0" eaLnBrk="1" fontAlgn="auto" latinLnBrk="0" hangingPunct="1">
                        <a:lnSpc>
                          <a:spcPct val="15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Gill Sans MT" panose="020B0502020104020203"/>
                          <a:ea typeface="+mn-ea"/>
                          <a:cs typeface="+mn-cs"/>
                        </a:rPr>
                        <a:t>F</a:t>
                      </a:r>
                      <a:endParaRPr kumimoji="0" lang="uk-UA" sz="2400" b="1" i="0" u="none" strike="noStrike" kern="1200" cap="none" spc="0" normalizeH="0" baseline="0" noProof="0" dirty="0">
                        <a:ln>
                          <a:noFill/>
                        </a:ln>
                        <a:solidFill>
                          <a:prstClr val="white"/>
                        </a:solidFill>
                        <a:effectLst/>
                        <a:uLnTx/>
                        <a:uFillTx/>
                        <a:latin typeface="Corbel" panose="020B0503020204020204" pitchFamily="34" charset="0"/>
                        <a:ea typeface="+mn-ea"/>
                        <a:cs typeface="+mn-cs"/>
                      </a:endParaRPr>
                    </a:p>
                  </a:txBody>
                  <a:tcPr/>
                </a:tc>
                <a:tc>
                  <a:txBody>
                    <a:bodyPr/>
                    <a:lstStyle/>
                    <a:p>
                      <a:pPr marL="0" marR="0" lvl="0" indent="0" algn="ctr" defTabSz="457200" rtl="0" eaLnBrk="1" fontAlgn="auto" latinLnBrk="0" hangingPunct="1">
                        <a:lnSpc>
                          <a:spcPct val="15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Gill Sans MT" panose="020B0502020104020203"/>
                          <a:ea typeface="+mn-ea"/>
                          <a:cs typeface="+mn-cs"/>
                        </a:rPr>
                        <a:t>F</a:t>
                      </a:r>
                      <a:endParaRPr kumimoji="0" lang="uk-UA" sz="2400" b="1" i="0" u="none" strike="noStrike" kern="1200" cap="none" spc="0" normalizeH="0" baseline="0" noProof="0" dirty="0">
                        <a:ln>
                          <a:noFill/>
                        </a:ln>
                        <a:solidFill>
                          <a:prstClr val="white"/>
                        </a:solidFill>
                        <a:effectLst/>
                        <a:uLnTx/>
                        <a:uFillTx/>
                        <a:latin typeface="Corbel" panose="020B0503020204020204" pitchFamily="34" charset="0"/>
                        <a:ea typeface="+mn-ea"/>
                        <a:cs typeface="+mn-cs"/>
                      </a:endParaRPr>
                    </a:p>
                  </a:txBody>
                  <a:tcPr/>
                </a:tc>
                <a:extLst>
                  <a:ext uri="{0D108BD9-81ED-4DB2-BD59-A6C34878D82A}">
                    <a16:rowId xmlns:a16="http://schemas.microsoft.com/office/drawing/2014/main" val="2570211993"/>
                  </a:ext>
                </a:extLst>
              </a:tr>
              <a:tr h="495431">
                <a:tc>
                  <a:txBody>
                    <a:bodyPr/>
                    <a:lstStyle/>
                    <a:p>
                      <a:r>
                        <a:rPr lang="uk-UA" sz="1400" b="1" dirty="0">
                          <a:solidFill>
                            <a:schemeClr val="bg1"/>
                          </a:solidFill>
                        </a:rPr>
                        <a:t>Клієнт здійснив</a:t>
                      </a:r>
                    </a:p>
                    <a:p>
                      <a:r>
                        <a:rPr lang="uk-UA" sz="1400" b="1" dirty="0">
                          <a:solidFill>
                            <a:schemeClr val="bg1"/>
                          </a:solidFill>
                        </a:rPr>
                        <a:t>Покупку на 300 </a:t>
                      </a:r>
                      <a:r>
                        <a:rPr lang="en-US" sz="1400" b="1" dirty="0">
                          <a:solidFill>
                            <a:schemeClr val="bg1"/>
                          </a:solidFill>
                        </a:rPr>
                        <a:t>$</a:t>
                      </a:r>
                      <a:endParaRPr lang="uk-UA" sz="1400" b="1" dirty="0">
                        <a:solidFill>
                          <a:schemeClr val="bg1"/>
                        </a:solidFill>
                      </a:endParaRPr>
                    </a:p>
                  </a:txBody>
                  <a:tcPr>
                    <a:solidFill>
                      <a:schemeClr val="accent1"/>
                    </a:solidFill>
                  </a:tcPr>
                </a:tc>
                <a:tc>
                  <a:txBody>
                    <a:bodyPr/>
                    <a:lstStyle/>
                    <a:p>
                      <a:pPr marL="0" marR="0" lvl="0" indent="0" algn="ctr" defTabSz="457200" rtl="0" eaLnBrk="1" fontAlgn="auto" latinLnBrk="0" hangingPunct="1">
                        <a:lnSpc>
                          <a:spcPct val="15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Gill Sans MT" panose="020B0502020104020203"/>
                          <a:ea typeface="+mn-ea"/>
                          <a:cs typeface="+mn-cs"/>
                        </a:rPr>
                        <a:t>T</a:t>
                      </a:r>
                      <a:endParaRPr kumimoji="0" lang="uk-UA" sz="2400" b="1" i="0" u="none" strike="noStrike" kern="1200" cap="none" spc="0" normalizeH="0" baseline="0" noProof="0" dirty="0">
                        <a:ln>
                          <a:noFill/>
                        </a:ln>
                        <a:solidFill>
                          <a:prstClr val="white"/>
                        </a:solidFill>
                        <a:effectLst/>
                        <a:uLnTx/>
                        <a:uFillTx/>
                        <a:latin typeface="Corbel" panose="020B0503020204020204" pitchFamily="34" charset="0"/>
                        <a:ea typeface="+mn-ea"/>
                        <a:cs typeface="+mn-cs"/>
                      </a:endParaRPr>
                    </a:p>
                  </a:txBody>
                  <a:tcPr>
                    <a:solidFill>
                      <a:schemeClr val="accent1"/>
                    </a:solidFill>
                  </a:tcPr>
                </a:tc>
                <a:tc>
                  <a:txBody>
                    <a:bodyPr/>
                    <a:lstStyle/>
                    <a:p>
                      <a:pPr marL="0" marR="0" lvl="0" indent="0" algn="ctr" defTabSz="457200" rtl="0" eaLnBrk="1" fontAlgn="auto" latinLnBrk="0" hangingPunct="1">
                        <a:lnSpc>
                          <a:spcPct val="15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Gill Sans MT" panose="020B0502020104020203"/>
                          <a:ea typeface="+mn-ea"/>
                          <a:cs typeface="+mn-cs"/>
                        </a:rPr>
                        <a:t>T</a:t>
                      </a:r>
                      <a:endParaRPr kumimoji="0" lang="uk-UA" sz="2400" b="1" i="0" u="none" strike="noStrike" kern="1200" cap="none" spc="0" normalizeH="0" baseline="0" noProof="0" dirty="0">
                        <a:ln>
                          <a:noFill/>
                        </a:ln>
                        <a:solidFill>
                          <a:prstClr val="white"/>
                        </a:solidFill>
                        <a:effectLst/>
                        <a:uLnTx/>
                        <a:uFillTx/>
                        <a:latin typeface="Corbel" panose="020B0503020204020204" pitchFamily="34" charset="0"/>
                        <a:ea typeface="+mn-ea"/>
                        <a:cs typeface="+mn-cs"/>
                      </a:endParaRPr>
                    </a:p>
                  </a:txBody>
                  <a:tcPr>
                    <a:solidFill>
                      <a:schemeClr val="accent1"/>
                    </a:solidFill>
                  </a:tcPr>
                </a:tc>
                <a:tc>
                  <a:txBody>
                    <a:bodyPr/>
                    <a:lstStyle/>
                    <a:p>
                      <a:pPr marL="0" marR="0" lvl="0" indent="0" algn="ctr" defTabSz="457200" rtl="0" eaLnBrk="1" fontAlgn="auto" latinLnBrk="0" hangingPunct="1">
                        <a:lnSpc>
                          <a:spcPct val="15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Gill Sans MT" panose="020B0502020104020203"/>
                          <a:ea typeface="+mn-ea"/>
                          <a:cs typeface="+mn-cs"/>
                        </a:rPr>
                        <a:t>F</a:t>
                      </a:r>
                      <a:endParaRPr kumimoji="0" lang="uk-UA" sz="2400" b="1" i="0" u="none" strike="noStrike" kern="1200" cap="none" spc="0" normalizeH="0" baseline="0" noProof="0" dirty="0">
                        <a:ln>
                          <a:noFill/>
                        </a:ln>
                        <a:solidFill>
                          <a:prstClr val="white"/>
                        </a:solidFill>
                        <a:effectLst/>
                        <a:uLnTx/>
                        <a:uFillTx/>
                        <a:latin typeface="Corbel" panose="020B0503020204020204" pitchFamily="34" charset="0"/>
                        <a:ea typeface="+mn-ea"/>
                        <a:cs typeface="+mn-cs"/>
                      </a:endParaRPr>
                    </a:p>
                  </a:txBody>
                  <a:tcPr>
                    <a:solidFill>
                      <a:schemeClr val="accent1"/>
                    </a:solidFill>
                  </a:tcPr>
                </a:tc>
                <a:tc>
                  <a:txBody>
                    <a:bodyPr/>
                    <a:lstStyle/>
                    <a:p>
                      <a:pPr marL="0" marR="0" lvl="0" indent="0" algn="ctr" defTabSz="457200" rtl="0" eaLnBrk="1" fontAlgn="auto" latinLnBrk="0" hangingPunct="1">
                        <a:lnSpc>
                          <a:spcPct val="15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Gill Sans MT" panose="020B0502020104020203"/>
                          <a:ea typeface="+mn-ea"/>
                          <a:cs typeface="+mn-cs"/>
                        </a:rPr>
                        <a:t>F</a:t>
                      </a:r>
                      <a:endParaRPr kumimoji="0" lang="uk-UA" sz="2400" b="1" i="0" u="none" strike="noStrike" kern="1200" cap="none" spc="0" normalizeH="0" baseline="0" noProof="0" dirty="0">
                        <a:ln>
                          <a:noFill/>
                        </a:ln>
                        <a:solidFill>
                          <a:prstClr val="white"/>
                        </a:solidFill>
                        <a:effectLst/>
                        <a:uLnTx/>
                        <a:uFillTx/>
                        <a:latin typeface="Corbel" panose="020B0503020204020204" pitchFamily="34" charset="0"/>
                        <a:ea typeface="+mn-ea"/>
                        <a:cs typeface="+mn-cs"/>
                      </a:endParaRPr>
                    </a:p>
                  </a:txBody>
                  <a:tcPr>
                    <a:solidFill>
                      <a:schemeClr val="accent1"/>
                    </a:solidFill>
                  </a:tcPr>
                </a:tc>
                <a:tc>
                  <a:txBody>
                    <a:bodyPr/>
                    <a:lstStyle/>
                    <a:p>
                      <a:pPr marL="0" marR="0" lvl="0" indent="0" algn="ctr" defTabSz="457200" rtl="0" eaLnBrk="1" fontAlgn="auto" latinLnBrk="0" hangingPunct="1">
                        <a:lnSpc>
                          <a:spcPct val="15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Gill Sans MT" panose="020B0502020104020203"/>
                          <a:ea typeface="+mn-ea"/>
                          <a:cs typeface="+mn-cs"/>
                        </a:rPr>
                        <a:t>T</a:t>
                      </a:r>
                      <a:endParaRPr kumimoji="0" lang="uk-UA" sz="2400" b="1" i="0" u="none" strike="noStrike" kern="1200" cap="none" spc="0" normalizeH="0" baseline="0" noProof="0" dirty="0">
                        <a:ln>
                          <a:noFill/>
                        </a:ln>
                        <a:solidFill>
                          <a:prstClr val="white"/>
                        </a:solidFill>
                        <a:effectLst/>
                        <a:uLnTx/>
                        <a:uFillTx/>
                        <a:latin typeface="Corbel" panose="020B0503020204020204" pitchFamily="34" charset="0"/>
                        <a:ea typeface="+mn-ea"/>
                        <a:cs typeface="+mn-cs"/>
                      </a:endParaRPr>
                    </a:p>
                  </a:txBody>
                  <a:tcPr>
                    <a:solidFill>
                      <a:schemeClr val="accent1"/>
                    </a:solidFill>
                  </a:tcPr>
                </a:tc>
                <a:tc>
                  <a:txBody>
                    <a:bodyPr/>
                    <a:lstStyle/>
                    <a:p>
                      <a:pPr marL="0" marR="0" lvl="0" indent="0" algn="ctr" defTabSz="457200" rtl="0" eaLnBrk="1" fontAlgn="auto" latinLnBrk="0" hangingPunct="1">
                        <a:lnSpc>
                          <a:spcPct val="15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Gill Sans MT" panose="020B0502020104020203"/>
                          <a:ea typeface="+mn-ea"/>
                          <a:cs typeface="+mn-cs"/>
                        </a:rPr>
                        <a:t>T</a:t>
                      </a:r>
                      <a:endParaRPr kumimoji="0" lang="uk-UA" sz="2400" b="1" i="0" u="none" strike="noStrike" kern="1200" cap="none" spc="0" normalizeH="0" baseline="0" noProof="0" dirty="0">
                        <a:ln>
                          <a:noFill/>
                        </a:ln>
                        <a:solidFill>
                          <a:prstClr val="white"/>
                        </a:solidFill>
                        <a:effectLst/>
                        <a:uLnTx/>
                        <a:uFillTx/>
                        <a:latin typeface="Corbel" panose="020B0503020204020204" pitchFamily="34" charset="0"/>
                        <a:ea typeface="+mn-ea"/>
                        <a:cs typeface="+mn-cs"/>
                      </a:endParaRPr>
                    </a:p>
                  </a:txBody>
                  <a:tcPr>
                    <a:solidFill>
                      <a:schemeClr val="accent1"/>
                    </a:solidFill>
                  </a:tcPr>
                </a:tc>
                <a:tc>
                  <a:txBody>
                    <a:bodyPr/>
                    <a:lstStyle/>
                    <a:p>
                      <a:pPr marL="0" marR="0" lvl="0" indent="0" algn="ctr" defTabSz="457200" rtl="0" eaLnBrk="1" fontAlgn="auto" latinLnBrk="0" hangingPunct="1">
                        <a:lnSpc>
                          <a:spcPct val="15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Gill Sans MT" panose="020B0502020104020203"/>
                          <a:ea typeface="+mn-ea"/>
                          <a:cs typeface="+mn-cs"/>
                        </a:rPr>
                        <a:t>F</a:t>
                      </a:r>
                      <a:endParaRPr kumimoji="0" lang="uk-UA" sz="2400" b="1" i="0" u="none" strike="noStrike" kern="1200" cap="none" spc="0" normalizeH="0" baseline="0" noProof="0" dirty="0">
                        <a:ln>
                          <a:noFill/>
                        </a:ln>
                        <a:solidFill>
                          <a:prstClr val="white"/>
                        </a:solidFill>
                        <a:effectLst/>
                        <a:uLnTx/>
                        <a:uFillTx/>
                        <a:latin typeface="Corbel" panose="020B0503020204020204" pitchFamily="34" charset="0"/>
                        <a:ea typeface="+mn-ea"/>
                        <a:cs typeface="+mn-cs"/>
                      </a:endParaRPr>
                    </a:p>
                  </a:txBody>
                  <a:tcPr>
                    <a:solidFill>
                      <a:schemeClr val="accent1"/>
                    </a:solidFill>
                  </a:tcPr>
                </a:tc>
                <a:tc>
                  <a:txBody>
                    <a:bodyPr/>
                    <a:lstStyle/>
                    <a:p>
                      <a:pPr marL="0" marR="0" lvl="0" indent="0" algn="ctr" defTabSz="457200" rtl="0" eaLnBrk="1" fontAlgn="auto" latinLnBrk="0" hangingPunct="1">
                        <a:lnSpc>
                          <a:spcPct val="15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Gill Sans MT" panose="020B0502020104020203"/>
                          <a:ea typeface="+mn-ea"/>
                          <a:cs typeface="+mn-cs"/>
                        </a:rPr>
                        <a:t>F</a:t>
                      </a:r>
                      <a:endParaRPr kumimoji="0" lang="uk-UA" sz="2400" b="1" i="0" u="none" strike="noStrike" kern="1200" cap="none" spc="0" normalizeH="0" baseline="0" noProof="0" dirty="0">
                        <a:ln>
                          <a:noFill/>
                        </a:ln>
                        <a:solidFill>
                          <a:prstClr val="white"/>
                        </a:solidFill>
                        <a:effectLst/>
                        <a:uLnTx/>
                        <a:uFillTx/>
                        <a:latin typeface="Corbel" panose="020B0503020204020204" pitchFamily="34" charset="0"/>
                        <a:ea typeface="+mn-ea"/>
                        <a:cs typeface="+mn-cs"/>
                      </a:endParaRPr>
                    </a:p>
                  </a:txBody>
                  <a:tcPr>
                    <a:solidFill>
                      <a:schemeClr val="accent1"/>
                    </a:solidFill>
                  </a:tcPr>
                </a:tc>
                <a:extLst>
                  <a:ext uri="{0D108BD9-81ED-4DB2-BD59-A6C34878D82A}">
                    <a16:rowId xmlns:a16="http://schemas.microsoft.com/office/drawing/2014/main" val="769786345"/>
                  </a:ext>
                </a:extLst>
              </a:tr>
              <a:tr h="370840">
                <a:tc>
                  <a:txBody>
                    <a:bodyPr/>
                    <a:lstStyle/>
                    <a:p>
                      <a:r>
                        <a:rPr lang="uk-UA" sz="1400" b="1" dirty="0">
                          <a:solidFill>
                            <a:schemeClr val="bg1"/>
                          </a:solidFill>
                        </a:rPr>
                        <a:t>Клієнт</a:t>
                      </a:r>
                      <a:r>
                        <a:rPr lang="uk-UA" sz="1400" b="1" baseline="0" dirty="0">
                          <a:solidFill>
                            <a:schemeClr val="bg1"/>
                          </a:solidFill>
                        </a:rPr>
                        <a:t> має преміум статус</a:t>
                      </a:r>
                      <a:endParaRPr lang="uk-UA" sz="1400" b="1" dirty="0">
                        <a:solidFill>
                          <a:schemeClr val="bg1"/>
                        </a:solidFill>
                      </a:endParaRPr>
                    </a:p>
                  </a:txBody>
                  <a:tcPr>
                    <a:solidFill>
                      <a:schemeClr val="accent1"/>
                    </a:solidFill>
                  </a:tcPr>
                </a:tc>
                <a:tc>
                  <a:txBody>
                    <a:bodyPr/>
                    <a:lstStyle/>
                    <a:p>
                      <a:pPr marL="0" marR="0" lvl="0" indent="0" algn="ctr" defTabSz="457200" rtl="0" eaLnBrk="1" fontAlgn="auto" latinLnBrk="0" hangingPunct="1">
                        <a:lnSpc>
                          <a:spcPct val="15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Gill Sans MT" panose="020B0502020104020203"/>
                          <a:ea typeface="+mn-ea"/>
                          <a:cs typeface="+mn-cs"/>
                        </a:rPr>
                        <a:t>T</a:t>
                      </a:r>
                      <a:endParaRPr kumimoji="0" lang="uk-UA" sz="2400" b="1" i="0" u="none" strike="noStrike" kern="1200" cap="none" spc="0" normalizeH="0" baseline="0" noProof="0" dirty="0">
                        <a:ln>
                          <a:noFill/>
                        </a:ln>
                        <a:solidFill>
                          <a:prstClr val="white"/>
                        </a:solidFill>
                        <a:effectLst/>
                        <a:uLnTx/>
                        <a:uFillTx/>
                        <a:latin typeface="Corbel" panose="020B0503020204020204" pitchFamily="34" charset="0"/>
                        <a:ea typeface="+mn-ea"/>
                        <a:cs typeface="+mn-cs"/>
                      </a:endParaRPr>
                    </a:p>
                  </a:txBody>
                  <a:tcPr>
                    <a:solidFill>
                      <a:schemeClr val="accent1"/>
                    </a:solidFill>
                  </a:tcPr>
                </a:tc>
                <a:tc>
                  <a:txBody>
                    <a:bodyPr/>
                    <a:lstStyle/>
                    <a:p>
                      <a:pPr marL="0" marR="0" lvl="0" indent="0" algn="ctr" defTabSz="457200" rtl="0" eaLnBrk="1" fontAlgn="auto" latinLnBrk="0" hangingPunct="1">
                        <a:lnSpc>
                          <a:spcPct val="15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Gill Sans MT" panose="020B0502020104020203"/>
                          <a:ea typeface="+mn-ea"/>
                          <a:cs typeface="+mn-cs"/>
                        </a:rPr>
                        <a:t>F</a:t>
                      </a:r>
                      <a:endParaRPr kumimoji="0" lang="uk-UA" sz="2400" b="1" i="0" u="none" strike="noStrike" kern="1200" cap="none" spc="0" normalizeH="0" baseline="0" noProof="0" dirty="0">
                        <a:ln>
                          <a:noFill/>
                        </a:ln>
                        <a:solidFill>
                          <a:prstClr val="white"/>
                        </a:solidFill>
                        <a:effectLst/>
                        <a:uLnTx/>
                        <a:uFillTx/>
                        <a:latin typeface="Corbel" panose="020B0503020204020204" pitchFamily="34" charset="0"/>
                        <a:ea typeface="+mn-ea"/>
                        <a:cs typeface="+mn-cs"/>
                      </a:endParaRPr>
                    </a:p>
                  </a:txBody>
                  <a:tcPr>
                    <a:solidFill>
                      <a:schemeClr val="accent1"/>
                    </a:solidFill>
                  </a:tcPr>
                </a:tc>
                <a:tc>
                  <a:txBody>
                    <a:bodyPr/>
                    <a:lstStyle/>
                    <a:p>
                      <a:pPr marL="0" marR="0" lvl="0" indent="0" algn="ctr" defTabSz="457200" rtl="0" eaLnBrk="1" fontAlgn="auto" latinLnBrk="0" hangingPunct="1">
                        <a:lnSpc>
                          <a:spcPct val="15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Gill Sans MT" panose="020B0502020104020203"/>
                          <a:ea typeface="+mn-ea"/>
                          <a:cs typeface="+mn-cs"/>
                        </a:rPr>
                        <a:t>T</a:t>
                      </a:r>
                      <a:endParaRPr kumimoji="0" lang="uk-UA" sz="2400" b="1" i="0" u="none" strike="noStrike" kern="1200" cap="none" spc="0" normalizeH="0" baseline="0" noProof="0" dirty="0">
                        <a:ln>
                          <a:noFill/>
                        </a:ln>
                        <a:solidFill>
                          <a:prstClr val="white"/>
                        </a:solidFill>
                        <a:effectLst/>
                        <a:uLnTx/>
                        <a:uFillTx/>
                        <a:latin typeface="Corbel" panose="020B0503020204020204" pitchFamily="34" charset="0"/>
                        <a:ea typeface="+mn-ea"/>
                        <a:cs typeface="+mn-cs"/>
                      </a:endParaRPr>
                    </a:p>
                  </a:txBody>
                  <a:tcPr>
                    <a:solidFill>
                      <a:schemeClr val="accent1"/>
                    </a:solidFill>
                  </a:tcPr>
                </a:tc>
                <a:tc>
                  <a:txBody>
                    <a:bodyPr/>
                    <a:lstStyle/>
                    <a:p>
                      <a:pPr marL="0" marR="0" lvl="0" indent="0" algn="ctr" defTabSz="457200" rtl="0" eaLnBrk="1" fontAlgn="auto" latinLnBrk="0" hangingPunct="1">
                        <a:lnSpc>
                          <a:spcPct val="15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Gill Sans MT" panose="020B0502020104020203"/>
                          <a:ea typeface="+mn-ea"/>
                          <a:cs typeface="+mn-cs"/>
                        </a:rPr>
                        <a:t>F</a:t>
                      </a:r>
                      <a:endParaRPr kumimoji="0" lang="uk-UA" sz="2400" b="1" i="0" u="none" strike="noStrike" kern="1200" cap="none" spc="0" normalizeH="0" baseline="0" noProof="0" dirty="0">
                        <a:ln>
                          <a:noFill/>
                        </a:ln>
                        <a:solidFill>
                          <a:prstClr val="white"/>
                        </a:solidFill>
                        <a:effectLst/>
                        <a:uLnTx/>
                        <a:uFillTx/>
                        <a:latin typeface="Corbel" panose="020B0503020204020204" pitchFamily="34" charset="0"/>
                        <a:ea typeface="+mn-ea"/>
                        <a:cs typeface="+mn-cs"/>
                      </a:endParaRPr>
                    </a:p>
                  </a:txBody>
                  <a:tcPr>
                    <a:solidFill>
                      <a:schemeClr val="accent1"/>
                    </a:solidFill>
                  </a:tcPr>
                </a:tc>
                <a:tc>
                  <a:txBody>
                    <a:bodyPr/>
                    <a:lstStyle/>
                    <a:p>
                      <a:pPr marL="0" marR="0" lvl="0" indent="0" algn="ctr" defTabSz="457200" rtl="0" eaLnBrk="1" fontAlgn="auto" latinLnBrk="0" hangingPunct="1">
                        <a:lnSpc>
                          <a:spcPct val="15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Gill Sans MT" panose="020B0502020104020203"/>
                          <a:ea typeface="+mn-ea"/>
                          <a:cs typeface="+mn-cs"/>
                        </a:rPr>
                        <a:t>T</a:t>
                      </a:r>
                      <a:endParaRPr kumimoji="0" lang="uk-UA" sz="2400" b="1" i="0" u="none" strike="noStrike" kern="1200" cap="none" spc="0" normalizeH="0" baseline="0" noProof="0" dirty="0">
                        <a:ln>
                          <a:noFill/>
                        </a:ln>
                        <a:solidFill>
                          <a:prstClr val="white"/>
                        </a:solidFill>
                        <a:effectLst/>
                        <a:uLnTx/>
                        <a:uFillTx/>
                        <a:latin typeface="Corbel" panose="020B0503020204020204" pitchFamily="34" charset="0"/>
                        <a:ea typeface="+mn-ea"/>
                        <a:cs typeface="+mn-cs"/>
                      </a:endParaRPr>
                    </a:p>
                  </a:txBody>
                  <a:tcPr>
                    <a:solidFill>
                      <a:schemeClr val="accent1"/>
                    </a:solidFill>
                  </a:tcPr>
                </a:tc>
                <a:tc>
                  <a:txBody>
                    <a:bodyPr/>
                    <a:lstStyle/>
                    <a:p>
                      <a:pPr marL="0" marR="0" lvl="0" indent="0" algn="ctr" defTabSz="457200" rtl="0" eaLnBrk="1" fontAlgn="auto" latinLnBrk="0" hangingPunct="1">
                        <a:lnSpc>
                          <a:spcPct val="15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Gill Sans MT" panose="020B0502020104020203"/>
                          <a:ea typeface="+mn-ea"/>
                          <a:cs typeface="+mn-cs"/>
                        </a:rPr>
                        <a:t>F</a:t>
                      </a:r>
                      <a:endParaRPr kumimoji="0" lang="uk-UA" sz="2400" b="1" i="0" u="none" strike="noStrike" kern="1200" cap="none" spc="0" normalizeH="0" baseline="0" noProof="0" dirty="0">
                        <a:ln>
                          <a:noFill/>
                        </a:ln>
                        <a:solidFill>
                          <a:prstClr val="white"/>
                        </a:solidFill>
                        <a:effectLst/>
                        <a:uLnTx/>
                        <a:uFillTx/>
                        <a:latin typeface="Corbel" panose="020B0503020204020204" pitchFamily="34" charset="0"/>
                        <a:ea typeface="+mn-ea"/>
                        <a:cs typeface="+mn-cs"/>
                      </a:endParaRPr>
                    </a:p>
                  </a:txBody>
                  <a:tcPr>
                    <a:solidFill>
                      <a:schemeClr val="accent1"/>
                    </a:solidFill>
                  </a:tcPr>
                </a:tc>
                <a:tc>
                  <a:txBody>
                    <a:bodyPr/>
                    <a:lstStyle/>
                    <a:p>
                      <a:pPr marL="0" marR="0" lvl="0" indent="0" algn="ctr" defTabSz="457200" rtl="0" eaLnBrk="1" fontAlgn="auto" latinLnBrk="0" hangingPunct="1">
                        <a:lnSpc>
                          <a:spcPct val="15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Gill Sans MT" panose="020B0502020104020203"/>
                          <a:ea typeface="+mn-ea"/>
                          <a:cs typeface="+mn-cs"/>
                        </a:rPr>
                        <a:t>T</a:t>
                      </a:r>
                      <a:endParaRPr kumimoji="0" lang="uk-UA" sz="2400" b="1" i="0" u="none" strike="noStrike" kern="1200" cap="none" spc="0" normalizeH="0" baseline="0" noProof="0" dirty="0">
                        <a:ln>
                          <a:noFill/>
                        </a:ln>
                        <a:solidFill>
                          <a:prstClr val="white"/>
                        </a:solidFill>
                        <a:effectLst/>
                        <a:uLnTx/>
                        <a:uFillTx/>
                        <a:latin typeface="Corbel" panose="020B0503020204020204" pitchFamily="34" charset="0"/>
                        <a:ea typeface="+mn-ea"/>
                        <a:cs typeface="+mn-cs"/>
                      </a:endParaRPr>
                    </a:p>
                  </a:txBody>
                  <a:tcPr>
                    <a:solidFill>
                      <a:schemeClr val="accent1"/>
                    </a:solidFill>
                  </a:tcPr>
                </a:tc>
                <a:tc>
                  <a:txBody>
                    <a:bodyPr/>
                    <a:lstStyle/>
                    <a:p>
                      <a:pPr marL="0" marR="0" lvl="0" indent="0" algn="ctr" defTabSz="457200" rtl="0" eaLnBrk="1" fontAlgn="auto" latinLnBrk="0" hangingPunct="1">
                        <a:lnSpc>
                          <a:spcPct val="15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Gill Sans MT" panose="020B0502020104020203"/>
                          <a:ea typeface="+mn-ea"/>
                          <a:cs typeface="+mn-cs"/>
                        </a:rPr>
                        <a:t>F</a:t>
                      </a:r>
                      <a:endParaRPr kumimoji="0" lang="uk-UA" sz="2400" b="1" i="0" u="none" strike="noStrike" kern="1200" cap="none" spc="0" normalizeH="0" baseline="0" noProof="0" dirty="0">
                        <a:ln>
                          <a:noFill/>
                        </a:ln>
                        <a:solidFill>
                          <a:prstClr val="white"/>
                        </a:solidFill>
                        <a:effectLst/>
                        <a:uLnTx/>
                        <a:uFillTx/>
                        <a:latin typeface="Corbel" panose="020B0503020204020204" pitchFamily="34" charset="0"/>
                        <a:ea typeface="+mn-ea"/>
                        <a:cs typeface="+mn-cs"/>
                      </a:endParaRPr>
                    </a:p>
                  </a:txBody>
                  <a:tcPr>
                    <a:solidFill>
                      <a:schemeClr val="accent1"/>
                    </a:solidFill>
                  </a:tcPr>
                </a:tc>
                <a:extLst>
                  <a:ext uri="{0D108BD9-81ED-4DB2-BD59-A6C34878D82A}">
                    <a16:rowId xmlns:a16="http://schemas.microsoft.com/office/drawing/2014/main" val="3886321577"/>
                  </a:ext>
                </a:extLst>
              </a:tr>
              <a:tr h="139505">
                <a:tc>
                  <a:txBody>
                    <a:bodyPr/>
                    <a:lstStyle/>
                    <a:p>
                      <a:endParaRPr lang="uk-UA" sz="100" b="1" dirty="0">
                        <a:solidFill>
                          <a:schemeClr val="bg1"/>
                        </a:solidFill>
                      </a:endParaRPr>
                    </a:p>
                  </a:txBody>
                  <a:tcPr>
                    <a:solidFill>
                      <a:schemeClr val="tx2"/>
                    </a:solidFill>
                  </a:tcPr>
                </a:tc>
                <a:tc>
                  <a:txBody>
                    <a:bodyPr/>
                    <a:lstStyle/>
                    <a:p>
                      <a:endParaRPr lang="uk-UA" sz="100" b="1" dirty="0">
                        <a:solidFill>
                          <a:schemeClr val="bg1"/>
                        </a:solidFill>
                      </a:endParaRPr>
                    </a:p>
                  </a:txBody>
                  <a:tcPr>
                    <a:solidFill>
                      <a:schemeClr val="tx2"/>
                    </a:solidFill>
                  </a:tcPr>
                </a:tc>
                <a:tc>
                  <a:txBody>
                    <a:bodyPr/>
                    <a:lstStyle/>
                    <a:p>
                      <a:endParaRPr lang="uk-UA" sz="100" b="1" dirty="0">
                        <a:solidFill>
                          <a:schemeClr val="bg1"/>
                        </a:solidFill>
                      </a:endParaRPr>
                    </a:p>
                  </a:txBody>
                  <a:tcPr>
                    <a:solidFill>
                      <a:schemeClr val="tx2"/>
                    </a:solidFill>
                  </a:tcPr>
                </a:tc>
                <a:tc>
                  <a:txBody>
                    <a:bodyPr/>
                    <a:lstStyle/>
                    <a:p>
                      <a:endParaRPr lang="uk-UA" sz="100" b="1" dirty="0">
                        <a:solidFill>
                          <a:schemeClr val="bg1"/>
                        </a:solidFill>
                      </a:endParaRPr>
                    </a:p>
                  </a:txBody>
                  <a:tcPr>
                    <a:solidFill>
                      <a:schemeClr val="tx2"/>
                    </a:solidFill>
                  </a:tcPr>
                </a:tc>
                <a:tc>
                  <a:txBody>
                    <a:bodyPr/>
                    <a:lstStyle/>
                    <a:p>
                      <a:endParaRPr lang="uk-UA" sz="100" b="1" dirty="0">
                        <a:solidFill>
                          <a:schemeClr val="bg1"/>
                        </a:solidFill>
                      </a:endParaRPr>
                    </a:p>
                  </a:txBody>
                  <a:tcPr>
                    <a:solidFill>
                      <a:schemeClr val="tx2"/>
                    </a:solidFill>
                  </a:tcPr>
                </a:tc>
                <a:tc>
                  <a:txBody>
                    <a:bodyPr/>
                    <a:lstStyle/>
                    <a:p>
                      <a:endParaRPr lang="uk-UA" sz="100" b="1" dirty="0">
                        <a:solidFill>
                          <a:schemeClr val="bg1"/>
                        </a:solidFill>
                      </a:endParaRPr>
                    </a:p>
                  </a:txBody>
                  <a:tcPr>
                    <a:solidFill>
                      <a:schemeClr val="tx2"/>
                    </a:solidFill>
                  </a:tcPr>
                </a:tc>
                <a:tc>
                  <a:txBody>
                    <a:bodyPr/>
                    <a:lstStyle/>
                    <a:p>
                      <a:endParaRPr lang="uk-UA" sz="100" b="1" dirty="0">
                        <a:solidFill>
                          <a:schemeClr val="bg1"/>
                        </a:solidFill>
                      </a:endParaRPr>
                    </a:p>
                  </a:txBody>
                  <a:tcPr>
                    <a:solidFill>
                      <a:schemeClr val="tx2"/>
                    </a:solidFill>
                  </a:tcPr>
                </a:tc>
                <a:tc>
                  <a:txBody>
                    <a:bodyPr/>
                    <a:lstStyle/>
                    <a:p>
                      <a:endParaRPr lang="uk-UA" sz="100" b="1" dirty="0">
                        <a:solidFill>
                          <a:schemeClr val="bg1"/>
                        </a:solidFill>
                      </a:endParaRPr>
                    </a:p>
                  </a:txBody>
                  <a:tcPr>
                    <a:solidFill>
                      <a:schemeClr val="tx2"/>
                    </a:solidFill>
                  </a:tcPr>
                </a:tc>
                <a:tc>
                  <a:txBody>
                    <a:bodyPr/>
                    <a:lstStyle/>
                    <a:p>
                      <a:endParaRPr lang="uk-UA" sz="100" b="1" dirty="0">
                        <a:solidFill>
                          <a:schemeClr val="bg1"/>
                        </a:solidFill>
                      </a:endParaRPr>
                    </a:p>
                  </a:txBody>
                  <a:tcPr>
                    <a:solidFill>
                      <a:schemeClr val="tx2"/>
                    </a:solidFill>
                  </a:tcPr>
                </a:tc>
                <a:extLst>
                  <a:ext uri="{0D108BD9-81ED-4DB2-BD59-A6C34878D82A}">
                    <a16:rowId xmlns:a16="http://schemas.microsoft.com/office/drawing/2014/main" val="2160800706"/>
                  </a:ext>
                </a:extLst>
              </a:tr>
              <a:tr h="370840">
                <a:tc>
                  <a:txBody>
                    <a:bodyPr/>
                    <a:lstStyle/>
                    <a:p>
                      <a:r>
                        <a:rPr lang="uk-UA" sz="1400" b="1" dirty="0">
                          <a:solidFill>
                            <a:schemeClr val="bg1"/>
                          </a:solidFill>
                        </a:rPr>
                        <a:t>Дати</a:t>
                      </a:r>
                      <a:r>
                        <a:rPr lang="uk-UA" sz="1400" b="1" baseline="0" dirty="0">
                          <a:solidFill>
                            <a:schemeClr val="bg1"/>
                          </a:solidFill>
                        </a:rPr>
                        <a:t> клієнту знижку 5 %</a:t>
                      </a:r>
                      <a:endParaRPr lang="uk-UA" sz="1400" b="1" dirty="0">
                        <a:solidFill>
                          <a:schemeClr val="bg1"/>
                        </a:solidFill>
                      </a:endParaRPr>
                    </a:p>
                  </a:txBody>
                  <a:tcPr>
                    <a:solidFill>
                      <a:schemeClr val="tx2"/>
                    </a:solidFill>
                  </a:tcPr>
                </a:tc>
                <a:tc>
                  <a:txBody>
                    <a:bodyPr/>
                    <a:lstStyle/>
                    <a:p>
                      <a:pPr marL="0" marR="0" lvl="0" indent="0" algn="ctr" defTabSz="457200" rtl="0" eaLnBrk="1" fontAlgn="auto" latinLnBrk="0" hangingPunct="1">
                        <a:lnSpc>
                          <a:spcPct val="150000"/>
                        </a:lnSpc>
                        <a:spcBef>
                          <a:spcPts val="0"/>
                        </a:spcBef>
                        <a:spcAft>
                          <a:spcPts val="0"/>
                        </a:spcAft>
                        <a:buClrTx/>
                        <a:buSzTx/>
                        <a:buFontTx/>
                        <a:buNone/>
                        <a:tabLst/>
                        <a:defRPr/>
                      </a:pPr>
                      <a:endParaRPr kumimoji="0" lang="uk-UA" sz="2400" b="1" i="0" u="none" strike="noStrike" kern="1200" cap="none" spc="0" normalizeH="0" baseline="0" noProof="0" dirty="0">
                        <a:ln>
                          <a:noFill/>
                        </a:ln>
                        <a:solidFill>
                          <a:prstClr val="white"/>
                        </a:solidFill>
                        <a:effectLst/>
                        <a:uLnTx/>
                        <a:uFillTx/>
                        <a:latin typeface="Corbel" panose="020B0503020204020204" pitchFamily="34" charset="0"/>
                        <a:ea typeface="+mn-ea"/>
                        <a:cs typeface="+mn-cs"/>
                      </a:endParaRPr>
                    </a:p>
                  </a:txBody>
                  <a:tcPr>
                    <a:solidFill>
                      <a:schemeClr val="tx2"/>
                    </a:solidFill>
                  </a:tcPr>
                </a:tc>
                <a:tc>
                  <a:txBody>
                    <a:bodyPr/>
                    <a:lstStyle/>
                    <a:p>
                      <a:pPr marL="0" marR="0" lvl="0" indent="0" algn="ctr" defTabSz="457200" rtl="0" eaLnBrk="1" fontAlgn="auto" latinLnBrk="0" hangingPunct="1">
                        <a:lnSpc>
                          <a:spcPct val="150000"/>
                        </a:lnSpc>
                        <a:spcBef>
                          <a:spcPts val="0"/>
                        </a:spcBef>
                        <a:spcAft>
                          <a:spcPts val="0"/>
                        </a:spcAft>
                        <a:buClrTx/>
                        <a:buSzTx/>
                        <a:buFontTx/>
                        <a:buNone/>
                        <a:tabLst/>
                        <a:defRPr/>
                      </a:pPr>
                      <a:endParaRPr kumimoji="0" lang="uk-UA" sz="2400" b="1" i="0" u="none" strike="noStrike" kern="1200" cap="none" spc="0" normalizeH="0" baseline="0" noProof="0" dirty="0">
                        <a:ln>
                          <a:noFill/>
                        </a:ln>
                        <a:solidFill>
                          <a:prstClr val="white"/>
                        </a:solidFill>
                        <a:effectLst/>
                        <a:uLnTx/>
                        <a:uFillTx/>
                        <a:latin typeface="Corbel" panose="020B0503020204020204" pitchFamily="34" charset="0"/>
                        <a:ea typeface="+mn-ea"/>
                        <a:cs typeface="+mn-cs"/>
                      </a:endParaRPr>
                    </a:p>
                  </a:txBody>
                  <a:tcPr>
                    <a:solidFill>
                      <a:schemeClr val="tx2"/>
                    </a:solidFill>
                  </a:tcPr>
                </a:tc>
                <a:tc>
                  <a:txBody>
                    <a:bodyPr/>
                    <a:lstStyle/>
                    <a:p>
                      <a:pPr marL="0" marR="0" lvl="0" indent="0" algn="ctr" defTabSz="457200" rtl="0" eaLnBrk="1" fontAlgn="auto" latinLnBrk="0" hangingPunct="1">
                        <a:lnSpc>
                          <a:spcPct val="150000"/>
                        </a:lnSpc>
                        <a:spcBef>
                          <a:spcPts val="0"/>
                        </a:spcBef>
                        <a:spcAft>
                          <a:spcPts val="0"/>
                        </a:spcAft>
                        <a:buClrTx/>
                        <a:buSzTx/>
                        <a:buFontTx/>
                        <a:buNone/>
                        <a:tabLst/>
                        <a:defRPr/>
                      </a:pPr>
                      <a:endParaRPr kumimoji="0" lang="uk-UA" sz="2400" b="1" i="0" u="none" strike="noStrike" kern="1200" cap="none" spc="0" normalizeH="0" baseline="0" noProof="0" dirty="0">
                        <a:ln>
                          <a:noFill/>
                        </a:ln>
                        <a:solidFill>
                          <a:prstClr val="white"/>
                        </a:solidFill>
                        <a:effectLst/>
                        <a:uLnTx/>
                        <a:uFillTx/>
                        <a:latin typeface="Corbel" panose="020B0503020204020204" pitchFamily="34" charset="0"/>
                        <a:ea typeface="+mn-ea"/>
                        <a:cs typeface="+mn-cs"/>
                      </a:endParaRPr>
                    </a:p>
                  </a:txBody>
                  <a:tcPr>
                    <a:solidFill>
                      <a:schemeClr val="tx2"/>
                    </a:solidFill>
                  </a:tcPr>
                </a:tc>
                <a:tc>
                  <a:txBody>
                    <a:bodyPr/>
                    <a:lstStyle/>
                    <a:p>
                      <a:pPr marL="0" marR="0" lvl="0" indent="0" algn="ctr" defTabSz="457200" rtl="0" eaLnBrk="1" fontAlgn="auto" latinLnBrk="0" hangingPunct="1">
                        <a:lnSpc>
                          <a:spcPct val="15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Gill Sans MT" panose="020B0502020104020203"/>
                          <a:ea typeface="+mn-ea"/>
                          <a:cs typeface="+mn-cs"/>
                        </a:rPr>
                        <a:t>X</a:t>
                      </a:r>
                      <a:endParaRPr kumimoji="0" lang="uk-UA" sz="2400" b="1" i="0" u="none" strike="noStrike" kern="1200" cap="none" spc="0" normalizeH="0" baseline="0" noProof="0" dirty="0">
                        <a:ln>
                          <a:noFill/>
                        </a:ln>
                        <a:solidFill>
                          <a:prstClr val="white"/>
                        </a:solidFill>
                        <a:effectLst/>
                        <a:uLnTx/>
                        <a:uFillTx/>
                        <a:latin typeface="Corbel" panose="020B0503020204020204" pitchFamily="34" charset="0"/>
                        <a:ea typeface="+mn-ea"/>
                        <a:cs typeface="+mn-cs"/>
                      </a:endParaRPr>
                    </a:p>
                  </a:txBody>
                  <a:tcPr>
                    <a:solidFill>
                      <a:schemeClr val="tx2"/>
                    </a:solidFill>
                  </a:tcPr>
                </a:tc>
                <a:tc>
                  <a:txBody>
                    <a:bodyPr/>
                    <a:lstStyle/>
                    <a:p>
                      <a:pPr marL="0" marR="0" lvl="0" indent="0" algn="ctr" defTabSz="457200" rtl="0" eaLnBrk="1" fontAlgn="auto" latinLnBrk="0" hangingPunct="1">
                        <a:lnSpc>
                          <a:spcPct val="150000"/>
                        </a:lnSpc>
                        <a:spcBef>
                          <a:spcPts val="0"/>
                        </a:spcBef>
                        <a:spcAft>
                          <a:spcPts val="0"/>
                        </a:spcAft>
                        <a:buClrTx/>
                        <a:buSzTx/>
                        <a:buFontTx/>
                        <a:buNone/>
                        <a:tabLst/>
                        <a:defRPr/>
                      </a:pPr>
                      <a:endParaRPr kumimoji="0" lang="uk-UA" sz="2400" b="1" i="0" u="none" strike="noStrike" kern="1200" cap="none" spc="0" normalizeH="0" baseline="0" noProof="0" dirty="0">
                        <a:ln>
                          <a:noFill/>
                        </a:ln>
                        <a:solidFill>
                          <a:prstClr val="white"/>
                        </a:solidFill>
                        <a:effectLst/>
                        <a:uLnTx/>
                        <a:uFillTx/>
                        <a:latin typeface="Corbel" panose="020B0503020204020204" pitchFamily="34" charset="0"/>
                        <a:ea typeface="+mn-ea"/>
                        <a:cs typeface="+mn-cs"/>
                      </a:endParaRPr>
                    </a:p>
                  </a:txBody>
                  <a:tcPr>
                    <a:solidFill>
                      <a:schemeClr val="tx2"/>
                    </a:solidFill>
                  </a:tcPr>
                </a:tc>
                <a:tc>
                  <a:txBody>
                    <a:bodyPr/>
                    <a:lstStyle/>
                    <a:p>
                      <a:pPr marL="0" marR="0" lvl="0" indent="0" algn="ctr" defTabSz="457200" rtl="0" eaLnBrk="1" fontAlgn="auto" latinLnBrk="0" hangingPunct="1">
                        <a:lnSpc>
                          <a:spcPct val="15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Gill Sans MT" panose="020B0502020104020203"/>
                          <a:ea typeface="+mn-ea"/>
                          <a:cs typeface="+mn-cs"/>
                        </a:rPr>
                        <a:t>X</a:t>
                      </a:r>
                      <a:endParaRPr kumimoji="0" lang="uk-UA" sz="2400" b="1" i="0" u="none" strike="noStrike" kern="1200" cap="none" spc="0" normalizeH="0" baseline="0" noProof="0" dirty="0">
                        <a:ln>
                          <a:noFill/>
                        </a:ln>
                        <a:solidFill>
                          <a:prstClr val="white"/>
                        </a:solidFill>
                        <a:effectLst/>
                        <a:uLnTx/>
                        <a:uFillTx/>
                        <a:latin typeface="Corbel" panose="020B0503020204020204" pitchFamily="34" charset="0"/>
                        <a:ea typeface="+mn-ea"/>
                        <a:cs typeface="+mn-cs"/>
                      </a:endParaRPr>
                    </a:p>
                  </a:txBody>
                  <a:tcPr>
                    <a:solidFill>
                      <a:schemeClr val="tx2"/>
                    </a:solidFill>
                  </a:tcPr>
                </a:tc>
                <a:tc>
                  <a:txBody>
                    <a:bodyPr/>
                    <a:lstStyle/>
                    <a:p>
                      <a:pPr marL="0" marR="0" lvl="0" indent="0" algn="ctr" defTabSz="457200" rtl="0" eaLnBrk="1" fontAlgn="auto" latinLnBrk="0" hangingPunct="1">
                        <a:lnSpc>
                          <a:spcPct val="150000"/>
                        </a:lnSpc>
                        <a:spcBef>
                          <a:spcPts val="0"/>
                        </a:spcBef>
                        <a:spcAft>
                          <a:spcPts val="0"/>
                        </a:spcAft>
                        <a:buClrTx/>
                        <a:buSzTx/>
                        <a:buFontTx/>
                        <a:buNone/>
                        <a:tabLst/>
                        <a:defRPr/>
                      </a:pPr>
                      <a:endParaRPr kumimoji="0" lang="uk-UA" sz="2400" b="1" i="0" u="none" strike="noStrike" kern="1200" cap="none" spc="0" normalizeH="0" baseline="0" noProof="0" dirty="0">
                        <a:ln>
                          <a:noFill/>
                        </a:ln>
                        <a:solidFill>
                          <a:prstClr val="white"/>
                        </a:solidFill>
                        <a:effectLst/>
                        <a:uLnTx/>
                        <a:uFillTx/>
                        <a:latin typeface="Corbel" panose="020B0503020204020204" pitchFamily="34" charset="0"/>
                        <a:ea typeface="+mn-ea"/>
                        <a:cs typeface="+mn-cs"/>
                      </a:endParaRPr>
                    </a:p>
                  </a:txBody>
                  <a:tcPr>
                    <a:solidFill>
                      <a:schemeClr val="tx2"/>
                    </a:solidFill>
                  </a:tcPr>
                </a:tc>
                <a:tc>
                  <a:txBody>
                    <a:bodyPr/>
                    <a:lstStyle/>
                    <a:p>
                      <a:pPr marL="0" marR="0" lvl="0" indent="0" algn="ctr" defTabSz="457200" rtl="0" eaLnBrk="1" fontAlgn="auto" latinLnBrk="0" hangingPunct="1">
                        <a:lnSpc>
                          <a:spcPct val="150000"/>
                        </a:lnSpc>
                        <a:spcBef>
                          <a:spcPts val="0"/>
                        </a:spcBef>
                        <a:spcAft>
                          <a:spcPts val="0"/>
                        </a:spcAft>
                        <a:buClrTx/>
                        <a:buSzTx/>
                        <a:buFontTx/>
                        <a:buNone/>
                        <a:tabLst/>
                        <a:defRPr/>
                      </a:pPr>
                      <a:endParaRPr kumimoji="0" lang="uk-UA" sz="2400" b="1" i="0" u="none" strike="noStrike" kern="1200" cap="none" spc="0" normalizeH="0" baseline="0" noProof="0" dirty="0">
                        <a:ln>
                          <a:noFill/>
                        </a:ln>
                        <a:solidFill>
                          <a:prstClr val="white"/>
                        </a:solidFill>
                        <a:effectLst/>
                        <a:uLnTx/>
                        <a:uFillTx/>
                        <a:latin typeface="Corbel" panose="020B0503020204020204" pitchFamily="34" charset="0"/>
                        <a:ea typeface="+mn-ea"/>
                        <a:cs typeface="+mn-cs"/>
                      </a:endParaRPr>
                    </a:p>
                  </a:txBody>
                  <a:tcPr>
                    <a:solidFill>
                      <a:schemeClr val="tx2"/>
                    </a:solidFill>
                  </a:tcPr>
                </a:tc>
                <a:extLst>
                  <a:ext uri="{0D108BD9-81ED-4DB2-BD59-A6C34878D82A}">
                    <a16:rowId xmlns:a16="http://schemas.microsoft.com/office/drawing/2014/main" val="2075553850"/>
                  </a:ext>
                </a:extLst>
              </a:tr>
              <a:tr h="566355">
                <a:tc>
                  <a:txBody>
                    <a:bodyPr/>
                    <a:lstStyle/>
                    <a:p>
                      <a:r>
                        <a:rPr lang="uk-UA" sz="1400" b="1" dirty="0">
                          <a:solidFill>
                            <a:schemeClr val="bg1"/>
                          </a:solidFill>
                        </a:rPr>
                        <a:t>Дати клієнту знижку</a:t>
                      </a:r>
                      <a:r>
                        <a:rPr lang="uk-UA" sz="1400" b="1" baseline="0" dirty="0">
                          <a:solidFill>
                            <a:schemeClr val="bg1"/>
                          </a:solidFill>
                        </a:rPr>
                        <a:t> </a:t>
                      </a:r>
                      <a:r>
                        <a:rPr lang="uk-UA" sz="1400" b="1" dirty="0">
                          <a:solidFill>
                            <a:schemeClr val="bg1"/>
                          </a:solidFill>
                        </a:rPr>
                        <a:t>10 %</a:t>
                      </a:r>
                    </a:p>
                  </a:txBody>
                  <a:tcPr>
                    <a:solidFill>
                      <a:schemeClr val="tx2"/>
                    </a:solidFill>
                  </a:tcPr>
                </a:tc>
                <a:tc>
                  <a:txBody>
                    <a:bodyPr/>
                    <a:lstStyle/>
                    <a:p>
                      <a:pPr marL="0" marR="0" lvl="0" indent="0" algn="ctr" defTabSz="457200" rtl="0" eaLnBrk="1" fontAlgn="auto" latinLnBrk="0" hangingPunct="1">
                        <a:lnSpc>
                          <a:spcPct val="150000"/>
                        </a:lnSpc>
                        <a:spcBef>
                          <a:spcPts val="0"/>
                        </a:spcBef>
                        <a:spcAft>
                          <a:spcPts val="0"/>
                        </a:spcAft>
                        <a:buClrTx/>
                        <a:buSzTx/>
                        <a:buFontTx/>
                        <a:buNone/>
                        <a:tabLst/>
                        <a:defRPr/>
                      </a:pPr>
                      <a:endParaRPr kumimoji="0" lang="uk-UA" sz="2400" b="1" i="0" u="none" strike="noStrike" kern="1200" cap="none" spc="0" normalizeH="0" baseline="0" noProof="0" dirty="0">
                        <a:ln>
                          <a:noFill/>
                        </a:ln>
                        <a:solidFill>
                          <a:prstClr val="white"/>
                        </a:solidFill>
                        <a:effectLst/>
                        <a:uLnTx/>
                        <a:uFillTx/>
                        <a:latin typeface="Corbel" panose="020B0503020204020204" pitchFamily="34" charset="0"/>
                        <a:ea typeface="+mn-ea"/>
                        <a:cs typeface="+mn-cs"/>
                      </a:endParaRPr>
                    </a:p>
                  </a:txBody>
                  <a:tcPr>
                    <a:solidFill>
                      <a:schemeClr val="tx2"/>
                    </a:solidFill>
                  </a:tcPr>
                </a:tc>
                <a:tc>
                  <a:txBody>
                    <a:bodyPr/>
                    <a:lstStyle/>
                    <a:p>
                      <a:pPr marL="0" marR="0" lvl="0" indent="0" algn="ctr" defTabSz="457200" rtl="0" eaLnBrk="1" fontAlgn="auto" latinLnBrk="0" hangingPunct="1">
                        <a:lnSpc>
                          <a:spcPct val="15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Gill Sans MT" panose="020B0502020104020203"/>
                          <a:ea typeface="+mn-ea"/>
                          <a:cs typeface="+mn-cs"/>
                        </a:rPr>
                        <a:t>X</a:t>
                      </a:r>
                      <a:endParaRPr kumimoji="0" lang="uk-UA" sz="2400" b="1" i="0" u="none" strike="noStrike" kern="1200" cap="none" spc="0" normalizeH="0" baseline="0" noProof="0" dirty="0">
                        <a:ln>
                          <a:noFill/>
                        </a:ln>
                        <a:solidFill>
                          <a:prstClr val="white"/>
                        </a:solidFill>
                        <a:effectLst/>
                        <a:uLnTx/>
                        <a:uFillTx/>
                        <a:latin typeface="Corbel" panose="020B0503020204020204" pitchFamily="34" charset="0"/>
                        <a:ea typeface="+mn-ea"/>
                        <a:cs typeface="+mn-cs"/>
                      </a:endParaRPr>
                    </a:p>
                  </a:txBody>
                  <a:tcPr>
                    <a:solidFill>
                      <a:schemeClr val="tx2"/>
                    </a:solidFill>
                  </a:tcPr>
                </a:tc>
                <a:tc>
                  <a:txBody>
                    <a:bodyPr/>
                    <a:lstStyle/>
                    <a:p>
                      <a:pPr marL="0" marR="0" lvl="0" indent="0" algn="ctr" defTabSz="457200" rtl="0" eaLnBrk="1" fontAlgn="auto" latinLnBrk="0" hangingPunct="1">
                        <a:lnSpc>
                          <a:spcPct val="150000"/>
                        </a:lnSpc>
                        <a:spcBef>
                          <a:spcPts val="0"/>
                        </a:spcBef>
                        <a:spcAft>
                          <a:spcPts val="0"/>
                        </a:spcAft>
                        <a:buClrTx/>
                        <a:buSzTx/>
                        <a:buFontTx/>
                        <a:buNone/>
                        <a:tabLst/>
                        <a:defRPr/>
                      </a:pPr>
                      <a:endParaRPr kumimoji="0" lang="uk-UA" sz="2400" b="1" i="0" u="none" strike="noStrike" kern="1200" cap="none" spc="0" normalizeH="0" baseline="0" noProof="0" dirty="0">
                        <a:ln>
                          <a:noFill/>
                        </a:ln>
                        <a:solidFill>
                          <a:prstClr val="white"/>
                        </a:solidFill>
                        <a:effectLst/>
                        <a:uLnTx/>
                        <a:uFillTx/>
                        <a:latin typeface="Corbel" panose="020B0503020204020204" pitchFamily="34" charset="0"/>
                        <a:ea typeface="+mn-ea"/>
                        <a:cs typeface="+mn-cs"/>
                      </a:endParaRPr>
                    </a:p>
                  </a:txBody>
                  <a:tcPr>
                    <a:solidFill>
                      <a:schemeClr val="tx2"/>
                    </a:solidFill>
                  </a:tcPr>
                </a:tc>
                <a:tc>
                  <a:txBody>
                    <a:bodyPr/>
                    <a:lstStyle/>
                    <a:p>
                      <a:pPr marL="0" marR="0" lvl="0" indent="0" algn="ctr" defTabSz="457200" rtl="0" eaLnBrk="1" fontAlgn="auto" latinLnBrk="0" hangingPunct="1">
                        <a:lnSpc>
                          <a:spcPct val="150000"/>
                        </a:lnSpc>
                        <a:spcBef>
                          <a:spcPts val="0"/>
                        </a:spcBef>
                        <a:spcAft>
                          <a:spcPts val="0"/>
                        </a:spcAft>
                        <a:buClrTx/>
                        <a:buSzTx/>
                        <a:buFontTx/>
                        <a:buNone/>
                        <a:tabLst/>
                        <a:defRPr/>
                      </a:pPr>
                      <a:endParaRPr kumimoji="0" lang="uk-UA" sz="2400" b="1" i="0" u="none" strike="noStrike" kern="1200" cap="none" spc="0" normalizeH="0" baseline="0" noProof="0" dirty="0">
                        <a:ln>
                          <a:noFill/>
                        </a:ln>
                        <a:solidFill>
                          <a:prstClr val="white"/>
                        </a:solidFill>
                        <a:effectLst/>
                        <a:uLnTx/>
                        <a:uFillTx/>
                        <a:latin typeface="Corbel" panose="020B0503020204020204" pitchFamily="34" charset="0"/>
                        <a:ea typeface="+mn-ea"/>
                        <a:cs typeface="+mn-cs"/>
                      </a:endParaRPr>
                    </a:p>
                  </a:txBody>
                  <a:tcPr>
                    <a:solidFill>
                      <a:schemeClr val="tx2"/>
                    </a:solidFill>
                  </a:tcPr>
                </a:tc>
                <a:tc>
                  <a:txBody>
                    <a:bodyPr/>
                    <a:lstStyle/>
                    <a:p>
                      <a:pPr marL="0" marR="0" lvl="0" indent="0" algn="ctr" defTabSz="457200" rtl="0" eaLnBrk="1" fontAlgn="auto" latinLnBrk="0" hangingPunct="1">
                        <a:lnSpc>
                          <a:spcPct val="150000"/>
                        </a:lnSpc>
                        <a:spcBef>
                          <a:spcPts val="0"/>
                        </a:spcBef>
                        <a:spcAft>
                          <a:spcPts val="0"/>
                        </a:spcAft>
                        <a:buClrTx/>
                        <a:buSzTx/>
                        <a:buFontTx/>
                        <a:buNone/>
                        <a:tabLst/>
                        <a:defRPr/>
                      </a:pPr>
                      <a:endParaRPr kumimoji="0" lang="uk-UA" sz="2400" b="1" i="0" u="none" strike="noStrike" kern="1200" cap="none" spc="0" normalizeH="0" baseline="0" noProof="0" dirty="0">
                        <a:ln>
                          <a:noFill/>
                        </a:ln>
                        <a:solidFill>
                          <a:prstClr val="white"/>
                        </a:solidFill>
                        <a:effectLst/>
                        <a:uLnTx/>
                        <a:uFillTx/>
                        <a:latin typeface="Corbel" panose="020B0503020204020204" pitchFamily="34" charset="0"/>
                        <a:ea typeface="+mn-ea"/>
                        <a:cs typeface="+mn-cs"/>
                      </a:endParaRPr>
                    </a:p>
                  </a:txBody>
                  <a:tcPr>
                    <a:solidFill>
                      <a:schemeClr val="tx2"/>
                    </a:solidFill>
                  </a:tcPr>
                </a:tc>
                <a:tc>
                  <a:txBody>
                    <a:bodyPr/>
                    <a:lstStyle/>
                    <a:p>
                      <a:pPr marL="0" marR="0" lvl="0" indent="0" algn="ctr" defTabSz="457200" rtl="0" eaLnBrk="1" fontAlgn="auto" latinLnBrk="0" hangingPunct="1">
                        <a:lnSpc>
                          <a:spcPct val="150000"/>
                        </a:lnSpc>
                        <a:spcBef>
                          <a:spcPts val="0"/>
                        </a:spcBef>
                        <a:spcAft>
                          <a:spcPts val="0"/>
                        </a:spcAft>
                        <a:buClrTx/>
                        <a:buSzTx/>
                        <a:buFontTx/>
                        <a:buNone/>
                        <a:tabLst/>
                        <a:defRPr/>
                      </a:pPr>
                      <a:endParaRPr kumimoji="0" lang="uk-UA" sz="2400" b="1" i="0" u="none" strike="noStrike" kern="1200" cap="none" spc="0" normalizeH="0" baseline="0" noProof="0" dirty="0">
                        <a:ln>
                          <a:noFill/>
                        </a:ln>
                        <a:solidFill>
                          <a:prstClr val="white"/>
                        </a:solidFill>
                        <a:effectLst/>
                        <a:uLnTx/>
                        <a:uFillTx/>
                        <a:latin typeface="Corbel" panose="020B0503020204020204" pitchFamily="34" charset="0"/>
                        <a:ea typeface="+mn-ea"/>
                        <a:cs typeface="+mn-cs"/>
                      </a:endParaRPr>
                    </a:p>
                  </a:txBody>
                  <a:tcPr>
                    <a:solidFill>
                      <a:schemeClr val="tx2"/>
                    </a:solidFill>
                  </a:tcPr>
                </a:tc>
                <a:tc>
                  <a:txBody>
                    <a:bodyPr/>
                    <a:lstStyle/>
                    <a:p>
                      <a:pPr marL="0" marR="0" lvl="0" indent="0" algn="ctr" defTabSz="457200" rtl="0" eaLnBrk="1" fontAlgn="auto" latinLnBrk="0" hangingPunct="1">
                        <a:lnSpc>
                          <a:spcPct val="150000"/>
                        </a:lnSpc>
                        <a:spcBef>
                          <a:spcPts val="0"/>
                        </a:spcBef>
                        <a:spcAft>
                          <a:spcPts val="0"/>
                        </a:spcAft>
                        <a:buClrTx/>
                        <a:buSzTx/>
                        <a:buFontTx/>
                        <a:buNone/>
                        <a:tabLst/>
                        <a:defRPr/>
                      </a:pPr>
                      <a:endParaRPr kumimoji="0" lang="uk-UA" sz="2400" b="1" i="0" u="none" strike="noStrike" kern="1200" cap="none" spc="0" normalizeH="0" baseline="0" noProof="0" dirty="0">
                        <a:ln>
                          <a:noFill/>
                        </a:ln>
                        <a:solidFill>
                          <a:prstClr val="white"/>
                        </a:solidFill>
                        <a:effectLst/>
                        <a:uLnTx/>
                        <a:uFillTx/>
                        <a:latin typeface="Corbel" panose="020B0503020204020204" pitchFamily="34" charset="0"/>
                        <a:ea typeface="+mn-ea"/>
                        <a:cs typeface="+mn-cs"/>
                      </a:endParaRPr>
                    </a:p>
                  </a:txBody>
                  <a:tcPr>
                    <a:solidFill>
                      <a:schemeClr val="tx2"/>
                    </a:solidFill>
                  </a:tcPr>
                </a:tc>
                <a:tc>
                  <a:txBody>
                    <a:bodyPr/>
                    <a:lstStyle/>
                    <a:p>
                      <a:pPr marL="0" marR="0" lvl="0" indent="0" algn="ctr" defTabSz="457200" rtl="0" eaLnBrk="1" fontAlgn="auto" latinLnBrk="0" hangingPunct="1">
                        <a:lnSpc>
                          <a:spcPct val="150000"/>
                        </a:lnSpc>
                        <a:spcBef>
                          <a:spcPts val="0"/>
                        </a:spcBef>
                        <a:spcAft>
                          <a:spcPts val="0"/>
                        </a:spcAft>
                        <a:buClrTx/>
                        <a:buSzTx/>
                        <a:buFontTx/>
                        <a:buNone/>
                        <a:tabLst/>
                        <a:defRPr/>
                      </a:pPr>
                      <a:endParaRPr kumimoji="0" lang="uk-UA" sz="2400" b="1" i="0" u="none" strike="noStrike" kern="1200" cap="none" spc="0" normalizeH="0" baseline="0" noProof="0" dirty="0">
                        <a:ln>
                          <a:noFill/>
                        </a:ln>
                        <a:solidFill>
                          <a:prstClr val="white"/>
                        </a:solidFill>
                        <a:effectLst/>
                        <a:uLnTx/>
                        <a:uFillTx/>
                        <a:latin typeface="Corbel" panose="020B0503020204020204" pitchFamily="34" charset="0"/>
                        <a:ea typeface="+mn-ea"/>
                        <a:cs typeface="+mn-cs"/>
                      </a:endParaRPr>
                    </a:p>
                  </a:txBody>
                  <a:tcPr>
                    <a:solidFill>
                      <a:schemeClr val="tx2"/>
                    </a:solidFill>
                  </a:tcPr>
                </a:tc>
                <a:extLst>
                  <a:ext uri="{0D108BD9-81ED-4DB2-BD59-A6C34878D82A}">
                    <a16:rowId xmlns:a16="http://schemas.microsoft.com/office/drawing/2014/main" val="1855098280"/>
                  </a:ext>
                </a:extLst>
              </a:tr>
              <a:tr h="370840">
                <a:tc>
                  <a:txBody>
                    <a:bodyPr/>
                    <a:lstStyle/>
                    <a:p>
                      <a:r>
                        <a:rPr lang="uk-UA" sz="1400" b="1" dirty="0">
                          <a:solidFill>
                            <a:schemeClr val="bg1"/>
                          </a:solidFill>
                        </a:rPr>
                        <a:t>Дати клієнту знижку 30 %</a:t>
                      </a:r>
                    </a:p>
                  </a:txBody>
                  <a:tcPr>
                    <a:solidFill>
                      <a:schemeClr val="tx2"/>
                    </a:solidFill>
                  </a:tcPr>
                </a:tc>
                <a:tc>
                  <a:txBody>
                    <a:bodyPr/>
                    <a:lstStyle/>
                    <a:p>
                      <a:pPr marL="0" marR="0" lvl="0" indent="0" algn="ctr" defTabSz="457200" rtl="0" eaLnBrk="1" fontAlgn="auto" latinLnBrk="0" hangingPunct="1">
                        <a:lnSpc>
                          <a:spcPct val="15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Gill Sans MT" panose="020B0502020104020203"/>
                          <a:ea typeface="+mn-ea"/>
                          <a:cs typeface="+mn-cs"/>
                        </a:rPr>
                        <a:t>X</a:t>
                      </a:r>
                      <a:endParaRPr kumimoji="0" lang="uk-UA" sz="2400" b="1" i="0" u="none" strike="noStrike" kern="1200" cap="none" spc="0" normalizeH="0" baseline="0" noProof="0" dirty="0">
                        <a:ln>
                          <a:noFill/>
                        </a:ln>
                        <a:solidFill>
                          <a:prstClr val="white"/>
                        </a:solidFill>
                        <a:effectLst/>
                        <a:uLnTx/>
                        <a:uFillTx/>
                        <a:latin typeface="Corbel" panose="020B0503020204020204" pitchFamily="34" charset="0"/>
                        <a:ea typeface="+mn-ea"/>
                        <a:cs typeface="+mn-cs"/>
                      </a:endParaRPr>
                    </a:p>
                  </a:txBody>
                  <a:tcPr>
                    <a:solidFill>
                      <a:schemeClr val="tx2"/>
                    </a:solidFill>
                  </a:tcPr>
                </a:tc>
                <a:tc>
                  <a:txBody>
                    <a:bodyPr/>
                    <a:lstStyle/>
                    <a:p>
                      <a:pPr marL="0" marR="0" lvl="0" indent="0" algn="ctr" defTabSz="457200" rtl="0" eaLnBrk="1" fontAlgn="auto" latinLnBrk="0" hangingPunct="1">
                        <a:lnSpc>
                          <a:spcPct val="150000"/>
                        </a:lnSpc>
                        <a:spcBef>
                          <a:spcPts val="0"/>
                        </a:spcBef>
                        <a:spcAft>
                          <a:spcPts val="0"/>
                        </a:spcAft>
                        <a:buClrTx/>
                        <a:buSzTx/>
                        <a:buFontTx/>
                        <a:buNone/>
                        <a:tabLst/>
                        <a:defRPr/>
                      </a:pPr>
                      <a:endParaRPr kumimoji="0" lang="uk-UA" sz="2400" b="1" i="0" u="none" strike="noStrike" kern="1200" cap="none" spc="0" normalizeH="0" baseline="0" noProof="0" dirty="0">
                        <a:ln>
                          <a:noFill/>
                        </a:ln>
                        <a:solidFill>
                          <a:prstClr val="white"/>
                        </a:solidFill>
                        <a:effectLst/>
                        <a:uLnTx/>
                        <a:uFillTx/>
                        <a:latin typeface="Corbel" panose="020B0503020204020204" pitchFamily="34" charset="0"/>
                        <a:ea typeface="+mn-ea"/>
                        <a:cs typeface="+mn-cs"/>
                      </a:endParaRPr>
                    </a:p>
                  </a:txBody>
                  <a:tcPr>
                    <a:solidFill>
                      <a:schemeClr val="tx2"/>
                    </a:solidFill>
                  </a:tcPr>
                </a:tc>
                <a:tc>
                  <a:txBody>
                    <a:bodyPr/>
                    <a:lstStyle/>
                    <a:p>
                      <a:pPr marL="0" marR="0" lvl="0" indent="0" algn="ctr" defTabSz="457200" rtl="0" eaLnBrk="1" fontAlgn="auto" latinLnBrk="0" hangingPunct="1">
                        <a:lnSpc>
                          <a:spcPct val="15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Gill Sans MT" panose="020B0502020104020203"/>
                          <a:ea typeface="+mn-ea"/>
                          <a:cs typeface="+mn-cs"/>
                        </a:rPr>
                        <a:t>X</a:t>
                      </a:r>
                      <a:endParaRPr kumimoji="0" lang="uk-UA" sz="2400" b="1" i="0" u="none" strike="noStrike" kern="1200" cap="none" spc="0" normalizeH="0" baseline="0" noProof="0" dirty="0">
                        <a:ln>
                          <a:noFill/>
                        </a:ln>
                        <a:solidFill>
                          <a:prstClr val="white"/>
                        </a:solidFill>
                        <a:effectLst/>
                        <a:uLnTx/>
                        <a:uFillTx/>
                        <a:latin typeface="Corbel" panose="020B0503020204020204" pitchFamily="34" charset="0"/>
                        <a:ea typeface="+mn-ea"/>
                        <a:cs typeface="+mn-cs"/>
                      </a:endParaRPr>
                    </a:p>
                  </a:txBody>
                  <a:tcPr>
                    <a:solidFill>
                      <a:schemeClr val="tx2"/>
                    </a:solidFill>
                  </a:tcPr>
                </a:tc>
                <a:tc>
                  <a:txBody>
                    <a:bodyPr/>
                    <a:lstStyle/>
                    <a:p>
                      <a:pPr marL="0" marR="0" lvl="0" indent="0" algn="ctr" defTabSz="457200" rtl="0" eaLnBrk="1" fontAlgn="auto" latinLnBrk="0" hangingPunct="1">
                        <a:lnSpc>
                          <a:spcPct val="150000"/>
                        </a:lnSpc>
                        <a:spcBef>
                          <a:spcPts val="0"/>
                        </a:spcBef>
                        <a:spcAft>
                          <a:spcPts val="0"/>
                        </a:spcAft>
                        <a:buClrTx/>
                        <a:buSzTx/>
                        <a:buFontTx/>
                        <a:buNone/>
                        <a:tabLst/>
                        <a:defRPr/>
                      </a:pPr>
                      <a:endParaRPr kumimoji="0" lang="uk-UA" sz="2400" b="1" i="0" u="none" strike="noStrike" kern="1200" cap="none" spc="0" normalizeH="0" baseline="0" noProof="0" dirty="0">
                        <a:ln>
                          <a:noFill/>
                        </a:ln>
                        <a:solidFill>
                          <a:prstClr val="white"/>
                        </a:solidFill>
                        <a:effectLst/>
                        <a:uLnTx/>
                        <a:uFillTx/>
                        <a:latin typeface="Corbel" panose="020B0503020204020204" pitchFamily="34" charset="0"/>
                        <a:ea typeface="+mn-ea"/>
                        <a:cs typeface="+mn-cs"/>
                      </a:endParaRPr>
                    </a:p>
                  </a:txBody>
                  <a:tcPr>
                    <a:solidFill>
                      <a:schemeClr val="tx2"/>
                    </a:solidFill>
                  </a:tcPr>
                </a:tc>
                <a:tc>
                  <a:txBody>
                    <a:bodyPr/>
                    <a:lstStyle/>
                    <a:p>
                      <a:pPr marL="0" marR="0" lvl="0" indent="0" algn="ctr" defTabSz="457200" rtl="0" eaLnBrk="1" fontAlgn="auto" latinLnBrk="0" hangingPunct="1">
                        <a:lnSpc>
                          <a:spcPct val="15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Gill Sans MT" panose="020B0502020104020203"/>
                          <a:ea typeface="+mn-ea"/>
                          <a:cs typeface="+mn-cs"/>
                        </a:rPr>
                        <a:t>X</a:t>
                      </a:r>
                      <a:endParaRPr kumimoji="0" lang="uk-UA" sz="2400" b="1" i="0" u="none" strike="noStrike" kern="1200" cap="none" spc="0" normalizeH="0" baseline="0" noProof="0" dirty="0">
                        <a:ln>
                          <a:noFill/>
                        </a:ln>
                        <a:solidFill>
                          <a:prstClr val="white"/>
                        </a:solidFill>
                        <a:effectLst/>
                        <a:uLnTx/>
                        <a:uFillTx/>
                        <a:latin typeface="Corbel" panose="020B0503020204020204" pitchFamily="34" charset="0"/>
                        <a:ea typeface="+mn-ea"/>
                        <a:cs typeface="+mn-cs"/>
                      </a:endParaRPr>
                    </a:p>
                  </a:txBody>
                  <a:tcPr>
                    <a:solidFill>
                      <a:schemeClr val="tx2"/>
                    </a:solidFill>
                  </a:tcPr>
                </a:tc>
                <a:tc>
                  <a:txBody>
                    <a:bodyPr/>
                    <a:lstStyle/>
                    <a:p>
                      <a:pPr marL="0" marR="0" lvl="0" indent="0" algn="ctr" defTabSz="457200" rtl="0" eaLnBrk="1" fontAlgn="auto" latinLnBrk="0" hangingPunct="1">
                        <a:lnSpc>
                          <a:spcPct val="150000"/>
                        </a:lnSpc>
                        <a:spcBef>
                          <a:spcPts val="0"/>
                        </a:spcBef>
                        <a:spcAft>
                          <a:spcPts val="0"/>
                        </a:spcAft>
                        <a:buClrTx/>
                        <a:buSzTx/>
                        <a:buFontTx/>
                        <a:buNone/>
                        <a:tabLst/>
                        <a:defRPr/>
                      </a:pPr>
                      <a:endParaRPr kumimoji="0" lang="uk-UA" sz="2400" b="1" i="0" u="none" strike="noStrike" kern="1200" cap="none" spc="0" normalizeH="0" baseline="0" noProof="0" dirty="0">
                        <a:ln>
                          <a:noFill/>
                        </a:ln>
                        <a:solidFill>
                          <a:prstClr val="white"/>
                        </a:solidFill>
                        <a:effectLst/>
                        <a:uLnTx/>
                        <a:uFillTx/>
                        <a:latin typeface="Corbel" panose="020B0503020204020204" pitchFamily="34" charset="0"/>
                        <a:ea typeface="+mn-ea"/>
                        <a:cs typeface="+mn-cs"/>
                      </a:endParaRPr>
                    </a:p>
                  </a:txBody>
                  <a:tcPr>
                    <a:solidFill>
                      <a:schemeClr val="tx2"/>
                    </a:solidFill>
                  </a:tcPr>
                </a:tc>
                <a:tc>
                  <a:txBody>
                    <a:bodyPr/>
                    <a:lstStyle/>
                    <a:p>
                      <a:pPr marL="0" marR="0" lvl="0" indent="0" algn="ctr" defTabSz="457200" rtl="0" eaLnBrk="1" fontAlgn="auto" latinLnBrk="0" hangingPunct="1">
                        <a:lnSpc>
                          <a:spcPct val="15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Gill Sans MT" panose="020B0502020104020203"/>
                          <a:ea typeface="+mn-ea"/>
                          <a:cs typeface="+mn-cs"/>
                        </a:rPr>
                        <a:t>X</a:t>
                      </a:r>
                      <a:endParaRPr kumimoji="0" lang="uk-UA" sz="2400" b="1" i="0" u="none" strike="noStrike" kern="1200" cap="none" spc="0" normalizeH="0" baseline="0" noProof="0" dirty="0">
                        <a:ln>
                          <a:noFill/>
                        </a:ln>
                        <a:solidFill>
                          <a:prstClr val="white"/>
                        </a:solidFill>
                        <a:effectLst/>
                        <a:uLnTx/>
                        <a:uFillTx/>
                        <a:latin typeface="Corbel" panose="020B0503020204020204" pitchFamily="34" charset="0"/>
                        <a:ea typeface="+mn-ea"/>
                        <a:cs typeface="+mn-cs"/>
                      </a:endParaRPr>
                    </a:p>
                  </a:txBody>
                  <a:tcPr>
                    <a:solidFill>
                      <a:schemeClr val="tx2"/>
                    </a:solidFill>
                  </a:tcPr>
                </a:tc>
                <a:tc>
                  <a:txBody>
                    <a:bodyPr/>
                    <a:lstStyle/>
                    <a:p>
                      <a:pPr marL="0" marR="0" lvl="0" indent="0" algn="ctr" defTabSz="457200" rtl="0" eaLnBrk="1" fontAlgn="auto" latinLnBrk="0" hangingPunct="1">
                        <a:lnSpc>
                          <a:spcPct val="150000"/>
                        </a:lnSpc>
                        <a:spcBef>
                          <a:spcPts val="0"/>
                        </a:spcBef>
                        <a:spcAft>
                          <a:spcPts val="0"/>
                        </a:spcAft>
                        <a:buClrTx/>
                        <a:buSzTx/>
                        <a:buFontTx/>
                        <a:buNone/>
                        <a:tabLst/>
                        <a:defRPr/>
                      </a:pPr>
                      <a:endParaRPr kumimoji="0" lang="uk-UA" sz="2400" b="1" i="0" u="none" strike="noStrike" kern="1200" cap="none" spc="0" normalizeH="0" baseline="0" noProof="0" dirty="0">
                        <a:ln>
                          <a:noFill/>
                        </a:ln>
                        <a:solidFill>
                          <a:prstClr val="white"/>
                        </a:solidFill>
                        <a:effectLst/>
                        <a:uLnTx/>
                        <a:uFillTx/>
                        <a:latin typeface="Corbel" panose="020B0503020204020204" pitchFamily="34" charset="0"/>
                        <a:ea typeface="+mn-ea"/>
                        <a:cs typeface="+mn-cs"/>
                      </a:endParaRPr>
                    </a:p>
                  </a:txBody>
                  <a:tcPr>
                    <a:solidFill>
                      <a:schemeClr val="tx2"/>
                    </a:solidFill>
                  </a:tcPr>
                </a:tc>
                <a:extLst>
                  <a:ext uri="{0D108BD9-81ED-4DB2-BD59-A6C34878D82A}">
                    <a16:rowId xmlns:a16="http://schemas.microsoft.com/office/drawing/2014/main" val="3871962830"/>
                  </a:ext>
                </a:extLst>
              </a:tr>
            </a:tbl>
          </a:graphicData>
        </a:graphic>
      </p:graphicFrame>
    </p:spTree>
    <p:extLst>
      <p:ext uri="{BB962C8B-B14F-4D97-AF65-F5344CB8AC3E}">
        <p14:creationId xmlns:p14="http://schemas.microsoft.com/office/powerpoint/2010/main" val="1329729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uk-UA" dirty="0"/>
              <a:t>Завдання № 3</a:t>
            </a:r>
            <a:br>
              <a:rPr lang="uk-UA" dirty="0"/>
            </a:br>
            <a:r>
              <a:rPr lang="uk-UA" dirty="0"/>
              <a:t>Переходи станів</a:t>
            </a:r>
          </a:p>
        </p:txBody>
      </p:sp>
      <p:sp>
        <p:nvSpPr>
          <p:cNvPr id="3" name="Місце для вмісту 2"/>
          <p:cNvSpPr>
            <a:spLocks noGrp="1"/>
          </p:cNvSpPr>
          <p:nvPr>
            <p:ph idx="1"/>
          </p:nvPr>
        </p:nvSpPr>
        <p:spPr/>
        <p:txBody>
          <a:bodyPr/>
          <a:lstStyle/>
          <a:p>
            <a:pPr marL="0" indent="0">
              <a:buNone/>
            </a:pPr>
            <a:r>
              <a:rPr lang="uk-UA" dirty="0"/>
              <a:t>Для того щоб відкрити візу необхідно пройти ряд стандартних кроків. Для початку  вам необхідно пройти консультацію та прочитати ряд матеріалів про документи які необхідно надати. Після вам слід підготувати документи відповідно до шаблонів, а після передати їх туристичній агенції на перевірку. Якщо в документі знайдуться помилки, то документи слід переробити. Якщо з документами все </a:t>
            </a:r>
            <a:r>
              <a:rPr lang="uk-UA" dirty="0" err="1"/>
              <a:t>впорядку</a:t>
            </a:r>
            <a:r>
              <a:rPr lang="uk-UA" dirty="0"/>
              <a:t> вам потрібно оплатити 80</a:t>
            </a:r>
            <a:r>
              <a:rPr lang="en-US" dirty="0"/>
              <a:t> $ </a:t>
            </a:r>
            <a:r>
              <a:rPr lang="uk-UA" dirty="0"/>
              <a:t>посольству. Якщо посольство прийме ваші документи і ви пройдете інтерв’ю успішно, то отримаєте візу. Якщо ні вам слід почати все спочатку.</a:t>
            </a:r>
          </a:p>
          <a:p>
            <a:pPr marL="342900" indent="-342900">
              <a:buFont typeface="+mj-lt"/>
              <a:buAutoNum type="arabicPeriod"/>
            </a:pPr>
            <a:r>
              <a:rPr lang="uk-UA" dirty="0"/>
              <a:t>Побудуйте діаграму переходів станів.</a:t>
            </a:r>
          </a:p>
        </p:txBody>
      </p:sp>
    </p:spTree>
    <p:extLst>
      <p:ext uri="{BB962C8B-B14F-4D97-AF65-F5344CB8AC3E}">
        <p14:creationId xmlns:p14="http://schemas.microsoft.com/office/powerpoint/2010/main" val="3992691957"/>
      </p:ext>
    </p:extLst>
  </p:cSld>
  <p:clrMapOvr>
    <a:masterClrMapping/>
  </p:clrMapOvr>
</p:sld>
</file>

<file path=ppt/theme/theme1.xml><?xml version="1.0" encoding="utf-8"?>
<a:theme xmlns:a="http://schemas.openxmlformats.org/drawingml/2006/main" name="Дивіденд">
  <a:themeElements>
    <a:clrScheme name="Дивіденд">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Дивіденд">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Дивіденд">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docProps/app.xml><?xml version="1.0" encoding="utf-8"?>
<Properties xmlns="http://schemas.openxmlformats.org/officeDocument/2006/extended-properties" xmlns:vt="http://schemas.openxmlformats.org/officeDocument/2006/docPropsVTypes">
  <Template>Дивіденд</Template>
  <TotalTime>150</TotalTime>
  <Words>619</Words>
  <Application>Microsoft Office PowerPoint</Application>
  <PresentationFormat>Широкий екран</PresentationFormat>
  <Paragraphs>119</Paragraphs>
  <Slides>11</Slides>
  <Notes>0</Notes>
  <HiddenSlides>0</HiddenSlides>
  <MMClips>0</MMClips>
  <ScaleCrop>false</ScaleCrop>
  <HeadingPairs>
    <vt:vector size="6" baseType="variant">
      <vt:variant>
        <vt:lpstr>Використані шрифти</vt:lpstr>
      </vt:variant>
      <vt:variant>
        <vt:i4>4</vt:i4>
      </vt:variant>
      <vt:variant>
        <vt:lpstr>Тема</vt:lpstr>
      </vt:variant>
      <vt:variant>
        <vt:i4>1</vt:i4>
      </vt:variant>
      <vt:variant>
        <vt:lpstr>Заголовки слайдів</vt:lpstr>
      </vt:variant>
      <vt:variant>
        <vt:i4>11</vt:i4>
      </vt:variant>
    </vt:vector>
  </HeadingPairs>
  <TitlesOfParts>
    <vt:vector size="16" baseType="lpstr">
      <vt:lpstr>Corbel</vt:lpstr>
      <vt:lpstr>Gill Sans MT</vt:lpstr>
      <vt:lpstr>Wingdings</vt:lpstr>
      <vt:lpstr>Wingdings 2</vt:lpstr>
      <vt:lpstr>Дивіденд</vt:lpstr>
      <vt:lpstr>Лабораторна робота №7</vt:lpstr>
      <vt:lpstr>Завдання №1.  Класи еквівалентності</vt:lpstr>
      <vt:lpstr>Побудова класів еквівалентності</vt:lpstr>
      <vt:lpstr>Графічне зображення класів еквівалентності</vt:lpstr>
      <vt:lpstr>Тест кейси</vt:lpstr>
      <vt:lpstr>Завдання №2. Таблиці рішень</vt:lpstr>
      <vt:lpstr>Визначення умов та дій</vt:lpstr>
      <vt:lpstr>Побудова таблиці рішень</vt:lpstr>
      <vt:lpstr>Завдання № 3 Переходи станів</vt:lpstr>
      <vt:lpstr>Діаграма переходів станів</vt:lpstr>
      <vt:lpstr>Презентація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Лабораторна робота №7</dc:title>
  <dc:creator>Roman</dc:creator>
  <cp:lastModifiedBy>Roman</cp:lastModifiedBy>
  <cp:revision>21</cp:revision>
  <dcterms:created xsi:type="dcterms:W3CDTF">2016-05-31T08:49:17Z</dcterms:created>
  <dcterms:modified xsi:type="dcterms:W3CDTF">2016-05-31T11:19:40Z</dcterms:modified>
</cp:coreProperties>
</file>