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7" r:id="rId1"/>
  </p:sldMasterIdLst>
  <p:notesMasterIdLst>
    <p:notesMasterId r:id="rId62"/>
  </p:notesMasterIdLst>
  <p:handoutMasterIdLst>
    <p:handoutMasterId r:id="rId63"/>
  </p:handoutMasterIdLst>
  <p:sldIdLst>
    <p:sldId id="256" r:id="rId2"/>
    <p:sldId id="330" r:id="rId3"/>
    <p:sldId id="257" r:id="rId4"/>
    <p:sldId id="258" r:id="rId5"/>
    <p:sldId id="325" r:id="rId6"/>
    <p:sldId id="326" r:id="rId7"/>
    <p:sldId id="327" r:id="rId8"/>
    <p:sldId id="341" r:id="rId9"/>
    <p:sldId id="259" r:id="rId10"/>
    <p:sldId id="340" r:id="rId11"/>
    <p:sldId id="342" r:id="rId12"/>
    <p:sldId id="343" r:id="rId13"/>
    <p:sldId id="344" r:id="rId14"/>
    <p:sldId id="349" r:id="rId15"/>
    <p:sldId id="345" r:id="rId16"/>
    <p:sldId id="346" r:id="rId17"/>
    <p:sldId id="350" r:id="rId18"/>
    <p:sldId id="351" r:id="rId19"/>
    <p:sldId id="324" r:id="rId20"/>
    <p:sldId id="297" r:id="rId21"/>
    <p:sldId id="352" r:id="rId22"/>
    <p:sldId id="260" r:id="rId23"/>
    <p:sldId id="353" r:id="rId24"/>
    <p:sldId id="261" r:id="rId25"/>
    <p:sldId id="354" r:id="rId26"/>
    <p:sldId id="262" r:id="rId27"/>
    <p:sldId id="355" r:id="rId28"/>
    <p:sldId id="263" r:id="rId29"/>
    <p:sldId id="356" r:id="rId30"/>
    <p:sldId id="357" r:id="rId31"/>
    <p:sldId id="358" r:id="rId32"/>
    <p:sldId id="334" r:id="rId33"/>
    <p:sldId id="335" r:id="rId34"/>
    <p:sldId id="359" r:id="rId35"/>
    <p:sldId id="328" r:id="rId36"/>
    <p:sldId id="307" r:id="rId37"/>
    <p:sldId id="337" r:id="rId38"/>
    <p:sldId id="264" r:id="rId39"/>
    <p:sldId id="303" r:id="rId40"/>
    <p:sldId id="331" r:id="rId41"/>
    <p:sldId id="332" r:id="rId42"/>
    <p:sldId id="300" r:id="rId43"/>
    <p:sldId id="301" r:id="rId44"/>
    <p:sldId id="302" r:id="rId45"/>
    <p:sldId id="304" r:id="rId46"/>
    <p:sldId id="305" r:id="rId47"/>
    <p:sldId id="306" r:id="rId48"/>
    <p:sldId id="338" r:id="rId49"/>
    <p:sldId id="308" r:id="rId50"/>
    <p:sldId id="309" r:id="rId51"/>
    <p:sldId id="310" r:id="rId52"/>
    <p:sldId id="312" r:id="rId53"/>
    <p:sldId id="313" r:id="rId54"/>
    <p:sldId id="339" r:id="rId55"/>
    <p:sldId id="329" r:id="rId56"/>
    <p:sldId id="336" r:id="rId57"/>
    <p:sldId id="287" r:id="rId58"/>
    <p:sldId id="295" r:id="rId59"/>
    <p:sldId id="296" r:id="rId60"/>
    <p:sldId id="333" r:id="rId61"/>
  </p:sldIdLst>
  <p:sldSz cx="12192000" cy="685800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EFF24"/>
    <a:srgbClr val="F3F8FA"/>
    <a:srgbClr val="F3F9FA"/>
    <a:srgbClr val="EAEAEA"/>
    <a:srgbClr val="FFCC66"/>
    <a:srgbClr val="FFFF99"/>
    <a:srgbClr val="CC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431C2-D124-4DE2-B116-9AA4A4C26673}" v="17" dt="2022-02-14T18:08:35.420"/>
    <p1510:client id="{3DC16E4A-3BB7-4DF8-8C26-77B9CB08DB79}" v="48" dt="2021-09-30T14:44:31.360"/>
    <p1510:client id="{6C4364A1-F2E0-47F6-AFF3-1A5A6C104912}" v="22" dt="2022-02-17T14:07:17.534"/>
    <p1510:client id="{B7C5C0BF-E115-4558-858A-EA5CCF9B8E3F}" v="10" dt="2022-02-17T14:03:09.374"/>
    <p1510:client id="{BC5EC2E9-0BC0-4981-BD95-8F0554891363}" v="20" dt="2021-02-25T06:58:59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52"/>
    </p:cViewPr>
  </p:sorterViewPr>
  <p:notesViewPr>
    <p:cSldViewPr snapToGrid="0" snapToObjects="1">
      <p:cViewPr varScale="1">
        <p:scale>
          <a:sx n="87" d="100"/>
          <a:sy n="87" d="100"/>
        </p:scale>
        <p:origin x="269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long Huang" userId="0Kly/cDoxGmyq1sagaqldfosT6AcacC9En0/QHOEri0=" providerId="None" clId="Web-{BC5EC2E9-0BC0-4981-BD95-8F0554891363}"/>
    <pc:docChg chg="modSld">
      <pc:chgData name="Zilong Huang" userId="0Kly/cDoxGmyq1sagaqldfosT6AcacC9En0/QHOEri0=" providerId="None" clId="Web-{BC5EC2E9-0BC0-4981-BD95-8F0554891363}" dt="2021-02-25T06:58:59.336" v="19"/>
      <pc:docMkLst>
        <pc:docMk/>
      </pc:docMkLst>
      <pc:sldChg chg="modSp addAnim modAnim">
        <pc:chgData name="Zilong Huang" userId="0Kly/cDoxGmyq1sagaqldfosT6AcacC9En0/QHOEri0=" providerId="None" clId="Web-{BC5EC2E9-0BC0-4981-BD95-8F0554891363}" dt="2021-02-25T06:56:18.020" v="2"/>
        <pc:sldMkLst>
          <pc:docMk/>
          <pc:sldMk cId="1175054369" sldId="337"/>
        </pc:sldMkLst>
        <pc:spChg chg="mod">
          <ac:chgData name="Zilong Huang" userId="0Kly/cDoxGmyq1sagaqldfosT6AcacC9En0/QHOEri0=" providerId="None" clId="Web-{BC5EC2E9-0BC0-4981-BD95-8F0554891363}" dt="2021-02-25T06:56:13.332" v="0" actId="1076"/>
          <ac:spMkLst>
            <pc:docMk/>
            <pc:sldMk cId="1175054369" sldId="337"/>
            <ac:spMk id="7" creationId="{337BF385-350E-B546-81C9-E159E794928F}"/>
          </ac:spMkLst>
        </pc:spChg>
      </pc:sldChg>
      <pc:sldChg chg="addSp delSp modSp addAnim modAnim">
        <pc:chgData name="Zilong Huang" userId="0Kly/cDoxGmyq1sagaqldfosT6AcacC9En0/QHOEri0=" providerId="None" clId="Web-{BC5EC2E9-0BC0-4981-BD95-8F0554891363}" dt="2021-02-25T06:57:00.739" v="12" actId="1076"/>
        <pc:sldMkLst>
          <pc:docMk/>
          <pc:sldMk cId="3140957884" sldId="338"/>
        </pc:sldMkLst>
        <pc:spChg chg="add del mod">
          <ac:chgData name="Zilong Huang" userId="0Kly/cDoxGmyq1sagaqldfosT6AcacC9En0/QHOEri0=" providerId="None" clId="Web-{BC5EC2E9-0BC0-4981-BD95-8F0554891363}" dt="2021-02-25T06:56:32.848" v="7"/>
          <ac:spMkLst>
            <pc:docMk/>
            <pc:sldMk cId="3140957884" sldId="338"/>
            <ac:spMk id="2" creationId="{19F4F6EE-12D9-4855-806F-359B8DE94ABB}"/>
          </ac:spMkLst>
        </pc:spChg>
        <pc:spChg chg="add del mod">
          <ac:chgData name="Zilong Huang" userId="0Kly/cDoxGmyq1sagaqldfosT6AcacC9En0/QHOEri0=" providerId="None" clId="Web-{BC5EC2E9-0BC0-4981-BD95-8F0554891363}" dt="2021-02-25T06:57:00.739" v="12" actId="1076"/>
          <ac:spMkLst>
            <pc:docMk/>
            <pc:sldMk cId="3140957884" sldId="338"/>
            <ac:spMk id="7" creationId="{1577DAC0-76E4-7C41-BB4E-12DACA639384}"/>
          </ac:spMkLst>
        </pc:spChg>
      </pc:sldChg>
      <pc:sldChg chg="addSp delSp modSp addAnim delAnim modAnim">
        <pc:chgData name="Zilong Huang" userId="0Kly/cDoxGmyq1sagaqldfosT6AcacC9En0/QHOEri0=" providerId="None" clId="Web-{BC5EC2E9-0BC0-4981-BD95-8F0554891363}" dt="2021-02-25T06:58:59.336" v="19"/>
        <pc:sldMkLst>
          <pc:docMk/>
          <pc:sldMk cId="2850877346" sldId="339"/>
        </pc:sldMkLst>
        <pc:spChg chg="del">
          <ac:chgData name="Zilong Huang" userId="0Kly/cDoxGmyq1sagaqldfosT6AcacC9En0/QHOEri0=" providerId="None" clId="Web-{BC5EC2E9-0BC0-4981-BD95-8F0554891363}" dt="2021-02-25T06:58:29.086" v="16"/>
          <ac:spMkLst>
            <pc:docMk/>
            <pc:sldMk cId="2850877346" sldId="339"/>
            <ac:spMk id="8" creationId="{B0C0C495-1F0E-7144-B7F6-8335AE227C14}"/>
          </ac:spMkLst>
        </pc:spChg>
        <pc:spChg chg="add mod">
          <ac:chgData name="Zilong Huang" userId="0Kly/cDoxGmyq1sagaqldfosT6AcacC9En0/QHOEri0=" providerId="None" clId="Web-{BC5EC2E9-0BC0-4981-BD95-8F0554891363}" dt="2021-02-25T06:58:33.273" v="17" actId="1076"/>
          <ac:spMkLst>
            <pc:docMk/>
            <pc:sldMk cId="2850877346" sldId="339"/>
            <ac:spMk id="9" creationId="{ADC7C6DE-3257-4282-B774-9EE747B31828}"/>
          </ac:spMkLst>
        </pc:spChg>
      </pc:sldChg>
    </pc:docChg>
  </pc:docChgLst>
  <pc:docChgLst>
    <pc:chgData name="Jayanee Venkat" userId="oIXcZed6xMyZSpmt+xpHJkgpAZFscUxygooa+Kb1rdw=" providerId="None" clId="Web-{00F431C2-D124-4DE2-B116-9AA4A4C26673}"/>
    <pc:docChg chg="modSld">
      <pc:chgData name="Jayanee Venkat" userId="oIXcZed6xMyZSpmt+xpHJkgpAZFscUxygooa+Kb1rdw=" providerId="None" clId="Web-{00F431C2-D124-4DE2-B116-9AA4A4C26673}" dt="2022-02-14T18:08:35.311" v="10" actId="20577"/>
      <pc:docMkLst>
        <pc:docMk/>
      </pc:docMkLst>
      <pc:sldChg chg="addSp modSp">
        <pc:chgData name="Jayanee Venkat" userId="oIXcZed6xMyZSpmt+xpHJkgpAZFscUxygooa+Kb1rdw=" providerId="None" clId="Web-{00F431C2-D124-4DE2-B116-9AA4A4C26673}" dt="2022-02-14T18:08:20.403" v="4" actId="20577"/>
        <pc:sldMkLst>
          <pc:docMk/>
          <pc:sldMk cId="1175054369" sldId="337"/>
        </pc:sldMkLst>
        <pc:spChg chg="add mod">
          <ac:chgData name="Jayanee Venkat" userId="oIXcZed6xMyZSpmt+xpHJkgpAZFscUxygooa+Kb1rdw=" providerId="None" clId="Web-{00F431C2-D124-4DE2-B116-9AA4A4C26673}" dt="2022-02-14T18:08:20.403" v="4" actId="20577"/>
          <ac:spMkLst>
            <pc:docMk/>
            <pc:sldMk cId="1175054369" sldId="337"/>
            <ac:spMk id="2" creationId="{C5B6F75A-6AC9-4C51-9CD1-749C534610F3}"/>
          </ac:spMkLst>
        </pc:spChg>
        <pc:spChg chg="mod">
          <ac:chgData name="Jayanee Venkat" userId="oIXcZed6xMyZSpmt+xpHJkgpAZFscUxygooa+Kb1rdw=" providerId="None" clId="Web-{00F431C2-D124-4DE2-B116-9AA4A4C26673}" dt="2022-02-14T18:08:07.465" v="0" actId="20577"/>
          <ac:spMkLst>
            <pc:docMk/>
            <pc:sldMk cId="1175054369" sldId="337"/>
            <ac:spMk id="5" creationId="{BE283DBE-6700-0D47-91AA-2CB10AAD8E42}"/>
          </ac:spMkLst>
        </pc:spChg>
      </pc:sldChg>
      <pc:sldChg chg="addSp modSp">
        <pc:chgData name="Jayanee Venkat" userId="oIXcZed6xMyZSpmt+xpHJkgpAZFscUxygooa+Kb1rdw=" providerId="None" clId="Web-{00F431C2-D124-4DE2-B116-9AA4A4C26673}" dt="2022-02-14T18:08:35.311" v="10" actId="20577"/>
        <pc:sldMkLst>
          <pc:docMk/>
          <pc:sldMk cId="3140957884" sldId="338"/>
        </pc:sldMkLst>
        <pc:spChg chg="mod">
          <ac:chgData name="Jayanee Venkat" userId="oIXcZed6xMyZSpmt+xpHJkgpAZFscUxygooa+Kb1rdw=" providerId="None" clId="Web-{00F431C2-D124-4DE2-B116-9AA4A4C26673}" dt="2022-02-14T18:08:35.311" v="10" actId="20577"/>
          <ac:spMkLst>
            <pc:docMk/>
            <pc:sldMk cId="3140957884" sldId="338"/>
            <ac:spMk id="2" creationId="{D50C9D8F-0BDF-499D-AEB3-CD9D93CF0670}"/>
          </ac:spMkLst>
        </pc:spChg>
        <pc:spChg chg="add mod">
          <ac:chgData name="Jayanee Venkat" userId="oIXcZed6xMyZSpmt+xpHJkgpAZFscUxygooa+Kb1rdw=" providerId="None" clId="Web-{00F431C2-D124-4DE2-B116-9AA4A4C26673}" dt="2022-02-14T18:08:31.748" v="8" actId="20577"/>
          <ac:spMkLst>
            <pc:docMk/>
            <pc:sldMk cId="3140957884" sldId="338"/>
            <ac:spMk id="3" creationId="{B3846184-019D-43AB-8599-2E366ACABE76}"/>
          </ac:spMkLst>
        </pc:spChg>
      </pc:sldChg>
    </pc:docChg>
  </pc:docChgLst>
  <pc:docChgLst>
    <pc:chgData name="Pranav Thomas" userId="oCsOH1izO9f17g0quMOsvt1uemq8OSvEgEkSd6GR96c=" providerId="None" clId="Web-{3DC16E4A-3BB7-4DF8-8C26-77B9CB08DB79}"/>
    <pc:docChg chg="modSld">
      <pc:chgData name="Pranav Thomas" userId="oCsOH1izO9f17g0quMOsvt1uemq8OSvEgEkSd6GR96c=" providerId="None" clId="Web-{3DC16E4A-3BB7-4DF8-8C26-77B9CB08DB79}" dt="2021-09-30T14:44:31.360" v="26" actId="1076"/>
      <pc:docMkLst>
        <pc:docMk/>
      </pc:docMkLst>
      <pc:sldChg chg="addSp modSp">
        <pc:chgData name="Pranav Thomas" userId="oCsOH1izO9f17g0quMOsvt1uemq8OSvEgEkSd6GR96c=" providerId="None" clId="Web-{3DC16E4A-3BB7-4DF8-8C26-77B9CB08DB79}" dt="2021-09-30T14:44:31.360" v="26" actId="1076"/>
        <pc:sldMkLst>
          <pc:docMk/>
          <pc:sldMk cId="3140957884" sldId="338"/>
        </pc:sldMkLst>
        <pc:spChg chg="add mod">
          <ac:chgData name="Pranav Thomas" userId="oCsOH1izO9f17g0quMOsvt1uemq8OSvEgEkSd6GR96c=" providerId="None" clId="Web-{3DC16E4A-3BB7-4DF8-8C26-77B9CB08DB79}" dt="2021-09-30T14:44:31.360" v="26" actId="1076"/>
          <ac:spMkLst>
            <pc:docMk/>
            <pc:sldMk cId="3140957884" sldId="338"/>
            <ac:spMk id="2" creationId="{D50C9D8F-0BDF-499D-AEB3-CD9D93CF0670}"/>
          </ac:spMkLst>
        </pc:spChg>
        <pc:spChg chg="mod">
          <ac:chgData name="Pranav Thomas" userId="oCsOH1izO9f17g0quMOsvt1uemq8OSvEgEkSd6GR96c=" providerId="None" clId="Web-{3DC16E4A-3BB7-4DF8-8C26-77B9CB08DB79}" dt="2021-09-30T14:44:05.499" v="2" actId="20577"/>
          <ac:spMkLst>
            <pc:docMk/>
            <pc:sldMk cId="3140957884" sldId="338"/>
            <ac:spMk id="5" creationId="{2C79E1FC-CB44-9849-9601-AD2528D05E20}"/>
          </ac:spMkLst>
        </pc:spChg>
      </pc:sldChg>
    </pc:docChg>
  </pc:docChgLst>
  <pc:docChgLst>
    <pc:chgData name="Jayanee Venkat" userId="oIXcZed6xMyZSpmt+xpHJkgpAZFscUxygooa+Kb1rdw=" providerId="None" clId="Web-{6C4364A1-F2E0-47F6-AFF3-1A5A6C104912}"/>
    <pc:docChg chg="modSld">
      <pc:chgData name="Jayanee Venkat" userId="oIXcZed6xMyZSpmt+xpHJkgpAZFscUxygooa+Kb1rdw=" providerId="None" clId="Web-{6C4364A1-F2E0-47F6-AFF3-1A5A6C104912}" dt="2022-02-17T14:07:17.534" v="11" actId="20577"/>
      <pc:docMkLst>
        <pc:docMk/>
      </pc:docMkLst>
      <pc:sldChg chg="addSp modSp">
        <pc:chgData name="Jayanee Venkat" userId="oIXcZed6xMyZSpmt+xpHJkgpAZFscUxygooa+Kb1rdw=" providerId="None" clId="Web-{6C4364A1-F2E0-47F6-AFF3-1A5A6C104912}" dt="2022-02-17T14:07:17.534" v="11" actId="20577"/>
        <pc:sldMkLst>
          <pc:docMk/>
          <pc:sldMk cId="2850877346" sldId="339"/>
        </pc:sldMkLst>
        <pc:spChg chg="add mod">
          <ac:chgData name="Jayanee Venkat" userId="oIXcZed6xMyZSpmt+xpHJkgpAZFscUxygooa+Kb1rdw=" providerId="None" clId="Web-{6C4364A1-F2E0-47F6-AFF3-1A5A6C104912}" dt="2022-02-17T14:07:17.534" v="11" actId="20577"/>
          <ac:spMkLst>
            <pc:docMk/>
            <pc:sldMk cId="2850877346" sldId="339"/>
            <ac:spMk id="3" creationId="{50D7A57D-D4BA-4424-B5C1-E42284668865}"/>
          </ac:spMkLst>
        </pc:spChg>
      </pc:sldChg>
    </pc:docChg>
  </pc:docChgLst>
  <pc:docChgLst>
    <pc:chgData name="Jayanee Venkat" userId="oIXcZed6xMyZSpmt+xpHJkgpAZFscUxygooa+Kb1rdw=" providerId="None" clId="Web-{B7C5C0BF-E115-4558-858A-EA5CCF9B8E3F}"/>
    <pc:docChg chg="modSld">
      <pc:chgData name="Jayanee Venkat" userId="oIXcZed6xMyZSpmt+xpHJkgpAZFscUxygooa+Kb1rdw=" providerId="None" clId="Web-{B7C5C0BF-E115-4558-858A-EA5CCF9B8E3F}" dt="2022-02-17T14:03:06.483" v="4" actId="20577"/>
      <pc:docMkLst>
        <pc:docMk/>
      </pc:docMkLst>
      <pc:sldChg chg="addSp modSp">
        <pc:chgData name="Jayanee Venkat" userId="oIXcZed6xMyZSpmt+xpHJkgpAZFscUxygooa+Kb1rdw=" providerId="None" clId="Web-{B7C5C0BF-E115-4558-858A-EA5CCF9B8E3F}" dt="2022-02-17T14:03:06.483" v="4" actId="20577"/>
        <pc:sldMkLst>
          <pc:docMk/>
          <pc:sldMk cId="2850877346" sldId="339"/>
        </pc:sldMkLst>
        <pc:spChg chg="add mod">
          <ac:chgData name="Jayanee Venkat" userId="oIXcZed6xMyZSpmt+xpHJkgpAZFscUxygooa+Kb1rdw=" providerId="None" clId="Web-{B7C5C0BF-E115-4558-858A-EA5CCF9B8E3F}" dt="2022-02-17T14:03:06.483" v="4" actId="20577"/>
          <ac:spMkLst>
            <pc:docMk/>
            <pc:sldMk cId="2850877346" sldId="339"/>
            <ac:spMk id="2" creationId="{EBCA3BFF-F224-48BF-ABF7-973C384F2A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9EE7CCD-D0D6-204C-8B02-D9BB8AC2E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0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9C89EED9-EC76-754E-9D39-874B182CEBC7}" type="datetimeFigureOut">
              <a:rPr lang="en-US"/>
              <a:pPr>
                <a:defRPr/>
              </a:pPr>
              <a:t>6/6/22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7AB2A98D-D104-C64F-B71D-44C7D1FB0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051465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 lnSpcReduction="10000"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492885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74558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788" y="1211888"/>
            <a:ext cx="10338816" cy="28099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27091"/>
            <a:ext cx="11435164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37203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06BE5-E2F8-6F45-9805-B4A061553587}"/>
              </a:ext>
            </a:extLst>
          </p:cNvPr>
          <p:cNvSpPr/>
          <p:nvPr userDrawn="1"/>
        </p:nvSpPr>
        <p:spPr>
          <a:xfrm>
            <a:off x="379816" y="5435229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109503-1578-914F-845E-4A7237C87136}"/>
              </a:ext>
            </a:extLst>
          </p:cNvPr>
          <p:cNvGrpSpPr/>
          <p:nvPr userDrawn="1"/>
        </p:nvGrpSpPr>
        <p:grpSpPr>
          <a:xfrm>
            <a:off x="379816" y="6263390"/>
            <a:ext cx="11435164" cy="137411"/>
            <a:chOff x="284163" y="1577847"/>
            <a:chExt cx="8576373" cy="1374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3C79C4-5CC9-864E-A31F-14DB150F994E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078F31-0936-C84F-BA65-0292130CF5B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4F4686-E101-2F4C-AF5D-07FC995CC85F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EDCCF06-735E-8B48-AF16-41865FD7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16" y="5609837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367554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5074576"/>
            <a:ext cx="7782983" cy="1195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969563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540730"/>
            <a:ext cx="7538009" cy="63146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1465729"/>
            <a:ext cx="11432116" cy="468107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7EEA3-A373-D640-A765-42D4DB5F0D14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30B7CF-C06F-764D-894F-BB10FCFB5A70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256374-B8A1-6F40-882D-1C6451096484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7FA2B4-76C7-5F47-A753-92E2A5ED1FA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E84DDE-DB6E-1542-A01B-FF055639893E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B79D9472-193C-1A45-8CDF-371F68BE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290121" y="2884387"/>
            <a:ext cx="5934615" cy="1080248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17305" y="473076"/>
            <a:ext cx="888999" cy="5921375"/>
          </a:xfrm>
        </p:spPr>
        <p:txBody>
          <a:bodyPr vert="eaVert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4" y="457200"/>
            <a:ext cx="1003608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657906" y="3346269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914" y="1385888"/>
            <a:ext cx="10225088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/C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67728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5836" y="1121186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339" y="3124200"/>
            <a:ext cx="8776366" cy="3429000"/>
          </a:xfrm>
        </p:spPr>
        <p:txBody>
          <a:bodyPr/>
          <a:lstStyle>
            <a:lvl1pPr marL="457200" indent="-457200">
              <a:buFont typeface="+mj-lt"/>
              <a:buAutoNum type="alphaUcPeriod"/>
              <a:defRPr/>
            </a:lvl1pPr>
            <a:lvl2pPr>
              <a:buFont typeface="+mj-lt"/>
              <a:buAutoNum type="alphaUcPeriod"/>
              <a:defRPr/>
            </a:lvl2pPr>
            <a:lvl3pPr marL="1371600" indent="-457200">
              <a:buFont typeface="+mj-lt"/>
              <a:buAutoNum type="alphaUcPeriod"/>
              <a:defRPr/>
            </a:lvl3pPr>
            <a:lvl4pPr marL="1603375" indent="-342900">
              <a:buFont typeface="+mj-lt"/>
              <a:buAutoNum type="alphaUcPeriod"/>
              <a:defRPr/>
            </a:lvl4pPr>
            <a:lvl5pPr marL="1951037" indent="-342900">
              <a:buFont typeface="+mj-lt"/>
              <a:buAutoNum type="alphaU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41721FB-420D-A64C-A743-66331CE37F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5" y="630382"/>
            <a:ext cx="11432116" cy="502679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0983D5-67C9-E642-8FAD-59ACC41522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6800" y="1905000"/>
            <a:ext cx="8814905" cy="109366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01336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5108713"/>
            <a:ext cx="11432116" cy="11613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5108713"/>
            <a:ext cx="10363200" cy="756972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5090456"/>
            <a:ext cx="11432116" cy="117955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5090456"/>
            <a:ext cx="10363200" cy="772463"/>
          </a:xfrm>
          <a:noFill/>
        </p:spPr>
        <p:txBody>
          <a:bodyPr anchor="b" anchorCtr="0">
            <a:normAutofit/>
          </a:bodyPr>
          <a:lstStyle>
            <a:lvl1pPr algn="l">
              <a:defRPr sz="3600" b="0" i="0" cap="none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601" y="1606578"/>
            <a:ext cx="5242560" cy="4727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8635" y="1606578"/>
            <a:ext cx="5242560" cy="4727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93677-88CB-2E4A-BE4A-539BE352E039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DD81C-C82F-A84A-AC5A-8C75D3AB1470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BF52C1-DEE2-1C43-8593-B59483682E6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2EC6AB-74F3-5649-B121-C7699956C009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A8CDCC-9CF1-3E4E-B320-1B1FB6A6057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AF81BA4D-6B22-414E-9D15-4CAE0B92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358622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191872"/>
            <a:ext cx="5242560" cy="42316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358622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191872"/>
            <a:ext cx="5242560" cy="42316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E02E4-FBDF-7F4B-AEEF-08EEB6879FA7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63364A-3CFE-D24C-BD9E-97404A583E8C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EEDE14-98AF-5A43-B3E3-1393A2677CBF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E7A567-BA84-DA41-A62E-D5B8AA239D05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320235-13DA-C841-BCB8-6F4BD5227F71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0C1EB4D-A322-0A43-965D-D669A5F1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6F86C-8C86-7044-A484-8677970C5FA6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32A1B6-A685-9F4A-BDC8-B96EC3364F6E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CE7C14-A632-AA49-ABC0-D2381D5036C6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381D9-8A1A-F143-8013-1292C8EBF107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9DDC16-5E7D-6D43-AA74-17447954AA3A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AF4D97C-3638-9E47-89E6-A58EE3F1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55" r:id="rId3"/>
    <p:sldLayoutId id="2147484354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  <p:sldLayoutId id="2147484350" r:id="rId14"/>
    <p:sldLayoutId id="2147484351" r:id="rId15"/>
    <p:sldLayoutId id="2147484352" r:id="rId16"/>
    <p:sldLayoutId id="2147484353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tags" Target="../tags/tag63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tags" Target="../tags/tag62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tags" Target="../tags/tag65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tags" Target="../tags/tag6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tags" Target="../tags/tag91.xml"/><Relationship Id="rId21" Type="http://schemas.openxmlformats.org/officeDocument/2006/relationships/tags" Target="../tags/tag86.xml"/><Relationship Id="rId34" Type="http://schemas.openxmlformats.org/officeDocument/2006/relationships/tags" Target="../tags/tag99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tags" Target="../tags/tag90.xml"/><Relationship Id="rId33" Type="http://schemas.openxmlformats.org/officeDocument/2006/relationships/tags" Target="../tags/tag98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29" Type="http://schemas.openxmlformats.org/officeDocument/2006/relationships/tags" Target="../tags/tag94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tags" Target="../tags/tag89.xml"/><Relationship Id="rId32" Type="http://schemas.openxmlformats.org/officeDocument/2006/relationships/tags" Target="../tags/tag97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tags" Target="../tags/tag88.xml"/><Relationship Id="rId28" Type="http://schemas.openxmlformats.org/officeDocument/2006/relationships/tags" Target="../tags/tag93.xml"/><Relationship Id="rId36" Type="http://schemas.openxmlformats.org/officeDocument/2006/relationships/tags" Target="../tags/tag101.xml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31" Type="http://schemas.openxmlformats.org/officeDocument/2006/relationships/tags" Target="../tags/tag96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tags" Target="../tags/tag87.xml"/><Relationship Id="rId27" Type="http://schemas.openxmlformats.org/officeDocument/2006/relationships/tags" Target="../tags/tag92.xml"/><Relationship Id="rId30" Type="http://schemas.openxmlformats.org/officeDocument/2006/relationships/tags" Target="../tags/tag95.xml"/><Relationship Id="rId35" Type="http://schemas.openxmlformats.org/officeDocument/2006/relationships/tags" Target="../tags/tag100.xml"/><Relationship Id="rId8" Type="http://schemas.openxmlformats.org/officeDocument/2006/relationships/tags" Target="../tags/tag73.xml"/><Relationship Id="rId3" Type="http://schemas.openxmlformats.org/officeDocument/2006/relationships/tags" Target="../tags/tag68.xml"/></Relationships>
</file>

<file path=ppt/slides/_rels/slide56.xml.rels><?xml version="1.0" encoding="UTF-8" standalone="yes"?>
<Relationships xmlns="http://schemas.openxmlformats.org/package/2006/relationships"><Relationship Id="rId26" Type="http://schemas.openxmlformats.org/officeDocument/2006/relationships/tags" Target="../tags/tag127.xml"/><Relationship Id="rId21" Type="http://schemas.openxmlformats.org/officeDocument/2006/relationships/tags" Target="../tags/tag122.xml"/><Relationship Id="rId42" Type="http://schemas.openxmlformats.org/officeDocument/2006/relationships/tags" Target="../tags/tag143.xml"/><Relationship Id="rId47" Type="http://schemas.openxmlformats.org/officeDocument/2006/relationships/tags" Target="../tags/tag148.xml"/><Relationship Id="rId63" Type="http://schemas.openxmlformats.org/officeDocument/2006/relationships/tags" Target="../tags/tag164.xml"/><Relationship Id="rId68" Type="http://schemas.openxmlformats.org/officeDocument/2006/relationships/tags" Target="../tags/tag169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29" Type="http://schemas.openxmlformats.org/officeDocument/2006/relationships/tags" Target="../tags/tag130.xml"/><Relationship Id="rId11" Type="http://schemas.openxmlformats.org/officeDocument/2006/relationships/tags" Target="../tags/tag112.xml"/><Relationship Id="rId24" Type="http://schemas.openxmlformats.org/officeDocument/2006/relationships/tags" Target="../tags/tag125.xml"/><Relationship Id="rId32" Type="http://schemas.openxmlformats.org/officeDocument/2006/relationships/tags" Target="../tags/tag133.xml"/><Relationship Id="rId37" Type="http://schemas.openxmlformats.org/officeDocument/2006/relationships/tags" Target="../tags/tag138.xml"/><Relationship Id="rId40" Type="http://schemas.openxmlformats.org/officeDocument/2006/relationships/tags" Target="../tags/tag141.xml"/><Relationship Id="rId45" Type="http://schemas.openxmlformats.org/officeDocument/2006/relationships/tags" Target="../tags/tag146.xml"/><Relationship Id="rId53" Type="http://schemas.openxmlformats.org/officeDocument/2006/relationships/tags" Target="../tags/tag154.xml"/><Relationship Id="rId58" Type="http://schemas.openxmlformats.org/officeDocument/2006/relationships/tags" Target="../tags/tag159.xml"/><Relationship Id="rId66" Type="http://schemas.openxmlformats.org/officeDocument/2006/relationships/tags" Target="../tags/tag167.xml"/><Relationship Id="rId5" Type="http://schemas.openxmlformats.org/officeDocument/2006/relationships/tags" Target="../tags/tag106.xml"/><Relationship Id="rId61" Type="http://schemas.openxmlformats.org/officeDocument/2006/relationships/tags" Target="../tags/tag162.xml"/><Relationship Id="rId19" Type="http://schemas.openxmlformats.org/officeDocument/2006/relationships/tags" Target="../tags/tag120.xml"/><Relationship Id="rId14" Type="http://schemas.openxmlformats.org/officeDocument/2006/relationships/tags" Target="../tags/tag115.xml"/><Relationship Id="rId22" Type="http://schemas.openxmlformats.org/officeDocument/2006/relationships/tags" Target="../tags/tag123.xml"/><Relationship Id="rId27" Type="http://schemas.openxmlformats.org/officeDocument/2006/relationships/tags" Target="../tags/tag128.xml"/><Relationship Id="rId30" Type="http://schemas.openxmlformats.org/officeDocument/2006/relationships/tags" Target="../tags/tag131.xml"/><Relationship Id="rId35" Type="http://schemas.openxmlformats.org/officeDocument/2006/relationships/tags" Target="../tags/tag136.xml"/><Relationship Id="rId43" Type="http://schemas.openxmlformats.org/officeDocument/2006/relationships/tags" Target="../tags/tag144.xml"/><Relationship Id="rId48" Type="http://schemas.openxmlformats.org/officeDocument/2006/relationships/tags" Target="../tags/tag149.xml"/><Relationship Id="rId56" Type="http://schemas.openxmlformats.org/officeDocument/2006/relationships/tags" Target="../tags/tag157.xml"/><Relationship Id="rId64" Type="http://schemas.openxmlformats.org/officeDocument/2006/relationships/tags" Target="../tags/tag165.xml"/><Relationship Id="rId69" Type="http://schemas.openxmlformats.org/officeDocument/2006/relationships/tags" Target="../tags/tag170.xml"/><Relationship Id="rId8" Type="http://schemas.openxmlformats.org/officeDocument/2006/relationships/tags" Target="../tags/tag109.xml"/><Relationship Id="rId51" Type="http://schemas.openxmlformats.org/officeDocument/2006/relationships/tags" Target="../tags/tag152.xml"/><Relationship Id="rId3" Type="http://schemas.openxmlformats.org/officeDocument/2006/relationships/tags" Target="../tags/tag104.xml"/><Relationship Id="rId12" Type="http://schemas.openxmlformats.org/officeDocument/2006/relationships/tags" Target="../tags/tag113.xml"/><Relationship Id="rId17" Type="http://schemas.openxmlformats.org/officeDocument/2006/relationships/tags" Target="../tags/tag118.xml"/><Relationship Id="rId25" Type="http://schemas.openxmlformats.org/officeDocument/2006/relationships/tags" Target="../tags/tag126.xml"/><Relationship Id="rId33" Type="http://schemas.openxmlformats.org/officeDocument/2006/relationships/tags" Target="../tags/tag134.xml"/><Relationship Id="rId38" Type="http://schemas.openxmlformats.org/officeDocument/2006/relationships/tags" Target="../tags/tag139.xml"/><Relationship Id="rId46" Type="http://schemas.openxmlformats.org/officeDocument/2006/relationships/tags" Target="../tags/tag147.xml"/><Relationship Id="rId59" Type="http://schemas.openxmlformats.org/officeDocument/2006/relationships/tags" Target="../tags/tag160.xml"/><Relationship Id="rId67" Type="http://schemas.openxmlformats.org/officeDocument/2006/relationships/tags" Target="../tags/tag168.xml"/><Relationship Id="rId20" Type="http://schemas.openxmlformats.org/officeDocument/2006/relationships/tags" Target="../tags/tag121.xml"/><Relationship Id="rId41" Type="http://schemas.openxmlformats.org/officeDocument/2006/relationships/tags" Target="../tags/tag142.xml"/><Relationship Id="rId54" Type="http://schemas.openxmlformats.org/officeDocument/2006/relationships/tags" Target="../tags/tag155.xml"/><Relationship Id="rId62" Type="http://schemas.openxmlformats.org/officeDocument/2006/relationships/tags" Target="../tags/tag163.xml"/><Relationship Id="rId70" Type="http://schemas.openxmlformats.org/officeDocument/2006/relationships/slideLayout" Target="../slideLayouts/slideLayout2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5" Type="http://schemas.openxmlformats.org/officeDocument/2006/relationships/tags" Target="../tags/tag116.xml"/><Relationship Id="rId23" Type="http://schemas.openxmlformats.org/officeDocument/2006/relationships/tags" Target="../tags/tag124.xml"/><Relationship Id="rId28" Type="http://schemas.openxmlformats.org/officeDocument/2006/relationships/tags" Target="../tags/tag129.xml"/><Relationship Id="rId36" Type="http://schemas.openxmlformats.org/officeDocument/2006/relationships/tags" Target="../tags/tag137.xml"/><Relationship Id="rId49" Type="http://schemas.openxmlformats.org/officeDocument/2006/relationships/tags" Target="../tags/tag150.xml"/><Relationship Id="rId57" Type="http://schemas.openxmlformats.org/officeDocument/2006/relationships/tags" Target="../tags/tag158.xml"/><Relationship Id="rId10" Type="http://schemas.openxmlformats.org/officeDocument/2006/relationships/tags" Target="../tags/tag111.xml"/><Relationship Id="rId31" Type="http://schemas.openxmlformats.org/officeDocument/2006/relationships/tags" Target="../tags/tag132.xml"/><Relationship Id="rId44" Type="http://schemas.openxmlformats.org/officeDocument/2006/relationships/tags" Target="../tags/tag145.xml"/><Relationship Id="rId52" Type="http://schemas.openxmlformats.org/officeDocument/2006/relationships/tags" Target="../tags/tag153.xml"/><Relationship Id="rId60" Type="http://schemas.openxmlformats.org/officeDocument/2006/relationships/tags" Target="../tags/tag161.xml"/><Relationship Id="rId65" Type="http://schemas.openxmlformats.org/officeDocument/2006/relationships/tags" Target="../tags/tag166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3" Type="http://schemas.openxmlformats.org/officeDocument/2006/relationships/tags" Target="../tags/tag114.xml"/><Relationship Id="rId18" Type="http://schemas.openxmlformats.org/officeDocument/2006/relationships/tags" Target="../tags/tag119.xml"/><Relationship Id="rId39" Type="http://schemas.openxmlformats.org/officeDocument/2006/relationships/tags" Target="../tags/tag140.xml"/><Relationship Id="rId34" Type="http://schemas.openxmlformats.org/officeDocument/2006/relationships/tags" Target="../tags/tag135.xml"/><Relationship Id="rId50" Type="http://schemas.openxmlformats.org/officeDocument/2006/relationships/tags" Target="../tags/tag151.xml"/><Relationship Id="rId55" Type="http://schemas.openxmlformats.org/officeDocument/2006/relationships/tags" Target="../tags/tag1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Assembly</a:t>
            </a:r>
          </a:p>
        </p:txBody>
      </p:sp>
      <p:sp>
        <p:nvSpPr>
          <p:cNvPr id="205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>
                <a:latin typeface="Arial" charset="0"/>
              </a:rPr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308658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6</a:t>
            </a:r>
          </a:p>
        </p:txBody>
      </p:sp>
      <p:sp>
        <p:nvSpPr>
          <p:cNvPr id="5121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09202"/>
          </a:xfrm>
        </p:spPr>
        <p:txBody>
          <a:bodyPr>
            <a:noAutofit/>
          </a:bodyPr>
          <a:lstStyle/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</a:t>
            </a:r>
            <a:r>
              <a:rPr lang="en-US" sz="1400" b="1" dirty="0" err="1">
                <a:latin typeface="Courier New" charset="0"/>
              </a:rPr>
              <a:t>orig</a:t>
            </a:r>
            <a:r>
              <a:rPr lang="en-US" sz="14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R1=6, R2=number, R3=prod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do {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prod = prod + number;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– 1;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} until (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&lt; 0);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2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6</a:t>
            </a:r>
          </a:p>
        </p:txBody>
      </p:sp>
      <p:sp>
        <p:nvSpPr>
          <p:cNvPr id="5121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09202"/>
          </a:xfrm>
        </p:spPr>
        <p:txBody>
          <a:bodyPr>
            <a:noAutofit/>
          </a:bodyPr>
          <a:lstStyle/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</a:t>
            </a:r>
            <a:r>
              <a:rPr lang="en-US" sz="1400" b="1" dirty="0" err="1">
                <a:latin typeface="Courier New" charset="0"/>
              </a:rPr>
              <a:t>orig</a:t>
            </a:r>
            <a:r>
              <a:rPr lang="en-US" sz="14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R1=6, R2=number, R3=prod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R1, SIX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AND	R3, R3, #0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do {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prod = prod + number;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– 1;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} until (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&lt; 0);</a:t>
            </a:r>
          </a:p>
        </p:txBody>
      </p:sp>
    </p:spTree>
    <p:extLst>
      <p:ext uri="{BB962C8B-B14F-4D97-AF65-F5344CB8AC3E}">
        <p14:creationId xmlns:p14="http://schemas.microsoft.com/office/powerpoint/2010/main" val="80500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6</a:t>
            </a:r>
          </a:p>
        </p:txBody>
      </p:sp>
      <p:sp>
        <p:nvSpPr>
          <p:cNvPr id="5121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09202"/>
          </a:xfrm>
        </p:spPr>
        <p:txBody>
          <a:bodyPr>
            <a:noAutofit/>
          </a:bodyPr>
          <a:lstStyle/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</a:t>
            </a:r>
            <a:r>
              <a:rPr lang="en-US" sz="1400" b="1" dirty="0" err="1">
                <a:latin typeface="Courier New" charset="0"/>
              </a:rPr>
              <a:t>orig</a:t>
            </a:r>
            <a:r>
              <a:rPr lang="en-US" sz="14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R1=6, R2=number, R3=prod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R1, SIX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AND	R3, R3, #0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do {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prod = prod + number;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– 1;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} until (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&lt; 0);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BRP	AGAIN</a:t>
            </a:r>
          </a:p>
        </p:txBody>
      </p:sp>
    </p:spTree>
    <p:extLst>
      <p:ext uri="{BB962C8B-B14F-4D97-AF65-F5344CB8AC3E}">
        <p14:creationId xmlns:p14="http://schemas.microsoft.com/office/powerpoint/2010/main" val="201857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6</a:t>
            </a:r>
          </a:p>
        </p:txBody>
      </p:sp>
      <p:sp>
        <p:nvSpPr>
          <p:cNvPr id="5121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09202"/>
          </a:xfrm>
        </p:spPr>
        <p:txBody>
          <a:bodyPr>
            <a:noAutofit/>
          </a:bodyPr>
          <a:lstStyle/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</a:t>
            </a:r>
            <a:r>
              <a:rPr lang="en-US" sz="1400" b="1" dirty="0" err="1">
                <a:latin typeface="Courier New" charset="0"/>
              </a:rPr>
              <a:t>orig</a:t>
            </a:r>
            <a:r>
              <a:rPr lang="en-US" sz="14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R1=6, R2=number, R3=prod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R1, SIX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AND	R3, R3, #0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do {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prod = prod + number;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AGAIN	 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– 1;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} until (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&lt; 0);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HALT</a:t>
            </a:r>
          </a:p>
        </p:txBody>
      </p:sp>
    </p:spTree>
    <p:extLst>
      <p:ext uri="{BB962C8B-B14F-4D97-AF65-F5344CB8AC3E}">
        <p14:creationId xmlns:p14="http://schemas.microsoft.com/office/powerpoint/2010/main" val="403616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6</a:t>
            </a:r>
          </a:p>
        </p:txBody>
      </p:sp>
      <p:sp>
        <p:nvSpPr>
          <p:cNvPr id="5121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09202"/>
          </a:xfrm>
        </p:spPr>
        <p:txBody>
          <a:bodyPr>
            <a:noAutofit/>
          </a:bodyPr>
          <a:lstStyle/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</a:t>
            </a:r>
            <a:r>
              <a:rPr lang="en-US" sz="1400" b="1" dirty="0" err="1">
                <a:latin typeface="Courier New" charset="0"/>
              </a:rPr>
              <a:t>orig</a:t>
            </a:r>
            <a:r>
              <a:rPr lang="en-US" sz="14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R1=6, R2=number, R3=prod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R1, SIX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AND	R3, R3, #0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do {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prod = prod + number;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AGAIN	 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– 1;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} until (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&lt; 0);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NUMBER	.</a:t>
            </a:r>
            <a:r>
              <a:rPr lang="en-US" sz="1400" b="1" dirty="0" err="1">
                <a:latin typeface="Courier New" charset="0"/>
              </a:rPr>
              <a:t>blkw</a:t>
            </a:r>
            <a:r>
              <a:rPr lang="en-US" sz="14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SIX	.fill	x0006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.end	</a:t>
            </a:r>
          </a:p>
        </p:txBody>
      </p:sp>
    </p:spTree>
    <p:extLst>
      <p:ext uri="{BB962C8B-B14F-4D97-AF65-F5344CB8AC3E}">
        <p14:creationId xmlns:p14="http://schemas.microsoft.com/office/powerpoint/2010/main" val="700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6</a:t>
            </a:r>
          </a:p>
        </p:txBody>
      </p:sp>
      <p:sp>
        <p:nvSpPr>
          <p:cNvPr id="5121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09202"/>
          </a:xfrm>
        </p:spPr>
        <p:txBody>
          <a:bodyPr>
            <a:noAutofit/>
          </a:bodyPr>
          <a:lstStyle/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</a:t>
            </a:r>
            <a:r>
              <a:rPr lang="en-US" sz="1400" b="1" dirty="0" err="1">
                <a:latin typeface="Courier New" charset="0"/>
              </a:rPr>
              <a:t>orig</a:t>
            </a:r>
            <a:r>
              <a:rPr lang="en-US" sz="14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R1=6, R2=number, R3=prod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R1, SIX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AND	R3, R3, #0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do {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prod = prod + number;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AGAIN	ADD	R3, R3, R2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– 1;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} until (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&lt; 0);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NUMBER	.</a:t>
            </a:r>
            <a:r>
              <a:rPr lang="en-US" sz="1400" b="1" dirty="0" err="1">
                <a:latin typeface="Courier New" charset="0"/>
              </a:rPr>
              <a:t>blkw</a:t>
            </a:r>
            <a:r>
              <a:rPr lang="en-US" sz="14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SIX	.fill	x0006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.end	</a:t>
            </a:r>
          </a:p>
        </p:txBody>
      </p:sp>
    </p:spTree>
    <p:extLst>
      <p:ext uri="{BB962C8B-B14F-4D97-AF65-F5344CB8AC3E}">
        <p14:creationId xmlns:p14="http://schemas.microsoft.com/office/powerpoint/2010/main" val="280993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6</a:t>
            </a:r>
          </a:p>
        </p:txBody>
      </p:sp>
      <p:sp>
        <p:nvSpPr>
          <p:cNvPr id="5121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09202"/>
          </a:xfrm>
        </p:spPr>
        <p:txBody>
          <a:bodyPr>
            <a:noAutofit/>
          </a:bodyPr>
          <a:lstStyle/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</a:t>
            </a:r>
            <a:r>
              <a:rPr lang="en-US" sz="1400" b="1" dirty="0" err="1">
                <a:latin typeface="Courier New" charset="0"/>
              </a:rPr>
              <a:t>orig</a:t>
            </a:r>
            <a:r>
              <a:rPr lang="en-US" sz="14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R1=6, R2=number, R3=prod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R1, SIX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AND	R3, R3, #0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do {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prod = prod + number;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AGAIN	ADD	R3, R3, R2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– 1;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ADD	R1, R1, #-1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} until (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&lt; 0);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NUMBER	.</a:t>
            </a:r>
            <a:r>
              <a:rPr lang="en-US" sz="1400" b="1" dirty="0" err="1">
                <a:latin typeface="Courier New" charset="0"/>
              </a:rPr>
              <a:t>blkw</a:t>
            </a:r>
            <a:r>
              <a:rPr lang="en-US" sz="14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SIX	.fill	x0006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.end	</a:t>
            </a:r>
          </a:p>
        </p:txBody>
      </p:sp>
    </p:spTree>
    <p:extLst>
      <p:ext uri="{BB962C8B-B14F-4D97-AF65-F5344CB8AC3E}">
        <p14:creationId xmlns:p14="http://schemas.microsoft.com/office/powerpoint/2010/main" val="2752800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6</a:t>
            </a:r>
          </a:p>
        </p:txBody>
      </p:sp>
      <p:sp>
        <p:nvSpPr>
          <p:cNvPr id="5121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09202"/>
          </a:xfrm>
        </p:spPr>
        <p:txBody>
          <a:bodyPr>
            <a:noAutofit/>
          </a:bodyPr>
          <a:lstStyle/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</a:t>
            </a:r>
            <a:r>
              <a:rPr lang="en-US" sz="1400" b="1" dirty="0" err="1">
                <a:latin typeface="Courier New" charset="0"/>
              </a:rPr>
              <a:t>orig</a:t>
            </a:r>
            <a:r>
              <a:rPr lang="en-US" sz="14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R1=6, R2=number, R3=prod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R1, SIX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AND	R3, R3, #0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do {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prod = prod + number;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AGAIN	ADD	R3, R3, R2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– 1;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ADD	R1, R1, #-1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} until (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&lt; 0);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NUMBER	.</a:t>
            </a:r>
            <a:r>
              <a:rPr lang="en-US" sz="1400" b="1" dirty="0" err="1">
                <a:latin typeface="Courier New" charset="0"/>
              </a:rPr>
              <a:t>blkw</a:t>
            </a:r>
            <a:r>
              <a:rPr lang="en-US" sz="14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SIX	.fill	x0006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.end	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FEA158-77AE-6942-BD07-55A1BC41A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416" y="1579605"/>
            <a:ext cx="31242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E5F6748-6F4C-D342-AADE-482F4926D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9016" y="4856205"/>
            <a:ext cx="3761554" cy="92333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omic Sans MS" charset="0"/>
              </a:rPr>
              <a:t>Assembler directives (or pseudo-</a:t>
            </a:r>
          </a:p>
          <a:p>
            <a:pPr eaLnBrk="1" hangingPunct="1"/>
            <a:r>
              <a:rPr lang="en-US" sz="1800" dirty="0">
                <a:latin typeface="Comic Sans MS" charset="0"/>
              </a:rPr>
              <a:t>ops) tell the assembler to do </a:t>
            </a:r>
          </a:p>
          <a:p>
            <a:pPr eaLnBrk="1" hangingPunct="1"/>
            <a:r>
              <a:rPr lang="en-US" sz="1800" dirty="0">
                <a:latin typeface="Comic Sans MS" charset="0"/>
              </a:rPr>
              <a:t>something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5EEC9B4E-8BAF-5A41-8C7D-4F13AA534D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70810" y="1884405"/>
            <a:ext cx="2883243" cy="297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248382E4-9F67-6E45-8AD2-C6921F07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199" y="5465805"/>
            <a:ext cx="3276600" cy="1371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969AA056-6096-E34C-B020-464D7EE203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8416" y="5389605"/>
            <a:ext cx="990600" cy="38993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72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6</a:t>
            </a:r>
          </a:p>
        </p:txBody>
      </p:sp>
      <p:sp>
        <p:nvSpPr>
          <p:cNvPr id="5121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09202"/>
          </a:xfrm>
        </p:spPr>
        <p:txBody>
          <a:bodyPr>
            <a:noAutofit/>
          </a:bodyPr>
          <a:lstStyle/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</a:t>
            </a:r>
            <a:r>
              <a:rPr lang="en-US" sz="1400" b="1" dirty="0" err="1">
                <a:latin typeface="Courier New" charset="0"/>
              </a:rPr>
              <a:t>orig</a:t>
            </a:r>
            <a:r>
              <a:rPr lang="en-US" sz="14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R1=6, R2=number, R3=prod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R1, SIX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AND	R3, R3, #0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do {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prod = prod + number;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AGAIN	ADD	R3, R3, R2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– 1;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ADD	R1, R1, #-1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} until (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&lt; 0);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NUMBER	.</a:t>
            </a:r>
            <a:r>
              <a:rPr lang="en-US" sz="1400" b="1" dirty="0" err="1">
                <a:latin typeface="Courier New" charset="0"/>
              </a:rPr>
              <a:t>blkw</a:t>
            </a:r>
            <a:r>
              <a:rPr lang="en-US" sz="14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SIX	.fill	x0006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.end	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DF69625-22AB-0B41-A9D8-647C4BD43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6724" y="5216611"/>
            <a:ext cx="3484510" cy="92333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omic Sans MS" charset="0"/>
              </a:rPr>
              <a:t>Tags (or labels) lets you assign</a:t>
            </a:r>
          </a:p>
          <a:p>
            <a:pPr eaLnBrk="1" hangingPunct="1"/>
            <a:r>
              <a:rPr lang="en-US" sz="1800" dirty="0">
                <a:latin typeface="Comic Sans MS" charset="0"/>
              </a:rPr>
              <a:t>names to memory addresses, </a:t>
            </a:r>
          </a:p>
          <a:p>
            <a:pPr eaLnBrk="1" hangingPunct="1"/>
            <a:r>
              <a:rPr lang="en-US" sz="1800" dirty="0">
                <a:latin typeface="Comic Sans MS" charset="0"/>
              </a:rPr>
              <a:t>even if they move around!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56C7850F-E485-A24E-89A9-0177232528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3924" y="4073611"/>
            <a:ext cx="33528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125F86B0-5417-2347-A3BE-F484C07106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4541" y="5597611"/>
            <a:ext cx="3262183" cy="49427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1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209801" y="1905000"/>
            <a:ext cx="817245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.</a:t>
            </a:r>
            <a:r>
              <a:rPr lang="en-US" sz="2000" b="1" dirty="0" err="1">
                <a:latin typeface="Courier New" charset="0"/>
              </a:rPr>
              <a:t>orig</a:t>
            </a:r>
            <a:r>
              <a:rPr lang="en-US" sz="20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R1, SIX	; R1 is loop counter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AND	R3, R3, #0	; </a:t>
            </a:r>
            <a:r>
              <a:rPr lang="en-US" sz="2000" b="1" dirty="0" err="1">
                <a:latin typeface="Courier New" charset="0"/>
              </a:rPr>
              <a:t>Clr</a:t>
            </a:r>
            <a:r>
              <a:rPr lang="en-US" sz="2000" b="1" dirty="0">
                <a:latin typeface="Courier New" charset="0"/>
              </a:rPr>
              <a:t> R3, will hold product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Do until R1 &lt;= 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AGAIN	ADD	R3, R3, R2	; Summing into R3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ADD	R1, R1, #-1	; Dec loop counter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NUMBER	.</a:t>
            </a:r>
            <a:r>
              <a:rPr lang="en-US" sz="2000" b="1" dirty="0" err="1">
                <a:latin typeface="Courier New" charset="0"/>
              </a:rPr>
              <a:t>blkw</a:t>
            </a:r>
            <a:r>
              <a:rPr lang="en-US" sz="20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SIX	.fill	x0006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.end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2743200" y="2209800"/>
            <a:ext cx="31242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00800" y="5486400"/>
            <a:ext cx="3761554" cy="92333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omic Sans MS" charset="0"/>
              </a:rPr>
              <a:t>Assembler directives (or pseudo-</a:t>
            </a:r>
          </a:p>
          <a:p>
            <a:pPr eaLnBrk="1" hangingPunct="1"/>
            <a:r>
              <a:rPr lang="en-US" sz="1800" dirty="0">
                <a:latin typeface="Comic Sans MS" charset="0"/>
              </a:rPr>
              <a:t>ops) tell the assembler to do </a:t>
            </a:r>
          </a:p>
          <a:p>
            <a:pPr eaLnBrk="1" hangingPunct="1"/>
            <a:r>
              <a:rPr lang="en-US" sz="1800" dirty="0">
                <a:latin typeface="Comic Sans MS" charset="0"/>
              </a:rPr>
              <a:t>something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 flipV="1">
            <a:off x="5334000" y="2514600"/>
            <a:ext cx="9906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981200" y="5486400"/>
            <a:ext cx="3276600" cy="1371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5257800" y="6019800"/>
            <a:ext cx="11430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 Directives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4C41B7-B1D2-6B44-9FA0-6927FB95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3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  <a:p>
            <a:r>
              <a:rPr lang="en-US" dirty="0"/>
              <a:t>Assembler Directives</a:t>
            </a:r>
          </a:p>
          <a:p>
            <a:r>
              <a:rPr lang="en-US" dirty="0"/>
              <a:t>Labels (help for programmers with PC-</a:t>
            </a:r>
            <a:r>
              <a:rPr lang="en-US" dirty="0" err="1"/>
              <a:t>rel</a:t>
            </a:r>
            <a:r>
              <a:rPr lang="en-US" dirty="0"/>
              <a:t>)</a:t>
            </a:r>
          </a:p>
          <a:p>
            <a:r>
              <a:rPr lang="en-US" dirty="0"/>
              <a:t>Aliases / Pseudo-Ops (HALT, RET, etc.)</a:t>
            </a:r>
          </a:p>
          <a:p>
            <a:r>
              <a:rPr lang="en-US" dirty="0"/>
              <a:t>The Assembly Process</a:t>
            </a:r>
          </a:p>
          <a:p>
            <a:pPr lvl="1"/>
            <a:r>
              <a:rPr lang="en-US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60466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09801" y="1905000"/>
            <a:ext cx="817245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.</a:t>
            </a:r>
            <a:r>
              <a:rPr lang="en-US" sz="2000" b="1" dirty="0" err="1">
                <a:latin typeface="Courier New" charset="0"/>
              </a:rPr>
              <a:t>orig</a:t>
            </a:r>
            <a:r>
              <a:rPr lang="en-US" sz="20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R1, SIX	; R1 is loop counter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AND	R3, R3, #0	; </a:t>
            </a:r>
            <a:r>
              <a:rPr lang="en-US" sz="2000" b="1" dirty="0" err="1">
                <a:latin typeface="Courier New" charset="0"/>
              </a:rPr>
              <a:t>Clr</a:t>
            </a:r>
            <a:r>
              <a:rPr lang="en-US" sz="2000" b="1" dirty="0">
                <a:latin typeface="Courier New" charset="0"/>
              </a:rPr>
              <a:t> R3, will hold product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Do until R1 &lt;= 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AGAIN	ADD	R3, R3, R2	; Summing into R3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ADD	R1, R1, #-1	; Dec loop counter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NUMBER	.</a:t>
            </a:r>
            <a:r>
              <a:rPr lang="en-US" sz="2000" b="1" dirty="0" err="1">
                <a:latin typeface="Courier New" charset="0"/>
              </a:rPr>
              <a:t>blkw</a:t>
            </a:r>
            <a:r>
              <a:rPr lang="en-US" sz="20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SIX	.fill	x0006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.end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00800" y="5562600"/>
            <a:ext cx="3484510" cy="92333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omic Sans MS" charset="0"/>
              </a:rPr>
              <a:t>Tags (or labels) lets you assign</a:t>
            </a:r>
          </a:p>
          <a:p>
            <a:pPr eaLnBrk="1" hangingPunct="1"/>
            <a:r>
              <a:rPr lang="en-US" sz="1800" dirty="0">
                <a:latin typeface="Comic Sans MS" charset="0"/>
              </a:rPr>
              <a:t>names to memory addresses, </a:t>
            </a:r>
          </a:p>
          <a:p>
            <a:pPr eaLnBrk="1" hangingPunct="1"/>
            <a:r>
              <a:rPr lang="en-US" sz="1800" dirty="0">
                <a:latin typeface="Comic Sans MS" charset="0"/>
              </a:rPr>
              <a:t>even if they move around!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 flipV="1">
            <a:off x="3048000" y="4419600"/>
            <a:ext cx="33528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3200400" y="5943600"/>
            <a:ext cx="32004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81B5C5-EAA1-B341-A383-A2CDEF8D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3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6</a:t>
            </a:r>
          </a:p>
        </p:txBody>
      </p:sp>
      <p:sp>
        <p:nvSpPr>
          <p:cNvPr id="5121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09202"/>
          </a:xfrm>
        </p:spPr>
        <p:txBody>
          <a:bodyPr>
            <a:noAutofit/>
          </a:bodyPr>
          <a:lstStyle/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</a:t>
            </a:r>
            <a:r>
              <a:rPr lang="en-US" sz="1400" b="1" dirty="0" err="1">
                <a:latin typeface="Courier New" charset="0"/>
              </a:rPr>
              <a:t>orig</a:t>
            </a:r>
            <a:r>
              <a:rPr lang="en-US" sz="14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R1=6, R2=number, R3=prod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R1, SIX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AND	R3, R3, #0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do {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prod = prod + number;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AGAIN	ADD	R3, R3, R2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– 1;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ADD	R1, R1, #-1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} until (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&lt; 0);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NUMBER	.</a:t>
            </a:r>
            <a:r>
              <a:rPr lang="en-US" sz="1400" b="1" dirty="0" err="1">
                <a:latin typeface="Courier New" charset="0"/>
              </a:rPr>
              <a:t>blkw</a:t>
            </a:r>
            <a:r>
              <a:rPr lang="en-US" sz="14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SIX	.fill	x0006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.end	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8387BB-40C1-084E-AAB7-EB4566370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514" y="3842952"/>
            <a:ext cx="3429000" cy="92675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1FEB8C7-312A-154B-8EFF-8921E7C51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515" y="5366953"/>
            <a:ext cx="3639138" cy="64633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omic Sans MS" charset="0"/>
              </a:rPr>
              <a:t>Machine instructions must have </a:t>
            </a:r>
          </a:p>
          <a:p>
            <a:pPr eaLnBrk="1" hangingPunct="1"/>
            <a:r>
              <a:rPr lang="en-US" sz="1800" dirty="0">
                <a:latin typeface="Comic Sans MS" charset="0"/>
              </a:rPr>
              <a:t>Opcode and Operands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380DB199-B43C-CC45-889C-DFE46FB9DA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58714" y="4604951"/>
            <a:ext cx="1066800" cy="111210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83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09801" y="1905000"/>
            <a:ext cx="817245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.</a:t>
            </a:r>
            <a:r>
              <a:rPr lang="en-US" sz="2000" b="1" dirty="0" err="1">
                <a:latin typeface="Courier New" charset="0"/>
              </a:rPr>
              <a:t>orig</a:t>
            </a:r>
            <a:r>
              <a:rPr lang="en-US" sz="20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R1, SIX	; R1 is loop counter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AND	R3, R3, #0	; </a:t>
            </a:r>
            <a:r>
              <a:rPr lang="en-US" sz="2000" b="1" dirty="0" err="1">
                <a:latin typeface="Courier New" charset="0"/>
              </a:rPr>
              <a:t>Clr</a:t>
            </a:r>
            <a:r>
              <a:rPr lang="en-US" sz="2000" b="1" dirty="0">
                <a:latin typeface="Courier New" charset="0"/>
              </a:rPr>
              <a:t> R3, will hold product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Do until R1 &lt;= 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AGAIN	ADD	R3, R3, R2	; Summing into R3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ADD	R1, R1, #-1	; Dec loop counter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NUMBER	.</a:t>
            </a:r>
            <a:r>
              <a:rPr lang="en-US" sz="2000" b="1" dirty="0" err="1">
                <a:latin typeface="Courier New" charset="0"/>
              </a:rPr>
              <a:t>blkw</a:t>
            </a:r>
            <a:r>
              <a:rPr lang="en-US" sz="20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SIX	.fill	x0006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.end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7170" name="Oval 3"/>
          <p:cNvSpPr>
            <a:spLocks noChangeArrowheads="1"/>
          </p:cNvSpPr>
          <p:nvPr/>
        </p:nvSpPr>
        <p:spPr bwMode="auto">
          <a:xfrm>
            <a:off x="2971800" y="4114800"/>
            <a:ext cx="3429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6400801" y="5638801"/>
            <a:ext cx="3679825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mic Sans MS" charset="0"/>
              </a:rPr>
              <a:t>Must have Opcode and Operands</a:t>
            </a: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 flipH="1" flipV="1">
            <a:off x="5334000" y="4876800"/>
            <a:ext cx="10668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Opcodes</a:t>
            </a:r>
            <a:r>
              <a:rPr lang="en-US" dirty="0"/>
              <a:t> and Operands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2D27F-3310-FA4A-BD35-EB378A51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0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6</a:t>
            </a:r>
          </a:p>
        </p:txBody>
      </p:sp>
      <p:sp>
        <p:nvSpPr>
          <p:cNvPr id="5121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09202"/>
          </a:xfrm>
        </p:spPr>
        <p:txBody>
          <a:bodyPr>
            <a:noAutofit/>
          </a:bodyPr>
          <a:lstStyle/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</a:t>
            </a:r>
            <a:r>
              <a:rPr lang="en-US" sz="1400" b="1" dirty="0" err="1">
                <a:latin typeface="Courier New" charset="0"/>
              </a:rPr>
              <a:t>orig</a:t>
            </a:r>
            <a:r>
              <a:rPr lang="en-US" sz="14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R1=6, R2=number, R3=prod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R1, SIX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AND	R3, R3, #0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do {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prod = prod + number;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AGAIN	ADD	R3, R3, R2   	; prod = prod + number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– 1;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ADD	R1, R1, #-1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} until (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&lt; 0);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NUMBER	.</a:t>
            </a:r>
            <a:r>
              <a:rPr lang="en-US" sz="1400" b="1" dirty="0" err="1">
                <a:latin typeface="Courier New" charset="0"/>
              </a:rPr>
              <a:t>blkw</a:t>
            </a:r>
            <a:r>
              <a:rPr lang="en-US" sz="14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SIX	.fill	x0006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.end	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780108-D27C-DA43-8B6A-E8D9D1910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806" y="3779108"/>
            <a:ext cx="32004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2FDFD39-A1A7-0845-8611-B7CADCCA7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207" y="5303108"/>
            <a:ext cx="3903007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omic Sans MS" charset="0"/>
              </a:rPr>
              <a:t>Label (Tag) and Comments optional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2AB2C3AE-2584-E749-A3DD-90949F8627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60806" y="4160108"/>
            <a:ext cx="32004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97DCA4-5888-AE4C-8CA4-083210FF9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406" y="3779108"/>
            <a:ext cx="12954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816A6CA0-5959-5D40-BFBE-628D94F740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56406" y="4236308"/>
            <a:ext cx="30480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96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09801" y="1905000"/>
            <a:ext cx="817245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.</a:t>
            </a:r>
            <a:r>
              <a:rPr lang="en-US" sz="2000" b="1" dirty="0" err="1">
                <a:latin typeface="Courier New" charset="0"/>
              </a:rPr>
              <a:t>orig</a:t>
            </a:r>
            <a:r>
              <a:rPr lang="en-US" sz="20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R1, SIX	; R1 is loop counter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AND	R3, R3, #0	; </a:t>
            </a:r>
            <a:r>
              <a:rPr lang="en-US" sz="2000" b="1" dirty="0" err="1">
                <a:latin typeface="Courier New" charset="0"/>
              </a:rPr>
              <a:t>Clr</a:t>
            </a:r>
            <a:r>
              <a:rPr lang="en-US" sz="2000" b="1" dirty="0">
                <a:latin typeface="Courier New" charset="0"/>
              </a:rPr>
              <a:t> R3, will hold product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Do until R1 &lt;= 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AGAIN	ADD	R3, R3, R2	; Summing into R3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ADD	R1, R1, #-1	; Dec loop counter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NUMBER	.</a:t>
            </a:r>
            <a:r>
              <a:rPr lang="en-US" sz="2000" b="1" dirty="0" err="1">
                <a:latin typeface="Courier New" charset="0"/>
              </a:rPr>
              <a:t>blkw</a:t>
            </a:r>
            <a:r>
              <a:rPr lang="en-US" sz="20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SIX	.fill	x0006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.end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8194" name="Oval 3"/>
          <p:cNvSpPr>
            <a:spLocks noChangeArrowheads="1"/>
          </p:cNvSpPr>
          <p:nvPr/>
        </p:nvSpPr>
        <p:spPr bwMode="auto">
          <a:xfrm>
            <a:off x="5943600" y="4038600"/>
            <a:ext cx="32004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477001" y="5562600"/>
            <a:ext cx="3903007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omic Sans MS" charset="0"/>
              </a:rPr>
              <a:t>Label (Tag) and Comments optional</a:t>
            </a:r>
          </a:p>
        </p:txBody>
      </p:sp>
      <p:sp>
        <p:nvSpPr>
          <p:cNvPr id="8196" name="Line 5"/>
          <p:cNvSpPr>
            <a:spLocks noChangeShapeType="1"/>
          </p:cNvSpPr>
          <p:nvPr/>
        </p:nvSpPr>
        <p:spPr bwMode="auto">
          <a:xfrm flipH="1" flipV="1">
            <a:off x="3276600" y="4419600"/>
            <a:ext cx="32004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Oval 6"/>
          <p:cNvSpPr>
            <a:spLocks noChangeArrowheads="1"/>
          </p:cNvSpPr>
          <p:nvPr/>
        </p:nvSpPr>
        <p:spPr bwMode="auto">
          <a:xfrm>
            <a:off x="1981200" y="4038600"/>
            <a:ext cx="12954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198" name="Line 7"/>
          <p:cNvSpPr>
            <a:spLocks noChangeShapeType="1"/>
          </p:cNvSpPr>
          <p:nvPr/>
        </p:nvSpPr>
        <p:spPr bwMode="auto">
          <a:xfrm flipH="1" flipV="1">
            <a:off x="6172200" y="4495800"/>
            <a:ext cx="30480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B2FE51-529B-FB4A-B9CA-EC7F1CC6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00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6</a:t>
            </a:r>
          </a:p>
        </p:txBody>
      </p:sp>
      <p:sp>
        <p:nvSpPr>
          <p:cNvPr id="5121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09202"/>
          </a:xfrm>
        </p:spPr>
        <p:txBody>
          <a:bodyPr>
            <a:noAutofit/>
          </a:bodyPr>
          <a:lstStyle/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</a:t>
            </a:r>
            <a:r>
              <a:rPr lang="en-US" sz="1400" b="1" dirty="0" err="1">
                <a:latin typeface="Courier New" charset="0"/>
              </a:rPr>
              <a:t>orig</a:t>
            </a:r>
            <a:r>
              <a:rPr lang="en-US" sz="14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R1=6, R2=number, R3=prod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R1, SIX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AND	R3, R3, #0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do {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prod = prod + number;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AGAIN	ADD	R3, R3, R2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– 1;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ADD	R1, R1, #-1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} until (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&lt; 0);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NUMBER	.</a:t>
            </a:r>
            <a:r>
              <a:rPr lang="en-US" sz="1400" b="1" dirty="0" err="1">
                <a:latin typeface="Courier New" charset="0"/>
              </a:rPr>
              <a:t>blkw</a:t>
            </a:r>
            <a:r>
              <a:rPr lang="en-US" sz="14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SIX	.fill	x0006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.end	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1827D3-81ED-264D-896F-FC238C118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502" y="6019800"/>
            <a:ext cx="1077098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A497F19-4BE9-F54C-8A1D-6FBBE2228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5486400"/>
            <a:ext cx="1751013" cy="9159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omic Sans MS" charset="0"/>
              </a:rPr>
              <a:t>Decimal        #</a:t>
            </a:r>
          </a:p>
          <a:p>
            <a:pPr eaLnBrk="1" hangingPunct="1"/>
            <a:r>
              <a:rPr lang="en-US" sz="1800" dirty="0">
                <a:latin typeface="Comic Sans MS" charset="0"/>
              </a:rPr>
              <a:t>Binary          b</a:t>
            </a:r>
          </a:p>
          <a:p>
            <a:pPr eaLnBrk="1" hangingPunct="1"/>
            <a:r>
              <a:rPr lang="en-US" sz="1800" dirty="0">
                <a:latin typeface="Comic Sans MS" charset="0"/>
              </a:rPr>
              <a:t>Hex             x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0DBECBAF-DD48-A44F-BE47-C65008986F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943600"/>
            <a:ext cx="2057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212C8F40-F361-CF4D-8624-446F033259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200" y="4876800"/>
            <a:ext cx="14478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A1AD6BE6-798D-0046-9AA4-AD85AE58A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902" y="4281615"/>
            <a:ext cx="1077097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76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09801" y="1905000"/>
            <a:ext cx="817245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.</a:t>
            </a:r>
            <a:r>
              <a:rPr lang="en-US" sz="2000" b="1" dirty="0" err="1">
                <a:latin typeface="Courier New" charset="0"/>
              </a:rPr>
              <a:t>orig</a:t>
            </a:r>
            <a:r>
              <a:rPr lang="en-US" sz="20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R1, SIX	; R1 is loop counter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AND	R3, R3, #0	; </a:t>
            </a:r>
            <a:r>
              <a:rPr lang="en-US" sz="2000" b="1" dirty="0" err="1">
                <a:latin typeface="Courier New" charset="0"/>
              </a:rPr>
              <a:t>Clr</a:t>
            </a:r>
            <a:r>
              <a:rPr lang="en-US" sz="2000" b="1" dirty="0">
                <a:latin typeface="Courier New" charset="0"/>
              </a:rPr>
              <a:t> R3, will hold product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Do until R1 &lt;= 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AGAIN	ADD	R3, R3, R2	; Summing into R3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ADD	R1, R1, #-1	; Dec loop counter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NUMBER	.</a:t>
            </a:r>
            <a:r>
              <a:rPr lang="en-US" sz="2000" b="1" dirty="0" err="1">
                <a:latin typeface="Courier New" charset="0"/>
              </a:rPr>
              <a:t>blkw</a:t>
            </a:r>
            <a:r>
              <a:rPr lang="en-US" sz="20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SIX	.fill	x0006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.end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9218" name="Oval 3"/>
          <p:cNvSpPr>
            <a:spLocks noChangeArrowheads="1"/>
          </p:cNvSpPr>
          <p:nvPr/>
        </p:nvSpPr>
        <p:spPr bwMode="auto">
          <a:xfrm>
            <a:off x="4114800" y="6019800"/>
            <a:ext cx="14478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7620001" y="5486400"/>
            <a:ext cx="1751013" cy="9159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omic Sans MS" charset="0"/>
              </a:rPr>
              <a:t>Decimal        #</a:t>
            </a:r>
          </a:p>
          <a:p>
            <a:pPr eaLnBrk="1" hangingPunct="1"/>
            <a:r>
              <a:rPr lang="en-US" sz="1800" dirty="0">
                <a:latin typeface="Comic Sans MS" charset="0"/>
              </a:rPr>
              <a:t>Binary          b</a:t>
            </a:r>
          </a:p>
          <a:p>
            <a:pPr eaLnBrk="1" hangingPunct="1"/>
            <a:r>
              <a:rPr lang="en-US" sz="1800" dirty="0">
                <a:latin typeface="Comic Sans MS" charset="0"/>
              </a:rPr>
              <a:t>Hex             x</a:t>
            </a:r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 flipH="1">
            <a:off x="5562600" y="5943600"/>
            <a:ext cx="2057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Line 7"/>
          <p:cNvSpPr>
            <a:spLocks noChangeShapeType="1"/>
          </p:cNvSpPr>
          <p:nvPr/>
        </p:nvSpPr>
        <p:spPr bwMode="auto">
          <a:xfrm flipH="1" flipV="1">
            <a:off x="6172200" y="4876800"/>
            <a:ext cx="14478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Oval 8"/>
          <p:cNvSpPr>
            <a:spLocks noChangeArrowheads="1"/>
          </p:cNvSpPr>
          <p:nvPr/>
        </p:nvSpPr>
        <p:spPr bwMode="auto">
          <a:xfrm>
            <a:off x="5029200" y="4343400"/>
            <a:ext cx="14478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Bases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DB8CEF-6EB3-AA48-9B4E-4A68A824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69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6</a:t>
            </a:r>
          </a:p>
        </p:txBody>
      </p:sp>
      <p:sp>
        <p:nvSpPr>
          <p:cNvPr id="5121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09202"/>
          </a:xfrm>
        </p:spPr>
        <p:txBody>
          <a:bodyPr>
            <a:noAutofit/>
          </a:bodyPr>
          <a:lstStyle/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</a:t>
            </a:r>
            <a:r>
              <a:rPr lang="en-US" sz="1400" b="1" dirty="0" err="1">
                <a:latin typeface="Courier New" charset="0"/>
              </a:rPr>
              <a:t>orig</a:t>
            </a:r>
            <a:r>
              <a:rPr lang="en-US" sz="14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R1=6, R2=number, R3=prod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R1, SIX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AND	R3, R3, #0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do {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prod = prod + number;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AGAIN	ADD	R3, R3, R2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– 1;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ADD	R1, R1, #-1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} until (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&lt; 0);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NUMBER	.</a:t>
            </a:r>
            <a:r>
              <a:rPr lang="en-US" sz="1400" b="1" dirty="0" err="1">
                <a:latin typeface="Courier New" charset="0"/>
              </a:rPr>
              <a:t>blkw</a:t>
            </a:r>
            <a:r>
              <a:rPr lang="en-US" sz="14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SIX	.fill	x0006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.end	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97A05E-06DA-6648-A69E-6E3BA667B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777234"/>
            <a:ext cx="3505200" cy="646331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7BF1F4A-2BB9-194E-B53B-30538A40C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638800"/>
            <a:ext cx="4522392" cy="64633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omic Sans MS" charset="0"/>
              </a:rPr>
              <a:t>In addition to the machine instructions, </a:t>
            </a:r>
          </a:p>
          <a:p>
            <a:pPr eaLnBrk="1" hangingPunct="1"/>
            <a:r>
              <a:rPr lang="en-US" sz="1800" dirty="0">
                <a:latin typeface="Comic Sans MS" charset="0"/>
              </a:rPr>
              <a:t>these allocate memory, too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C5C3D096-4540-324F-BD62-B5BB100BB6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6019800"/>
            <a:ext cx="10668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09801" y="1905000"/>
            <a:ext cx="817245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.</a:t>
            </a:r>
            <a:r>
              <a:rPr lang="en-US" sz="2000" b="1" dirty="0" err="1">
                <a:latin typeface="Courier New" charset="0"/>
              </a:rPr>
              <a:t>orig</a:t>
            </a:r>
            <a:r>
              <a:rPr lang="en-US" sz="20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R1, SIX	; R1 is loop counter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AND	R3, R3, #0	; </a:t>
            </a:r>
            <a:r>
              <a:rPr lang="en-US" sz="2000" b="1" dirty="0" err="1">
                <a:latin typeface="Courier New" charset="0"/>
              </a:rPr>
              <a:t>Clr</a:t>
            </a:r>
            <a:r>
              <a:rPr lang="en-US" sz="2000" b="1" dirty="0">
                <a:latin typeface="Courier New" charset="0"/>
              </a:rPr>
              <a:t> R3, will hold product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Do until R1 &lt;= 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AGAIN	ADD	R3, R3, R2	; Summing into R3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ADD	R1, R1, #-1	; Dec loop counter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NUMBER	.</a:t>
            </a:r>
            <a:r>
              <a:rPr lang="en-US" sz="2000" b="1" dirty="0" err="1">
                <a:latin typeface="Courier New" charset="0"/>
              </a:rPr>
              <a:t>blkw</a:t>
            </a:r>
            <a:r>
              <a:rPr lang="en-US" sz="20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SIX	.fill	x0006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.end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10242" name="Oval 3"/>
          <p:cNvSpPr>
            <a:spLocks noChangeArrowheads="1"/>
          </p:cNvSpPr>
          <p:nvPr/>
        </p:nvSpPr>
        <p:spPr bwMode="auto">
          <a:xfrm>
            <a:off x="1828800" y="5562600"/>
            <a:ext cx="35052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6324600" y="5638800"/>
            <a:ext cx="3443288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omic Sans MS" charset="0"/>
              </a:rPr>
              <a:t>More than just code, need to </a:t>
            </a:r>
          </a:p>
          <a:p>
            <a:pPr eaLnBrk="1" hangingPunct="1"/>
            <a:r>
              <a:rPr lang="en-US" sz="1800" dirty="0">
                <a:latin typeface="Comic Sans MS" charset="0"/>
              </a:rPr>
              <a:t>worry about memory allocation</a:t>
            </a:r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 flipH="1">
            <a:off x="5334000" y="6019800"/>
            <a:ext cx="10668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for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A1E87-5A49-F648-94BE-60A87675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8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6: The Machine Code in Memory</a:t>
            </a:r>
          </a:p>
        </p:txBody>
      </p:sp>
      <p:sp>
        <p:nvSpPr>
          <p:cNvPr id="5121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09202"/>
          </a:xfrm>
        </p:spPr>
        <p:txBody>
          <a:bodyPr>
            <a:noAutofit/>
          </a:bodyPr>
          <a:lstStyle/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</a:t>
            </a:r>
            <a:r>
              <a:rPr lang="en-US" sz="1400" b="1" dirty="0" err="1">
                <a:latin typeface="Courier New" charset="0"/>
              </a:rPr>
              <a:t>orig</a:t>
            </a:r>
            <a:r>
              <a:rPr lang="en-US" sz="14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R1=6, R2=number, R3=prod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R1, SIX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AND	R3, R3, #0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do {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prod = prod + number;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AGAIN	ADD	R3, R3, R2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– 1;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ADD	R1, R1, #-1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} until (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&lt; 0);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NUMBER	.</a:t>
            </a:r>
            <a:r>
              <a:rPr lang="en-US" sz="1400" b="1" dirty="0" err="1">
                <a:latin typeface="Courier New" charset="0"/>
              </a:rPr>
              <a:t>blkw</a:t>
            </a:r>
            <a:r>
              <a:rPr lang="en-US" sz="14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SIX	.fill	x0006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.end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07039-3BE5-8E4C-9EBC-3F45FCA23C01}"/>
              </a:ext>
            </a:extLst>
          </p:cNvPr>
          <p:cNvSpPr txBox="1">
            <a:spLocks noChangeArrowheads="1"/>
          </p:cNvSpPr>
          <p:nvPr/>
        </p:nvSpPr>
        <p:spPr>
          <a:xfrm>
            <a:off x="1087395" y="1396298"/>
            <a:ext cx="1672336" cy="5309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 err="1">
                <a:solidFill>
                  <a:schemeClr val="accent5"/>
                </a:solidFill>
                <a:latin typeface="Courier New" charset="0"/>
              </a:rPr>
              <a:t>Addr</a:t>
            </a:r>
            <a:r>
              <a:rPr lang="en-US" sz="1400" b="1" dirty="0">
                <a:solidFill>
                  <a:schemeClr val="accent5"/>
                </a:solidFill>
                <a:latin typeface="Courier New" charset="0"/>
              </a:rPr>
              <a:t>  Content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3050: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3050: x2207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3051: x2405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3052: x56E0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3053: x16C2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3054: x127F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3055: x03FD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3056: xF025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3057: 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3058: x0006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FF792AF7-11EA-2842-8BF1-23FBF834C6D2}"/>
              </a:ext>
            </a:extLst>
          </p:cNvPr>
          <p:cNvSpPr/>
          <p:nvPr/>
        </p:nvSpPr>
        <p:spPr>
          <a:xfrm>
            <a:off x="8452022" y="1808147"/>
            <a:ext cx="2940908" cy="4485503"/>
          </a:xfrm>
          <a:prstGeom prst="wedgeEllipseCallout">
            <a:avLst>
              <a:gd name="adj1" fmla="val -131168"/>
              <a:gd name="adj2" fmla="val 22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Historically, you got a listing like this with each assembly, telling you what will be placed in each memory location at run time.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have to look in </a:t>
            </a:r>
            <a:r>
              <a:rPr lang="en-US" dirty="0" err="1"/>
              <a:t>complx</a:t>
            </a:r>
            <a:r>
              <a:rPr lang="en-US" dirty="0"/>
              <a:t> to see that information now.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7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latin typeface="Arial" charset="0"/>
              </a:rPr>
              <a:t>Assembly Language Programming</a:t>
            </a:r>
          </a:p>
          <a:p>
            <a:pPr eaLnBrk="1" hangingPunct="1">
              <a:defRPr/>
            </a:pPr>
            <a:r>
              <a:rPr lang="en-US">
                <a:latin typeface="Arial" charset="0"/>
              </a:rPr>
              <a:t>Example: Assembly Language Program</a:t>
            </a:r>
          </a:p>
          <a:p>
            <a:pPr lvl="1" eaLnBrk="1" hangingPunct="1">
              <a:defRPr/>
            </a:pPr>
            <a:r>
              <a:rPr lang="en-US">
                <a:latin typeface="Arial" charset="0"/>
              </a:rPr>
              <a:t>Instructions, Pseudo-ops (assembler directives), Example</a:t>
            </a:r>
          </a:p>
          <a:p>
            <a:pPr eaLnBrk="1" hangingPunct="1">
              <a:defRPr/>
            </a:pPr>
            <a:r>
              <a:rPr lang="en-US">
                <a:latin typeface="Arial" charset="0"/>
              </a:rPr>
              <a:t>The Assembly Process</a:t>
            </a:r>
          </a:p>
          <a:p>
            <a:pPr lvl="1" eaLnBrk="1" hangingPunct="1">
              <a:defRPr/>
            </a:pPr>
            <a:r>
              <a:rPr lang="en-US">
                <a:latin typeface="Arial" charset="0"/>
              </a:rPr>
              <a:t>Intro, Two-pass process, First pass (Symbol Table), Second pass (Generating Machine Language</a:t>
            </a:r>
          </a:p>
          <a:p>
            <a:pPr eaLnBrk="1" hangingPunct="1">
              <a:defRPr/>
            </a:pPr>
            <a:r>
              <a:rPr lang="en-US">
                <a:latin typeface="Arial" charset="0"/>
              </a:rPr>
              <a:t>Beyond Assembly of a Single Program</a:t>
            </a:r>
          </a:p>
          <a:p>
            <a:pPr lvl="1" eaLnBrk="1" hangingPunct="1">
              <a:defRPr/>
            </a:pPr>
            <a:r>
              <a:rPr lang="en-US">
                <a:latin typeface="Arial" charset="0"/>
              </a:rPr>
              <a:t>Executable Image, &gt;1 Object File</a:t>
            </a:r>
          </a:p>
        </p:txBody>
      </p:sp>
    </p:spTree>
    <p:extLst>
      <p:ext uri="{BB962C8B-B14F-4D97-AF65-F5344CB8AC3E}">
        <p14:creationId xmlns:p14="http://schemas.microsoft.com/office/powerpoint/2010/main" val="3266029560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6: The Assembler Helps!</a:t>
            </a:r>
          </a:p>
        </p:txBody>
      </p:sp>
      <p:sp>
        <p:nvSpPr>
          <p:cNvPr id="5121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09202"/>
          </a:xfrm>
        </p:spPr>
        <p:txBody>
          <a:bodyPr>
            <a:noAutofit/>
          </a:bodyPr>
          <a:lstStyle/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</a:t>
            </a:r>
            <a:r>
              <a:rPr lang="en-US" sz="1400" b="1" dirty="0" err="1">
                <a:latin typeface="Courier New" charset="0"/>
              </a:rPr>
              <a:t>orig</a:t>
            </a:r>
            <a:r>
              <a:rPr lang="en-US" sz="14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R1=6, R2=number, R3=prod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R1, SIX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AND	R3, R3, #0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do {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prod = prod + number;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AGAIN	ADD	R3, R3, R2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– 1;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ADD	R1, R1, #-1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} until (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&lt; 0);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NUMBER	.</a:t>
            </a:r>
            <a:r>
              <a:rPr lang="en-US" sz="1400" b="1" dirty="0" err="1">
                <a:latin typeface="Courier New" charset="0"/>
              </a:rPr>
              <a:t>blkw</a:t>
            </a:r>
            <a:r>
              <a:rPr lang="en-US" sz="14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SIX	.fill	x0006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.end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07039-3BE5-8E4C-9EBC-3F45FCA23C01}"/>
              </a:ext>
            </a:extLst>
          </p:cNvPr>
          <p:cNvSpPr txBox="1">
            <a:spLocks noChangeArrowheads="1"/>
          </p:cNvSpPr>
          <p:nvPr/>
        </p:nvSpPr>
        <p:spPr>
          <a:xfrm>
            <a:off x="1087395" y="1396298"/>
            <a:ext cx="1672336" cy="5309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 err="1">
                <a:solidFill>
                  <a:schemeClr val="accent5"/>
                </a:solidFill>
                <a:latin typeface="Courier New" charset="0"/>
              </a:rPr>
              <a:t>Addr</a:t>
            </a:r>
            <a:r>
              <a:rPr lang="en-US" sz="1400" b="1" dirty="0">
                <a:solidFill>
                  <a:schemeClr val="accent5"/>
                </a:solidFill>
                <a:latin typeface="Courier New" charset="0"/>
              </a:rPr>
              <a:t>  Content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3050: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3050: x2207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3051: x2405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3052: x56E0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3053: x16C2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3054: x127F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3055: x03FD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3056: xF025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3057: 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3058: x0006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DA3383-00D6-AC4E-900E-39E2F7E7997E}"/>
              </a:ext>
            </a:extLst>
          </p:cNvPr>
          <p:cNvSpPr/>
          <p:nvPr/>
        </p:nvSpPr>
        <p:spPr>
          <a:xfrm>
            <a:off x="2111002" y="2384854"/>
            <a:ext cx="457200" cy="46464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1C6D2-73D7-E347-A62E-0E8B3F7EB6BB}"/>
              </a:ext>
            </a:extLst>
          </p:cNvPr>
          <p:cNvCxnSpPr>
            <a:cxnSpLocks/>
          </p:cNvCxnSpPr>
          <p:nvPr/>
        </p:nvCxnSpPr>
        <p:spPr>
          <a:xfrm>
            <a:off x="2512485" y="2849503"/>
            <a:ext cx="3183980" cy="3574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18E4FF-72ED-8F4A-BD29-1A5EEB7F903D}"/>
              </a:ext>
            </a:extLst>
          </p:cNvPr>
          <p:cNvSpPr txBox="1"/>
          <p:nvPr/>
        </p:nvSpPr>
        <p:spPr>
          <a:xfrm>
            <a:off x="5696465" y="6211669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we find in PCoffset9 here?</a:t>
            </a:r>
          </a:p>
          <a:p>
            <a:r>
              <a:rPr lang="en-US" dirty="0"/>
              <a:t>x005 = 5, so x3052 + 5 = x3057 or “NUMBER” </a:t>
            </a:r>
          </a:p>
        </p:txBody>
      </p:sp>
      <p:grpSp>
        <p:nvGrpSpPr>
          <p:cNvPr id="44" name="Group 703">
            <a:extLst>
              <a:ext uri="{FF2B5EF4-FFF2-40B4-BE49-F238E27FC236}">
                <a16:creationId xmlns:a16="http://schemas.microsoft.com/office/drawing/2014/main" id="{C6078494-F2FB-F941-8133-81457942051A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5364491" y="5744882"/>
            <a:ext cx="6645280" cy="390526"/>
            <a:chOff x="1105" y="3410"/>
            <a:chExt cx="4186" cy="246"/>
          </a:xfrm>
        </p:grpSpPr>
        <p:sp>
          <p:nvSpPr>
            <p:cNvPr id="45" name="Text Box 561">
              <a:extLst>
                <a:ext uri="{FF2B5EF4-FFF2-40B4-BE49-F238E27FC236}">
                  <a16:creationId xmlns:a16="http://schemas.microsoft.com/office/drawing/2014/main" id="{73912901-0C31-484A-9ACF-E84B0E43552A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05" y="3427"/>
              <a:ext cx="3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LD</a:t>
              </a:r>
              <a:r>
                <a:rPr lang="en-US" sz="1600" baseline="30000" dirty="0"/>
                <a:t>+</a:t>
              </a:r>
            </a:p>
          </p:txBody>
        </p:sp>
        <p:grpSp>
          <p:nvGrpSpPr>
            <p:cNvPr id="46" name="Group 622">
              <a:extLst>
                <a:ext uri="{FF2B5EF4-FFF2-40B4-BE49-F238E27FC236}">
                  <a16:creationId xmlns:a16="http://schemas.microsoft.com/office/drawing/2014/main" id="{C6E55F4C-A024-B64C-952B-90A5709C3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1" y="3410"/>
              <a:ext cx="856" cy="245"/>
              <a:chOff x="1049" y="2142"/>
              <a:chExt cx="856" cy="245"/>
            </a:xfrm>
          </p:grpSpPr>
          <p:sp>
            <p:nvSpPr>
              <p:cNvPr id="74" name="Text Box 623">
                <a:extLst>
                  <a:ext uri="{FF2B5EF4-FFF2-40B4-BE49-F238E27FC236}">
                    <a16:creationId xmlns:a16="http://schemas.microsoft.com/office/drawing/2014/main" id="{CF9452A2-2A1A-E14F-89AC-A9D7AE9BD416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75" name="Line 624">
                <a:extLst>
                  <a:ext uri="{FF2B5EF4-FFF2-40B4-BE49-F238E27FC236}">
                    <a16:creationId xmlns:a16="http://schemas.microsoft.com/office/drawing/2014/main" id="{7F72B747-10B4-5041-B48D-3B2C9FB97AA3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625">
                <a:extLst>
                  <a:ext uri="{FF2B5EF4-FFF2-40B4-BE49-F238E27FC236}">
                    <a16:creationId xmlns:a16="http://schemas.microsoft.com/office/drawing/2014/main" id="{84ECD9BB-190F-9248-9774-9D0F285113BD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626">
                <a:extLst>
                  <a:ext uri="{FF2B5EF4-FFF2-40B4-BE49-F238E27FC236}">
                    <a16:creationId xmlns:a16="http://schemas.microsoft.com/office/drawing/2014/main" id="{AFA97A63-728C-D846-8F9A-B5F975D88CBD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627">
                <a:extLst>
                  <a:ext uri="{FF2B5EF4-FFF2-40B4-BE49-F238E27FC236}">
                    <a16:creationId xmlns:a16="http://schemas.microsoft.com/office/drawing/2014/main" id="{97E8B76F-8DDD-9445-B5A3-5BB923B90FAC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628">
                <a:extLst>
                  <a:ext uri="{FF2B5EF4-FFF2-40B4-BE49-F238E27FC236}">
                    <a16:creationId xmlns:a16="http://schemas.microsoft.com/office/drawing/2014/main" id="{43CFE758-CB06-864B-BEF4-87B8A05DBB4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629">
                <a:extLst>
                  <a:ext uri="{FF2B5EF4-FFF2-40B4-BE49-F238E27FC236}">
                    <a16:creationId xmlns:a16="http://schemas.microsoft.com/office/drawing/2014/main" id="{0555E33F-43D3-1D4D-8F5D-1A1BE2B2710C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" name="Text Box 630">
              <a:extLst>
                <a:ext uri="{FF2B5EF4-FFF2-40B4-BE49-F238E27FC236}">
                  <a16:creationId xmlns:a16="http://schemas.microsoft.com/office/drawing/2014/main" id="{A7B05F50-FB95-7D4F-ADAA-0C6F5CC7DDBC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92" y="3427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0010</a:t>
              </a:r>
            </a:p>
          </p:txBody>
        </p:sp>
        <p:grpSp>
          <p:nvGrpSpPr>
            <p:cNvPr id="48" name="Group 634">
              <a:extLst>
                <a:ext uri="{FF2B5EF4-FFF2-40B4-BE49-F238E27FC236}">
                  <a16:creationId xmlns:a16="http://schemas.microsoft.com/office/drawing/2014/main" id="{2AFE2BBF-C3AA-3C4F-879D-40F09DC36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5" y="3411"/>
              <a:ext cx="1926" cy="245"/>
              <a:chOff x="1049" y="3336"/>
              <a:chExt cx="1926" cy="245"/>
            </a:xfrm>
          </p:grpSpPr>
          <p:sp>
            <p:nvSpPr>
              <p:cNvPr id="57" name="Text Box 635">
                <a:extLst>
                  <a:ext uri="{FF2B5EF4-FFF2-40B4-BE49-F238E27FC236}">
                    <a16:creationId xmlns:a16="http://schemas.microsoft.com/office/drawing/2014/main" id="{45DE1B3A-68EB-B845-BE36-AEDA890B8A96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8" name="Line 636">
                <a:extLst>
                  <a:ext uri="{FF2B5EF4-FFF2-40B4-BE49-F238E27FC236}">
                    <a16:creationId xmlns:a16="http://schemas.microsoft.com/office/drawing/2014/main" id="{BB70E00E-E6A5-E840-AC62-F7835B7B6269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637">
                <a:extLst>
                  <a:ext uri="{FF2B5EF4-FFF2-40B4-BE49-F238E27FC236}">
                    <a16:creationId xmlns:a16="http://schemas.microsoft.com/office/drawing/2014/main" id="{AA08D037-E7FA-B84A-8981-919FAA0C53E5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638">
                <a:extLst>
                  <a:ext uri="{FF2B5EF4-FFF2-40B4-BE49-F238E27FC236}">
                    <a16:creationId xmlns:a16="http://schemas.microsoft.com/office/drawing/2014/main" id="{68EEDC3E-B145-6149-B7B7-21DD4F38CD4E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639">
                <a:extLst>
                  <a:ext uri="{FF2B5EF4-FFF2-40B4-BE49-F238E27FC236}">
                    <a16:creationId xmlns:a16="http://schemas.microsoft.com/office/drawing/2014/main" id="{61D313FE-16C7-E84F-A1ED-2541D8CB1C97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640">
                <a:extLst>
                  <a:ext uri="{FF2B5EF4-FFF2-40B4-BE49-F238E27FC236}">
                    <a16:creationId xmlns:a16="http://schemas.microsoft.com/office/drawing/2014/main" id="{02D743BD-3FA3-B34F-9113-4F65E1F822CF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641">
                <a:extLst>
                  <a:ext uri="{FF2B5EF4-FFF2-40B4-BE49-F238E27FC236}">
                    <a16:creationId xmlns:a16="http://schemas.microsoft.com/office/drawing/2014/main" id="{53FCB19A-F67A-9E43-8841-98567A69B4DD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642">
                <a:extLst>
                  <a:ext uri="{FF2B5EF4-FFF2-40B4-BE49-F238E27FC236}">
                    <a16:creationId xmlns:a16="http://schemas.microsoft.com/office/drawing/2014/main" id="{ED7FF34C-9064-274B-B24D-14D1F47F8BF5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643">
                <a:extLst>
                  <a:ext uri="{FF2B5EF4-FFF2-40B4-BE49-F238E27FC236}">
                    <a16:creationId xmlns:a16="http://schemas.microsoft.com/office/drawing/2014/main" id="{B3022DE5-CF8B-3B4B-A0B9-8CB1E4E1D7F3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44">
                <a:extLst>
                  <a:ext uri="{FF2B5EF4-FFF2-40B4-BE49-F238E27FC236}">
                    <a16:creationId xmlns:a16="http://schemas.microsoft.com/office/drawing/2014/main" id="{50414226-9893-8444-A612-A564C3856E16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645">
                <a:extLst>
                  <a:ext uri="{FF2B5EF4-FFF2-40B4-BE49-F238E27FC236}">
                    <a16:creationId xmlns:a16="http://schemas.microsoft.com/office/drawing/2014/main" id="{61271288-9A37-4B40-BF1A-579B173B5A1A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646">
                <a:extLst>
                  <a:ext uri="{FF2B5EF4-FFF2-40B4-BE49-F238E27FC236}">
                    <a16:creationId xmlns:a16="http://schemas.microsoft.com/office/drawing/2014/main" id="{901D6793-4D98-8049-AB7E-2B43790A1D58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647">
                <a:extLst>
                  <a:ext uri="{FF2B5EF4-FFF2-40B4-BE49-F238E27FC236}">
                    <a16:creationId xmlns:a16="http://schemas.microsoft.com/office/drawing/2014/main" id="{E5013C74-A0FB-0842-BCE6-EC38760E2094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648">
                <a:extLst>
                  <a:ext uri="{FF2B5EF4-FFF2-40B4-BE49-F238E27FC236}">
                    <a16:creationId xmlns:a16="http://schemas.microsoft.com/office/drawing/2014/main" id="{7B18E78E-97EF-8342-AA3E-BD9BD754BAFF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649">
                <a:extLst>
                  <a:ext uri="{FF2B5EF4-FFF2-40B4-BE49-F238E27FC236}">
                    <a16:creationId xmlns:a16="http://schemas.microsoft.com/office/drawing/2014/main" id="{8686AE17-9ED8-A74B-A67E-D33E7AB5C06D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650">
                <a:extLst>
                  <a:ext uri="{FF2B5EF4-FFF2-40B4-BE49-F238E27FC236}">
                    <a16:creationId xmlns:a16="http://schemas.microsoft.com/office/drawing/2014/main" id="{D9BC5E6A-C00B-3B46-9409-6BF7CF62B2D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651">
                <a:extLst>
                  <a:ext uri="{FF2B5EF4-FFF2-40B4-BE49-F238E27FC236}">
                    <a16:creationId xmlns:a16="http://schemas.microsoft.com/office/drawing/2014/main" id="{1D4C1D73-5D1C-C440-9CA9-371083F22F3C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" name="Text Box 652">
              <a:extLst>
                <a:ext uri="{FF2B5EF4-FFF2-40B4-BE49-F238E27FC236}">
                  <a16:creationId xmlns:a16="http://schemas.microsoft.com/office/drawing/2014/main" id="{B14A4F6B-0D60-DB47-91D6-330827A4A826}"/>
                </a:ext>
              </a:extLst>
            </p:cNvPr>
            <p:cNvSpPr txBox="1"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90" y="3427"/>
              <a:ext cx="53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PCoffset9</a:t>
              </a:r>
            </a:p>
          </p:txBody>
        </p:sp>
        <p:grpSp>
          <p:nvGrpSpPr>
            <p:cNvPr id="50" name="Group 653">
              <a:extLst>
                <a:ext uri="{FF2B5EF4-FFF2-40B4-BE49-F238E27FC236}">
                  <a16:creationId xmlns:a16="http://schemas.microsoft.com/office/drawing/2014/main" id="{F9CAD53E-450C-7346-A892-E4BDD2DB13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4" y="3411"/>
              <a:ext cx="642" cy="244"/>
              <a:chOff x="1049" y="1688"/>
              <a:chExt cx="642" cy="244"/>
            </a:xfrm>
          </p:grpSpPr>
          <p:sp>
            <p:nvSpPr>
              <p:cNvPr id="52" name="Text Box 654">
                <a:extLst>
                  <a:ext uri="{FF2B5EF4-FFF2-40B4-BE49-F238E27FC236}">
                    <a16:creationId xmlns:a16="http://schemas.microsoft.com/office/drawing/2014/main" id="{31657FE8-332A-4A47-ABEC-2D3AA6070956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3" name="Line 655">
                <a:extLst>
                  <a:ext uri="{FF2B5EF4-FFF2-40B4-BE49-F238E27FC236}">
                    <a16:creationId xmlns:a16="http://schemas.microsoft.com/office/drawing/2014/main" id="{D648B5C5-D593-BD4F-8FFE-6E394497D3C6}"/>
                  </a:ext>
                </a:extLst>
              </p:cNvPr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656">
                <a:extLst>
                  <a:ext uri="{FF2B5EF4-FFF2-40B4-BE49-F238E27FC236}">
                    <a16:creationId xmlns:a16="http://schemas.microsoft.com/office/drawing/2014/main" id="{0A655644-A062-9146-B77B-FB9F02D7C129}"/>
                  </a:ext>
                </a:extLst>
              </p:cNvPr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657">
                <a:extLst>
                  <a:ext uri="{FF2B5EF4-FFF2-40B4-BE49-F238E27FC236}">
                    <a16:creationId xmlns:a16="http://schemas.microsoft.com/office/drawing/2014/main" id="{72A018C1-5A62-B743-A8B1-74253D75A76D}"/>
                  </a:ext>
                </a:extLst>
              </p:cNvPr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658">
                <a:extLst>
                  <a:ext uri="{FF2B5EF4-FFF2-40B4-BE49-F238E27FC236}">
                    <a16:creationId xmlns:a16="http://schemas.microsoft.com/office/drawing/2014/main" id="{7C1C5DE7-26A2-644B-953D-9A931E630CEE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" name="Text Box 659">
              <a:extLst>
                <a:ext uri="{FF2B5EF4-FFF2-40B4-BE49-F238E27FC236}">
                  <a16:creationId xmlns:a16="http://schemas.microsoft.com/office/drawing/2014/main" id="{A6B02FC0-B8AA-3947-8645-64ECA4A4060B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894" y="342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DR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05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6: The Assembler Helps!</a:t>
            </a:r>
          </a:p>
        </p:txBody>
      </p:sp>
      <p:sp>
        <p:nvSpPr>
          <p:cNvPr id="5121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09202"/>
          </a:xfrm>
        </p:spPr>
        <p:txBody>
          <a:bodyPr>
            <a:noAutofit/>
          </a:bodyPr>
          <a:lstStyle/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</a:t>
            </a:r>
            <a:r>
              <a:rPr lang="en-US" sz="1400" b="1" dirty="0" err="1">
                <a:latin typeface="Courier New" charset="0"/>
              </a:rPr>
              <a:t>orig</a:t>
            </a:r>
            <a:r>
              <a:rPr lang="en-US" sz="14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R1=6, R2=number, R3=prod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R1, SIX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AND	R3, R3, #0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 do {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prod = prod + number;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AGAIN	ADD	R3, R3, R2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– 1;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ADD	R1, R1, #-1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	} until (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&lt; 0);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NUMBER	.</a:t>
            </a:r>
            <a:r>
              <a:rPr lang="en-US" sz="1400" b="1" dirty="0" err="1">
                <a:latin typeface="Courier New" charset="0"/>
              </a:rPr>
              <a:t>blkw</a:t>
            </a:r>
            <a:r>
              <a:rPr lang="en-US" sz="14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SIX	.fill	x0006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latin typeface="Courier New" charset="0"/>
              </a:rPr>
              <a:t>	.end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07039-3BE5-8E4C-9EBC-3F45FCA23C01}"/>
              </a:ext>
            </a:extLst>
          </p:cNvPr>
          <p:cNvSpPr txBox="1">
            <a:spLocks noChangeArrowheads="1"/>
          </p:cNvSpPr>
          <p:nvPr/>
        </p:nvSpPr>
        <p:spPr>
          <a:xfrm>
            <a:off x="1087395" y="1396298"/>
            <a:ext cx="1672336" cy="5309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 err="1">
                <a:solidFill>
                  <a:schemeClr val="accent5"/>
                </a:solidFill>
                <a:latin typeface="Courier New" charset="0"/>
              </a:rPr>
              <a:t>Addr</a:t>
            </a:r>
            <a:r>
              <a:rPr lang="en-US" sz="1400" b="1" dirty="0">
                <a:solidFill>
                  <a:schemeClr val="accent5"/>
                </a:solidFill>
                <a:latin typeface="Courier New" charset="0"/>
              </a:rPr>
              <a:t>  Content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3050: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3050: x2207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3051: x2405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3052: x56E0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3053: x16C2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3054: x127F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3055: x03FD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3056: xF025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solidFill>
                <a:srgbClr val="00B0F0"/>
              </a:solidFill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3057:  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400" b="1" dirty="0">
                <a:solidFill>
                  <a:srgbClr val="00B0F0"/>
                </a:solidFill>
                <a:latin typeface="Courier New" charset="0"/>
              </a:rPr>
              <a:t>3058: x0006</a:t>
            </a: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  <a:p>
            <a:pPr marL="0" indent="63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1400" b="1" dirty="0">
              <a:latin typeface="Courier New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D44341-9642-744E-AFD9-E977E6810391}"/>
              </a:ext>
            </a:extLst>
          </p:cNvPr>
          <p:cNvSpPr/>
          <p:nvPr/>
        </p:nvSpPr>
        <p:spPr>
          <a:xfrm>
            <a:off x="1981200" y="4952547"/>
            <a:ext cx="4572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2E7483-61E2-A54F-ADC3-5828936A00C4}"/>
              </a:ext>
            </a:extLst>
          </p:cNvPr>
          <p:cNvCxnSpPr>
            <a:cxnSpLocks/>
          </p:cNvCxnSpPr>
          <p:nvPr/>
        </p:nvCxnSpPr>
        <p:spPr>
          <a:xfrm>
            <a:off x="2437371" y="5288692"/>
            <a:ext cx="3370305" cy="10379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AD1A04-A193-B544-87DB-25CC16433AB0}"/>
              </a:ext>
            </a:extLst>
          </p:cNvPr>
          <p:cNvSpPr txBox="1"/>
          <p:nvPr/>
        </p:nvSpPr>
        <p:spPr>
          <a:xfrm>
            <a:off x="5807676" y="6184521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we find in PCoffset9 here?</a:t>
            </a:r>
          </a:p>
          <a:p>
            <a:r>
              <a:rPr lang="en-US" dirty="0"/>
              <a:t>x1FD=-3, so x3056 </a:t>
            </a:r>
            <a:r>
              <a:rPr lang="mr-IN" dirty="0"/>
              <a:t>–</a:t>
            </a:r>
            <a:r>
              <a:rPr lang="en-US" dirty="0"/>
              <a:t> 3 = x3053 or “AGAIN”</a:t>
            </a:r>
          </a:p>
        </p:txBody>
      </p:sp>
      <p:grpSp>
        <p:nvGrpSpPr>
          <p:cNvPr id="11" name="Group 699">
            <a:extLst>
              <a:ext uri="{FF2B5EF4-FFF2-40B4-BE49-F238E27FC236}">
                <a16:creationId xmlns:a16="http://schemas.microsoft.com/office/drawing/2014/main" id="{00F933CC-5BA2-2A47-AD94-FE5B6FF5B50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803365" y="5694436"/>
            <a:ext cx="5455700" cy="318552"/>
            <a:chOff x="1105" y="1903"/>
            <a:chExt cx="4196" cy="245"/>
          </a:xfrm>
        </p:grpSpPr>
        <p:grpSp>
          <p:nvGrpSpPr>
            <p:cNvPr id="12" name="Group 224">
              <a:extLst>
                <a:ext uri="{FF2B5EF4-FFF2-40B4-BE49-F238E27FC236}">
                  <a16:creationId xmlns:a16="http://schemas.microsoft.com/office/drawing/2014/main" id="{CDD04E77-3F85-F643-81F8-EBCAB3860D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1" y="1903"/>
              <a:ext cx="856" cy="245"/>
              <a:chOff x="1049" y="2142"/>
              <a:chExt cx="856" cy="245"/>
            </a:xfrm>
          </p:grpSpPr>
          <p:sp>
            <p:nvSpPr>
              <p:cNvPr id="37" name="Text Box 225">
                <a:extLst>
                  <a:ext uri="{FF2B5EF4-FFF2-40B4-BE49-F238E27FC236}">
                    <a16:creationId xmlns:a16="http://schemas.microsoft.com/office/drawing/2014/main" id="{1CD4694C-5034-6047-A7AE-B3331A71773A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8" name="Line 226">
                <a:extLst>
                  <a:ext uri="{FF2B5EF4-FFF2-40B4-BE49-F238E27FC236}">
                    <a16:creationId xmlns:a16="http://schemas.microsoft.com/office/drawing/2014/main" id="{5EB1CDF3-47FF-A047-A2FA-20631241027C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227">
                <a:extLst>
                  <a:ext uri="{FF2B5EF4-FFF2-40B4-BE49-F238E27FC236}">
                    <a16:creationId xmlns:a16="http://schemas.microsoft.com/office/drawing/2014/main" id="{DD0C7897-F6D3-FD4D-B780-A9D87BCCABF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228">
                <a:extLst>
                  <a:ext uri="{FF2B5EF4-FFF2-40B4-BE49-F238E27FC236}">
                    <a16:creationId xmlns:a16="http://schemas.microsoft.com/office/drawing/2014/main" id="{C2195296-CC76-D84D-ACC1-F145318EC059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229">
                <a:extLst>
                  <a:ext uri="{FF2B5EF4-FFF2-40B4-BE49-F238E27FC236}">
                    <a16:creationId xmlns:a16="http://schemas.microsoft.com/office/drawing/2014/main" id="{51D3D845-8082-B641-B867-1DE43EBFDFBB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230">
                <a:extLst>
                  <a:ext uri="{FF2B5EF4-FFF2-40B4-BE49-F238E27FC236}">
                    <a16:creationId xmlns:a16="http://schemas.microsoft.com/office/drawing/2014/main" id="{716B4583-3EA8-6543-B3EA-244FAEF41239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231">
                <a:extLst>
                  <a:ext uri="{FF2B5EF4-FFF2-40B4-BE49-F238E27FC236}">
                    <a16:creationId xmlns:a16="http://schemas.microsoft.com/office/drawing/2014/main" id="{3DECDFBD-9AA2-5D47-A89A-3AF4438E4DE8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" name="Text Box 232">
              <a:extLst>
                <a:ext uri="{FF2B5EF4-FFF2-40B4-BE49-F238E27FC236}">
                  <a16:creationId xmlns:a16="http://schemas.microsoft.com/office/drawing/2014/main" id="{90825312-729A-0441-A36D-D81C9A8E81D1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101" y="191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sp>
          <p:nvSpPr>
            <p:cNvPr id="14" name="Text Box 450">
              <a:extLst>
                <a:ext uri="{FF2B5EF4-FFF2-40B4-BE49-F238E27FC236}">
                  <a16:creationId xmlns:a16="http://schemas.microsoft.com/office/drawing/2014/main" id="{BB2126D9-4EEB-914C-96B1-2A967F371BD4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730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n</a:t>
              </a:r>
            </a:p>
          </p:txBody>
        </p:sp>
        <p:sp>
          <p:nvSpPr>
            <p:cNvPr id="15" name="Text Box 451">
              <a:extLst>
                <a:ext uri="{FF2B5EF4-FFF2-40B4-BE49-F238E27FC236}">
                  <a16:creationId xmlns:a16="http://schemas.microsoft.com/office/drawing/2014/main" id="{6511DEA7-00A4-5548-B916-3A3528E2DF80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944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z</a:t>
              </a:r>
            </a:p>
          </p:txBody>
        </p:sp>
        <p:sp>
          <p:nvSpPr>
            <p:cNvPr id="16" name="Text Box 452">
              <a:extLst>
                <a:ext uri="{FF2B5EF4-FFF2-40B4-BE49-F238E27FC236}">
                  <a16:creationId xmlns:a16="http://schemas.microsoft.com/office/drawing/2014/main" id="{1209E21E-D524-3F47-A9D3-EF06BA7CB037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158" y="1904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</a:t>
              </a:r>
            </a:p>
          </p:txBody>
        </p:sp>
        <p:grpSp>
          <p:nvGrpSpPr>
            <p:cNvPr id="17" name="Group 453">
              <a:extLst>
                <a:ext uri="{FF2B5EF4-FFF2-40B4-BE49-F238E27FC236}">
                  <a16:creationId xmlns:a16="http://schemas.microsoft.com/office/drawing/2014/main" id="{3BDFD91C-54E3-F445-A7FB-FAE887654C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5" y="1903"/>
              <a:ext cx="1926" cy="245"/>
              <a:chOff x="1049" y="3336"/>
              <a:chExt cx="1926" cy="245"/>
            </a:xfrm>
          </p:grpSpPr>
          <p:sp>
            <p:nvSpPr>
              <p:cNvPr id="20" name="Text Box 454">
                <a:extLst>
                  <a:ext uri="{FF2B5EF4-FFF2-40B4-BE49-F238E27FC236}">
                    <a16:creationId xmlns:a16="http://schemas.microsoft.com/office/drawing/2014/main" id="{C585AB3D-DDEC-B94D-AE23-E12EC274F174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049" y="3338"/>
                <a:ext cx="192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1" name="Line 455">
                <a:extLst>
                  <a:ext uri="{FF2B5EF4-FFF2-40B4-BE49-F238E27FC236}">
                    <a16:creationId xmlns:a16="http://schemas.microsoft.com/office/drawing/2014/main" id="{BA3FD1FB-91BD-8748-A255-F8A12A1BCEDB}"/>
                  </a:ext>
                </a:extLst>
              </p:cNvPr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33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456">
                <a:extLst>
                  <a:ext uri="{FF2B5EF4-FFF2-40B4-BE49-F238E27FC236}">
                    <a16:creationId xmlns:a16="http://schemas.microsoft.com/office/drawing/2014/main" id="{505FAA74-B848-4249-853C-F5593245CDB4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3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457">
                <a:extLst>
                  <a:ext uri="{FF2B5EF4-FFF2-40B4-BE49-F238E27FC236}">
                    <a16:creationId xmlns:a16="http://schemas.microsoft.com/office/drawing/2014/main" id="{914937F7-DF62-4840-984D-2931434EFF9E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119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458">
                <a:extLst>
                  <a:ext uri="{FF2B5EF4-FFF2-40B4-BE49-F238E27FC236}">
                    <a16:creationId xmlns:a16="http://schemas.microsoft.com/office/drawing/2014/main" id="{507D5A6F-580C-F444-806F-01CC00E7AB8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119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459">
                <a:extLst>
                  <a:ext uri="{FF2B5EF4-FFF2-40B4-BE49-F238E27FC236}">
                    <a16:creationId xmlns:a16="http://schemas.microsoft.com/office/drawing/2014/main" id="{24D37B30-BD2F-1F48-A427-4A067D3DA606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263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60">
                <a:extLst>
                  <a:ext uri="{FF2B5EF4-FFF2-40B4-BE49-F238E27FC236}">
                    <a16:creationId xmlns:a16="http://schemas.microsoft.com/office/drawing/2014/main" id="{CE2EAA12-F759-8547-B265-CB9287332AC0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263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61">
                <a:extLst>
                  <a:ext uri="{FF2B5EF4-FFF2-40B4-BE49-F238E27FC236}">
                    <a16:creationId xmlns:a16="http://schemas.microsoft.com/office/drawing/2014/main" id="{62BE7EEE-00EB-F34F-8BF5-74B00DB98453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477" y="3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462">
                <a:extLst>
                  <a:ext uri="{FF2B5EF4-FFF2-40B4-BE49-F238E27FC236}">
                    <a16:creationId xmlns:a16="http://schemas.microsoft.com/office/drawing/2014/main" id="{98EED0F1-C3C0-D14F-9BF7-E8B4B9CDB96D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477" y="352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463">
                <a:extLst>
                  <a:ext uri="{FF2B5EF4-FFF2-40B4-BE49-F238E27FC236}">
                    <a16:creationId xmlns:a16="http://schemas.microsoft.com/office/drawing/2014/main" id="{53345643-3845-7C4C-A1BA-04587DD49524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464">
                <a:extLst>
                  <a:ext uri="{FF2B5EF4-FFF2-40B4-BE49-F238E27FC236}">
                    <a16:creationId xmlns:a16="http://schemas.microsoft.com/office/drawing/2014/main" id="{6EC97665-FDE9-D641-BDAE-6CB1EAD802A8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465">
                <a:extLst>
                  <a:ext uri="{FF2B5EF4-FFF2-40B4-BE49-F238E27FC236}">
                    <a16:creationId xmlns:a16="http://schemas.microsoft.com/office/drawing/2014/main" id="{7036731D-A6C9-7144-A4A0-A9FE55606DD8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905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466">
                <a:extLst>
                  <a:ext uri="{FF2B5EF4-FFF2-40B4-BE49-F238E27FC236}">
                    <a16:creationId xmlns:a16="http://schemas.microsoft.com/office/drawing/2014/main" id="{E5173866-9966-8E4E-A32E-2F6F210E374E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905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467">
                <a:extLst>
                  <a:ext uri="{FF2B5EF4-FFF2-40B4-BE49-F238E27FC236}">
                    <a16:creationId xmlns:a16="http://schemas.microsoft.com/office/drawing/2014/main" id="{AFC1B4F4-5327-7842-B427-456348581C57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761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468">
                <a:extLst>
                  <a:ext uri="{FF2B5EF4-FFF2-40B4-BE49-F238E27FC236}">
                    <a16:creationId xmlns:a16="http://schemas.microsoft.com/office/drawing/2014/main" id="{9E94B331-4DFD-394C-8E8C-0F0F73D66DB5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761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469">
                <a:extLst>
                  <a:ext uri="{FF2B5EF4-FFF2-40B4-BE49-F238E27FC236}">
                    <a16:creationId xmlns:a16="http://schemas.microsoft.com/office/drawing/2014/main" id="{852E68AE-91DB-2540-9B91-813031B1C735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547" y="333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470">
                <a:extLst>
                  <a:ext uri="{FF2B5EF4-FFF2-40B4-BE49-F238E27FC236}">
                    <a16:creationId xmlns:a16="http://schemas.microsoft.com/office/drawing/2014/main" id="{49DB69DC-BF07-2B4D-811C-88A04C8B8A0B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547" y="353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Text Box 471">
              <a:extLst>
                <a:ext uri="{FF2B5EF4-FFF2-40B4-BE49-F238E27FC236}">
                  <a16:creationId xmlns:a16="http://schemas.microsoft.com/office/drawing/2014/main" id="{BE0E4511-F07D-7D43-B2D6-2C91DFB7750C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00" y="1920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PCoffset9</a:t>
              </a:r>
            </a:p>
          </p:txBody>
        </p:sp>
        <p:sp>
          <p:nvSpPr>
            <p:cNvPr id="19" name="Text Box 557">
              <a:extLst>
                <a:ext uri="{FF2B5EF4-FFF2-40B4-BE49-F238E27FC236}">
                  <a16:creationId xmlns:a16="http://schemas.microsoft.com/office/drawing/2014/main" id="{1A0F75B2-C20C-1647-8563-5DBC99DDF0DA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05" y="191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BR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4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Gets Assembled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700" dirty="0"/>
              <a:t>e.g. What </a:t>
            </a:r>
            <a:r>
              <a:rPr lang="en-US" sz="2700" dirty="0" err="1"/>
              <a:t>complx</a:t>
            </a:r>
            <a:r>
              <a:rPr lang="en-US" sz="2700" dirty="0"/>
              <a:t> shows)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3917" b="-3917"/>
          <a:stretch>
            <a:fillRect/>
          </a:stretch>
        </p:blipFill>
        <p:spPr>
          <a:xfrm>
            <a:off x="5181600" y="2151063"/>
            <a:ext cx="5334000" cy="397510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3929" b="-3929"/>
          <a:stretch>
            <a:fillRect/>
          </a:stretch>
        </p:blipFill>
        <p:spPr>
          <a:xfrm>
            <a:off x="1752600" y="2133600"/>
            <a:ext cx="3657600" cy="3975100"/>
          </a:xfrm>
        </p:spPr>
      </p:pic>
      <p:sp>
        <p:nvSpPr>
          <p:cNvPr id="12" name="TextBox 11"/>
          <p:cNvSpPr txBox="1"/>
          <p:nvPr/>
        </p:nvSpPr>
        <p:spPr>
          <a:xfrm>
            <a:off x="1981201" y="1828800"/>
            <a:ext cx="123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Mem</a:t>
            </a:r>
            <a:r>
              <a:rPr lang="en-US" u="sng" dirty="0"/>
              <a:t> </a:t>
            </a:r>
            <a:r>
              <a:rPr lang="en-US" u="sng" dirty="0" err="1"/>
              <a:t>Addr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276600" y="1828800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43400" y="1828800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Dec</a:t>
            </a:r>
          </a:p>
        </p:txBody>
      </p:sp>
      <p:sp>
        <p:nvSpPr>
          <p:cNvPr id="15" name="Oval 14"/>
          <p:cNvSpPr/>
          <p:nvPr/>
        </p:nvSpPr>
        <p:spPr>
          <a:xfrm>
            <a:off x="3657600" y="2590800"/>
            <a:ext cx="4572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</p:cNvCxnSpPr>
          <p:nvPr/>
        </p:nvCxnSpPr>
        <p:spPr>
          <a:xfrm>
            <a:off x="3886200" y="3048000"/>
            <a:ext cx="457200" cy="3200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19600" y="6324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x5 = 5, so x3052 + 5 = x3057 or “NUMBER” </a:t>
            </a:r>
          </a:p>
        </p:txBody>
      </p:sp>
    </p:spTree>
    <p:extLst>
      <p:ext uri="{BB962C8B-B14F-4D97-AF65-F5344CB8AC3E}">
        <p14:creationId xmlns:p14="http://schemas.microsoft.com/office/powerpoint/2010/main" val="3501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Gets Assembled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700" dirty="0"/>
              <a:t>e.g. What </a:t>
            </a:r>
            <a:r>
              <a:rPr lang="en-US" sz="2700" dirty="0" err="1"/>
              <a:t>complx</a:t>
            </a:r>
            <a:r>
              <a:rPr lang="en-US" sz="2700" dirty="0"/>
              <a:t> shows)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3917" b="-3917"/>
          <a:stretch>
            <a:fillRect/>
          </a:stretch>
        </p:blipFill>
        <p:spPr>
          <a:xfrm>
            <a:off x="5181600" y="2151063"/>
            <a:ext cx="5334000" cy="397510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3929" b="-3929"/>
          <a:stretch>
            <a:fillRect/>
          </a:stretch>
        </p:blipFill>
        <p:spPr>
          <a:xfrm>
            <a:off x="1752600" y="2133600"/>
            <a:ext cx="3657600" cy="3975100"/>
          </a:xfrm>
        </p:spPr>
      </p:pic>
      <p:sp>
        <p:nvSpPr>
          <p:cNvPr id="12" name="TextBox 11"/>
          <p:cNvSpPr txBox="1"/>
          <p:nvPr/>
        </p:nvSpPr>
        <p:spPr>
          <a:xfrm>
            <a:off x="1981201" y="1828800"/>
            <a:ext cx="123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Mem</a:t>
            </a:r>
            <a:r>
              <a:rPr lang="en-US" u="sng" dirty="0"/>
              <a:t> </a:t>
            </a:r>
            <a:r>
              <a:rPr lang="en-US" u="sng" dirty="0" err="1"/>
              <a:t>Addr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276600" y="1828800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43400" y="1828800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Dec</a:t>
            </a:r>
          </a:p>
        </p:txBody>
      </p:sp>
      <p:sp>
        <p:nvSpPr>
          <p:cNvPr id="15" name="Oval 14"/>
          <p:cNvSpPr/>
          <p:nvPr/>
        </p:nvSpPr>
        <p:spPr>
          <a:xfrm>
            <a:off x="3657600" y="4267200"/>
            <a:ext cx="457200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</p:cNvCxnSpPr>
          <p:nvPr/>
        </p:nvCxnSpPr>
        <p:spPr>
          <a:xfrm>
            <a:off x="3886200" y="4724400"/>
            <a:ext cx="304800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19600" y="6324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x1FD=-3, so x3056 </a:t>
            </a:r>
            <a:r>
              <a:rPr lang="mr-IN" dirty="0"/>
              <a:t>–</a:t>
            </a:r>
            <a:r>
              <a:rPr lang="en-US" dirty="0"/>
              <a:t> 3 = x3053 or “AGAIN”</a:t>
            </a:r>
          </a:p>
        </p:txBody>
      </p:sp>
    </p:spTree>
    <p:extLst>
      <p:ext uri="{BB962C8B-B14F-4D97-AF65-F5344CB8AC3E}">
        <p14:creationId xmlns:p14="http://schemas.microsoft.com/office/powerpoint/2010/main" val="1372520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209801" y="1905000"/>
            <a:ext cx="817245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.</a:t>
            </a:r>
            <a:r>
              <a:rPr lang="en-US" sz="2000" b="1" dirty="0" err="1">
                <a:latin typeface="Courier New" charset="0"/>
              </a:rPr>
              <a:t>orig</a:t>
            </a:r>
            <a:r>
              <a:rPr lang="en-US" sz="20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R1, SIX	; R1 is loop counter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R2,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AND	R3, R3, #0	; </a:t>
            </a:r>
            <a:r>
              <a:rPr lang="en-US" sz="2000" b="1" dirty="0" err="1">
                <a:latin typeface="Courier New" charset="0"/>
              </a:rPr>
              <a:t>Clr</a:t>
            </a:r>
            <a:r>
              <a:rPr lang="en-US" sz="2000" b="1" dirty="0">
                <a:latin typeface="Courier New" charset="0"/>
              </a:rPr>
              <a:t> R3, will hold product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Do until R1 &lt;= 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AGAIN	ADD	R3, R3, R2	; Summing into R3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ADD	R1, R1, #-1	; Dec loop counter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BRP	AGAIN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NUMBER	.</a:t>
            </a:r>
            <a:r>
              <a:rPr lang="en-US" sz="2000" b="1" dirty="0" err="1">
                <a:latin typeface="Courier New" charset="0"/>
              </a:rPr>
              <a:t>blkw</a:t>
            </a:r>
            <a:r>
              <a:rPr lang="en-US" sz="20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SIX	.fill	x0006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.end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Original Version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4C41B7-B1D2-6B44-9FA0-6927FB95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4F915A7-8DC0-2E4B-AB9F-450CDE142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562601"/>
            <a:ext cx="3849732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800" dirty="0">
                <a:latin typeface="Comic Sans MS" charset="0"/>
              </a:rPr>
              <a:t>Any clearer?</a:t>
            </a:r>
          </a:p>
        </p:txBody>
      </p:sp>
    </p:spTree>
    <p:extLst>
      <p:ext uri="{BB962C8B-B14F-4D97-AF65-F5344CB8AC3E}">
        <p14:creationId xmlns:p14="http://schemas.microsoft.com/office/powerpoint/2010/main" val="32312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the Algorithm?</a:t>
            </a:r>
          </a:p>
        </p:txBody>
      </p:sp>
      <p:sp>
        <p:nvSpPr>
          <p:cNvPr id="1228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.</a:t>
            </a:r>
            <a:r>
              <a:rPr lang="en-US" sz="2000" b="1" dirty="0" err="1">
                <a:latin typeface="Courier New" charset="0"/>
              </a:rPr>
              <a:t>orig</a:t>
            </a:r>
            <a:r>
              <a:rPr lang="en-US" sz="2000" b="1" dirty="0">
                <a:latin typeface="Courier New" charset="0"/>
              </a:rPr>
              <a:t> x3050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R2, NUMBER	; R2 = NUMBER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ADD	R2, R2, R2	; R2 = R2*2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	ADD	R3, R2, R2	; R3 = R2*4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	ADD	R3, R3, R2	; R3 = R2*4 + R2*2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HALT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NUMBER	.</a:t>
            </a:r>
            <a:r>
              <a:rPr lang="en-US" sz="2000" b="1" dirty="0" err="1">
                <a:latin typeface="Courier New" charset="0"/>
              </a:rPr>
              <a:t>blkw</a:t>
            </a:r>
            <a:r>
              <a:rPr lang="en-US" sz="2000" b="1" dirty="0">
                <a:latin typeface="Courier New" charset="0"/>
              </a:rPr>
              <a:t>	1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.end	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6781800" y="5562601"/>
            <a:ext cx="3699450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800" dirty="0">
                <a:latin typeface="Comic Sans MS" charset="0"/>
              </a:rPr>
              <a:t>Any better?</a:t>
            </a:r>
          </a:p>
        </p:txBody>
      </p:sp>
    </p:spTree>
    <p:extLst>
      <p:ext uri="{BB962C8B-B14F-4D97-AF65-F5344CB8AC3E}">
        <p14:creationId xmlns:p14="http://schemas.microsoft.com/office/powerpoint/2010/main" val="409272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Indent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here 	add 	r4, r3, r1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	loop</a:t>
            </a:r>
          </a:p>
          <a:p>
            <a:pPr marL="0" indent="0">
              <a:buNone/>
              <a:defRPr/>
            </a:pPr>
            <a:endParaRPr lang="en-US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COMMENTS!!!</a:t>
            </a:r>
          </a:p>
          <a:p>
            <a:pPr lvl="1">
              <a:defRPr/>
            </a:pPr>
            <a:r>
              <a:rPr lang="en-US" dirty="0"/>
              <a:t>Don't just describe the instruction</a:t>
            </a:r>
          </a:p>
          <a:p>
            <a:pPr lvl="1">
              <a:defRPr/>
            </a:pPr>
            <a:r>
              <a:rPr lang="en-US" dirty="0"/>
              <a:t>Relate to algorithm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Use meaningful labels whenever possible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89416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83DBE-6700-0D47-91AA-2CB10AAD8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Causes one machine instruction to be assembled</a:t>
            </a:r>
          </a:p>
          <a:p>
            <a:r>
              <a:rPr lang="en-US" dirty="0"/>
              <a:t>Causes more than one machine instruction to be assembled</a:t>
            </a:r>
          </a:p>
          <a:p>
            <a:r>
              <a:rPr lang="en-US" dirty="0"/>
              <a:t>Tells the assembler to do something other than assemble a machine instruction</a:t>
            </a:r>
          </a:p>
          <a:p>
            <a:r>
              <a:rPr lang="en-US" dirty="0"/>
              <a:t>None of the above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8939FC-3A7B-0A47-9D33-1C1C1ABE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6994E6-2041-C240-A99D-7EA602EAF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assembler directive 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37BF385-350E-B546-81C9-E159E794928F}"/>
              </a:ext>
            </a:extLst>
          </p:cNvPr>
          <p:cNvSpPr/>
          <p:nvPr/>
        </p:nvSpPr>
        <p:spPr>
          <a:xfrm>
            <a:off x="10486385" y="4556625"/>
            <a:ext cx="757238" cy="35718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6F75A-6AC9-4C51-9CD1-749C534610F3}"/>
              </a:ext>
            </a:extLst>
          </p:cNvPr>
          <p:cNvSpPr txBox="1"/>
          <p:nvPr/>
        </p:nvSpPr>
        <p:spPr>
          <a:xfrm>
            <a:off x="9782629" y="59871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ea typeface="ＭＳ Ｐゴシック"/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5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Pseudo-ops (Assembler Directives)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b="1" dirty="0">
                <a:latin typeface="Arial" charset="0"/>
              </a:rPr>
              <a:t>.</a:t>
            </a:r>
            <a:r>
              <a:rPr lang="en-US" sz="2800" b="1" dirty="0" err="1">
                <a:latin typeface="Courier New" charset="0"/>
              </a:rPr>
              <a:t>orig</a:t>
            </a:r>
            <a:endParaRPr lang="en-US" sz="2800" b="1" dirty="0">
              <a:latin typeface="Courier New" charset="0"/>
            </a:endParaRPr>
          </a:p>
          <a:p>
            <a:pPr lvl="1" eaLnBrk="1" hangingPunct="1"/>
            <a:r>
              <a:rPr lang="en-US" sz="2400" dirty="0">
                <a:latin typeface="Arial" charset="0"/>
              </a:rPr>
              <a:t>Where to put the data to be assembled</a:t>
            </a:r>
          </a:p>
          <a:p>
            <a:pPr eaLnBrk="1" hangingPunct="1"/>
            <a:r>
              <a:rPr lang="en-US" sz="2800" b="1" dirty="0">
                <a:latin typeface="Courier New" charset="0"/>
              </a:rPr>
              <a:t>.fill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Initialize one location</a:t>
            </a:r>
          </a:p>
          <a:p>
            <a:pPr eaLnBrk="1" hangingPunct="1"/>
            <a:r>
              <a:rPr lang="en-US" sz="2800" b="1" dirty="0">
                <a:latin typeface="Courier New" charset="0"/>
              </a:rPr>
              <a:t>.</a:t>
            </a:r>
            <a:r>
              <a:rPr lang="en-US" sz="2800" b="1" dirty="0" err="1">
                <a:latin typeface="Courier New" charset="0"/>
              </a:rPr>
              <a:t>blkw</a:t>
            </a:r>
            <a:r>
              <a:rPr lang="en-US" sz="2800" b="1" dirty="0">
                <a:latin typeface="Courier New" charset="0"/>
              </a:rPr>
              <a:t> n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Set aside n words in memory</a:t>
            </a:r>
          </a:p>
          <a:p>
            <a:pPr eaLnBrk="1" hangingPunct="1"/>
            <a:r>
              <a:rPr lang="en-US" sz="2800" b="1" dirty="0">
                <a:latin typeface="Courier New" charset="0"/>
              </a:rPr>
              <a:t>.</a:t>
            </a:r>
            <a:r>
              <a:rPr lang="en-US" sz="2800" b="1" dirty="0" err="1">
                <a:latin typeface="Courier New" charset="0"/>
              </a:rPr>
              <a:t>stringz</a:t>
            </a:r>
            <a:r>
              <a:rPr lang="en-US" sz="2800" b="1" dirty="0">
                <a:latin typeface="Courier New" charset="0"/>
              </a:rPr>
              <a:t> "sample"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Initialize 7 locations (sample + 0 word)</a:t>
            </a:r>
            <a:r>
              <a:rPr lang="en-US" sz="2400" b="1" dirty="0">
                <a:latin typeface="Courier New" charset="0"/>
              </a:rPr>
              <a:t> </a:t>
            </a:r>
          </a:p>
          <a:p>
            <a:pPr eaLnBrk="1" hangingPunct="1"/>
            <a:r>
              <a:rPr lang="en-US" sz="2800" b="1" dirty="0">
                <a:latin typeface="Courier New" charset="0"/>
              </a:rPr>
              <a:t>.end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End of assembly program or block</a:t>
            </a:r>
          </a:p>
          <a:p>
            <a:pPr eaLnBrk="1" hangingPunct="1"/>
            <a:endParaRPr lang="en-US" sz="28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34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.fill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Reserve and fill a word with a numeric value, optionally naming it</a:t>
            </a:r>
          </a:p>
        </p:txBody>
      </p:sp>
    </p:spTree>
    <p:extLst>
      <p:ext uri="{BB962C8B-B14F-4D97-AF65-F5344CB8AC3E}">
        <p14:creationId xmlns:p14="http://schemas.microsoft.com/office/powerpoint/2010/main" val="170108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Assembly Language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Low level language</a:t>
            </a:r>
          </a:p>
          <a:p>
            <a:pPr eaLnBrk="1" hangingPunct="1"/>
            <a:r>
              <a:rPr lang="en-US" dirty="0">
                <a:latin typeface="Arial" charset="0"/>
              </a:rPr>
              <a:t>Dependent on ISA</a:t>
            </a:r>
          </a:p>
          <a:p>
            <a:pPr eaLnBrk="1" hangingPunct="1"/>
            <a:r>
              <a:rPr lang="en-US" dirty="0">
                <a:latin typeface="Arial" charset="0"/>
              </a:rPr>
              <a:t>Typically each instruction line in assembly language produces a single machine instruction</a:t>
            </a:r>
          </a:p>
          <a:p>
            <a:pPr eaLnBrk="1" hangingPunct="1"/>
            <a:r>
              <a:rPr lang="en-US" dirty="0">
                <a:latin typeface="Arial" charset="0"/>
              </a:rPr>
              <a:t>Contrast with high level languages</a:t>
            </a:r>
          </a:p>
          <a:p>
            <a:pPr lvl="1" eaLnBrk="1" hangingPunct="1"/>
            <a:r>
              <a:rPr lang="en-US" dirty="0">
                <a:latin typeface="Arial" charset="0"/>
              </a:rPr>
              <a:t>FORTRAN, C, etc.</a:t>
            </a:r>
          </a:p>
          <a:p>
            <a:pPr lvl="1" eaLnBrk="1" hangingPunct="1"/>
            <a:r>
              <a:rPr lang="en-US" dirty="0">
                <a:latin typeface="Arial" charset="0"/>
              </a:rPr>
              <a:t>Typically converted to assembly!</a:t>
            </a:r>
          </a:p>
          <a:p>
            <a:pPr eaLnBrk="1" hangingPunct="1"/>
            <a:r>
              <a:rPr lang="en-US" dirty="0">
                <a:latin typeface="Arial" charset="0"/>
              </a:rPr>
              <a:t>User friendly (compared to what, you ask?)</a:t>
            </a:r>
          </a:p>
          <a:p>
            <a:pPr lvl="1" eaLnBrk="1" hangingPunct="1"/>
            <a:r>
              <a:rPr lang="en-US" dirty="0">
                <a:latin typeface="Arial" charset="0"/>
              </a:rPr>
              <a:t>Mnemonics, not binary numbers</a:t>
            </a:r>
          </a:p>
          <a:p>
            <a:pPr lvl="1" eaLnBrk="1" hangingPunct="1"/>
            <a:r>
              <a:rPr lang="en-US" dirty="0">
                <a:latin typeface="Arial" charset="0"/>
              </a:rPr>
              <a:t>Names for memory addresses and </a:t>
            </a:r>
            <a:r>
              <a:rPr lang="en-US" dirty="0" err="1">
                <a:latin typeface="Arial" charset="0"/>
              </a:rPr>
              <a:t>opcodes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Does a bit more than just the machine instructions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76370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.blkw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Reserve and optionally name the beginning of an area of memory</a:t>
            </a:r>
          </a:p>
        </p:txBody>
      </p:sp>
    </p:spTree>
    <p:extLst>
      <p:ext uri="{BB962C8B-B14F-4D97-AF65-F5344CB8AC3E}">
        <p14:creationId xmlns:p14="http://schemas.microsoft.com/office/powerpoint/2010/main" val="740427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blkw</a:t>
            </a:r>
            <a:r>
              <a:rPr lang="en-US" dirty="0"/>
              <a:t>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2133601"/>
            <a:ext cx="3171497" cy="39925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800" b="1" i="1" dirty="0"/>
              <a:t>Code</a:t>
            </a:r>
          </a:p>
          <a:p>
            <a:pPr marL="457200" lvl="1" indent="0">
              <a:buNone/>
            </a:pPr>
            <a:r>
              <a:rPr lang="en-US" sz="2400" dirty="0"/>
              <a:t>	.</a:t>
            </a:r>
            <a:r>
              <a:rPr lang="en-US" sz="2400" dirty="0" err="1"/>
              <a:t>orig</a:t>
            </a:r>
            <a:r>
              <a:rPr lang="en-US" sz="2400" dirty="0"/>
              <a:t>	x3000</a:t>
            </a:r>
          </a:p>
          <a:p>
            <a:pPr marL="0" indent="0">
              <a:buNone/>
            </a:pPr>
            <a:r>
              <a:rPr lang="en-US" dirty="0"/>
              <a:t>     A	.fill	x3012</a:t>
            </a:r>
          </a:p>
          <a:p>
            <a:pPr marL="0" indent="0">
              <a:buNone/>
            </a:pPr>
            <a:r>
              <a:rPr lang="en-US" dirty="0"/>
              <a:t>     B	.fill	21</a:t>
            </a:r>
          </a:p>
          <a:p>
            <a:pPr marL="0" indent="0">
              <a:buNone/>
            </a:pPr>
            <a:r>
              <a:rPr lang="en-US" dirty="0"/>
              <a:t>     C	.fill	0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1" y="2133601"/>
            <a:ext cx="3171497" cy="3992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800" b="1" i="1" dirty="0"/>
              <a:t>Memory</a:t>
            </a:r>
            <a:endParaRPr lang="en-US" sz="2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X3000:		x3012	</a:t>
            </a:r>
          </a:p>
          <a:p>
            <a:pPr marL="0" indent="0">
              <a:buNone/>
            </a:pPr>
            <a:r>
              <a:rPr lang="en-US" dirty="0"/>
              <a:t>X3001:		x0015</a:t>
            </a:r>
          </a:p>
          <a:p>
            <a:pPr marL="0" indent="0">
              <a:buNone/>
            </a:pPr>
            <a:r>
              <a:rPr lang="en-US" dirty="0"/>
              <a:t>X3002:		x0000</a:t>
            </a:r>
          </a:p>
        </p:txBody>
      </p:sp>
    </p:spTree>
    <p:extLst>
      <p:ext uri="{BB962C8B-B14F-4D97-AF65-F5344CB8AC3E}">
        <p14:creationId xmlns:p14="http://schemas.microsoft.com/office/powerpoint/2010/main" val="1616602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Suppose we want some arrays?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ARR_A	.fill 0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.fill 0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.fill 0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.fill 0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.fill 0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.fill 0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ARR_B	.fill 0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.fill 0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.fill 0</a:t>
            </a:r>
          </a:p>
          <a:p>
            <a:pPr marL="0" indent="0">
              <a:buNone/>
              <a:defRPr/>
            </a:pPr>
            <a:endParaRPr lang="en-US" dirty="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99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Suppose we want an array?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ARR_A	.fill 0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.fill 0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.fill 0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.fill 0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.fill 0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.fill 0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ARR_B	.fill 0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.fill 0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.fill 0</a:t>
            </a:r>
          </a:p>
          <a:p>
            <a:pPr marL="0" indent="0">
              <a:buNone/>
              <a:defRPr/>
            </a:pPr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6629400" y="1828801"/>
            <a:ext cx="3886200" cy="255454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dirty="0"/>
              <a:t>Now suppose we want ARR_A to have 1000 Elements!</a:t>
            </a:r>
          </a:p>
        </p:txBody>
      </p:sp>
    </p:spTree>
    <p:extLst>
      <p:ext uri="{BB962C8B-B14F-4D97-AF65-F5344CB8AC3E}">
        <p14:creationId xmlns:p14="http://schemas.microsoft.com/office/powerpoint/2010/main" val="3834568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Suppose we want an array?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cs typeface="Courier New" charset="0"/>
              </a:rPr>
              <a:t>ARR_A		.</a:t>
            </a:r>
            <a:r>
              <a:rPr lang="en-US" dirty="0" err="1">
                <a:latin typeface="Courier New" charset="0"/>
                <a:cs typeface="Courier New" charset="0"/>
              </a:rPr>
              <a:t>blkw</a:t>
            </a:r>
            <a:r>
              <a:rPr lang="en-US" dirty="0">
                <a:latin typeface="Courier New" charset="0"/>
                <a:cs typeface="Courier New" charset="0"/>
              </a:rPr>
              <a:t> 1000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cs typeface="Courier New" charset="0"/>
              </a:rPr>
              <a:t>ARR_B		.</a:t>
            </a:r>
            <a:r>
              <a:rPr lang="en-US" dirty="0" err="1">
                <a:latin typeface="Courier New" charset="0"/>
                <a:cs typeface="Courier New" charset="0"/>
              </a:rPr>
              <a:t>blkw</a:t>
            </a:r>
            <a:r>
              <a:rPr lang="en-US" dirty="0">
                <a:latin typeface="Courier New" charset="0"/>
                <a:cs typeface="Courier New" charset="0"/>
              </a:rPr>
              <a:t> 3</a:t>
            </a:r>
          </a:p>
          <a:p>
            <a:pPr marL="0" indent="0">
              <a:buNone/>
            </a:pPr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7543800" y="1828800"/>
            <a:ext cx="2971800" cy="30469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dirty="0"/>
              <a:t>ARR_A has 1000 Elements </a:t>
            </a:r>
          </a:p>
          <a:p>
            <a:endParaRPr lang="en-US" sz="1800" dirty="0"/>
          </a:p>
          <a:p>
            <a:r>
              <a:rPr lang="en-US" sz="1800" dirty="0"/>
              <a:t>1000 words of memory are blocked out, or reserved, for ARR_A</a:t>
            </a:r>
          </a:p>
        </p:txBody>
      </p:sp>
    </p:spTree>
    <p:extLst>
      <p:ext uri="{BB962C8B-B14F-4D97-AF65-F5344CB8AC3E}">
        <p14:creationId xmlns:p14="http://schemas.microsoft.com/office/powerpoint/2010/main" val="3465498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.stringz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an ASCII string in memory with a zero terminator, optionally naming it</a:t>
            </a:r>
          </a:p>
        </p:txBody>
      </p:sp>
    </p:spTree>
    <p:extLst>
      <p:ext uri="{BB962C8B-B14F-4D97-AF65-F5344CB8AC3E}">
        <p14:creationId xmlns:p14="http://schemas.microsoft.com/office/powerpoint/2010/main" val="3524939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Consider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200400" algn="l"/>
              </a:tabLst>
            </a:pPr>
            <a:r>
              <a:rPr lang="en-US">
                <a:latin typeface="Lucida Console" charset="0"/>
              </a:rPr>
              <a:t>message	.fill 'H'</a:t>
            </a:r>
          </a:p>
          <a:p>
            <a:pPr marL="0" indent="0">
              <a:buNone/>
              <a:tabLst>
                <a:tab pos="3200400" algn="l"/>
              </a:tabLst>
            </a:pPr>
            <a:r>
              <a:rPr lang="en-US">
                <a:latin typeface="Lucida Console" charset="0"/>
              </a:rPr>
              <a:t>	.fill 'e'	</a:t>
            </a:r>
          </a:p>
          <a:p>
            <a:pPr marL="0" indent="0">
              <a:buNone/>
              <a:tabLst>
                <a:tab pos="3200400" algn="l"/>
              </a:tabLst>
            </a:pPr>
            <a:r>
              <a:rPr lang="en-US">
                <a:latin typeface="Lucida Console" charset="0"/>
              </a:rPr>
              <a:t>	.fill 'l'</a:t>
            </a:r>
          </a:p>
          <a:p>
            <a:pPr marL="0" indent="0">
              <a:buNone/>
              <a:tabLst>
                <a:tab pos="3200400" algn="l"/>
              </a:tabLst>
            </a:pPr>
            <a:r>
              <a:rPr lang="en-US">
                <a:latin typeface="Lucida Console" charset="0"/>
              </a:rPr>
              <a:t>	.fill 'l'</a:t>
            </a:r>
          </a:p>
          <a:p>
            <a:pPr marL="0" indent="0">
              <a:buNone/>
              <a:tabLst>
                <a:tab pos="3200400" algn="l"/>
              </a:tabLst>
            </a:pPr>
            <a:r>
              <a:rPr lang="en-US">
                <a:latin typeface="Lucida Console" charset="0"/>
              </a:rPr>
              <a:t>	.fill 'o'</a:t>
            </a:r>
          </a:p>
          <a:p>
            <a:pPr marL="0" indent="0">
              <a:buNone/>
              <a:tabLst>
                <a:tab pos="3200400" algn="l"/>
              </a:tabLst>
            </a:pPr>
            <a:r>
              <a:rPr lang="en-US">
                <a:latin typeface="Lucida Console" charset="0"/>
              </a:rPr>
              <a:t>	.fill </a:t>
            </a:r>
            <a:r>
              <a:rPr lang="en-US">
                <a:solidFill>
                  <a:srgbClr val="FF0000"/>
                </a:solidFill>
                <a:latin typeface="Lucida Console" charset="0"/>
              </a:rPr>
              <a:t>0</a:t>
            </a:r>
          </a:p>
          <a:p>
            <a:pPr marL="0" indent="0">
              <a:buNone/>
              <a:tabLst>
                <a:tab pos="3200400" algn="l"/>
              </a:tabLst>
            </a:pPr>
            <a:endParaRPr lang="en-US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26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Consider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200400" algn="l"/>
              </a:tabLst>
            </a:pPr>
            <a:r>
              <a:rPr lang="en-US">
                <a:latin typeface="Lucida Console" charset="0"/>
              </a:rPr>
              <a:t>message	.stringz "Hello"</a:t>
            </a:r>
            <a:endParaRPr lang="en-US">
              <a:solidFill>
                <a:srgbClr val="FF0000"/>
              </a:solidFill>
              <a:latin typeface="Lucida Console" charset="0"/>
            </a:endParaRPr>
          </a:p>
          <a:p>
            <a:pPr marL="0" indent="0">
              <a:buNone/>
              <a:tabLst>
                <a:tab pos="3200400" algn="l"/>
              </a:tabLst>
            </a:pPr>
            <a:endParaRPr lang="en-US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69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79E1FC-CB44-9849-9601-AD2528D0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339" y="3181352"/>
            <a:ext cx="8776366" cy="34290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Sets C to the current address and causes a word containing decimal 20 to be placed in memory at the current address</a:t>
            </a:r>
          </a:p>
          <a:p>
            <a:r>
              <a:rPr lang="en-US" dirty="0"/>
              <a:t>Sets C to the current address and causes a 20 words containing decimal 20 to be placed in memory starting at the current address</a:t>
            </a:r>
          </a:p>
          <a:p>
            <a:r>
              <a:rPr lang="en-US" dirty="0"/>
              <a:t>Sets C to the current address and reserves 20 words of memory starting at C</a:t>
            </a:r>
          </a:p>
          <a:p>
            <a:r>
              <a:rPr lang="en-US" dirty="0"/>
              <a:t>Sets C to the current address + 1 and reserves 20 words of memory starting at C</a:t>
            </a:r>
          </a:p>
          <a:p>
            <a:pPr marL="0" indent="0">
              <a:buClr>
                <a:srgbClr val="A6A6A6"/>
              </a:buClr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0E228B-534C-AA45-ABB8-95E4ECEF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00C61E-3361-794E-BBDA-B70FAA00D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this assembler directive do?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	.</a:t>
            </a:r>
            <a:r>
              <a:rPr lang="en-US" dirty="0" err="1"/>
              <a:t>blkw</a:t>
            </a:r>
            <a:r>
              <a:rPr lang="en-US" dirty="0"/>
              <a:t>	20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1577DAC0-76E4-7C41-BB4E-12DACA639384}"/>
              </a:ext>
            </a:extLst>
          </p:cNvPr>
          <p:cNvSpPr/>
          <p:nvPr/>
        </p:nvSpPr>
        <p:spPr>
          <a:xfrm>
            <a:off x="11070382" y="5073843"/>
            <a:ext cx="757238" cy="35718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C9D8F-0BDF-499D-AEB3-CD9D93CF0670}"/>
              </a:ext>
            </a:extLst>
          </p:cNvPr>
          <p:cNvSpPr txBox="1"/>
          <p:nvPr/>
        </p:nvSpPr>
        <p:spPr>
          <a:xfrm>
            <a:off x="186018" y="539675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Arial"/>
              <a:ea typeface="ＭＳ Ｐゴシック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46184-019D-43AB-8599-2E366ACABE76}"/>
              </a:ext>
            </a:extLst>
          </p:cNvPr>
          <p:cNvSpPr txBox="1"/>
          <p:nvPr/>
        </p:nvSpPr>
        <p:spPr>
          <a:xfrm>
            <a:off x="10704286" y="62411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ＭＳ Ｐゴシック"/>
              </a:rPr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Assembly Process</a:t>
            </a:r>
          </a:p>
        </p:txBody>
      </p:sp>
      <p:sp>
        <p:nvSpPr>
          <p:cNvPr id="35737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/>
              <a:t>Objective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solidFill>
                  <a:srgbClr val="3366FF"/>
                </a:solidFill>
              </a:rPr>
              <a:t>Translate the AL (Assembly Language) program into ML (Machine Language).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solidFill>
                  <a:srgbClr val="3366FF"/>
                </a:solidFill>
              </a:rPr>
              <a:t>Each AL instruction yields one ML instruction word.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solidFill>
                  <a:srgbClr val="3366FF"/>
                </a:solidFill>
              </a:rPr>
              <a:t>Interpret pseudo-ops correctly</a:t>
            </a:r>
            <a:r>
              <a:rPr lang="en-US" dirty="0"/>
              <a:t>.</a:t>
            </a:r>
            <a:endParaRPr lang="en-US" sz="1000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/>
              <a:t>Problem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solidFill>
                  <a:srgbClr val="3366FF"/>
                </a:solidFill>
              </a:rPr>
              <a:t>An instruction may reference a label.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solidFill>
                  <a:srgbClr val="3366FF"/>
                </a:solidFill>
              </a:rPr>
              <a:t>If the label hasn</a:t>
            </a:r>
            <a:r>
              <a:rPr lang="en-US" dirty="0">
                <a:solidFill>
                  <a:srgbClr val="3366FF"/>
                </a:solidFill>
                <a:latin typeface="Arial"/>
              </a:rPr>
              <a:t>’</a:t>
            </a:r>
            <a:r>
              <a:rPr lang="en-US" dirty="0">
                <a:solidFill>
                  <a:srgbClr val="3366FF"/>
                </a:solidFill>
              </a:rPr>
              <a:t>t been encountered yet, the assembler can't form the instruction word</a:t>
            </a:r>
            <a:endParaRPr lang="en-US" sz="1000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/>
              <a:t>A Solution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solidFill>
                  <a:schemeClr val="accent2"/>
                </a:solidFill>
              </a:rPr>
              <a:t>Two-pass assembly</a:t>
            </a:r>
          </a:p>
        </p:txBody>
      </p:sp>
    </p:spTree>
    <p:extLst>
      <p:ext uri="{BB962C8B-B14F-4D97-AF65-F5344CB8AC3E}">
        <p14:creationId xmlns:p14="http://schemas.microsoft.com/office/powerpoint/2010/main" val="404776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Choices of approach</a:t>
            </a:r>
          </a:p>
          <a:p>
            <a:pPr lvl="1"/>
            <a:r>
              <a:rPr lang="en-US" dirty="0"/>
              <a:t>Assembly language programming </a:t>
            </a:r>
            <a:r>
              <a:rPr lang="en-US"/>
              <a:t>for non-programmers</a:t>
            </a:r>
            <a:endParaRPr lang="en-US" dirty="0"/>
          </a:p>
          <a:p>
            <a:pPr lvl="1"/>
            <a:r>
              <a:rPr lang="en-US" dirty="0"/>
              <a:t>Assembly language programming for experienced high-level language programmers</a:t>
            </a:r>
          </a:p>
          <a:p>
            <a:r>
              <a:rPr lang="en-US" dirty="0"/>
              <a:t>Choice of goal</a:t>
            </a:r>
          </a:p>
          <a:p>
            <a:pPr lvl="1"/>
            <a:r>
              <a:rPr lang="en-US" dirty="0"/>
              <a:t>Fluency in the language for a career in assembly language programming</a:t>
            </a:r>
          </a:p>
          <a:p>
            <a:pPr lvl="1"/>
            <a:r>
              <a:rPr lang="en-US" dirty="0"/>
              <a:t>A basic competency in assembly language for use as a tool in debugging, computer architecture,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145772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Two-Pass Assembly - 1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" charset="0"/>
              </a:rPr>
              <a:t>First Pass - generating the symbol table</a:t>
            </a:r>
          </a:p>
          <a:p>
            <a:pPr marL="519113" lvl="1" indent="-182563"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Scan each line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  <a:p>
            <a:pPr marL="519113" lvl="1" indent="-182563"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Keep track of current address (location counter)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  <a:p>
            <a:pPr marL="847725" lvl="2">
              <a:spcAft>
                <a:spcPts val="600"/>
              </a:spcAft>
            </a:pPr>
            <a:r>
              <a:rPr lang="en-US" sz="1800" dirty="0">
                <a:latin typeface="Arial" charset="0"/>
              </a:rPr>
              <a:t>Increment by 1 for each instruction</a:t>
            </a:r>
            <a:endParaRPr lang="en-US" dirty="0">
              <a:latin typeface="Arial" charset="0"/>
            </a:endParaRPr>
          </a:p>
          <a:p>
            <a:pPr marL="847725" lvl="2">
              <a:spcAft>
                <a:spcPts val="600"/>
              </a:spcAft>
            </a:pPr>
            <a:r>
              <a:rPr lang="en-US" sz="1800" dirty="0">
                <a:latin typeface="Arial" charset="0"/>
              </a:rPr>
              <a:t>Adjust the location counter as required for any pseudo-ops</a:t>
            </a:r>
          </a:p>
          <a:p>
            <a:pPr marL="847725" lvl="2">
              <a:lnSpc>
                <a:spcPct val="60000"/>
              </a:lnSpc>
              <a:spcAft>
                <a:spcPts val="600"/>
              </a:spcAft>
              <a:buNone/>
            </a:pPr>
            <a:r>
              <a:rPr lang="en-US" sz="1800" dirty="0">
                <a:latin typeface="Arial" charset="0"/>
              </a:rPr>
              <a:t>   (e.g. .fill or .</a:t>
            </a:r>
            <a:r>
              <a:rPr lang="en-US" sz="1800" dirty="0" err="1">
                <a:latin typeface="Arial" charset="0"/>
              </a:rPr>
              <a:t>stringz</a:t>
            </a:r>
            <a:r>
              <a:rPr lang="en-US" sz="1800" dirty="0">
                <a:latin typeface="Arial" charset="0"/>
              </a:rPr>
              <a:t>, etc.)</a:t>
            </a:r>
            <a:endParaRPr lang="en-US" dirty="0">
              <a:latin typeface="Arial" charset="0"/>
            </a:endParaRPr>
          </a:p>
          <a:p>
            <a:pPr marL="519113" lvl="1" indent="-182563"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For each label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  <a:p>
            <a:pPr marL="847725" lvl="2">
              <a:spcAft>
                <a:spcPts val="600"/>
              </a:spcAft>
            </a:pPr>
            <a:r>
              <a:rPr lang="en-US" sz="1800" dirty="0">
                <a:latin typeface="Arial" charset="0"/>
              </a:rPr>
              <a:t>Enter it into the symbol table</a:t>
            </a:r>
            <a:r>
              <a:rPr lang="en-US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along with the current address (location counter)</a:t>
            </a:r>
          </a:p>
          <a:p>
            <a:pPr marL="519113" lvl="1" indent="-182563"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Stop when .end is encountered</a:t>
            </a:r>
          </a:p>
        </p:txBody>
      </p:sp>
    </p:spTree>
    <p:extLst>
      <p:ext uri="{BB962C8B-B14F-4D97-AF65-F5344CB8AC3E}">
        <p14:creationId xmlns:p14="http://schemas.microsoft.com/office/powerpoint/2010/main" val="3319764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Symbol Table Example </a:t>
            </a:r>
          </a:p>
        </p:txBody>
      </p:sp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5562600" y="1905000"/>
            <a:ext cx="4495800" cy="425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	;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	; Program to multiply a number by  six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	;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		.</a:t>
            </a:r>
            <a:r>
              <a:rPr lang="en-US" sz="1400" b="1" dirty="0" err="1">
                <a:solidFill>
                  <a:srgbClr val="0000FF"/>
                </a:solidFill>
                <a:latin typeface="Arial" charset="0"/>
              </a:rPr>
              <a:t>orig</a:t>
            </a: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	x3050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x3050		LD	R1, SIX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x3051		LD	R2, NUMBER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x3052		AND	R3, R3, #0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	 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x3053	AGAIN	ADD	R3, R3, R2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x3054		ADD	R1, R1, #-1 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x3055		BRP	AGAIN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	;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x3056		HALT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	;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x3057	NUMBER	.</a:t>
            </a:r>
            <a:r>
              <a:rPr lang="en-US" sz="1400" b="1" dirty="0" err="1">
                <a:solidFill>
                  <a:srgbClr val="0000FF"/>
                </a:solidFill>
                <a:latin typeface="Arial" charset="0"/>
              </a:rPr>
              <a:t>blkw</a:t>
            </a: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	1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x3058	SIX	.fill	x0006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	;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</a:rPr>
              <a:t>		.end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3600" y="2286000"/>
          <a:ext cx="2667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5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Two-Pass Assembly - 2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Arial" charset="0"/>
              </a:rPr>
              <a:t>Second Pass - generating the ML program</a:t>
            </a:r>
          </a:p>
          <a:p>
            <a:pPr marL="519113" lvl="1" indent="-182563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Scan each line again</a:t>
            </a:r>
          </a:p>
          <a:p>
            <a:pPr marL="519113" lvl="1" indent="-182563"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Translate each AL instruction into ML</a:t>
            </a:r>
          </a:p>
          <a:p>
            <a:pPr marL="793750" lvl="2" indent="-158750">
              <a:spcAft>
                <a:spcPts val="600"/>
              </a:spcAft>
            </a:pPr>
            <a:r>
              <a:rPr lang="en-US" dirty="0">
                <a:latin typeface="Arial" charset="0"/>
              </a:rPr>
              <a:t>Look up symbols in the symbol table</a:t>
            </a:r>
          </a:p>
          <a:p>
            <a:pPr marL="793750" lvl="2" indent="-158750">
              <a:spcAft>
                <a:spcPts val="600"/>
              </a:spcAft>
            </a:pPr>
            <a:r>
              <a:rPr lang="en-US" dirty="0">
                <a:latin typeface="Arial" charset="0"/>
              </a:rPr>
              <a:t>Ensure that labels are no more than +256 / -255 lines from PCoffset9 instructions</a:t>
            </a:r>
          </a:p>
          <a:p>
            <a:pPr marL="793750" lvl="2" indent="-158750">
              <a:spcAft>
                <a:spcPts val="600"/>
              </a:spcAft>
            </a:pPr>
            <a:r>
              <a:rPr lang="en-US" dirty="0">
                <a:latin typeface="Arial" charset="0"/>
              </a:rPr>
              <a:t>Calculate operand field for the instruction</a:t>
            </a:r>
          </a:p>
          <a:p>
            <a:pPr marL="793750" lvl="2" indent="-158750">
              <a:spcAft>
                <a:spcPts val="600"/>
              </a:spcAft>
            </a:pPr>
            <a:r>
              <a:rPr lang="en-US" dirty="0">
                <a:latin typeface="Arial" charset="0"/>
              </a:rPr>
              <a:t>Update the current address (location counter)</a:t>
            </a:r>
          </a:p>
          <a:p>
            <a:pPr marL="519113" lvl="1" indent="-182563"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Fill memory locations as directed by pseudo-ops</a:t>
            </a:r>
          </a:p>
          <a:p>
            <a:pPr marL="519113" lvl="1" indent="-182563"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Stop when .end is encountered</a:t>
            </a:r>
          </a:p>
        </p:txBody>
      </p:sp>
    </p:spTree>
    <p:extLst>
      <p:ext uri="{BB962C8B-B14F-4D97-AF65-F5344CB8AC3E}">
        <p14:creationId xmlns:p14="http://schemas.microsoft.com/office/powerpoint/2010/main" val="42515642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Assembled code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1" y="1905000"/>
            <a:ext cx="3351213" cy="2895600"/>
          </a:xfrm>
        </p:spPr>
        <p:txBody>
          <a:bodyPr/>
          <a:lstStyle/>
          <a:p>
            <a:pPr marL="346075" lvl="1" indent="-174625"/>
            <a:r>
              <a:rPr lang="en-US" dirty="0">
                <a:latin typeface="Arial" charset="0"/>
              </a:rPr>
              <a:t>Using the earlier example:</a:t>
            </a:r>
          </a:p>
          <a:p>
            <a:pPr marL="346075" lvl="1" indent="-174625"/>
            <a:endParaRPr lang="en-US" sz="1800" dirty="0">
              <a:latin typeface="Arial" charset="0"/>
            </a:endParaRPr>
          </a:p>
        </p:txBody>
      </p:sp>
      <p:sp>
        <p:nvSpPr>
          <p:cNvPr id="393221" name="Text Box 5"/>
          <p:cNvSpPr txBox="1">
            <a:spLocks noChangeArrowheads="1"/>
          </p:cNvSpPr>
          <p:nvPr/>
        </p:nvSpPr>
        <p:spPr bwMode="auto">
          <a:xfrm>
            <a:off x="4953000" y="2286000"/>
            <a:ext cx="5181600" cy="269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1600" b="1" dirty="0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x3050	0010 001 0 0000 0111    ; LD R1, SIX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x3051	0010 010 0 0000 0101    ; LD R2, NUMBER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x3052	0101 011 011 1 00000    ; AND R3, R3, #0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x3053	0001 011 011 0 00 010   ; ADD R3, R3, R2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x3054	0001 001 001 1 11111    ; ADD R1, R1, #-1 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x3055	0000 001 1 1111 1101    ; BRP AGAIN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x3056	1111 0000 0010 0101     ; HALT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x3057			        ; .</a:t>
            </a:r>
            <a:r>
              <a:rPr lang="en-US" sz="1600" b="1" dirty="0" err="1">
                <a:solidFill>
                  <a:srgbClr val="0000FF"/>
                </a:solidFill>
                <a:latin typeface="Arial" charset="0"/>
              </a:rPr>
              <a:t>blkw</a:t>
            </a: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 1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x3058	0000 0000 0000 0110     ; .fill x0006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57400" y="2743200"/>
          <a:ext cx="2667000" cy="1478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val Callout 1">
            <a:extLst>
              <a:ext uri="{FF2B5EF4-FFF2-40B4-BE49-F238E27FC236}">
                <a16:creationId xmlns:a16="http://schemas.microsoft.com/office/drawing/2014/main" id="{8DE09B2E-3A55-6D40-B55F-DD4D599BAD99}"/>
              </a:ext>
            </a:extLst>
          </p:cNvPr>
          <p:cNvSpPr/>
          <p:nvPr/>
        </p:nvSpPr>
        <p:spPr>
          <a:xfrm>
            <a:off x="1124465" y="5103341"/>
            <a:ext cx="2446638" cy="1556951"/>
          </a:xfrm>
          <a:prstGeom prst="wedgeEllipseCallout">
            <a:avLst>
              <a:gd name="adj1" fmla="val 17551"/>
              <a:gd name="adj2" fmla="val -1087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an </a:t>
            </a:r>
            <a:r>
              <a:rPr lang="en-US" b="1" dirty="0"/>
              <a:t>assembly time </a:t>
            </a:r>
            <a:r>
              <a:rPr lang="en-US" dirty="0"/>
              <a:t>data structure.  It’s gone by run time!</a:t>
            </a:r>
          </a:p>
        </p:txBody>
      </p:sp>
    </p:spTree>
    <p:extLst>
      <p:ext uri="{BB962C8B-B14F-4D97-AF65-F5344CB8AC3E}">
        <p14:creationId xmlns:p14="http://schemas.microsoft.com/office/powerpoint/2010/main" val="384856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9DFA0-6080-744E-99C9-8512FB096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created during the first pass of assembly</a:t>
            </a:r>
          </a:p>
          <a:p>
            <a:r>
              <a:rPr lang="en-US" dirty="0"/>
              <a:t>Is created during the second pass of assembly</a:t>
            </a:r>
          </a:p>
          <a:p>
            <a:r>
              <a:rPr lang="en-US" dirty="0"/>
              <a:t>Holds only symbols that label machine instructions</a:t>
            </a:r>
          </a:p>
          <a:p>
            <a:r>
              <a:rPr lang="en-US" dirty="0"/>
              <a:t>Is needed only in the first pass of assembly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6ACFB8-145D-594A-AC4D-E51E64BB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0DFCE6-9854-AB47-86CC-F4A625E71B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assembly symbol table</a:t>
            </a:r>
          </a:p>
        </p:txBody>
      </p:sp>
      <p:sp>
        <p:nvSpPr>
          <p:cNvPr id="9" name="Left Arrow 5">
            <a:extLst>
              <a:ext uri="{FF2B5EF4-FFF2-40B4-BE49-F238E27FC236}">
                <a16:creationId xmlns:a16="http://schemas.microsoft.com/office/drawing/2014/main" id="{ADC7C6DE-3257-4282-B774-9EE747B31828}"/>
              </a:ext>
            </a:extLst>
          </p:cNvPr>
          <p:cNvSpPr/>
          <p:nvPr/>
        </p:nvSpPr>
        <p:spPr>
          <a:xfrm>
            <a:off x="8787868" y="3198375"/>
            <a:ext cx="740779" cy="38196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A3BFF-F224-48BF-ABF7-973C384F2A9A}"/>
              </a:ext>
            </a:extLst>
          </p:cNvPr>
          <p:cNvSpPr txBox="1"/>
          <p:nvPr/>
        </p:nvSpPr>
        <p:spPr>
          <a:xfrm>
            <a:off x="9322231" y="59900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ea typeface="ＭＳ Ｐゴシック"/>
              </a:rPr>
              <a:t>30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7A57D-D4BA-4424-B5C1-E42284668865}"/>
              </a:ext>
            </a:extLst>
          </p:cNvPr>
          <p:cNvSpPr txBox="1"/>
          <p:nvPr/>
        </p:nvSpPr>
        <p:spPr>
          <a:xfrm>
            <a:off x="6584197" y="25029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ea typeface="ＭＳ Ｐゴシック"/>
              </a:rPr>
              <a:t>Today's number: </a:t>
            </a:r>
            <a:r>
              <a:rPr lang="en-US">
                <a:latin typeface="Arial"/>
                <a:ea typeface="ＭＳ Ｐゴシック"/>
                <a:cs typeface="Arial"/>
              </a:rPr>
              <a:t>79419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7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Aliases: TRAP pseudo-instruction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514600"/>
            <a:ext cx="8229600" cy="4191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The assembler will recognize aliases for certain predefined trap instructions:</a:t>
            </a:r>
          </a:p>
          <a:p>
            <a:pPr lvl="1"/>
            <a:r>
              <a:rPr lang="en-US" dirty="0">
                <a:latin typeface="Arial" charset="0"/>
              </a:rPr>
              <a:t>TRAP x25	HALT		;Stop the CPU</a:t>
            </a:r>
          </a:p>
          <a:p>
            <a:pPr lvl="1"/>
            <a:r>
              <a:rPr lang="en-US" dirty="0">
                <a:latin typeface="Arial" charset="0"/>
              </a:rPr>
              <a:t>TRAP x23	IN		;Input character from </a:t>
            </a:r>
            <a:r>
              <a:rPr lang="en-US" dirty="0" err="1">
                <a:latin typeface="Arial" charset="0"/>
              </a:rPr>
              <a:t>kybd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TRAP x21	OUT		;Print character on screen</a:t>
            </a:r>
          </a:p>
          <a:p>
            <a:pPr lvl="1"/>
            <a:r>
              <a:rPr lang="en-US" dirty="0">
                <a:latin typeface="Arial" charset="0"/>
              </a:rPr>
              <a:t>TRAP x22	PUTS</a:t>
            </a:r>
          </a:p>
          <a:p>
            <a:pPr lvl="1" eaLnBrk="1" hangingPunct="1"/>
            <a:r>
              <a:rPr lang="en-US" dirty="0">
                <a:latin typeface="Arial" charset="0"/>
              </a:rPr>
              <a:t>TRAP x24	PUTSP</a:t>
            </a:r>
          </a:p>
          <a:p>
            <a:pPr lvl="1"/>
            <a:r>
              <a:rPr lang="en-US" dirty="0">
                <a:latin typeface="Arial" charset="0"/>
              </a:rPr>
              <a:t>TRAP x20	GETC</a:t>
            </a:r>
          </a:p>
          <a:p>
            <a:pPr eaLnBrk="1" hangingPunct="1"/>
            <a:r>
              <a:rPr lang="en-US" dirty="0">
                <a:latin typeface="Arial" charset="0"/>
              </a:rPr>
              <a:t>We’ll talk a bit later about how traps are implemented!</a:t>
            </a:r>
          </a:p>
        </p:txBody>
      </p:sp>
      <p:grpSp>
        <p:nvGrpSpPr>
          <p:cNvPr id="5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724151" y="1895476"/>
            <a:ext cx="6634163" cy="390525"/>
            <a:chOff x="405" y="3434"/>
            <a:chExt cx="4179" cy="246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154" y="3434"/>
              <a:ext cx="856" cy="245"/>
              <a:chOff x="1049" y="2142"/>
              <a:chExt cx="856" cy="245"/>
            </a:xfrm>
          </p:grpSpPr>
          <p:sp>
            <p:nvSpPr>
              <p:cNvPr id="37" name="Text Box 6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8" name="Line 7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9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0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1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2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Text Box 13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398" y="3451"/>
              <a:ext cx="3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1111</a:t>
              </a:r>
            </a:p>
          </p:txBody>
        </p: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011" y="3434"/>
              <a:ext cx="856" cy="245"/>
              <a:chOff x="1049" y="2142"/>
              <a:chExt cx="856" cy="245"/>
            </a:xfrm>
          </p:grpSpPr>
          <p:sp>
            <p:nvSpPr>
              <p:cNvPr id="30" name="Text Box 15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7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8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9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0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1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Text Box 2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41" y="345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2870" y="3434"/>
              <a:ext cx="1714" cy="246"/>
              <a:chOff x="2870" y="3436"/>
              <a:chExt cx="1714" cy="246"/>
            </a:xfrm>
          </p:grpSpPr>
          <p:sp>
            <p:nvSpPr>
              <p:cNvPr id="13" name="Text Box 24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870" y="3436"/>
                <a:ext cx="171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4" name="Line 25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15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6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415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7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3940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8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940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08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08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31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298" y="343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32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298" y="36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33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51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34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51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35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726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6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726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37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58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38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8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39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368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40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368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Text Box 4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408" y="3451"/>
              <a:ext cx="6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trapvect8</a:t>
              </a:r>
            </a:p>
          </p:txBody>
        </p:sp>
        <p:sp>
          <p:nvSpPr>
            <p:cNvPr id="12" name="Text Box 4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05" y="3451"/>
              <a:ext cx="4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TRAP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9612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Alias (Pseudo-Instructions)</a:t>
            </a:r>
          </a:p>
        </p:txBody>
      </p:sp>
      <p:grpSp>
        <p:nvGrpSpPr>
          <p:cNvPr id="44034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663826" y="2443164"/>
            <a:ext cx="6651625" cy="390525"/>
            <a:chOff x="1105" y="2297"/>
            <a:chExt cx="4190" cy="246"/>
          </a:xfrm>
        </p:grpSpPr>
        <p:grpSp>
          <p:nvGrpSpPr>
            <p:cNvPr id="44035" name="Group 5"/>
            <p:cNvGrpSpPr>
              <a:grpSpLocks/>
            </p:cNvGrpSpPr>
            <p:nvPr/>
          </p:nvGrpSpPr>
          <p:grpSpPr bwMode="auto">
            <a:xfrm>
              <a:off x="1867" y="2298"/>
              <a:ext cx="856" cy="245"/>
              <a:chOff x="1049" y="2142"/>
              <a:chExt cx="856" cy="245"/>
            </a:xfrm>
          </p:grpSpPr>
          <p:sp>
            <p:nvSpPr>
              <p:cNvPr id="44065" name="Text Box 6"/>
              <p:cNvSpPr txBox="1"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4066" name="Line 7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7" name="Line 8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8" name="Line 9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9" name="Line 10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0" name="Line 11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1" name="Line 12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36" name="Text Box 13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098" y="231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grpSp>
          <p:nvGrpSpPr>
            <p:cNvPr id="44037" name="Group 14"/>
            <p:cNvGrpSpPr>
              <a:grpSpLocks/>
            </p:cNvGrpSpPr>
            <p:nvPr/>
          </p:nvGrpSpPr>
          <p:grpSpPr bwMode="auto">
            <a:xfrm>
              <a:off x="2723" y="2298"/>
              <a:ext cx="642" cy="244"/>
              <a:chOff x="1049" y="1688"/>
              <a:chExt cx="642" cy="244"/>
            </a:xfrm>
          </p:grpSpPr>
          <p:sp>
            <p:nvSpPr>
              <p:cNvPr id="44060" name="Text Box 15"/>
              <p:cNvSpPr txBox="1"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4061" name="Line 16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2" name="Line 17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3" name="Line 18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4" name="Line 19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38" name="Text Box 20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878" y="2314"/>
              <a:ext cx="3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000</a:t>
              </a:r>
            </a:p>
          </p:txBody>
        </p:sp>
        <p:grpSp>
          <p:nvGrpSpPr>
            <p:cNvPr id="44039" name="Group 21"/>
            <p:cNvGrpSpPr>
              <a:grpSpLocks/>
            </p:cNvGrpSpPr>
            <p:nvPr/>
          </p:nvGrpSpPr>
          <p:grpSpPr bwMode="auto">
            <a:xfrm>
              <a:off x="3365" y="2298"/>
              <a:ext cx="642" cy="244"/>
              <a:chOff x="1049" y="1688"/>
              <a:chExt cx="642" cy="244"/>
            </a:xfrm>
          </p:grpSpPr>
          <p:sp>
            <p:nvSpPr>
              <p:cNvPr id="44055" name="Text Box 22"/>
              <p:cNvSpPr txBox="1"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4056" name="Line 23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7" name="Line 24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8" name="Line 25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9" name="Line 26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40" name="Text Box 27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531" y="2314"/>
              <a:ext cx="3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111</a:t>
              </a:r>
            </a:p>
          </p:txBody>
        </p:sp>
        <p:grpSp>
          <p:nvGrpSpPr>
            <p:cNvPr id="44041" name="Group 28"/>
            <p:cNvGrpSpPr>
              <a:grpSpLocks/>
            </p:cNvGrpSpPr>
            <p:nvPr/>
          </p:nvGrpSpPr>
          <p:grpSpPr bwMode="auto">
            <a:xfrm>
              <a:off x="4011" y="2297"/>
              <a:ext cx="1284" cy="245"/>
              <a:chOff x="2612" y="1341"/>
              <a:chExt cx="1284" cy="245"/>
            </a:xfrm>
          </p:grpSpPr>
          <p:sp>
            <p:nvSpPr>
              <p:cNvPr id="44044" name="Text Box 29"/>
              <p:cNvSpPr txBox="1"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2612" y="1344"/>
                <a:ext cx="1284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4045" name="Line 30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6" name="Line 31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7" name="Line 32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8" name="Line 33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9" name="Line 34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0" name="Line 35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1" name="Line 36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2" name="Line 37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3" name="Line 38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4" name="Line 39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42" name="Text Box 40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384" y="2314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  <p:sp>
          <p:nvSpPr>
            <p:cNvPr id="44043" name="Text Box 41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105" y="2314"/>
              <a:ext cx="3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RET</a:t>
              </a:r>
            </a:p>
          </p:txBody>
        </p:sp>
      </p:grpSp>
      <p:grpSp>
        <p:nvGrpSpPr>
          <p:cNvPr id="41" name="Group 4">
            <a:extLst>
              <a:ext uri="{FF2B5EF4-FFF2-40B4-BE49-F238E27FC236}">
                <a16:creationId xmlns:a16="http://schemas.microsoft.com/office/drawing/2014/main" id="{7EDC2325-F1FD-4133-8773-8366A1CDE79F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663826" y="3233738"/>
            <a:ext cx="6651625" cy="390525"/>
            <a:chOff x="1105" y="2297"/>
            <a:chExt cx="4190" cy="246"/>
          </a:xfrm>
        </p:grpSpPr>
        <p:grpSp>
          <p:nvGrpSpPr>
            <p:cNvPr id="42" name="Group 5">
              <a:extLst>
                <a:ext uri="{FF2B5EF4-FFF2-40B4-BE49-F238E27FC236}">
                  <a16:creationId xmlns:a16="http://schemas.microsoft.com/office/drawing/2014/main" id="{D4DCBC0B-A708-4F16-ABA7-13D70E385A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298"/>
              <a:ext cx="856" cy="245"/>
              <a:chOff x="1049" y="2142"/>
              <a:chExt cx="856" cy="245"/>
            </a:xfrm>
          </p:grpSpPr>
          <p:sp>
            <p:nvSpPr>
              <p:cNvPr id="72" name="Text Box 6">
                <a:extLst>
                  <a:ext uri="{FF2B5EF4-FFF2-40B4-BE49-F238E27FC236}">
                    <a16:creationId xmlns:a16="http://schemas.microsoft.com/office/drawing/2014/main" id="{E01B577E-7BA4-497B-81ED-07850E12F28B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73" name="Line 7">
                <a:extLst>
                  <a:ext uri="{FF2B5EF4-FFF2-40B4-BE49-F238E27FC236}">
                    <a16:creationId xmlns:a16="http://schemas.microsoft.com/office/drawing/2014/main" id="{FE74206A-5790-4778-99B4-2EA82A5DE068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8">
                <a:extLst>
                  <a:ext uri="{FF2B5EF4-FFF2-40B4-BE49-F238E27FC236}">
                    <a16:creationId xmlns:a16="http://schemas.microsoft.com/office/drawing/2014/main" id="{7E61083B-870C-4CDC-A1BB-E99DC0B393FD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9">
                <a:extLst>
                  <a:ext uri="{FF2B5EF4-FFF2-40B4-BE49-F238E27FC236}">
                    <a16:creationId xmlns:a16="http://schemas.microsoft.com/office/drawing/2014/main" id="{A11FCDE7-DFEE-4502-A2B4-3A3148F85DAF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10">
                <a:extLst>
                  <a:ext uri="{FF2B5EF4-FFF2-40B4-BE49-F238E27FC236}">
                    <a16:creationId xmlns:a16="http://schemas.microsoft.com/office/drawing/2014/main" id="{3222ECA4-6E69-44DF-BFE2-22EA3D561CE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1">
                <a:extLst>
                  <a:ext uri="{FF2B5EF4-FFF2-40B4-BE49-F238E27FC236}">
                    <a16:creationId xmlns:a16="http://schemas.microsoft.com/office/drawing/2014/main" id="{5D896373-B502-4F50-9948-F344DFB0B238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2">
                <a:extLst>
                  <a:ext uri="{FF2B5EF4-FFF2-40B4-BE49-F238E27FC236}">
                    <a16:creationId xmlns:a16="http://schemas.microsoft.com/office/drawing/2014/main" id="{71047051-9527-4185-8F5E-8F0D1A2381AB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 Box 13">
              <a:extLst>
                <a:ext uri="{FF2B5EF4-FFF2-40B4-BE49-F238E27FC236}">
                  <a16:creationId xmlns:a16="http://schemas.microsoft.com/office/drawing/2014/main" id="{C3A2EF99-75D2-45D6-8EE6-1EEF7E82A501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098" y="231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grpSp>
          <p:nvGrpSpPr>
            <p:cNvPr id="44" name="Group 14">
              <a:extLst>
                <a:ext uri="{FF2B5EF4-FFF2-40B4-BE49-F238E27FC236}">
                  <a16:creationId xmlns:a16="http://schemas.microsoft.com/office/drawing/2014/main" id="{E9104AD6-3F9C-45A5-8F7F-499A58B62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3" y="2298"/>
              <a:ext cx="642" cy="244"/>
              <a:chOff x="1049" y="1688"/>
              <a:chExt cx="642" cy="244"/>
            </a:xfrm>
          </p:grpSpPr>
          <p:sp>
            <p:nvSpPr>
              <p:cNvPr id="67" name="Text Box 15">
                <a:extLst>
                  <a:ext uri="{FF2B5EF4-FFF2-40B4-BE49-F238E27FC236}">
                    <a16:creationId xmlns:a16="http://schemas.microsoft.com/office/drawing/2014/main" id="{35C2317E-8BCA-43D8-B853-76C01F65A69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8" name="Line 16">
                <a:extLst>
                  <a:ext uri="{FF2B5EF4-FFF2-40B4-BE49-F238E27FC236}">
                    <a16:creationId xmlns:a16="http://schemas.microsoft.com/office/drawing/2014/main" id="{9591163C-3076-45CA-AD8D-495F8CDF1C4B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7">
                <a:extLst>
                  <a:ext uri="{FF2B5EF4-FFF2-40B4-BE49-F238E27FC236}">
                    <a16:creationId xmlns:a16="http://schemas.microsoft.com/office/drawing/2014/main" id="{E980F6BF-1DDA-4375-B051-F1BA38707243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18">
                <a:extLst>
                  <a:ext uri="{FF2B5EF4-FFF2-40B4-BE49-F238E27FC236}">
                    <a16:creationId xmlns:a16="http://schemas.microsoft.com/office/drawing/2014/main" id="{DA1CBAB8-7E3B-4C84-8A2A-F92BE45FEADC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9">
                <a:extLst>
                  <a:ext uri="{FF2B5EF4-FFF2-40B4-BE49-F238E27FC236}">
                    <a16:creationId xmlns:a16="http://schemas.microsoft.com/office/drawing/2014/main" id="{CBFE06C8-919A-43CC-87F3-150EC9310843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" name="Text Box 20">
              <a:extLst>
                <a:ext uri="{FF2B5EF4-FFF2-40B4-BE49-F238E27FC236}">
                  <a16:creationId xmlns:a16="http://schemas.microsoft.com/office/drawing/2014/main" id="{4CA26394-60BF-4BCE-A56A-1087DF8DC2C8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878" y="2314"/>
              <a:ext cx="3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000</a:t>
              </a:r>
            </a:p>
          </p:txBody>
        </p: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E3F9E912-FA9B-4D63-AFA3-87912CE07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5" y="2298"/>
              <a:ext cx="642" cy="244"/>
              <a:chOff x="1049" y="1688"/>
              <a:chExt cx="642" cy="244"/>
            </a:xfrm>
          </p:grpSpPr>
          <p:sp>
            <p:nvSpPr>
              <p:cNvPr id="62" name="Text Box 22">
                <a:extLst>
                  <a:ext uri="{FF2B5EF4-FFF2-40B4-BE49-F238E27FC236}">
                    <a16:creationId xmlns:a16="http://schemas.microsoft.com/office/drawing/2014/main" id="{5185AD7D-1821-4D10-BF93-8F4F30DBBF91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63" name="Line 23">
                <a:extLst>
                  <a:ext uri="{FF2B5EF4-FFF2-40B4-BE49-F238E27FC236}">
                    <a16:creationId xmlns:a16="http://schemas.microsoft.com/office/drawing/2014/main" id="{017FD363-0F1B-48CD-878B-0D00315D763E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24">
                <a:extLst>
                  <a:ext uri="{FF2B5EF4-FFF2-40B4-BE49-F238E27FC236}">
                    <a16:creationId xmlns:a16="http://schemas.microsoft.com/office/drawing/2014/main" id="{A651BC78-AF62-4A56-9335-A38F9658E4E0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25">
                <a:extLst>
                  <a:ext uri="{FF2B5EF4-FFF2-40B4-BE49-F238E27FC236}">
                    <a16:creationId xmlns:a16="http://schemas.microsoft.com/office/drawing/2014/main" id="{129274D8-D20D-4569-B109-2ACBECD9437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26">
                <a:extLst>
                  <a:ext uri="{FF2B5EF4-FFF2-40B4-BE49-F238E27FC236}">
                    <a16:creationId xmlns:a16="http://schemas.microsoft.com/office/drawing/2014/main" id="{025F4130-98ED-4C3B-8C69-7F9E7B08D976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" name="Text Box 27">
              <a:extLst>
                <a:ext uri="{FF2B5EF4-FFF2-40B4-BE49-F238E27FC236}">
                  <a16:creationId xmlns:a16="http://schemas.microsoft.com/office/drawing/2014/main" id="{0180ECE3-B76F-44E4-8CFD-5961979D2EAB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530" y="2314"/>
              <a:ext cx="3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/>
                <a:t>111</a:t>
              </a:r>
            </a:p>
          </p:txBody>
        </p:sp>
        <p:grpSp>
          <p:nvGrpSpPr>
            <p:cNvPr id="48" name="Group 28">
              <a:extLst>
                <a:ext uri="{FF2B5EF4-FFF2-40B4-BE49-F238E27FC236}">
                  <a16:creationId xmlns:a16="http://schemas.microsoft.com/office/drawing/2014/main" id="{6BBAD06A-457F-414B-86B1-5D4191F93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1" y="2297"/>
              <a:ext cx="1284" cy="245"/>
              <a:chOff x="2612" y="1341"/>
              <a:chExt cx="1284" cy="245"/>
            </a:xfrm>
          </p:grpSpPr>
          <p:sp>
            <p:nvSpPr>
              <p:cNvPr id="51" name="Text Box 29">
                <a:extLst>
                  <a:ext uri="{FF2B5EF4-FFF2-40B4-BE49-F238E27FC236}">
                    <a16:creationId xmlns:a16="http://schemas.microsoft.com/office/drawing/2014/main" id="{7FFE28E8-8FFE-498F-AF1E-BD623C7E7E09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612" y="1344"/>
                <a:ext cx="1284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52" name="Line 30">
                <a:extLst>
                  <a:ext uri="{FF2B5EF4-FFF2-40B4-BE49-F238E27FC236}">
                    <a16:creationId xmlns:a16="http://schemas.microsoft.com/office/drawing/2014/main" id="{A2384884-7C70-44C7-8FF9-910D3EE6729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31">
                <a:extLst>
                  <a:ext uri="{FF2B5EF4-FFF2-40B4-BE49-F238E27FC236}">
                    <a16:creationId xmlns:a16="http://schemas.microsoft.com/office/drawing/2014/main" id="{62542927-9913-407C-A98F-4C0D56871F3D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32">
                <a:extLst>
                  <a:ext uri="{FF2B5EF4-FFF2-40B4-BE49-F238E27FC236}">
                    <a16:creationId xmlns:a16="http://schemas.microsoft.com/office/drawing/2014/main" id="{C43EACB7-7503-4E71-B02E-9A65F88D2AD6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33">
                <a:extLst>
                  <a:ext uri="{FF2B5EF4-FFF2-40B4-BE49-F238E27FC236}">
                    <a16:creationId xmlns:a16="http://schemas.microsoft.com/office/drawing/2014/main" id="{A05BF607-15A0-4A71-A0E6-4D9E47A8DE08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34">
                <a:extLst>
                  <a:ext uri="{FF2B5EF4-FFF2-40B4-BE49-F238E27FC236}">
                    <a16:creationId xmlns:a16="http://schemas.microsoft.com/office/drawing/2014/main" id="{E02EAC80-154B-4564-9BDD-BE8340F21A25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35">
                <a:extLst>
                  <a:ext uri="{FF2B5EF4-FFF2-40B4-BE49-F238E27FC236}">
                    <a16:creationId xmlns:a16="http://schemas.microsoft.com/office/drawing/2014/main" id="{FB76AFDB-EA43-42E6-8023-E1D3DE6304B8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36">
                <a:extLst>
                  <a:ext uri="{FF2B5EF4-FFF2-40B4-BE49-F238E27FC236}">
                    <a16:creationId xmlns:a16="http://schemas.microsoft.com/office/drawing/2014/main" id="{327A4B5E-CE97-4EAF-8232-A52349673B5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37">
                <a:extLst>
                  <a:ext uri="{FF2B5EF4-FFF2-40B4-BE49-F238E27FC236}">
                    <a16:creationId xmlns:a16="http://schemas.microsoft.com/office/drawing/2014/main" id="{8E95BEDF-A97F-4865-AC8F-A126A11C4976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38">
                <a:extLst>
                  <a:ext uri="{FF2B5EF4-FFF2-40B4-BE49-F238E27FC236}">
                    <a16:creationId xmlns:a16="http://schemas.microsoft.com/office/drawing/2014/main" id="{3003978A-BAA2-48BF-B40E-2A15CCB0FFF3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39">
                <a:extLst>
                  <a:ext uri="{FF2B5EF4-FFF2-40B4-BE49-F238E27FC236}">
                    <a16:creationId xmlns:a16="http://schemas.microsoft.com/office/drawing/2014/main" id="{EFE64362-1B5E-4E54-9D3B-416E593DD14F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" name="Text Box 40">
              <a:extLst>
                <a:ext uri="{FF2B5EF4-FFF2-40B4-BE49-F238E27FC236}">
                  <a16:creationId xmlns:a16="http://schemas.microsoft.com/office/drawing/2014/main" id="{9042E288-5DD4-48FE-AE71-34F2DAAF61D4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384" y="2314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  <p:sp>
          <p:nvSpPr>
            <p:cNvPr id="50" name="Text Box 41">
              <a:extLst>
                <a:ext uri="{FF2B5EF4-FFF2-40B4-BE49-F238E27FC236}">
                  <a16:creationId xmlns:a16="http://schemas.microsoft.com/office/drawing/2014/main" id="{1C83D7E6-5709-451C-97D8-CDEA489417F7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05" y="2314"/>
              <a:ext cx="5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JMP R7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18E6E7-B709-4384-8FE7-9FE66594CCB4}"/>
              </a:ext>
            </a:extLst>
          </p:cNvPr>
          <p:cNvSpPr txBox="1"/>
          <p:nvPr/>
        </p:nvSpPr>
        <p:spPr>
          <a:xfrm>
            <a:off x="2663825" y="4343400"/>
            <a:ext cx="579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Same thing!</a:t>
            </a:r>
          </a:p>
        </p:txBody>
      </p:sp>
    </p:spTree>
    <p:extLst>
      <p:ext uri="{BB962C8B-B14F-4D97-AF65-F5344CB8AC3E}">
        <p14:creationId xmlns:p14="http://schemas.microsoft.com/office/powerpoint/2010/main" val="220923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Thought Question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Do we need all of these load instructions?</a:t>
            </a:r>
          </a:p>
        </p:txBody>
      </p:sp>
    </p:spTree>
    <p:extLst>
      <p:ext uri="{BB962C8B-B14F-4D97-AF65-F5344CB8AC3E}">
        <p14:creationId xmlns:p14="http://schemas.microsoft.com/office/powerpoint/2010/main" val="3953157642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Need LD?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sz="half" idx="1"/>
          </p:nvPr>
        </p:nvSpPr>
        <p:spPr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    LD R1, DATA</a:t>
            </a:r>
          </a:p>
          <a:p>
            <a:pPr eaLnBrk="1" hangingPunct="1">
              <a:buFontTx/>
              <a:buNone/>
            </a:pPr>
            <a:endParaRPr lang="pt-BR" sz="2400" b="1" dirty="0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pt-BR" sz="2400" b="1" dirty="0">
              <a:latin typeface="Courier New" charset="0"/>
            </a:endParaRPr>
          </a:p>
          <a:p>
            <a:pPr>
              <a:buNone/>
            </a:pPr>
            <a:r>
              <a:rPr lang="pt-BR" sz="2400" b="1" dirty="0">
                <a:latin typeface="Courier New" charset="0"/>
              </a:rPr>
              <a:t>...</a:t>
            </a:r>
          </a:p>
          <a:p>
            <a:pPr>
              <a:buNone/>
            </a:pPr>
            <a:r>
              <a:rPr lang="pt-BR" sz="2400" b="1" dirty="0">
                <a:latin typeface="Courier New" charset="0"/>
              </a:rPr>
              <a:t>DATA .fill 5</a:t>
            </a:r>
          </a:p>
          <a:p>
            <a:pPr eaLnBrk="1" hangingPunct="1">
              <a:buFontTx/>
              <a:buNone/>
            </a:pPr>
            <a:endParaRPr lang="pt-BR" sz="2400" b="1" dirty="0">
              <a:latin typeface="Courier New" charset="0"/>
            </a:endParaRPr>
          </a:p>
        </p:txBody>
      </p:sp>
      <p:sp>
        <p:nvSpPr>
          <p:cNvPr id="44035" name="Rectangle 5"/>
          <p:cNvSpPr>
            <a:spLocks noGrp="1" noChangeArrowheads="1"/>
          </p:cNvSpPr>
          <p:nvPr>
            <p:ph sz="half" idx="2"/>
          </p:nvPr>
        </p:nvSpPr>
        <p:spPr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      LEA R1, DATA</a:t>
            </a:r>
          </a:p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      LDR R1, R1, #0</a:t>
            </a:r>
          </a:p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        </a:t>
            </a:r>
            <a:endParaRPr lang="en-US" sz="2400" b="1" dirty="0">
              <a:latin typeface="Courier New" charset="0"/>
            </a:endParaRPr>
          </a:p>
          <a:p>
            <a:pPr>
              <a:buNone/>
            </a:pPr>
            <a:r>
              <a:rPr lang="pt-BR" sz="2400" b="1" dirty="0">
                <a:latin typeface="Courier New" charset="0"/>
              </a:rPr>
              <a:t>...</a:t>
            </a:r>
          </a:p>
          <a:p>
            <a:pPr>
              <a:buNone/>
            </a:pPr>
            <a:r>
              <a:rPr lang="pt-BR" sz="2400" b="1" dirty="0">
                <a:latin typeface="Courier New" charset="0"/>
              </a:rPr>
              <a:t>DATA .fill 5</a:t>
            </a:r>
          </a:p>
          <a:p>
            <a:pPr eaLnBrk="1" hangingPunct="1">
              <a:buFontTx/>
              <a:buNone/>
            </a:pPr>
            <a:endParaRPr lang="en-US" sz="24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71242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Need LDI?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sz="half" idx="1"/>
          </p:nvPr>
        </p:nvSpPr>
        <p:spPr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      LDI R1, ADDR</a:t>
            </a:r>
          </a:p>
          <a:p>
            <a:pPr eaLnBrk="1" hangingPunct="1">
              <a:buFontTx/>
              <a:buNone/>
            </a:pPr>
            <a:endParaRPr lang="pt-BR" sz="2400" b="1" dirty="0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pt-BR" sz="2400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ADDR  .fill   xFE00</a:t>
            </a:r>
          </a:p>
          <a:p>
            <a:pPr eaLnBrk="1" hangingPunct="1">
              <a:buFontTx/>
              <a:buNone/>
            </a:pPr>
            <a:endParaRPr lang="pt-BR" sz="2400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     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45059" name="Rectangle 4"/>
          <p:cNvSpPr>
            <a:spLocks noGrp="1" noChangeArrowheads="1"/>
          </p:cNvSpPr>
          <p:nvPr>
            <p:ph sz="half" idx="2"/>
          </p:nvPr>
        </p:nvSpPr>
        <p:spPr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      LEA R1, ADDR</a:t>
            </a:r>
          </a:p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      LDR R1, R1, #0</a:t>
            </a:r>
          </a:p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      LDR R1, R1, #0</a:t>
            </a:r>
          </a:p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ADDR  .fill   xFE00</a:t>
            </a:r>
            <a:endParaRPr lang="en-US" sz="2400" b="1" dirty="0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sz="24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65165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Choices of approach</a:t>
            </a:r>
          </a:p>
          <a:p>
            <a:pPr lvl="1"/>
            <a:r>
              <a:rPr lang="en-US" dirty="0"/>
              <a:t>Assembly language programming for non-programmers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Assembly language programming for experienced high-level language programmers</a:t>
            </a:r>
          </a:p>
          <a:p>
            <a:r>
              <a:rPr lang="en-US" dirty="0"/>
              <a:t>Choice of goal</a:t>
            </a:r>
          </a:p>
          <a:p>
            <a:pPr lvl="1"/>
            <a:r>
              <a:rPr lang="en-US" dirty="0"/>
              <a:t>Fluency in the language for a career in assembly language programming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basic competency in assembly language for use as a tool in debugging, computer architecture,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26039081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Questions?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  <a:p>
            <a:r>
              <a:rPr lang="en-US" dirty="0"/>
              <a:t>Assembler Directives</a:t>
            </a:r>
          </a:p>
          <a:p>
            <a:r>
              <a:rPr lang="en-US" dirty="0"/>
              <a:t>Labels (help for programmers with PC-</a:t>
            </a:r>
            <a:r>
              <a:rPr lang="en-US" dirty="0" err="1"/>
              <a:t>rel</a:t>
            </a:r>
            <a:r>
              <a:rPr lang="en-US" dirty="0"/>
              <a:t>)</a:t>
            </a:r>
          </a:p>
          <a:p>
            <a:r>
              <a:rPr lang="en-US" dirty="0"/>
              <a:t>Aliases / Pseudo-Ops (HALT, RET, etc.)</a:t>
            </a:r>
          </a:p>
          <a:p>
            <a:r>
              <a:rPr lang="en-US" dirty="0"/>
              <a:t>The Assembly Process</a:t>
            </a:r>
          </a:p>
          <a:p>
            <a:pPr lvl="1"/>
            <a:r>
              <a:rPr lang="en-US" dirty="0"/>
              <a:t>Symbol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4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 LC-3 instruction to multiply a number already in memory by 6?</a:t>
            </a:r>
          </a:p>
          <a:p>
            <a:r>
              <a:rPr lang="en-US" dirty="0"/>
              <a:t>Can we write code to do it?</a:t>
            </a:r>
          </a:p>
          <a:p>
            <a:r>
              <a:rPr lang="en-US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26652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6</a:t>
            </a:r>
          </a:p>
        </p:txBody>
      </p:sp>
      <p:sp>
        <p:nvSpPr>
          <p:cNvPr id="5121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09202"/>
          </a:xfrm>
        </p:spPr>
        <p:txBody>
          <a:bodyPr>
            <a:normAutofit/>
          </a:bodyPr>
          <a:lstStyle/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R1=6, R2=number, R3=prod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do {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prod = prod + number;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 = 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 – 1;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} until (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 &lt; 0);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8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6</a:t>
            </a:r>
          </a:p>
        </p:txBody>
      </p:sp>
      <p:sp>
        <p:nvSpPr>
          <p:cNvPr id="5121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09202"/>
          </a:xfrm>
        </p:spPr>
        <p:txBody>
          <a:bodyPr>
            <a:normAutofit/>
          </a:bodyPr>
          <a:lstStyle/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Multiply a number by 6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R1=6, R2=number, R3=prod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do {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	prod = prod + number;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	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 = 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 – 1;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	} until (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 &lt; 0);</a:t>
            </a:r>
          </a:p>
          <a:p>
            <a:pPr marL="0" indent="6350">
              <a:spcBef>
                <a:spcPts val="500"/>
              </a:spcBef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1202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_Template" id="{BE84910D-E539-6A4E-AD05-284A9E5AC02A}" vid="{D3840F83-395C-6D4E-B887-31D8A937F5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32329</TotalTime>
  <Words>4427</Words>
  <Application>Microsoft Macintosh PowerPoint</Application>
  <PresentationFormat>Widescreen</PresentationFormat>
  <Paragraphs>812</Paragraphs>
  <Slides>60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Comic Sans MS</vt:lpstr>
      <vt:lpstr>Corbel</vt:lpstr>
      <vt:lpstr>Courier New</vt:lpstr>
      <vt:lpstr>Lucida Console</vt:lpstr>
      <vt:lpstr>Wingdings</vt:lpstr>
      <vt:lpstr>Spectrum</vt:lpstr>
      <vt:lpstr>Assembly</vt:lpstr>
      <vt:lpstr>Outline</vt:lpstr>
      <vt:lpstr>Outline</vt:lpstr>
      <vt:lpstr>Assembly Language</vt:lpstr>
      <vt:lpstr>Our Choices</vt:lpstr>
      <vt:lpstr>Our Choices</vt:lpstr>
      <vt:lpstr>An Example</vt:lpstr>
      <vt:lpstr>Times 6</vt:lpstr>
      <vt:lpstr>Times 6</vt:lpstr>
      <vt:lpstr>Times 6</vt:lpstr>
      <vt:lpstr>Times 6</vt:lpstr>
      <vt:lpstr>Times 6</vt:lpstr>
      <vt:lpstr>Times 6</vt:lpstr>
      <vt:lpstr>Times 6</vt:lpstr>
      <vt:lpstr>Times 6</vt:lpstr>
      <vt:lpstr>Times 6</vt:lpstr>
      <vt:lpstr>Times 6</vt:lpstr>
      <vt:lpstr>Times 6</vt:lpstr>
      <vt:lpstr>Assembler Directives</vt:lpstr>
      <vt:lpstr>Labels</vt:lpstr>
      <vt:lpstr>Times 6</vt:lpstr>
      <vt:lpstr>Opcodes and Operands</vt:lpstr>
      <vt:lpstr>Times 6</vt:lpstr>
      <vt:lpstr>Options</vt:lpstr>
      <vt:lpstr>Times 6</vt:lpstr>
      <vt:lpstr>Number Bases</vt:lpstr>
      <vt:lpstr>Times 6</vt:lpstr>
      <vt:lpstr>Memory for Data</vt:lpstr>
      <vt:lpstr>Times 6: The Machine Code in Memory</vt:lpstr>
      <vt:lpstr>Times 6: The Assembler Helps!</vt:lpstr>
      <vt:lpstr>Times 6: The Assembler Helps!</vt:lpstr>
      <vt:lpstr>What Gets Assembled (e.g. What complx shows)</vt:lpstr>
      <vt:lpstr>What Gets Assembled (e.g. What complx shows)</vt:lpstr>
      <vt:lpstr>The Original Version</vt:lpstr>
      <vt:lpstr>Change the Algorithm?</vt:lpstr>
      <vt:lpstr>Assembly</vt:lpstr>
      <vt:lpstr>Question</vt:lpstr>
      <vt:lpstr>Pseudo-ops (Assembler Directives)</vt:lpstr>
      <vt:lpstr>.fill</vt:lpstr>
      <vt:lpstr>.blkw</vt:lpstr>
      <vt:lpstr>.blkw Motivation</vt:lpstr>
      <vt:lpstr>Suppose we want some arrays?</vt:lpstr>
      <vt:lpstr>Suppose we want an array?</vt:lpstr>
      <vt:lpstr>Suppose we want an array?</vt:lpstr>
      <vt:lpstr>.stringz</vt:lpstr>
      <vt:lpstr>Consider</vt:lpstr>
      <vt:lpstr>Consider</vt:lpstr>
      <vt:lpstr>PowerPoint Presentation</vt:lpstr>
      <vt:lpstr>The Assembly Process</vt:lpstr>
      <vt:lpstr>Two-Pass Assembly - 1</vt:lpstr>
      <vt:lpstr>Symbol Table Example </vt:lpstr>
      <vt:lpstr>Two-Pass Assembly - 2</vt:lpstr>
      <vt:lpstr>Assembled code</vt:lpstr>
      <vt:lpstr>Question</vt:lpstr>
      <vt:lpstr>Aliases: TRAP pseudo-instruction</vt:lpstr>
      <vt:lpstr>Alias (Pseudo-Instructions)</vt:lpstr>
      <vt:lpstr>Thought Question</vt:lpstr>
      <vt:lpstr>Need LD?</vt:lpstr>
      <vt:lpstr>Need LDI?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 &amp; Objectives</dc:title>
  <dc:creator>Bill Leahy</dc:creator>
  <cp:lastModifiedBy>Forsyth, Daniel H</cp:lastModifiedBy>
  <cp:revision>483</cp:revision>
  <cp:lastPrinted>2021-02-01T02:30:58Z</cp:lastPrinted>
  <dcterms:created xsi:type="dcterms:W3CDTF">2004-07-11T12:37:23Z</dcterms:created>
  <dcterms:modified xsi:type="dcterms:W3CDTF">2022-06-06T23:26:19Z</dcterms:modified>
</cp:coreProperties>
</file>