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25D_2C472E4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133"/>
  </p:notesMasterIdLst>
  <p:handoutMasterIdLst>
    <p:handoutMasterId r:id="rId134"/>
  </p:handoutMasterIdLst>
  <p:sldIdLst>
    <p:sldId id="256" r:id="rId2"/>
    <p:sldId id="257" r:id="rId3"/>
    <p:sldId id="595" r:id="rId4"/>
    <p:sldId id="452" r:id="rId5"/>
    <p:sldId id="453" r:id="rId6"/>
    <p:sldId id="454" r:id="rId7"/>
    <p:sldId id="455" r:id="rId8"/>
    <p:sldId id="596" r:id="rId9"/>
    <p:sldId id="597" r:id="rId10"/>
    <p:sldId id="598" r:id="rId11"/>
    <p:sldId id="599" r:id="rId12"/>
    <p:sldId id="600" r:id="rId13"/>
    <p:sldId id="463" r:id="rId14"/>
    <p:sldId id="602" r:id="rId15"/>
    <p:sldId id="464" r:id="rId16"/>
    <p:sldId id="466" r:id="rId17"/>
    <p:sldId id="467" r:id="rId18"/>
    <p:sldId id="465" r:id="rId19"/>
    <p:sldId id="301" r:id="rId20"/>
    <p:sldId id="469" r:id="rId21"/>
    <p:sldId id="468" r:id="rId22"/>
    <p:sldId id="303" r:id="rId23"/>
    <p:sldId id="258" r:id="rId24"/>
    <p:sldId id="261" r:id="rId25"/>
    <p:sldId id="470" r:id="rId26"/>
    <p:sldId id="390" r:id="rId27"/>
    <p:sldId id="304" r:id="rId28"/>
    <p:sldId id="305" r:id="rId29"/>
    <p:sldId id="306" r:id="rId30"/>
    <p:sldId id="603" r:id="rId31"/>
    <p:sldId id="471" r:id="rId32"/>
    <p:sldId id="472" r:id="rId33"/>
    <p:sldId id="479" r:id="rId34"/>
    <p:sldId id="312" r:id="rId35"/>
    <p:sldId id="316" r:id="rId36"/>
    <p:sldId id="317" r:id="rId37"/>
    <p:sldId id="318" r:id="rId38"/>
    <p:sldId id="480" r:id="rId39"/>
    <p:sldId id="319" r:id="rId40"/>
    <p:sldId id="320" r:id="rId41"/>
    <p:sldId id="481" r:id="rId42"/>
    <p:sldId id="321" r:id="rId43"/>
    <p:sldId id="500" r:id="rId44"/>
    <p:sldId id="473" r:id="rId45"/>
    <p:sldId id="474" r:id="rId46"/>
    <p:sldId id="394" r:id="rId47"/>
    <p:sldId id="483" r:id="rId48"/>
    <p:sldId id="475" r:id="rId49"/>
    <p:sldId id="493" r:id="rId50"/>
    <p:sldId id="580" r:id="rId51"/>
    <p:sldId id="581" r:id="rId52"/>
    <p:sldId id="604" r:id="rId53"/>
    <p:sldId id="494" r:id="rId54"/>
    <p:sldId id="489" r:id="rId55"/>
    <p:sldId id="583" r:id="rId56"/>
    <p:sldId id="488" r:id="rId57"/>
    <p:sldId id="582" r:id="rId58"/>
    <p:sldId id="590" r:id="rId59"/>
    <p:sldId id="589" r:id="rId60"/>
    <p:sldId id="497" r:id="rId61"/>
    <p:sldId id="498" r:id="rId62"/>
    <p:sldId id="322" r:id="rId63"/>
    <p:sldId id="587" r:id="rId64"/>
    <p:sldId id="398" r:id="rId65"/>
    <p:sldId id="592" r:id="rId66"/>
    <p:sldId id="593" r:id="rId67"/>
    <p:sldId id="347" r:id="rId68"/>
    <p:sldId id="324" r:id="rId69"/>
    <p:sldId id="393" r:id="rId70"/>
    <p:sldId id="401" r:id="rId71"/>
    <p:sldId id="502" r:id="rId72"/>
    <p:sldId id="503" r:id="rId73"/>
    <p:sldId id="504" r:id="rId74"/>
    <p:sldId id="505" r:id="rId75"/>
    <p:sldId id="509" r:id="rId76"/>
    <p:sldId id="510" r:id="rId77"/>
    <p:sldId id="511" r:id="rId78"/>
    <p:sldId id="512" r:id="rId79"/>
    <p:sldId id="525" r:id="rId80"/>
    <p:sldId id="514" r:id="rId81"/>
    <p:sldId id="532" r:id="rId82"/>
    <p:sldId id="515" r:id="rId83"/>
    <p:sldId id="516" r:id="rId84"/>
    <p:sldId id="517" r:id="rId85"/>
    <p:sldId id="523" r:id="rId86"/>
    <p:sldId id="524" r:id="rId87"/>
    <p:sldId id="527" r:id="rId88"/>
    <p:sldId id="526" r:id="rId89"/>
    <p:sldId id="528" r:id="rId90"/>
    <p:sldId id="529" r:id="rId91"/>
    <p:sldId id="530" r:id="rId92"/>
    <p:sldId id="531" r:id="rId93"/>
    <p:sldId id="545" r:id="rId94"/>
    <p:sldId id="544" r:id="rId95"/>
    <p:sldId id="543" r:id="rId96"/>
    <p:sldId id="542" r:id="rId97"/>
    <p:sldId id="541" r:id="rId98"/>
    <p:sldId id="540" r:id="rId99"/>
    <p:sldId id="539" r:id="rId100"/>
    <p:sldId id="546" r:id="rId101"/>
    <p:sldId id="538" r:id="rId102"/>
    <p:sldId id="537" r:id="rId103"/>
    <p:sldId id="554" r:id="rId104"/>
    <p:sldId id="553" r:id="rId105"/>
    <p:sldId id="552" r:id="rId106"/>
    <p:sldId id="551" r:id="rId107"/>
    <p:sldId id="550" r:id="rId108"/>
    <p:sldId id="549" r:id="rId109"/>
    <p:sldId id="548" r:id="rId110"/>
    <p:sldId id="547" r:id="rId111"/>
    <p:sldId id="561" r:id="rId112"/>
    <p:sldId id="560" r:id="rId113"/>
    <p:sldId id="559" r:id="rId114"/>
    <p:sldId id="562" r:id="rId115"/>
    <p:sldId id="563" r:id="rId116"/>
    <p:sldId id="564" r:id="rId117"/>
    <p:sldId id="566" r:id="rId118"/>
    <p:sldId id="567" r:id="rId119"/>
    <p:sldId id="574" r:id="rId120"/>
    <p:sldId id="573" r:id="rId121"/>
    <p:sldId id="572" r:id="rId122"/>
    <p:sldId id="575" r:id="rId123"/>
    <p:sldId id="576" r:id="rId124"/>
    <p:sldId id="578" r:id="rId125"/>
    <p:sldId id="579" r:id="rId126"/>
    <p:sldId id="605" r:id="rId127"/>
    <p:sldId id="586" r:id="rId128"/>
    <p:sldId id="601" r:id="rId129"/>
    <p:sldId id="594" r:id="rId130"/>
    <p:sldId id="606" r:id="rId131"/>
    <p:sldId id="444" r:id="rId132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5DA05E-929C-B39A-26FB-94BE673E24ED}" name="Izabela Hadula" initials="IH" userId="ygm46bs7Cm58EabSSV+iIDe6f7OHeNAp8uJNhz913xM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24"/>
    <a:srgbClr val="3333CC"/>
    <a:srgbClr val="F3F8FA"/>
    <a:srgbClr val="F3F9FA"/>
    <a:srgbClr val="EAEAEA"/>
    <a:srgbClr val="FFCC66"/>
    <a:srgbClr val="FF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FFD64-A277-4BC0-BACE-7672435C8B8E}" v="4" dt="2021-06-13T15:45:00.677"/>
    <p1510:client id="{51D8CA8E-725C-48E0-B4A1-FD76128FC556}" v="4" dt="2021-10-14T16:33:33.936"/>
    <p1510:client id="{55D7BD16-ECF9-4432-9E23-09B5170AE635}" v="3" dt="2021-06-20T02:01:59.114"/>
    <p1510:client id="{5A44D36A-22FB-4F79-BC75-F1D48819073C}" v="35" dt="2022-02-23T23:42:51.563"/>
    <p1510:client id="{C469C715-CC94-425E-AB3F-692AB4A8E915}" v="9" dt="2022-02-22T14:44:27.575"/>
    <p1510:client id="{CC6E122F-ACFA-4626-A811-C1611E883E73}" v="86" dt="2021-10-07T14:02:14.880"/>
    <p1510:client id="{CEDFD8E0-3B4F-47C6-81EF-D3B1F3560F22}" v="39" dt="2022-03-01T16:19:57.219"/>
    <p1510:client id="{D5D37BAC-1EB0-4CC2-B775-ED994399E439}" v="2" dt="2021-10-05T14:27:21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5" autoAdjust="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4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handoutMaster" Target="handoutMasters/handoutMaster1.xml"/><Relationship Id="rId139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Thomas" userId="oCsOH1izO9f17g0quMOsvt1uemq8OSvEgEkSd6GR96c=" providerId="None" clId="Web-{CC6E122F-ACFA-4626-A811-C1611E883E73}"/>
    <pc:docChg chg="modSld">
      <pc:chgData name="Pranav Thomas" userId="oCsOH1izO9f17g0quMOsvt1uemq8OSvEgEkSd6GR96c=" providerId="None" clId="Web-{CC6E122F-ACFA-4626-A811-C1611E883E73}" dt="2021-10-07T14:02:14.880" v="46" actId="1076"/>
      <pc:docMkLst>
        <pc:docMk/>
      </pc:docMkLst>
      <pc:sldChg chg="addSp modSp">
        <pc:chgData name="Pranav Thomas" userId="oCsOH1izO9f17g0quMOsvt1uemq8OSvEgEkSd6GR96c=" providerId="None" clId="Web-{CC6E122F-ACFA-4626-A811-C1611E883E73}" dt="2021-10-07T14:02:14.880" v="46" actId="1076"/>
        <pc:sldMkLst>
          <pc:docMk/>
          <pc:sldMk cId="682704168" sldId="603"/>
        </pc:sldMkLst>
        <pc:spChg chg="add mod">
          <ac:chgData name="Pranav Thomas" userId="oCsOH1izO9f17g0quMOsvt1uemq8OSvEgEkSd6GR96c=" providerId="None" clId="Web-{CC6E122F-ACFA-4626-A811-C1611E883E73}" dt="2021-10-07T14:02:14.880" v="46" actId="1076"/>
          <ac:spMkLst>
            <pc:docMk/>
            <pc:sldMk cId="682704168" sldId="603"/>
            <ac:spMk id="2" creationId="{CA892128-2A53-4F14-955D-7B924F8FE447}"/>
          </ac:spMkLst>
        </pc:spChg>
      </pc:sldChg>
    </pc:docChg>
  </pc:docChgLst>
  <pc:docChgLst>
    <pc:chgData name="Izabela Hadula" clId="Web-{072FFD64-A277-4BC0-BACE-7672435C8B8E}"/>
    <pc:docChg chg="mod modSld">
      <pc:chgData name="Izabela Hadula" userId="" providerId="" clId="Web-{072FFD64-A277-4BC0-BACE-7672435C8B8E}" dt="2021-06-13T15:45:00.677" v="2"/>
      <pc:docMkLst>
        <pc:docMk/>
      </pc:docMkLst>
      <pc:sldChg chg="modSp addCm">
        <pc:chgData name="Izabela Hadula" userId="" providerId="" clId="Web-{072FFD64-A277-4BC0-BACE-7672435C8B8E}" dt="2021-06-13T15:45:00.677" v="2"/>
        <pc:sldMkLst>
          <pc:docMk/>
          <pc:sldMk cId="742862414" sldId="605"/>
        </pc:sldMkLst>
        <pc:spChg chg="mod">
          <ac:chgData name="Izabela Hadula" userId="" providerId="" clId="Web-{072FFD64-A277-4BC0-BACE-7672435C8B8E}" dt="2021-06-13T15:44:48.067" v="0" actId="20577"/>
          <ac:spMkLst>
            <pc:docMk/>
            <pc:sldMk cId="742862414" sldId="605"/>
            <ac:spMk id="6" creationId="{B9666C44-A47D-5F4E-B84D-2021A19A26E8}"/>
          </ac:spMkLst>
        </pc:spChg>
      </pc:sldChg>
    </pc:docChg>
  </pc:docChgLst>
  <pc:docChgLst>
    <pc:chgData name="Jayanee Venkat" userId="oIXcZed6xMyZSpmt+xpHJkgpAZFscUxygooa+Kb1rdw=" providerId="None" clId="Web-{5A44D36A-22FB-4F79-BC75-F1D48819073C}"/>
    <pc:docChg chg="modSld">
      <pc:chgData name="Jayanee Venkat" userId="oIXcZed6xMyZSpmt+xpHJkgpAZFscUxygooa+Kb1rdw=" providerId="None" clId="Web-{5A44D36A-22FB-4F79-BC75-F1D48819073C}" dt="2022-02-23T23:42:51.563" v="18" actId="20577"/>
      <pc:docMkLst>
        <pc:docMk/>
      </pc:docMkLst>
      <pc:sldChg chg="addSp modSp">
        <pc:chgData name="Jayanee Venkat" userId="oIXcZed6xMyZSpmt+xpHJkgpAZFscUxygooa+Kb1rdw=" providerId="None" clId="Web-{5A44D36A-22FB-4F79-BC75-F1D48819073C}" dt="2022-02-23T23:42:51.563" v="18" actId="20577"/>
        <pc:sldMkLst>
          <pc:docMk/>
          <pc:sldMk cId="682704168" sldId="603"/>
        </pc:sldMkLst>
        <pc:spChg chg="add mod">
          <ac:chgData name="Jayanee Venkat" userId="oIXcZed6xMyZSpmt+xpHJkgpAZFscUxygooa+Kb1rdw=" providerId="None" clId="Web-{5A44D36A-22FB-4F79-BC75-F1D48819073C}" dt="2022-02-23T23:34:43.971" v="1" actId="20577"/>
          <ac:spMkLst>
            <pc:docMk/>
            <pc:sldMk cId="682704168" sldId="603"/>
            <ac:spMk id="3" creationId="{6EFBB492-607D-40AB-881A-BB05D9B78B6E}"/>
          </ac:spMkLst>
        </pc:spChg>
        <pc:spChg chg="add mod">
          <ac:chgData name="Jayanee Venkat" userId="oIXcZed6xMyZSpmt+xpHJkgpAZFscUxygooa+Kb1rdw=" providerId="None" clId="Web-{5A44D36A-22FB-4F79-BC75-F1D48819073C}" dt="2022-02-23T23:42:51.563" v="18" actId="20577"/>
          <ac:spMkLst>
            <pc:docMk/>
            <pc:sldMk cId="682704168" sldId="603"/>
            <ac:spMk id="9" creationId="{156D9485-6F21-402D-B5D0-1C1C7AC23395}"/>
          </ac:spMkLst>
        </pc:spChg>
      </pc:sldChg>
      <pc:sldChg chg="addSp modSp">
        <pc:chgData name="Jayanee Venkat" userId="oIXcZed6xMyZSpmt+xpHJkgpAZFscUxygooa+Kb1rdw=" providerId="None" clId="Web-{5A44D36A-22FB-4F79-BC75-F1D48819073C}" dt="2022-02-23T23:35:00.284" v="3" actId="20577"/>
        <pc:sldMkLst>
          <pc:docMk/>
          <pc:sldMk cId="1749764563" sldId="604"/>
        </pc:sldMkLst>
        <pc:spChg chg="add mod">
          <ac:chgData name="Jayanee Venkat" userId="oIXcZed6xMyZSpmt+xpHJkgpAZFscUxygooa+Kb1rdw=" providerId="None" clId="Web-{5A44D36A-22FB-4F79-BC75-F1D48819073C}" dt="2022-02-23T23:35:00.284" v="3" actId="20577"/>
          <ac:spMkLst>
            <pc:docMk/>
            <pc:sldMk cId="1749764563" sldId="604"/>
            <ac:spMk id="2" creationId="{CD8B9E0D-BB55-450B-8ACF-CC34F63A892D}"/>
          </ac:spMkLst>
        </pc:spChg>
      </pc:sldChg>
      <pc:sldChg chg="addSp modSp">
        <pc:chgData name="Jayanee Venkat" userId="oIXcZed6xMyZSpmt+xpHJkgpAZFscUxygooa+Kb1rdw=" providerId="None" clId="Web-{5A44D36A-22FB-4F79-BC75-F1D48819073C}" dt="2022-02-23T23:35:38.769" v="8" actId="20577"/>
        <pc:sldMkLst>
          <pc:docMk/>
          <pc:sldMk cId="742862414" sldId="605"/>
        </pc:sldMkLst>
        <pc:spChg chg="add mod">
          <ac:chgData name="Jayanee Venkat" userId="oIXcZed6xMyZSpmt+xpHJkgpAZFscUxygooa+Kb1rdw=" providerId="None" clId="Web-{5A44D36A-22FB-4F79-BC75-F1D48819073C}" dt="2022-02-23T23:35:32.988" v="6" actId="20577"/>
          <ac:spMkLst>
            <pc:docMk/>
            <pc:sldMk cId="742862414" sldId="605"/>
            <ac:spMk id="2" creationId="{414B85FA-0DD9-4A10-B452-7E2ACD0B1AB5}"/>
          </ac:spMkLst>
        </pc:spChg>
        <pc:spChg chg="mod">
          <ac:chgData name="Jayanee Venkat" userId="oIXcZed6xMyZSpmt+xpHJkgpAZFscUxygooa+Kb1rdw=" providerId="None" clId="Web-{5A44D36A-22FB-4F79-BC75-F1D48819073C}" dt="2022-02-23T23:35:38.769" v="8" actId="20577"/>
          <ac:spMkLst>
            <pc:docMk/>
            <pc:sldMk cId="742862414" sldId="605"/>
            <ac:spMk id="6" creationId="{B9666C44-A47D-5F4E-B84D-2021A19A26E8}"/>
          </ac:spMkLst>
        </pc:spChg>
      </pc:sldChg>
    </pc:docChg>
  </pc:docChgLst>
  <pc:docChgLst>
    <pc:chgData name="Pranav Thomas" userId="oCsOH1izO9f17g0quMOsvt1uemq8OSvEgEkSd6GR96c=" providerId="None" clId="Web-{D5D37BAC-1EB0-4CC2-B775-ED994399E439}"/>
    <pc:docChg chg="modSld">
      <pc:chgData name="Pranav Thomas" userId="oCsOH1izO9f17g0quMOsvt1uemq8OSvEgEkSd6GR96c=" providerId="None" clId="Web-{D5D37BAC-1EB0-4CC2-B775-ED994399E439}" dt="2021-10-05T14:27:21.510" v="1" actId="20577"/>
      <pc:docMkLst>
        <pc:docMk/>
      </pc:docMkLst>
      <pc:sldChg chg="modSp">
        <pc:chgData name="Pranav Thomas" userId="oCsOH1izO9f17g0quMOsvt1uemq8OSvEgEkSd6GR96c=" providerId="None" clId="Web-{D5D37BAC-1EB0-4CC2-B775-ED994399E439}" dt="2021-10-05T14:27:07.213" v="0" actId="20577"/>
        <pc:sldMkLst>
          <pc:docMk/>
          <pc:sldMk cId="1150802357" sldId="602"/>
        </pc:sldMkLst>
        <pc:spChg chg="mod">
          <ac:chgData name="Pranav Thomas" userId="oCsOH1izO9f17g0quMOsvt1uemq8OSvEgEkSd6GR96c=" providerId="None" clId="Web-{D5D37BAC-1EB0-4CC2-B775-ED994399E439}" dt="2021-10-05T14:27:07.213" v="0" actId="20577"/>
          <ac:spMkLst>
            <pc:docMk/>
            <pc:sldMk cId="1150802357" sldId="602"/>
            <ac:spMk id="6" creationId="{61BB253C-EEC8-F646-AC2D-03D8A2D324DE}"/>
          </ac:spMkLst>
        </pc:spChg>
      </pc:sldChg>
      <pc:sldChg chg="modSp">
        <pc:chgData name="Pranav Thomas" userId="oCsOH1izO9f17g0quMOsvt1uemq8OSvEgEkSd6GR96c=" providerId="None" clId="Web-{D5D37BAC-1EB0-4CC2-B775-ED994399E439}" dt="2021-10-05T14:27:21.510" v="1" actId="20577"/>
        <pc:sldMkLst>
          <pc:docMk/>
          <pc:sldMk cId="742862414" sldId="605"/>
        </pc:sldMkLst>
        <pc:spChg chg="mod">
          <ac:chgData name="Pranav Thomas" userId="oCsOH1izO9f17g0quMOsvt1uemq8OSvEgEkSd6GR96c=" providerId="None" clId="Web-{D5D37BAC-1EB0-4CC2-B775-ED994399E439}" dt="2021-10-05T14:27:21.510" v="1" actId="20577"/>
          <ac:spMkLst>
            <pc:docMk/>
            <pc:sldMk cId="742862414" sldId="605"/>
            <ac:spMk id="6" creationId="{B9666C44-A47D-5F4E-B84D-2021A19A26E8}"/>
          </ac:spMkLst>
        </pc:spChg>
      </pc:sldChg>
    </pc:docChg>
  </pc:docChgLst>
  <pc:docChgLst>
    <pc:chgData name="Jayanee Venkat" userId="oIXcZed6xMyZSpmt+xpHJkgpAZFscUxygooa+Kb1rdw=" providerId="None" clId="Web-{CEDFD8E0-3B4F-47C6-81EF-D3B1F3560F22}"/>
    <pc:docChg chg="modSld">
      <pc:chgData name="Jayanee Venkat" userId="oIXcZed6xMyZSpmt+xpHJkgpAZFscUxygooa+Kb1rdw=" providerId="None" clId="Web-{CEDFD8E0-3B4F-47C6-81EF-D3B1F3560F22}" dt="2022-03-01T16:19:57.219" v="21" actId="1076"/>
      <pc:docMkLst>
        <pc:docMk/>
      </pc:docMkLst>
      <pc:sldChg chg="addSp modSp">
        <pc:chgData name="Jayanee Venkat" userId="oIXcZed6xMyZSpmt+xpHJkgpAZFscUxygooa+Kb1rdw=" providerId="None" clId="Web-{CEDFD8E0-3B4F-47C6-81EF-D3B1F3560F22}" dt="2022-03-01T16:19:57.219" v="21" actId="1076"/>
        <pc:sldMkLst>
          <pc:docMk/>
          <pc:sldMk cId="742862414" sldId="605"/>
        </pc:sldMkLst>
        <pc:spChg chg="add mod">
          <ac:chgData name="Jayanee Venkat" userId="oIXcZed6xMyZSpmt+xpHJkgpAZFscUxygooa+Kb1rdw=" providerId="None" clId="Web-{CEDFD8E0-3B4F-47C6-81EF-D3B1F3560F22}" dt="2022-03-01T16:19:57.219" v="21" actId="1076"/>
          <ac:spMkLst>
            <pc:docMk/>
            <pc:sldMk cId="742862414" sldId="605"/>
            <ac:spMk id="3" creationId="{45280C8F-EB58-4D7C-B690-2E1779199D1A}"/>
          </ac:spMkLst>
        </pc:spChg>
      </pc:sldChg>
      <pc:sldChg chg="addSp modSp">
        <pc:chgData name="Jayanee Venkat" userId="oIXcZed6xMyZSpmt+xpHJkgpAZFscUxygooa+Kb1rdw=" providerId="None" clId="Web-{CEDFD8E0-3B4F-47C6-81EF-D3B1F3560F22}" dt="2022-03-01T16:19:46.468" v="17" actId="20577"/>
        <pc:sldMkLst>
          <pc:docMk/>
          <pc:sldMk cId="1319507832" sldId="606"/>
        </pc:sldMkLst>
        <pc:spChg chg="add mod">
          <ac:chgData name="Jayanee Venkat" userId="oIXcZed6xMyZSpmt+xpHJkgpAZFscUxygooa+Kb1rdw=" providerId="None" clId="Web-{CEDFD8E0-3B4F-47C6-81EF-D3B1F3560F22}" dt="2022-03-01T16:18:28.748" v="4" actId="20577"/>
          <ac:spMkLst>
            <pc:docMk/>
            <pc:sldMk cId="1319507832" sldId="606"/>
            <ac:spMk id="2" creationId="{F53893F8-6E3D-4A56-9D52-882427CE09AD}"/>
          </ac:spMkLst>
        </pc:spChg>
        <pc:spChg chg="add mod">
          <ac:chgData name="Jayanee Venkat" userId="oIXcZed6xMyZSpmt+xpHJkgpAZFscUxygooa+Kb1rdw=" providerId="None" clId="Web-{CEDFD8E0-3B4F-47C6-81EF-D3B1F3560F22}" dt="2022-03-01T16:19:46.468" v="17" actId="20577"/>
          <ac:spMkLst>
            <pc:docMk/>
            <pc:sldMk cId="1319507832" sldId="606"/>
            <ac:spMk id="3" creationId="{9041C176-A533-4297-8ED3-8D6AA81B9C3B}"/>
          </ac:spMkLst>
        </pc:spChg>
      </pc:sldChg>
    </pc:docChg>
  </pc:docChgLst>
  <pc:docChgLst>
    <pc:chgData name="Yuhan Li" userId="6rQTdrxWu88A1E4y7skdBdZXC2ozir94lf6lkJQXH5o=" providerId="None" clId="Web-{C469C715-CC94-425E-AB3F-692AB4A8E915}"/>
    <pc:docChg chg="modSld">
      <pc:chgData name="Yuhan Li" userId="6rQTdrxWu88A1E4y7skdBdZXC2ozir94lf6lkJQXH5o=" providerId="None" clId="Web-{C469C715-CC94-425E-AB3F-692AB4A8E915}" dt="2022-02-22T14:44:27.575" v="4" actId="1076"/>
      <pc:docMkLst>
        <pc:docMk/>
      </pc:docMkLst>
      <pc:sldChg chg="addSp modSp">
        <pc:chgData name="Yuhan Li" userId="6rQTdrxWu88A1E4y7skdBdZXC2ozir94lf6lkJQXH5o=" providerId="None" clId="Web-{C469C715-CC94-425E-AB3F-692AB4A8E915}" dt="2022-02-22T14:44:27.575" v="4" actId="1076"/>
        <pc:sldMkLst>
          <pc:docMk/>
          <pc:sldMk cId="1150802357" sldId="602"/>
        </pc:sldMkLst>
        <pc:spChg chg="add mod">
          <ac:chgData name="Yuhan Li" userId="6rQTdrxWu88A1E4y7skdBdZXC2ozir94lf6lkJQXH5o=" providerId="None" clId="Web-{C469C715-CC94-425E-AB3F-692AB4A8E915}" dt="2022-02-22T14:44:27.575" v="4" actId="1076"/>
          <ac:spMkLst>
            <pc:docMk/>
            <pc:sldMk cId="1150802357" sldId="602"/>
            <ac:spMk id="2" creationId="{83FE1F79-2710-4565-868E-DC1C238219F4}"/>
          </ac:spMkLst>
        </pc:spChg>
      </pc:sldChg>
    </pc:docChg>
  </pc:docChgLst>
  <pc:docChgLst>
    <pc:chgData name="Pranav Thomas" userId="oCsOH1izO9f17g0quMOsvt1uemq8OSvEgEkSd6GR96c=" providerId="None" clId="Web-{51D8CA8E-725C-48E0-B4A1-FD76128FC556}"/>
    <pc:docChg chg="modSld">
      <pc:chgData name="Pranav Thomas" userId="oCsOH1izO9f17g0quMOsvt1uemq8OSvEgEkSd6GR96c=" providerId="None" clId="Web-{51D8CA8E-725C-48E0-B4A1-FD76128FC556}" dt="2021-10-14T16:33:33.171" v="2" actId="20577"/>
      <pc:docMkLst>
        <pc:docMk/>
      </pc:docMkLst>
      <pc:sldChg chg="modSp">
        <pc:chgData name="Pranav Thomas" userId="oCsOH1izO9f17g0quMOsvt1uemq8OSvEgEkSd6GR96c=" providerId="None" clId="Web-{51D8CA8E-725C-48E0-B4A1-FD76128FC556}" dt="2021-10-14T16:33:33.171" v="2" actId="20577"/>
        <pc:sldMkLst>
          <pc:docMk/>
          <pc:sldMk cId="682704168" sldId="603"/>
        </pc:sldMkLst>
        <pc:spChg chg="mod">
          <ac:chgData name="Pranav Thomas" userId="oCsOH1izO9f17g0quMOsvt1uemq8OSvEgEkSd6GR96c=" providerId="None" clId="Web-{51D8CA8E-725C-48E0-B4A1-FD76128FC556}" dt="2021-10-14T16:33:33.171" v="2" actId="20577"/>
          <ac:spMkLst>
            <pc:docMk/>
            <pc:sldMk cId="682704168" sldId="603"/>
            <ac:spMk id="2" creationId="{CA892128-2A53-4F14-955D-7B924F8FE447}"/>
          </ac:spMkLst>
        </pc:spChg>
      </pc:sldChg>
      <pc:sldChg chg="modSp">
        <pc:chgData name="Pranav Thomas" userId="oCsOH1izO9f17g0quMOsvt1uemq8OSvEgEkSd6GR96c=" providerId="None" clId="Web-{51D8CA8E-725C-48E0-B4A1-FD76128FC556}" dt="2021-10-14T16:33:18.233" v="0" actId="20577"/>
        <pc:sldMkLst>
          <pc:docMk/>
          <pc:sldMk cId="742862414" sldId="605"/>
        </pc:sldMkLst>
        <pc:spChg chg="mod">
          <ac:chgData name="Pranav Thomas" userId="oCsOH1izO9f17g0quMOsvt1uemq8OSvEgEkSd6GR96c=" providerId="None" clId="Web-{51D8CA8E-725C-48E0-B4A1-FD76128FC556}" dt="2021-10-14T16:33:18.233" v="0" actId="20577"/>
          <ac:spMkLst>
            <pc:docMk/>
            <pc:sldMk cId="742862414" sldId="605"/>
            <ac:spMk id="6" creationId="{B9666C44-A47D-5F4E-B84D-2021A19A26E8}"/>
          </ac:spMkLst>
        </pc:spChg>
      </pc:sldChg>
    </pc:docChg>
  </pc:docChgLst>
  <pc:docChgLst>
    <pc:chgData name="Izabela Hadula" clId="Web-{55D7BD16-ECF9-4432-9E23-09B5170AE635}"/>
    <pc:docChg chg="modSld">
      <pc:chgData name="Izabela Hadula" userId="" providerId="" clId="Web-{55D7BD16-ECF9-4432-9E23-09B5170AE635}" dt="2021-06-20T02:01:58.707" v="0" actId="20577"/>
      <pc:docMkLst>
        <pc:docMk/>
      </pc:docMkLst>
      <pc:sldChg chg="modSp">
        <pc:chgData name="Izabela Hadula" userId="" providerId="" clId="Web-{55D7BD16-ECF9-4432-9E23-09B5170AE635}" dt="2021-06-20T02:01:58.707" v="0" actId="20577"/>
        <pc:sldMkLst>
          <pc:docMk/>
          <pc:sldMk cId="742862414" sldId="605"/>
        </pc:sldMkLst>
        <pc:spChg chg="mod">
          <ac:chgData name="Izabela Hadula" userId="" providerId="" clId="Web-{55D7BD16-ECF9-4432-9E23-09B5170AE635}" dt="2021-06-20T02:01:58.707" v="0" actId="20577"/>
          <ac:spMkLst>
            <pc:docMk/>
            <pc:sldMk cId="742862414" sldId="605"/>
            <ac:spMk id="6" creationId="{B9666C44-A47D-5F4E-B84D-2021A19A26E8}"/>
          </ac:spMkLst>
        </pc:spChg>
      </pc:sldChg>
    </pc:docChg>
  </pc:docChgLst>
</pc:chgInfo>
</file>

<file path=ppt/comments/modernComment_25D_2C472E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45EBDE-EF65-4333-993A-C5469EABDC5B}" authorId="{9B5DA05E-929C-B39A-26FB-94BE673E24ED}" created="2021-06-13T15:45:00.6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42862414" sldId="605"/>
      <ac:spMk id="6" creationId="{B9666C44-A47D-5F4E-B84D-2021A19A26E8}"/>
    </ac:deMkLst>
    <p188:txBody>
      <a:bodyPr/>
      <a:lstStyle/>
      <a:p>
        <a:r>
          <a:rPr lang="en-US"/>
          <a:t>hid today's number for summer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2555A5-90A7-324E-AF68-7D45C1B950C6}" type="slidenum">
              <a:rPr lang="en-US" sz="120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8495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9191-A31D-A14F-AC7A-FDCE1F393B70}" type="slidenum">
              <a:rPr lang="en-US" sz="1200"/>
              <a:pPr eaLnBrk="1" hangingPunct="1"/>
              <a:t>49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1838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9191-A31D-A14F-AC7A-FDCE1F393B70}" type="slidenum">
              <a:rPr lang="en-US" sz="1200"/>
              <a:pPr eaLnBrk="1" hangingPunct="1"/>
              <a:t>50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153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9191-A31D-A14F-AC7A-FDCE1F393B70}" type="slidenum">
              <a:rPr lang="en-US" sz="1200"/>
              <a:pPr eaLnBrk="1" hangingPunct="1"/>
              <a:t>51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560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9191-A31D-A14F-AC7A-FDCE1F393B70}" type="slidenum">
              <a:rPr lang="en-US" sz="1200"/>
              <a:pPr eaLnBrk="1" hangingPunct="1"/>
              <a:t>58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5615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9191-A31D-A14F-AC7A-FDCE1F393B70}" type="slidenum">
              <a:rPr lang="en-US" sz="1200"/>
              <a:pPr eaLnBrk="1" hangingPunct="1"/>
              <a:t>59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382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9191-A31D-A14F-AC7A-FDCE1F393B70}" type="slidenum">
              <a:rPr lang="en-US" sz="1200"/>
              <a:pPr eaLnBrk="1" hangingPunct="1"/>
              <a:t>60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300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9191-A31D-A14F-AC7A-FDCE1F393B70}" type="slidenum">
              <a:rPr lang="en-US" sz="1200"/>
              <a:pPr eaLnBrk="1" hangingPunct="1"/>
              <a:t>61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673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66DAE9-09D4-1440-91A1-2E325EDB430E}" type="slidenum">
              <a:rPr lang="en-US" sz="1200"/>
              <a:pPr eaLnBrk="1" hangingPunct="1"/>
              <a:t>67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3560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5" r:id="rId3"/>
    <p:sldLayoutId id="2147484354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5D_2C472E4E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Stack and Subroutines</a:t>
            </a:r>
          </a:p>
        </p:txBody>
      </p:sp>
    </p:spTree>
    <p:extLst>
      <p:ext uri="{BB962C8B-B14F-4D97-AF65-F5344CB8AC3E}">
        <p14:creationId xmlns:p14="http://schemas.microsoft.com/office/powerpoint/2010/main" val="75347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JSRR do?</a:t>
            </a:r>
          </a:p>
        </p:txBody>
      </p:sp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2971801" y="3200401"/>
            <a:ext cx="3457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/>
              <a:t>R7 &lt;- PC</a:t>
            </a:r>
          </a:p>
          <a:p>
            <a:pPr eaLnBrk="1" hangingPunct="1"/>
            <a:r>
              <a:rPr lang="en-US" sz="4000" dirty="0"/>
              <a:t>PC &lt;- </a:t>
            </a:r>
            <a:r>
              <a:rPr lang="en-US" sz="4000" dirty="0" err="1"/>
              <a:t>BaseR</a:t>
            </a:r>
            <a:endParaRPr lang="en-US" sz="4000" dirty="0"/>
          </a:p>
        </p:txBody>
      </p:sp>
      <p:grpSp>
        <p:nvGrpSpPr>
          <p:cNvPr id="41" name="Group 39"/>
          <p:cNvGrpSpPr>
            <a:grpSpLocks/>
          </p:cNvGrpSpPr>
          <p:nvPr/>
        </p:nvGrpSpPr>
        <p:grpSpPr bwMode="auto">
          <a:xfrm>
            <a:off x="2743200" y="2279072"/>
            <a:ext cx="6618288" cy="390525"/>
            <a:chOff x="1105" y="3035"/>
            <a:chExt cx="4169" cy="246"/>
          </a:xfrm>
        </p:grpSpPr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71" name="Text Box 42"/>
              <p:cNvSpPr txBox="1">
                <a:spLocks noChangeArrowheads="1"/>
              </p:cNvSpPr>
              <p:nvPr/>
            </p:nvSpPr>
            <p:spPr bwMode="auto">
              <a:xfrm>
                <a:off x="1049" y="2143"/>
                <a:ext cx="856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48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2708" y="3037"/>
              <a:ext cx="214" cy="2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2922" y="3037"/>
              <a:ext cx="428" cy="2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48" name="Group 53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69" name="Line 54"/>
              <p:cNvSpPr>
                <a:spLocks noChangeShapeType="1"/>
              </p:cNvSpPr>
              <p:nvPr/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55"/>
              <p:cNvSpPr>
                <a:spLocks noChangeShapeType="1"/>
              </p:cNvSpPr>
              <p:nvPr/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56"/>
            <p:cNvGrpSpPr>
              <a:grpSpLocks/>
            </p:cNvGrpSpPr>
            <p:nvPr/>
          </p:nvGrpSpPr>
          <p:grpSpPr bwMode="auto">
            <a:xfrm>
              <a:off x="3351" y="3036"/>
              <a:ext cx="642" cy="244"/>
              <a:chOff x="1045" y="1688"/>
              <a:chExt cx="642" cy="244"/>
            </a:xfrm>
          </p:grpSpPr>
          <p:sp>
            <p:nvSpPr>
              <p:cNvPr id="64" name="Text Box 57"/>
              <p:cNvSpPr txBox="1">
                <a:spLocks noChangeArrowheads="1"/>
              </p:cNvSpPr>
              <p:nvPr/>
            </p:nvSpPr>
            <p:spPr bwMode="auto">
              <a:xfrm>
                <a:off x="1045" y="1689"/>
                <a:ext cx="642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5" name="Line 58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59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0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1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51" name="Group 63"/>
            <p:cNvGrpSpPr>
              <a:grpSpLocks/>
            </p:cNvGrpSpPr>
            <p:nvPr/>
          </p:nvGrpSpPr>
          <p:grpSpPr bwMode="auto">
            <a:xfrm>
              <a:off x="3990" y="3035"/>
              <a:ext cx="1284" cy="245"/>
              <a:chOff x="2600" y="1341"/>
              <a:chExt cx="1284" cy="245"/>
            </a:xfrm>
          </p:grpSpPr>
          <p:sp>
            <p:nvSpPr>
              <p:cNvPr id="53" name="Text Box 64"/>
              <p:cNvSpPr txBox="1">
                <a:spLocks noChangeArrowheads="1"/>
              </p:cNvSpPr>
              <p:nvPr/>
            </p:nvSpPr>
            <p:spPr bwMode="auto">
              <a:xfrm>
                <a:off x="2600" y="1343"/>
                <a:ext cx="1284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" name="Line 65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66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67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68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69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70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71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2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3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74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75"/>
            <p:cNvSpPr txBox="1">
              <a:spLocks noChangeArrowheads="1"/>
            </p:cNvSpPr>
            <p:nvPr/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END_W1	NOP	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 ;placeholder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91777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END_W1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53504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7364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END_W1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STR R0, R5, 3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;set ret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val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 to answer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16000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40614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Finish the body of the while loop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9896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Finish the body of the while loop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3409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Finish the body of the while loop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R1, R5, 5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;R1 = 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59223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Finish the body of the while loop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R1, R5, 5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;R1 = 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 R0, R0, R1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answer+b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4672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Finish the body of the while loop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R1, R5, 5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;R1 = 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 R0, R0, R1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answer+b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58138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Finish the body of the while loop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R1, R5, 5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;R1 = 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 R0, R0, R1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answer+b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5093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Finish the body of the while loop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R1, R5, 5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;R1 = 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 R0, R0, R1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answer+b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ADD R0, R0, #-1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77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RET do?</a:t>
            </a:r>
          </a:p>
        </p:txBody>
      </p:sp>
      <p:grpSp>
        <p:nvGrpSpPr>
          <p:cNvPr id="30722" name="Group 4"/>
          <p:cNvGrpSpPr>
            <a:grpSpLocks/>
          </p:cNvGrpSpPr>
          <p:nvPr/>
        </p:nvGrpSpPr>
        <p:grpSpPr bwMode="auto">
          <a:xfrm>
            <a:off x="2743200" y="4562476"/>
            <a:ext cx="6648450" cy="390525"/>
            <a:chOff x="1106" y="1582"/>
            <a:chExt cx="4188" cy="246"/>
          </a:xfrm>
        </p:grpSpPr>
        <p:grpSp>
          <p:nvGrpSpPr>
            <p:cNvPr id="30723" name="Group 5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30753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54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24" name="Text Box 13"/>
            <p:cNvSpPr txBox="1">
              <a:spLocks noChangeArrowheads="1"/>
            </p:cNvSpPr>
            <p:nvPr/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30725" name="Text Box 14"/>
            <p:cNvSpPr txBox="1">
              <a:spLocks noChangeArrowheads="1"/>
            </p:cNvSpPr>
            <p:nvPr/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30726" name="Group 15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30748" name="Text Box 16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49" name="Line 17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Line 18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Line 19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20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27" name="Text Box 21"/>
            <p:cNvSpPr txBox="1">
              <a:spLocks noChangeArrowheads="1"/>
            </p:cNvSpPr>
            <p:nvPr/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30728" name="Group 22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30743" name="Text Box 23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44" name="Line 24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Line 25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Line 26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27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29" name="Text Box 28"/>
            <p:cNvSpPr txBox="1">
              <a:spLocks noChangeArrowheads="1"/>
            </p:cNvSpPr>
            <p:nvPr/>
          </p:nvSpPr>
          <p:spPr bwMode="auto">
            <a:xfrm>
              <a:off x="3534" y="1599"/>
              <a:ext cx="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30730" name="Group 29"/>
            <p:cNvGrpSpPr>
              <a:grpSpLocks/>
            </p:cNvGrpSpPr>
            <p:nvPr/>
          </p:nvGrpSpPr>
          <p:grpSpPr bwMode="auto">
            <a:xfrm>
              <a:off x="4010" y="1582"/>
              <a:ext cx="1284" cy="245"/>
              <a:chOff x="2612" y="1341"/>
              <a:chExt cx="1284" cy="245"/>
            </a:xfrm>
          </p:grpSpPr>
          <p:sp>
            <p:nvSpPr>
              <p:cNvPr id="30732" name="Text Box 30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33" name="Line 31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Line 32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Line 33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Line 34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Line 35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Line 36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Line 37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Line 38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Line 39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Line 40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1" name="Text Box 41"/>
            <p:cNvSpPr txBox="1">
              <a:spLocks noChangeArrowheads="1"/>
            </p:cNvSpPr>
            <p:nvPr/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5735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Finish the body of the while loop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answer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LDR R1, R5, 5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;R1 = 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 R0, R0, R1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answer+b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ADD R0, R0, #-1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STR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 = a-1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1035" y="6267353"/>
            <a:ext cx="90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 we do next? (Are we ready to return?)</a:t>
            </a:r>
          </a:p>
        </p:txBody>
      </p:sp>
    </p:spTree>
    <p:extLst>
      <p:ext uri="{BB962C8B-B14F-4D97-AF65-F5344CB8AC3E}">
        <p14:creationId xmlns:p14="http://schemas.microsoft.com/office/powerpoint/2010/main" val="99747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We need to tear down the stack frame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R4, R5, -5	; restore R4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Teardown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782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We need to tear down the stack frame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R4, R5, -5	; restore R4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R3, R5, -4	; restore 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R2, R5, -3	; restore 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R1, R5, -2	; restore 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R0, R5, -1	; restore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Teardown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72180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We need to tear down the stack frame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R4, R5, -5	; restore R4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R3, R5, -4	; restore 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R2, R5, -3	; restore 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R1, R5, -2	; restore 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R0, R5, -1	; restore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R5, 0  	; pop saved regs,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			; and local vars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57788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Teardown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204053" y="390050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sz="1400" dirty="0"/>
              <a:t>SP-&gt;</a:t>
            </a:r>
          </a:p>
        </p:txBody>
      </p:sp>
    </p:spTree>
    <p:extLst>
      <p:ext uri="{BB962C8B-B14F-4D97-AF65-F5344CB8AC3E}">
        <p14:creationId xmlns:p14="http://schemas.microsoft.com/office/powerpoint/2010/main" val="398635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We need to tear down the stack frame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R4, R5, -5	; restore R4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R3, R5, -4	; restore 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R2, R5, -3	; restore 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R1, R5, -2	; restore 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R0, R5, -1	; restore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R5, 0  	; pop saved regs,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			; and local vars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R7, R5, 2	; R7 = ret addr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Teardown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204053" y="390050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sz="1400" dirty="0"/>
              <a:t>SP-&gt;</a:t>
            </a:r>
          </a:p>
        </p:txBody>
      </p:sp>
    </p:spTree>
    <p:extLst>
      <p:ext uri="{BB962C8B-B14F-4D97-AF65-F5344CB8AC3E}">
        <p14:creationId xmlns:p14="http://schemas.microsoft.com/office/powerpoint/2010/main" val="23755293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We need to tear down the stack frame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R4, R5, -5	; restore R4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R3, R5, -4	; restore 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R2, R5, -3	; restore 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R1, R5, -2	; restore 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R0, R5, -1	; restore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R5, 0  	; pop saved regs,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			; and local vars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R7, R5, 2	; R7 = ret addr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R5, R5, 1	; FP =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40705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Teardown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232269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We need to tear down the stack frame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R4, R5, -5	; restore R4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R3, R5, -4	; restore 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R2, R5, -3	; restore 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R1, R5, -2	; restore 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R0, R5, -1	; restore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R5, 0  	; pop saved regs,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			; and local vars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R7, R5, 2	; R7 = ret addr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R5, R5, 1	; FP =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3 	; pop 3 words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1991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Teardown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1035" y="6267353"/>
            <a:ext cx="90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And now we’re finally ready to return!</a:t>
            </a:r>
          </a:p>
        </p:txBody>
      </p:sp>
    </p:spTree>
    <p:extLst>
      <p:ext uri="{BB962C8B-B14F-4D97-AF65-F5344CB8AC3E}">
        <p14:creationId xmlns:p14="http://schemas.microsoft.com/office/powerpoint/2010/main" val="12024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We need to tear down the stack frame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R4, R5, -5	; restore R4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R3, R5, -4	; restore 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R2, R5, -3	; restore 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R1, R5, -2	; restore 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R0, R5, -1	; restore R0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R5, 0  	; pop saved regs,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			; and local vars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R7, R5, 2	; R7 = ret addr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LDR	R5, R5, 1	; FP =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3 	; pop 3 words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RET			; mult() is done!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Teardown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01035" y="6337693"/>
            <a:ext cx="90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do we go now?</a:t>
            </a:r>
          </a:p>
        </p:txBody>
      </p:sp>
    </p:spTree>
    <p:extLst>
      <p:ext uri="{BB962C8B-B14F-4D97-AF65-F5344CB8AC3E}">
        <p14:creationId xmlns:p14="http://schemas.microsoft.com/office/powerpoint/2010/main" val="41276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Back to the caller, after JSR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; m =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(x,3);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JSR MULT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;call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(x,3)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After JSR – 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111" y="6267353"/>
            <a:ext cx="488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changed since we left?</a:t>
            </a:r>
          </a:p>
        </p:txBody>
      </p:sp>
      <p:sp>
        <p:nvSpPr>
          <p:cNvPr id="12" name="Oval 11"/>
          <p:cNvSpPr/>
          <p:nvPr/>
        </p:nvSpPr>
        <p:spPr>
          <a:xfrm>
            <a:off x="6674300" y="5098833"/>
            <a:ext cx="928168" cy="3268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70036" y="5331530"/>
            <a:ext cx="5039078" cy="9358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23074" y="5102748"/>
            <a:ext cx="928168" cy="3268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89018" y="5410639"/>
            <a:ext cx="5797217" cy="87951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568" y="4099454"/>
            <a:ext cx="568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33CC"/>
                </a:solidFill>
              </a:rPr>
              <a:t>From the caller’s perspective:</a:t>
            </a:r>
            <a:br>
              <a:rPr lang="en-US" dirty="0">
                <a:solidFill>
                  <a:srgbClr val="3333CC"/>
                </a:solidFill>
              </a:rPr>
            </a:br>
            <a:br>
              <a:rPr lang="en-US" dirty="0">
                <a:solidFill>
                  <a:srgbClr val="3333CC"/>
                </a:solidFill>
              </a:rPr>
            </a:br>
            <a:r>
              <a:rPr lang="en-US" dirty="0">
                <a:solidFill>
                  <a:srgbClr val="3333CC"/>
                </a:solidFill>
              </a:rPr>
              <a:t>JSR appeared to push the return value onto the stack!</a:t>
            </a:r>
          </a:p>
        </p:txBody>
      </p:sp>
    </p:spTree>
    <p:extLst>
      <p:ext uri="{BB962C8B-B14F-4D97-AF65-F5344CB8AC3E}">
        <p14:creationId xmlns:p14="http://schemas.microsoft.com/office/powerpoint/2010/main" val="26387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Back to the caller, after JSR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; m =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(x,3);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JSR MULT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;call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(x,3)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return value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After JSR – 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72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RET do?</a:t>
            </a:r>
          </a:p>
        </p:txBody>
      </p:sp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3200400" y="1981201"/>
            <a:ext cx="4832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Jumps to R7</a:t>
            </a:r>
          </a:p>
        </p:txBody>
      </p:sp>
      <p:grpSp>
        <p:nvGrpSpPr>
          <p:cNvPr id="80" name="Group 76">
            <a:extLst>
              <a:ext uri="{FF2B5EF4-FFF2-40B4-BE49-F238E27FC236}">
                <a16:creationId xmlns:a16="http://schemas.microsoft.com/office/drawing/2014/main" id="{5B09C23E-2BFC-864B-9917-EFA7BD73F957}"/>
              </a:ext>
            </a:extLst>
          </p:cNvPr>
          <p:cNvGrpSpPr>
            <a:grpSpLocks/>
          </p:cNvGrpSpPr>
          <p:nvPr/>
        </p:nvGrpSpPr>
        <p:grpSpPr bwMode="auto">
          <a:xfrm>
            <a:off x="2775480" y="4681746"/>
            <a:ext cx="6638925" cy="390525"/>
            <a:chOff x="1106" y="1582"/>
            <a:chExt cx="4182" cy="246"/>
          </a:xfrm>
        </p:grpSpPr>
        <p:grpSp>
          <p:nvGrpSpPr>
            <p:cNvPr id="81" name="Group 77">
              <a:extLst>
                <a:ext uri="{FF2B5EF4-FFF2-40B4-BE49-F238E27FC236}">
                  <a16:creationId xmlns:a16="http://schemas.microsoft.com/office/drawing/2014/main" id="{A1E95C53-69F8-BE48-AF23-65F2ADFD9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111" name="Text Box 78">
                <a:extLst>
                  <a:ext uri="{FF2B5EF4-FFF2-40B4-BE49-F238E27FC236}">
                    <a16:creationId xmlns:a16="http://schemas.microsoft.com/office/drawing/2014/main" id="{AEB2743C-4C57-DC4C-809D-EC2FA73281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12" name="Line 79">
                <a:extLst>
                  <a:ext uri="{FF2B5EF4-FFF2-40B4-BE49-F238E27FC236}">
                    <a16:creationId xmlns:a16="http://schemas.microsoft.com/office/drawing/2014/main" id="{2E3560F2-E0F1-B244-9EAC-9B75214F0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80">
                <a:extLst>
                  <a:ext uri="{FF2B5EF4-FFF2-40B4-BE49-F238E27FC236}">
                    <a16:creationId xmlns:a16="http://schemas.microsoft.com/office/drawing/2014/main" id="{32598608-F691-E743-BF82-EB9C4BEBF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81">
                <a:extLst>
                  <a:ext uri="{FF2B5EF4-FFF2-40B4-BE49-F238E27FC236}">
                    <a16:creationId xmlns:a16="http://schemas.microsoft.com/office/drawing/2014/main" id="{59FC8A12-6086-6849-9C28-4D26093AA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82">
                <a:extLst>
                  <a:ext uri="{FF2B5EF4-FFF2-40B4-BE49-F238E27FC236}">
                    <a16:creationId xmlns:a16="http://schemas.microsoft.com/office/drawing/2014/main" id="{12642CEB-A6E2-EC4B-9FAB-8A2BCF813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83">
                <a:extLst>
                  <a:ext uri="{FF2B5EF4-FFF2-40B4-BE49-F238E27FC236}">
                    <a16:creationId xmlns:a16="http://schemas.microsoft.com/office/drawing/2014/main" id="{C0A80B27-EA19-5A4D-A12E-45329FDE2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84">
                <a:extLst>
                  <a:ext uri="{FF2B5EF4-FFF2-40B4-BE49-F238E27FC236}">
                    <a16:creationId xmlns:a16="http://schemas.microsoft.com/office/drawing/2014/main" id="{A10263B2-9C0F-EA47-B9BA-7B8D8090E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Text Box 85">
              <a:extLst>
                <a:ext uri="{FF2B5EF4-FFF2-40B4-BE49-F238E27FC236}">
                  <a16:creationId xmlns:a16="http://schemas.microsoft.com/office/drawing/2014/main" id="{A67D9566-FC02-8B42-B472-A39733444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83" name="Text Box 86">
              <a:extLst>
                <a:ext uri="{FF2B5EF4-FFF2-40B4-BE49-F238E27FC236}">
                  <a16:creationId xmlns:a16="http://schemas.microsoft.com/office/drawing/2014/main" id="{5B11F5BA-BBFA-594C-8789-7755B254A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84" name="Group 87">
              <a:extLst>
                <a:ext uri="{FF2B5EF4-FFF2-40B4-BE49-F238E27FC236}">
                  <a16:creationId xmlns:a16="http://schemas.microsoft.com/office/drawing/2014/main" id="{377C87A1-AAA3-554E-B670-B226B5B8B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106" name="Text Box 88">
                <a:extLst>
                  <a:ext uri="{FF2B5EF4-FFF2-40B4-BE49-F238E27FC236}">
                    <a16:creationId xmlns:a16="http://schemas.microsoft.com/office/drawing/2014/main" id="{E5FDF936-2ACF-E94F-A74E-780482662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07" name="Line 89">
                <a:extLst>
                  <a:ext uri="{FF2B5EF4-FFF2-40B4-BE49-F238E27FC236}">
                    <a16:creationId xmlns:a16="http://schemas.microsoft.com/office/drawing/2014/main" id="{9CC91A02-1B67-8F4D-AC55-D1EEA3EA2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90">
                <a:extLst>
                  <a:ext uri="{FF2B5EF4-FFF2-40B4-BE49-F238E27FC236}">
                    <a16:creationId xmlns:a16="http://schemas.microsoft.com/office/drawing/2014/main" id="{01F7B119-066E-DD49-9983-EC995E627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1">
                <a:extLst>
                  <a:ext uri="{FF2B5EF4-FFF2-40B4-BE49-F238E27FC236}">
                    <a16:creationId xmlns:a16="http://schemas.microsoft.com/office/drawing/2014/main" id="{3D86B82A-A396-164D-863A-C12BE2C58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92">
                <a:extLst>
                  <a:ext uri="{FF2B5EF4-FFF2-40B4-BE49-F238E27FC236}">
                    <a16:creationId xmlns:a16="http://schemas.microsoft.com/office/drawing/2014/main" id="{68BB4377-CAF6-FD49-A4F1-CC62A98E5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Text Box 93">
              <a:extLst>
                <a:ext uri="{FF2B5EF4-FFF2-40B4-BE49-F238E27FC236}">
                  <a16:creationId xmlns:a16="http://schemas.microsoft.com/office/drawing/2014/main" id="{BA4A01AA-E55B-AA44-B6F7-4EF02CDB8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86" name="Group 94">
              <a:extLst>
                <a:ext uri="{FF2B5EF4-FFF2-40B4-BE49-F238E27FC236}">
                  <a16:creationId xmlns:a16="http://schemas.microsoft.com/office/drawing/2014/main" id="{BD74CD91-924E-E147-B910-E77FB518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2" y="1583"/>
              <a:ext cx="642" cy="244"/>
              <a:chOff x="1043" y="1688"/>
              <a:chExt cx="642" cy="244"/>
            </a:xfrm>
          </p:grpSpPr>
          <p:sp>
            <p:nvSpPr>
              <p:cNvPr id="101" name="Text Box 95">
                <a:extLst>
                  <a:ext uri="{FF2B5EF4-FFF2-40B4-BE49-F238E27FC236}">
                    <a16:creationId xmlns:a16="http://schemas.microsoft.com/office/drawing/2014/main" id="{21CC9F79-ED57-274A-9F66-4D72C8654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02" name="Line 96">
                <a:extLst>
                  <a:ext uri="{FF2B5EF4-FFF2-40B4-BE49-F238E27FC236}">
                    <a16:creationId xmlns:a16="http://schemas.microsoft.com/office/drawing/2014/main" id="{C0CB4AAB-0674-EE46-B7BA-BDF60D361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:a16="http://schemas.microsoft.com/office/drawing/2014/main" id="{9FAE18AE-EC01-0E46-AFAA-C5CB2D6D5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8">
                <a:extLst>
                  <a:ext uri="{FF2B5EF4-FFF2-40B4-BE49-F238E27FC236}">
                    <a16:creationId xmlns:a16="http://schemas.microsoft.com/office/drawing/2014/main" id="{0DCAFAF3-419A-874E-9477-DC1860D65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99">
                <a:extLst>
                  <a:ext uri="{FF2B5EF4-FFF2-40B4-BE49-F238E27FC236}">
                    <a16:creationId xmlns:a16="http://schemas.microsoft.com/office/drawing/2014/main" id="{B585253E-0104-AB44-9D8F-2DC3C710B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Text Box 100">
              <a:extLst>
                <a:ext uri="{FF2B5EF4-FFF2-40B4-BE49-F238E27FC236}">
                  <a16:creationId xmlns:a16="http://schemas.microsoft.com/office/drawing/2014/main" id="{2D3BC9F6-4F2E-CB47-8DB2-249459F45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599"/>
              <a:ext cx="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88" name="Group 101">
              <a:extLst>
                <a:ext uri="{FF2B5EF4-FFF2-40B4-BE49-F238E27FC236}">
                  <a16:creationId xmlns:a16="http://schemas.microsoft.com/office/drawing/2014/main" id="{4A6B2C31-2A9A-1B4B-99C7-586AFB630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4" y="1582"/>
              <a:ext cx="1284" cy="245"/>
              <a:chOff x="2606" y="1341"/>
              <a:chExt cx="1284" cy="245"/>
            </a:xfrm>
          </p:grpSpPr>
          <p:sp>
            <p:nvSpPr>
              <p:cNvPr id="90" name="Text Box 102">
                <a:extLst>
                  <a:ext uri="{FF2B5EF4-FFF2-40B4-BE49-F238E27FC236}">
                    <a16:creationId xmlns:a16="http://schemas.microsoft.com/office/drawing/2014/main" id="{429972C0-2EB0-084C-9944-8CFA26573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6" y="1344"/>
                <a:ext cx="1284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91" name="Line 103">
                <a:extLst>
                  <a:ext uri="{FF2B5EF4-FFF2-40B4-BE49-F238E27FC236}">
                    <a16:creationId xmlns:a16="http://schemas.microsoft.com/office/drawing/2014/main" id="{CD23B71B-3C81-6545-BDF7-937543F14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04">
                <a:extLst>
                  <a:ext uri="{FF2B5EF4-FFF2-40B4-BE49-F238E27FC236}">
                    <a16:creationId xmlns:a16="http://schemas.microsoft.com/office/drawing/2014/main" id="{25D23DEF-C8DB-8546-94B0-3B3C68EDC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05">
                <a:extLst>
                  <a:ext uri="{FF2B5EF4-FFF2-40B4-BE49-F238E27FC236}">
                    <a16:creationId xmlns:a16="http://schemas.microsoft.com/office/drawing/2014/main" id="{C8C5AA31-1189-FA49-8F17-2A68FAF07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06">
                <a:extLst>
                  <a:ext uri="{FF2B5EF4-FFF2-40B4-BE49-F238E27FC236}">
                    <a16:creationId xmlns:a16="http://schemas.microsoft.com/office/drawing/2014/main" id="{6AAAA6F0-046D-D742-8421-C261B20C6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07">
                <a:extLst>
                  <a:ext uri="{FF2B5EF4-FFF2-40B4-BE49-F238E27FC236}">
                    <a16:creationId xmlns:a16="http://schemas.microsoft.com/office/drawing/2014/main" id="{22B8458A-BA71-0E4B-9122-989B23775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08">
                <a:extLst>
                  <a:ext uri="{FF2B5EF4-FFF2-40B4-BE49-F238E27FC236}">
                    <a16:creationId xmlns:a16="http://schemas.microsoft.com/office/drawing/2014/main" id="{125B4119-27F6-8E4F-AB6C-A8AB80FB1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09">
                <a:extLst>
                  <a:ext uri="{FF2B5EF4-FFF2-40B4-BE49-F238E27FC236}">
                    <a16:creationId xmlns:a16="http://schemas.microsoft.com/office/drawing/2014/main" id="{E2A7A35E-EA61-FE46-809A-7F5A3A996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0">
                <a:extLst>
                  <a:ext uri="{FF2B5EF4-FFF2-40B4-BE49-F238E27FC236}">
                    <a16:creationId xmlns:a16="http://schemas.microsoft.com/office/drawing/2014/main" id="{97AFC17D-469B-EB46-8A20-14208CB74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11">
                <a:extLst>
                  <a:ext uri="{FF2B5EF4-FFF2-40B4-BE49-F238E27FC236}">
                    <a16:creationId xmlns:a16="http://schemas.microsoft.com/office/drawing/2014/main" id="{811E40CA-36CF-3041-BCC2-84629A96C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12">
                <a:extLst>
                  <a:ext uri="{FF2B5EF4-FFF2-40B4-BE49-F238E27FC236}">
                    <a16:creationId xmlns:a16="http://schemas.microsoft.com/office/drawing/2014/main" id="{15100A15-C230-484F-90F3-75C5023EA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" name="Text Box 113">
              <a:extLst>
                <a:ext uri="{FF2B5EF4-FFF2-40B4-BE49-F238E27FC236}">
                  <a16:creationId xmlns:a16="http://schemas.microsoft.com/office/drawing/2014/main" id="{D2F1E5AE-9822-154F-B5DC-47268626E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1329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Back to the caller, after JSR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; m =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(x,3);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JSR MULT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;call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(x,3)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return value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LDR R0, R6,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 ;R0 = return value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After JSR – 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3394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Back to the caller, after JSR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; m =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(x,3);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JSR MULT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;call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(x,3)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return value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LDR R0, R6,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 ;R0 = return value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ADD R6, R6,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06249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After JSR – 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7285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Back to the caller, after JSR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; m =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(x,3);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JSR MULT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;call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(x,3)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return value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LDR R0, R6,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 ;R0 = return value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ADD R6, R6,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;save return value at label 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After JSR – 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4646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Back to the caller, after JSR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; m =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(x,3);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JSR MULT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;call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(x,3)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return value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LDR R0, R6,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 ;R0 = return value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ADD R6, R6,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;save return value at label 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ST R0, 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After JSR – 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38151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Back to the caller, after JSR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; m =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(x,3);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JSR MULT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;call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(x,3)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return value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LDR R0, R6,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 ;R0 = return value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ADD R6, R6,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;save return value at label 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ST R0, 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arguments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After JSR – 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33080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5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Back to the caller, after JSR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; m =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(x,3);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JSR MULT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;call </a:t>
            </a:r>
            <a:r>
              <a:rPr lang="en-US" sz="1600" dirty="0" err="1">
                <a:solidFill>
                  <a:srgbClr val="00B050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(x,3)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return value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LDR R0, R6,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 ;R0 = return value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ADD R6, R6,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;save return value at label 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ST R0, 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;pop the arguments off the stack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ADD R6, R6, 2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16733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After JSR – 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36802"/>
            <a:ext cx="90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Now the stack frame is right back where we started!</a:t>
            </a:r>
          </a:p>
        </p:txBody>
      </p:sp>
    </p:spTree>
    <p:extLst>
      <p:ext uri="{BB962C8B-B14F-4D97-AF65-F5344CB8AC3E}">
        <p14:creationId xmlns:p14="http://schemas.microsoft.com/office/powerpoint/2010/main" val="27619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66C44-A47D-5F4E-B84D-2021A19A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3124200"/>
            <a:ext cx="9435662" cy="3429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Return address, Return value, Saved FP, local variables, saved R0-R4</a:t>
            </a:r>
          </a:p>
          <a:p>
            <a:r>
              <a:rPr lang="en-US" dirty="0"/>
              <a:t>Return value, Return address, Saved FP, local variables, saved R0-R4</a:t>
            </a:r>
          </a:p>
          <a:p>
            <a:r>
              <a:rPr lang="en-US" dirty="0"/>
              <a:t>Saved R0-R4, Local variables, Saved FP, Return address, Return value</a:t>
            </a:r>
          </a:p>
          <a:p>
            <a:r>
              <a:rPr lang="en-US" dirty="0"/>
              <a:t>Return value, Return address, Saved FP, saved R0-R4, local variables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025862-988D-9D47-822D-85D446B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CBF0A5-723D-8047-AA0E-D3C0678CB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what order does a subroutine push items to create its stack frame?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E568BD6F-D7BF-FF40-AEC4-7F631034C63A}"/>
              </a:ext>
            </a:extLst>
          </p:cNvPr>
          <p:cNvSpPr/>
          <p:nvPr/>
        </p:nvSpPr>
        <p:spPr>
          <a:xfrm>
            <a:off x="11462658" y="3705103"/>
            <a:ext cx="696686" cy="3901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B85FA-0DD9-4A10-B452-7E2ACD0B1AB5}"/>
              </a:ext>
            </a:extLst>
          </p:cNvPr>
          <p:cNvSpPr txBox="1"/>
          <p:nvPr/>
        </p:nvSpPr>
        <p:spPr>
          <a:xfrm>
            <a:off x="8652933" y="57968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40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80C8F-EB58-4D7C-B690-2E1779199D1A}"/>
              </a:ext>
            </a:extLst>
          </p:cNvPr>
          <p:cNvSpPr txBox="1"/>
          <p:nvPr/>
        </p:nvSpPr>
        <p:spPr>
          <a:xfrm>
            <a:off x="4158143" y="15295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Today's Number: 98,065</a:t>
            </a:r>
            <a:r>
              <a:rPr lang="en-US">
                <a:cs typeface="Arial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Stack Frame, LC-3 Calling Convention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74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LC-3 </a:t>
            </a:r>
            <a:r>
              <a:rPr lang="en-US" dirty="0">
                <a:latin typeface="Arial" charset="0"/>
                <a:cs typeface="+mj-cs"/>
              </a:rPr>
              <a:t>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1738"/>
            <a:ext cx="8229600" cy="5146262"/>
          </a:xfrm>
        </p:spPr>
        <p:txBody>
          <a:bodyPr>
            <a:normAutofit fontScale="77500" lnSpcReduction="20000"/>
          </a:bodyPr>
          <a:lstStyle/>
          <a:p>
            <a:pPr marL="63500" indent="0">
              <a:spcBef>
                <a:spcPts val="500"/>
              </a:spcBef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= foo(a, b, c);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Caller: Push 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args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onto stack </a:t>
            </a:r>
            <a:r>
              <a:rPr lang="en-US" b="1" i="1" dirty="0">
                <a:solidFill>
                  <a:srgbClr val="FF0000"/>
                </a:solidFill>
                <a:ea typeface="+mn-ea"/>
                <a:cs typeface="+mn-cs"/>
              </a:rPr>
              <a:t>right to left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!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Caller: Jump to subroutine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Decrement SP to leave </a:t>
            </a:r>
            <a:r>
              <a:rPr lang="en-US" dirty="0">
                <a:solidFill>
                  <a:srgbClr val="008000"/>
                </a:solidFill>
              </a:rPr>
              <a:t>four slots (ret value, ret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, old FP, local </a:t>
            </a: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8000"/>
              </a:solidFill>
              <a:ea typeface="+mn-ea"/>
              <a:cs typeface="+mn-cs"/>
            </a:endParaRP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Save copy of 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R7 (Ret </a:t>
            </a: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Addr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), and </a:t>
            </a:r>
            <a:r>
              <a:rPr lang="en-US" dirty="0">
                <a:solidFill>
                  <a:srgbClr val="008000"/>
                </a:solidFill>
              </a:rPr>
              <a:t>copy of R5 (Old FP)</a:t>
            </a:r>
            <a:endParaRPr lang="en-US" dirty="0">
              <a:solidFill>
                <a:srgbClr val="008000"/>
              </a:solidFill>
              <a:ea typeface="+mn-ea"/>
              <a:cs typeface="+mn-cs"/>
            </a:endParaRP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Save </a:t>
            </a: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Set R5 (frame pointer) to be R6 (stack pointer)</a:t>
            </a:r>
            <a:endParaRPr lang="en-US" dirty="0">
              <a:solidFill>
                <a:srgbClr val="008000"/>
              </a:solidFill>
              <a:ea typeface="+mn-ea"/>
              <a:cs typeface="+mn-cs"/>
            </a:endParaRP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Allocate space (SP) for 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ocal variables &amp; saved registers (R0-R4)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Save registers R0-R4 used by the function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B0F0"/>
                </a:solidFill>
              </a:rPr>
              <a:t>Callee</a:t>
            </a:r>
            <a:r>
              <a:rPr lang="en-US" dirty="0">
                <a:solidFill>
                  <a:srgbClr val="00B0F0"/>
                </a:solidFill>
              </a:rPr>
              <a:t>: Execute the code in the function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B0F0"/>
                </a:solidFill>
              </a:rPr>
              <a:t>Callee</a:t>
            </a:r>
            <a:r>
              <a:rPr lang="en-US" dirty="0">
                <a:solidFill>
                  <a:srgbClr val="00B0F0"/>
                </a:solidFill>
              </a:rPr>
              <a:t>: Save the Ret Val (at R5 + 3)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Restore saved registers (R0-R4)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Set SP to FP, to pop off local </a:t>
            </a:r>
            <a:r>
              <a:rPr lang="en-US" dirty="0" err="1">
                <a:solidFill>
                  <a:srgbClr val="008000"/>
                </a:solidFill>
              </a:rPr>
              <a:t>vars</a:t>
            </a:r>
            <a:r>
              <a:rPr lang="en-US" dirty="0">
                <a:solidFill>
                  <a:srgbClr val="008000"/>
                </a:solidFill>
              </a:rPr>
              <a:t> and saved registers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Restore the Ret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 (to R7), and old Frame Pointer (to R5)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Pop off 3 words (ret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, old FP, first local </a:t>
            </a: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8000"/>
                </a:solidFill>
              </a:rPr>
              <a:t>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Caller: Grab the Ret(urn) Val(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ue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Caller: 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Deallocate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space for Ret Val and 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args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71932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939" y="151012"/>
            <a:ext cx="9880446" cy="65452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-4	; Allocate space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	R7, R6, 2	; Save Ret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	R5, R6, 1	; Save Old FP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R5, R6, 0	; Copy SP to FP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Make room for saved regs 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l.v.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1-n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R0, R5, -1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R0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R1, R5, -2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R2, R5, -3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R3, R5, -4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R4, R5, -5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;====== DO WORK OF SUBROUTINE HERE 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Get return value into some register, e.g. R0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	R0, R5, 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; save return value on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R4, R5, -5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R3, R5, -4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R2, R5, -3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R1, R5, -2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R0, R5, -1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R5, 0	; Restore SP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LDR	R5, R6, 1	; Restore FP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LDR	R7, R6, 2	; Restore 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3	; Pop RA,FP,1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</a:t>
            </a:r>
          </a:p>
        </p:txBody>
      </p:sp>
      <p:sp>
        <p:nvSpPr>
          <p:cNvPr id="2" name="Freeform 1"/>
          <p:cNvSpPr/>
          <p:nvPr/>
        </p:nvSpPr>
        <p:spPr>
          <a:xfrm>
            <a:off x="534573" y="309489"/>
            <a:ext cx="3042752" cy="5838093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84884 w 2354041"/>
              <a:gd name="connsiteY0" fmla="*/ 0 h 5659026"/>
              <a:gd name="connsiteX1" fmla="*/ 520 w 2354041"/>
              <a:gd name="connsiteY1" fmla="*/ 2741559 h 5659026"/>
              <a:gd name="connsiteX2" fmla="*/ 2354040 w 2354041"/>
              <a:gd name="connsiteY2" fmla="*/ 5659026 h 5659026"/>
              <a:gd name="connsiteX0" fmla="*/ 2184884 w 2354040"/>
              <a:gd name="connsiteY0" fmla="*/ 0 h 5659026"/>
              <a:gd name="connsiteX1" fmla="*/ 520 w 2354040"/>
              <a:gd name="connsiteY1" fmla="*/ 2741559 h 5659026"/>
              <a:gd name="connsiteX2" fmla="*/ 2354040 w 2354040"/>
              <a:gd name="connsiteY2" fmla="*/ 5659026 h 56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40" h="5659026">
                <a:moveTo>
                  <a:pt x="2184884" y="0"/>
                </a:moveTo>
                <a:cubicBezTo>
                  <a:pt x="1094412" y="771710"/>
                  <a:pt x="-27673" y="1798388"/>
                  <a:pt x="520" y="2741559"/>
                </a:cubicBezTo>
                <a:cubicBezTo>
                  <a:pt x="28713" y="3684730"/>
                  <a:pt x="1747431" y="5098154"/>
                  <a:pt x="2354040" y="5659026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53001" y="618978"/>
            <a:ext cx="2736681" cy="5310554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78709 w 2168498"/>
              <a:gd name="connsiteY0" fmla="*/ 0 h 4837063"/>
              <a:gd name="connsiteX1" fmla="*/ 165 w 2168498"/>
              <a:gd name="connsiteY1" fmla="*/ 2254471 h 4837063"/>
              <a:gd name="connsiteX2" fmla="*/ 2168498 w 2168498"/>
              <a:gd name="connsiteY2" fmla="*/ 4837063 h 4837063"/>
              <a:gd name="connsiteX0" fmla="*/ 2078709 w 2168498"/>
              <a:gd name="connsiteY0" fmla="*/ 0 h 4837063"/>
              <a:gd name="connsiteX1" fmla="*/ 165 w 2168498"/>
              <a:gd name="connsiteY1" fmla="*/ 2254471 h 4837063"/>
              <a:gd name="connsiteX2" fmla="*/ 2168498 w 2168498"/>
              <a:gd name="connsiteY2" fmla="*/ 4837063 h 483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8498" h="4837063">
                <a:moveTo>
                  <a:pt x="2078709" y="0"/>
                </a:moveTo>
                <a:cubicBezTo>
                  <a:pt x="988237" y="771710"/>
                  <a:pt x="-14800" y="1448294"/>
                  <a:pt x="165" y="2254471"/>
                </a:cubicBezTo>
                <a:cubicBezTo>
                  <a:pt x="15130" y="3060648"/>
                  <a:pt x="1548661" y="4321854"/>
                  <a:pt x="2168498" y="4837063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69145" y="928463"/>
            <a:ext cx="2498751" cy="4628270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38916 w 2089022"/>
              <a:gd name="connsiteY0" fmla="*/ 0 h 5141493"/>
              <a:gd name="connsiteX1" fmla="*/ 55 w 2089022"/>
              <a:gd name="connsiteY1" fmla="*/ 2117478 h 5141493"/>
              <a:gd name="connsiteX2" fmla="*/ 2089022 w 2089022"/>
              <a:gd name="connsiteY2" fmla="*/ 5141493 h 5141493"/>
              <a:gd name="connsiteX0" fmla="*/ 1986188 w 2089205"/>
              <a:gd name="connsiteY0" fmla="*/ 0 h 4882727"/>
              <a:gd name="connsiteX1" fmla="*/ 238 w 2089205"/>
              <a:gd name="connsiteY1" fmla="*/ 1858712 h 4882727"/>
              <a:gd name="connsiteX2" fmla="*/ 2089205 w 2089205"/>
              <a:gd name="connsiteY2" fmla="*/ 4882727 h 4882727"/>
              <a:gd name="connsiteX0" fmla="*/ 1986198 w 2089215"/>
              <a:gd name="connsiteY0" fmla="*/ 0 h 4882727"/>
              <a:gd name="connsiteX1" fmla="*/ 248 w 2089215"/>
              <a:gd name="connsiteY1" fmla="*/ 1858712 h 4882727"/>
              <a:gd name="connsiteX2" fmla="*/ 2089215 w 2089215"/>
              <a:gd name="connsiteY2" fmla="*/ 4882727 h 4882727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46301 w 1983180"/>
              <a:gd name="connsiteY0" fmla="*/ 0 h 4349973"/>
              <a:gd name="connsiteX1" fmla="*/ 35 w 1983180"/>
              <a:gd name="connsiteY1" fmla="*/ 1858713 h 4349973"/>
              <a:gd name="connsiteX2" fmla="*/ 1983180 w 1983180"/>
              <a:gd name="connsiteY2" fmla="*/ 4349973 h 4349973"/>
              <a:gd name="connsiteX0" fmla="*/ 1946269 w 1956692"/>
              <a:gd name="connsiteY0" fmla="*/ 0 h 4045543"/>
              <a:gd name="connsiteX1" fmla="*/ 3 w 1956692"/>
              <a:gd name="connsiteY1" fmla="*/ 1858713 h 4045543"/>
              <a:gd name="connsiteX2" fmla="*/ 1956692 w 1956692"/>
              <a:gd name="connsiteY2" fmla="*/ 4045543 h 4045543"/>
              <a:gd name="connsiteX0" fmla="*/ 1946269 w 1956692"/>
              <a:gd name="connsiteY0" fmla="*/ 0 h 4045543"/>
              <a:gd name="connsiteX1" fmla="*/ 3 w 1956692"/>
              <a:gd name="connsiteY1" fmla="*/ 1858713 h 4045543"/>
              <a:gd name="connsiteX2" fmla="*/ 1956692 w 1956692"/>
              <a:gd name="connsiteY2" fmla="*/ 4045543 h 4045543"/>
              <a:gd name="connsiteX0" fmla="*/ 1933053 w 1956703"/>
              <a:gd name="connsiteY0" fmla="*/ 0 h 4121651"/>
              <a:gd name="connsiteX1" fmla="*/ 14 w 1956703"/>
              <a:gd name="connsiteY1" fmla="*/ 1934821 h 4121651"/>
              <a:gd name="connsiteX2" fmla="*/ 1956703 w 1956703"/>
              <a:gd name="connsiteY2" fmla="*/ 4121651 h 4121651"/>
              <a:gd name="connsiteX0" fmla="*/ 1919846 w 1956724"/>
              <a:gd name="connsiteY0" fmla="*/ 0 h 4091208"/>
              <a:gd name="connsiteX1" fmla="*/ 35 w 1956724"/>
              <a:gd name="connsiteY1" fmla="*/ 1904378 h 4091208"/>
              <a:gd name="connsiteX2" fmla="*/ 1956724 w 1956724"/>
              <a:gd name="connsiteY2" fmla="*/ 4091208 h 40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6724" h="4091208">
                <a:moveTo>
                  <a:pt x="1919846" y="0"/>
                </a:moveTo>
                <a:cubicBezTo>
                  <a:pt x="789691" y="726045"/>
                  <a:pt x="-6111" y="1222510"/>
                  <a:pt x="35" y="1904378"/>
                </a:cubicBezTo>
                <a:cubicBezTo>
                  <a:pt x="6181" y="2586246"/>
                  <a:pt x="1350115" y="3545557"/>
                  <a:pt x="1956724" y="4091208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110155" y="2264744"/>
            <a:ext cx="964507" cy="2180646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38916 w 2089022"/>
              <a:gd name="connsiteY0" fmla="*/ 0 h 5141493"/>
              <a:gd name="connsiteX1" fmla="*/ 55 w 2089022"/>
              <a:gd name="connsiteY1" fmla="*/ 2117478 h 5141493"/>
              <a:gd name="connsiteX2" fmla="*/ 2089022 w 2089022"/>
              <a:gd name="connsiteY2" fmla="*/ 5141493 h 5141493"/>
              <a:gd name="connsiteX0" fmla="*/ 1986188 w 2089205"/>
              <a:gd name="connsiteY0" fmla="*/ 0 h 4882727"/>
              <a:gd name="connsiteX1" fmla="*/ 238 w 2089205"/>
              <a:gd name="connsiteY1" fmla="*/ 1858712 h 4882727"/>
              <a:gd name="connsiteX2" fmla="*/ 2089205 w 2089205"/>
              <a:gd name="connsiteY2" fmla="*/ 4882727 h 4882727"/>
              <a:gd name="connsiteX0" fmla="*/ 1986198 w 2089215"/>
              <a:gd name="connsiteY0" fmla="*/ 0 h 4882727"/>
              <a:gd name="connsiteX1" fmla="*/ 248 w 2089215"/>
              <a:gd name="connsiteY1" fmla="*/ 1858712 h 4882727"/>
              <a:gd name="connsiteX2" fmla="*/ 2089215 w 2089215"/>
              <a:gd name="connsiteY2" fmla="*/ 4882727 h 4882727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46301 w 1983180"/>
              <a:gd name="connsiteY0" fmla="*/ 0 h 4349973"/>
              <a:gd name="connsiteX1" fmla="*/ 35 w 1983180"/>
              <a:gd name="connsiteY1" fmla="*/ 1858713 h 4349973"/>
              <a:gd name="connsiteX2" fmla="*/ 1983180 w 1983180"/>
              <a:gd name="connsiteY2" fmla="*/ 4349973 h 4349973"/>
              <a:gd name="connsiteX0" fmla="*/ 1710527 w 1985503"/>
              <a:gd name="connsiteY0" fmla="*/ 0 h 3969435"/>
              <a:gd name="connsiteX1" fmla="*/ 2358 w 1985503"/>
              <a:gd name="connsiteY1" fmla="*/ 1478175 h 3969435"/>
              <a:gd name="connsiteX2" fmla="*/ 1985503 w 1985503"/>
              <a:gd name="connsiteY2" fmla="*/ 3969435 h 3969435"/>
              <a:gd name="connsiteX0" fmla="*/ 1671700 w 1986358"/>
              <a:gd name="connsiteY0" fmla="*/ 0 h 3969435"/>
              <a:gd name="connsiteX1" fmla="*/ 3213 w 1986358"/>
              <a:gd name="connsiteY1" fmla="*/ 1478175 h 3969435"/>
              <a:gd name="connsiteX2" fmla="*/ 1986358 w 1986358"/>
              <a:gd name="connsiteY2" fmla="*/ 3969435 h 3969435"/>
              <a:gd name="connsiteX0" fmla="*/ 1668549 w 1668549"/>
              <a:gd name="connsiteY0" fmla="*/ 0 h 2949593"/>
              <a:gd name="connsiteX1" fmla="*/ 62 w 1668549"/>
              <a:gd name="connsiteY1" fmla="*/ 1478175 h 2949593"/>
              <a:gd name="connsiteX2" fmla="*/ 1612833 w 1668549"/>
              <a:gd name="connsiteY2" fmla="*/ 2949593 h 2949593"/>
              <a:gd name="connsiteX0" fmla="*/ 1496602 w 1496602"/>
              <a:gd name="connsiteY0" fmla="*/ 0 h 2949593"/>
              <a:gd name="connsiteX1" fmla="*/ 74 w 1496602"/>
              <a:gd name="connsiteY1" fmla="*/ 1188967 h 2949593"/>
              <a:gd name="connsiteX2" fmla="*/ 1440886 w 1496602"/>
              <a:gd name="connsiteY2" fmla="*/ 2949593 h 2949593"/>
              <a:gd name="connsiteX0" fmla="*/ 1496602 w 1496602"/>
              <a:gd name="connsiteY0" fmla="*/ 0 h 2949593"/>
              <a:gd name="connsiteX1" fmla="*/ 74 w 1496602"/>
              <a:gd name="connsiteY1" fmla="*/ 1051972 h 2949593"/>
              <a:gd name="connsiteX2" fmla="*/ 1440886 w 1496602"/>
              <a:gd name="connsiteY2" fmla="*/ 2949593 h 2949593"/>
              <a:gd name="connsiteX0" fmla="*/ 1496602 w 1496602"/>
              <a:gd name="connsiteY0" fmla="*/ 0 h 2949593"/>
              <a:gd name="connsiteX1" fmla="*/ 74 w 1496602"/>
              <a:gd name="connsiteY1" fmla="*/ 1097637 h 2949593"/>
              <a:gd name="connsiteX2" fmla="*/ 1440886 w 1496602"/>
              <a:gd name="connsiteY2" fmla="*/ 2949593 h 2949593"/>
              <a:gd name="connsiteX0" fmla="*/ 1496602 w 1496602"/>
              <a:gd name="connsiteY0" fmla="*/ 0 h 2949593"/>
              <a:gd name="connsiteX1" fmla="*/ 74 w 1496602"/>
              <a:gd name="connsiteY1" fmla="*/ 1097637 h 2949593"/>
              <a:gd name="connsiteX2" fmla="*/ 1440886 w 1496602"/>
              <a:gd name="connsiteY2" fmla="*/ 2949593 h 2949593"/>
              <a:gd name="connsiteX0" fmla="*/ 1456922 w 1456922"/>
              <a:gd name="connsiteY0" fmla="*/ 0 h 2949593"/>
              <a:gd name="connsiteX1" fmla="*/ 78 w 1456922"/>
              <a:gd name="connsiteY1" fmla="*/ 1097637 h 2949593"/>
              <a:gd name="connsiteX2" fmla="*/ 1401206 w 1456922"/>
              <a:gd name="connsiteY2" fmla="*/ 2949593 h 2949593"/>
              <a:gd name="connsiteX0" fmla="*/ 1456922 w 1456922"/>
              <a:gd name="connsiteY0" fmla="*/ 0 h 2949593"/>
              <a:gd name="connsiteX1" fmla="*/ 78 w 1456922"/>
              <a:gd name="connsiteY1" fmla="*/ 1097637 h 2949593"/>
              <a:gd name="connsiteX2" fmla="*/ 1401206 w 1456922"/>
              <a:gd name="connsiteY2" fmla="*/ 2949593 h 2949593"/>
              <a:gd name="connsiteX0" fmla="*/ 1286791 w 1403034"/>
              <a:gd name="connsiteY0" fmla="*/ 0 h 2690826"/>
              <a:gd name="connsiteX1" fmla="*/ 1906 w 1403034"/>
              <a:gd name="connsiteY1" fmla="*/ 838870 h 2690826"/>
              <a:gd name="connsiteX2" fmla="*/ 1403034 w 1403034"/>
              <a:gd name="connsiteY2" fmla="*/ 2690826 h 2690826"/>
              <a:gd name="connsiteX0" fmla="*/ 1299883 w 1416126"/>
              <a:gd name="connsiteY0" fmla="*/ 0 h 2690826"/>
              <a:gd name="connsiteX1" fmla="*/ 1770 w 1416126"/>
              <a:gd name="connsiteY1" fmla="*/ 671433 h 2690826"/>
              <a:gd name="connsiteX2" fmla="*/ 1416126 w 1416126"/>
              <a:gd name="connsiteY2" fmla="*/ 2690826 h 2690826"/>
              <a:gd name="connsiteX0" fmla="*/ 1298829 w 1415072"/>
              <a:gd name="connsiteY0" fmla="*/ 0 h 2690826"/>
              <a:gd name="connsiteX1" fmla="*/ 716 w 1415072"/>
              <a:gd name="connsiteY1" fmla="*/ 671433 h 2690826"/>
              <a:gd name="connsiteX2" fmla="*/ 1415072 w 1415072"/>
              <a:gd name="connsiteY2" fmla="*/ 2690826 h 2690826"/>
              <a:gd name="connsiteX0" fmla="*/ 1298878 w 1415121"/>
              <a:gd name="connsiteY0" fmla="*/ 0 h 2690826"/>
              <a:gd name="connsiteX1" fmla="*/ 765 w 1415121"/>
              <a:gd name="connsiteY1" fmla="*/ 671433 h 2690826"/>
              <a:gd name="connsiteX2" fmla="*/ 1415121 w 1415121"/>
              <a:gd name="connsiteY2" fmla="*/ 2690826 h 2690826"/>
              <a:gd name="connsiteX0" fmla="*/ 1298121 w 1298121"/>
              <a:gd name="connsiteY0" fmla="*/ 0 h 2127629"/>
              <a:gd name="connsiteX1" fmla="*/ 8 w 1298121"/>
              <a:gd name="connsiteY1" fmla="*/ 671433 h 2127629"/>
              <a:gd name="connsiteX2" fmla="*/ 1282087 w 1298121"/>
              <a:gd name="connsiteY2" fmla="*/ 2127629 h 212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121" h="2127629">
                <a:moveTo>
                  <a:pt x="1298121" y="0"/>
                </a:moveTo>
                <a:cubicBezTo>
                  <a:pt x="326697" y="299843"/>
                  <a:pt x="2680" y="316828"/>
                  <a:pt x="8" y="671433"/>
                </a:cubicBezTo>
                <a:cubicBezTo>
                  <a:pt x="-2664" y="1026038"/>
                  <a:pt x="701933" y="1566757"/>
                  <a:pt x="1282087" y="2127629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47939" y="1209821"/>
            <a:ext cx="1941743" cy="4092235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38916 w 2089022"/>
              <a:gd name="connsiteY0" fmla="*/ 0 h 5141493"/>
              <a:gd name="connsiteX1" fmla="*/ 55 w 2089022"/>
              <a:gd name="connsiteY1" fmla="*/ 2117478 h 5141493"/>
              <a:gd name="connsiteX2" fmla="*/ 2089022 w 2089022"/>
              <a:gd name="connsiteY2" fmla="*/ 5141493 h 5141493"/>
              <a:gd name="connsiteX0" fmla="*/ 1986188 w 2089205"/>
              <a:gd name="connsiteY0" fmla="*/ 0 h 4882727"/>
              <a:gd name="connsiteX1" fmla="*/ 238 w 2089205"/>
              <a:gd name="connsiteY1" fmla="*/ 1858712 h 4882727"/>
              <a:gd name="connsiteX2" fmla="*/ 2089205 w 2089205"/>
              <a:gd name="connsiteY2" fmla="*/ 4882727 h 4882727"/>
              <a:gd name="connsiteX0" fmla="*/ 1986198 w 2089215"/>
              <a:gd name="connsiteY0" fmla="*/ 0 h 4882727"/>
              <a:gd name="connsiteX1" fmla="*/ 248 w 2089215"/>
              <a:gd name="connsiteY1" fmla="*/ 1858712 h 4882727"/>
              <a:gd name="connsiteX2" fmla="*/ 2089215 w 2089215"/>
              <a:gd name="connsiteY2" fmla="*/ 4882727 h 4882727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46301 w 1983180"/>
              <a:gd name="connsiteY0" fmla="*/ 0 h 4349973"/>
              <a:gd name="connsiteX1" fmla="*/ 35 w 1983180"/>
              <a:gd name="connsiteY1" fmla="*/ 1858713 h 4349973"/>
              <a:gd name="connsiteX2" fmla="*/ 1983180 w 1983180"/>
              <a:gd name="connsiteY2" fmla="*/ 4349973 h 4349973"/>
              <a:gd name="connsiteX0" fmla="*/ 1946269 w 1956692"/>
              <a:gd name="connsiteY0" fmla="*/ 0 h 4045543"/>
              <a:gd name="connsiteX1" fmla="*/ 3 w 1956692"/>
              <a:gd name="connsiteY1" fmla="*/ 1858713 h 4045543"/>
              <a:gd name="connsiteX2" fmla="*/ 1956692 w 1956692"/>
              <a:gd name="connsiteY2" fmla="*/ 4045543 h 4045543"/>
              <a:gd name="connsiteX0" fmla="*/ 1946269 w 1956692"/>
              <a:gd name="connsiteY0" fmla="*/ 0 h 4045543"/>
              <a:gd name="connsiteX1" fmla="*/ 3 w 1956692"/>
              <a:gd name="connsiteY1" fmla="*/ 1858713 h 4045543"/>
              <a:gd name="connsiteX2" fmla="*/ 1956692 w 1956692"/>
              <a:gd name="connsiteY2" fmla="*/ 4045543 h 4045543"/>
              <a:gd name="connsiteX0" fmla="*/ 1933053 w 1956703"/>
              <a:gd name="connsiteY0" fmla="*/ 0 h 4121651"/>
              <a:gd name="connsiteX1" fmla="*/ 14 w 1956703"/>
              <a:gd name="connsiteY1" fmla="*/ 1934821 h 4121651"/>
              <a:gd name="connsiteX2" fmla="*/ 1956703 w 1956703"/>
              <a:gd name="connsiteY2" fmla="*/ 4121651 h 4121651"/>
              <a:gd name="connsiteX0" fmla="*/ 1919846 w 1956724"/>
              <a:gd name="connsiteY0" fmla="*/ 0 h 4091208"/>
              <a:gd name="connsiteX1" fmla="*/ 35 w 1956724"/>
              <a:gd name="connsiteY1" fmla="*/ 1904378 h 4091208"/>
              <a:gd name="connsiteX2" fmla="*/ 1956724 w 1956724"/>
              <a:gd name="connsiteY2" fmla="*/ 4091208 h 40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6724" h="4091208">
                <a:moveTo>
                  <a:pt x="1919846" y="0"/>
                </a:moveTo>
                <a:cubicBezTo>
                  <a:pt x="789691" y="726045"/>
                  <a:pt x="-6111" y="1222510"/>
                  <a:pt x="35" y="1904378"/>
                </a:cubicBezTo>
                <a:cubicBezTo>
                  <a:pt x="6181" y="2586246"/>
                  <a:pt x="1350115" y="3545557"/>
                  <a:pt x="1956724" y="4091208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0257" y="1209564"/>
            <a:ext cx="4642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5428" y="3390424"/>
            <a:ext cx="4642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5413" y="1815123"/>
            <a:ext cx="27659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Symmetry of the </a:t>
            </a:r>
            <a:r>
              <a:rPr lang="en-US" b="1" dirty="0" err="1">
                <a:solidFill>
                  <a:srgbClr val="00B0F0"/>
                </a:solidFill>
              </a:rPr>
              <a:t>Callee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And the Stack Frame</a:t>
            </a:r>
          </a:p>
        </p:txBody>
      </p:sp>
    </p:spTree>
    <p:extLst>
      <p:ext uri="{BB962C8B-B14F-4D97-AF65-F5344CB8AC3E}">
        <p14:creationId xmlns:p14="http://schemas.microsoft.com/office/powerpoint/2010/main" val="187754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Short and Long Reach Subroutines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jsr</a:t>
            </a:r>
            <a:r>
              <a:rPr lang="en-US" b="1" dirty="0">
                <a:latin typeface="Courier New" charset="0"/>
              </a:rPr>
              <a:t> sub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sub	xxx xxx xxx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...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...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...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    ret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ld</a:t>
            </a:r>
            <a:r>
              <a:rPr lang="en-US" b="1" dirty="0">
                <a:latin typeface="Courier New" charset="0"/>
              </a:rPr>
              <a:t> R2, far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jsrr</a:t>
            </a:r>
            <a:r>
              <a:rPr lang="en-US" b="1" dirty="0">
                <a:latin typeface="Courier New" charset="0"/>
              </a:rPr>
              <a:t> r2</a:t>
            </a:r>
          </a:p>
          <a:p>
            <a:pPr>
              <a:spcBef>
                <a:spcPts val="500"/>
              </a:spcBef>
              <a:buNone/>
              <a:defRPr/>
            </a:pPr>
            <a:endParaRPr lang="en-US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endParaRPr lang="en-US" b="1" dirty="0">
              <a:latin typeface="Courier New" charset="0"/>
            </a:endParaRP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far	.fill sub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...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...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sub	xxx xxx xxx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b="1" dirty="0">
                <a:latin typeface="Courier New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20625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18374-4E94-B541-896D-F15FBEAA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581400"/>
          </a:xfrm>
        </p:spPr>
        <p:txBody>
          <a:bodyPr>
            <a:normAutofit/>
          </a:bodyPr>
          <a:lstStyle/>
          <a:p>
            <a:r>
              <a:rPr lang="en-US" dirty="0"/>
              <a:t>Return value</a:t>
            </a:r>
          </a:p>
          <a:p>
            <a:r>
              <a:rPr lang="en-US" dirty="0"/>
              <a:t>Return address</a:t>
            </a:r>
          </a:p>
          <a:p>
            <a:r>
              <a:rPr lang="en-US" dirty="0"/>
              <a:t>Saved FP</a:t>
            </a:r>
          </a:p>
          <a:p>
            <a:r>
              <a:rPr lang="en-US" dirty="0"/>
              <a:t>First local variable</a:t>
            </a:r>
          </a:p>
          <a:p>
            <a:r>
              <a:rPr lang="en-US" dirty="0"/>
              <a:t>Last local variable</a:t>
            </a:r>
          </a:p>
          <a:p>
            <a:r>
              <a:rPr lang="en-US" dirty="0"/>
              <a:t>First saved register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9E27E-6863-BD40-985D-B2EC9981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FDD043-555B-024B-9569-EC56710D1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the LC-3, where does R5 point in the stack frame during the execution of a subroutine?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3C5EA22-2BA3-DA47-A643-EE87EDA2EE09}"/>
              </a:ext>
            </a:extLst>
          </p:cNvPr>
          <p:cNvSpPr/>
          <p:nvPr/>
        </p:nvSpPr>
        <p:spPr>
          <a:xfrm>
            <a:off x="5588000" y="5036458"/>
            <a:ext cx="8128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893F8-6E3D-4A56-9D52-882427CE09AD}"/>
              </a:ext>
            </a:extLst>
          </p:cNvPr>
          <p:cNvSpPr txBox="1"/>
          <p:nvPr/>
        </p:nvSpPr>
        <p:spPr>
          <a:xfrm>
            <a:off x="8989039" y="59410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ＭＳ Ｐゴシック"/>
              </a:rPr>
              <a:t>50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1C176-A533-4297-8ED3-8D6AA81B9C3B}"/>
              </a:ext>
            </a:extLst>
          </p:cNvPr>
          <p:cNvSpPr txBox="1"/>
          <p:nvPr/>
        </p:nvSpPr>
        <p:spPr>
          <a:xfrm>
            <a:off x="6248400" y="35333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5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Questions?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3305504" y="2133600"/>
            <a:ext cx="7076747" cy="456878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Subroutines - overview</a:t>
            </a:r>
          </a:p>
          <a:p>
            <a:pPr eaLnBrk="1" hangingPunct="1"/>
            <a:r>
              <a:rPr lang="en-US" dirty="0">
                <a:latin typeface="Arial" charset="0"/>
              </a:rPr>
              <a:t>The Stack</a:t>
            </a:r>
          </a:p>
          <a:p>
            <a:pPr eaLnBrk="1" hangingPunct="1"/>
            <a:r>
              <a:rPr lang="en-US" dirty="0">
                <a:latin typeface="Arial" charset="0"/>
              </a:rPr>
              <a:t>LC-3 calling convention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Stack Pointer and Frame Pointer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Caller and </a:t>
            </a:r>
            <a:r>
              <a:rPr lang="en-US" dirty="0" err="1">
                <a:latin typeface="Arial" charset="0"/>
              </a:rPr>
              <a:t>Callee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Examples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7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B253C-EEC8-F646-AC2D-03D8A2D3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JSR</a:t>
            </a:r>
          </a:p>
          <a:p>
            <a:r>
              <a:rPr lang="en-US" dirty="0"/>
              <a:t>JSRR</a:t>
            </a:r>
          </a:p>
          <a:p>
            <a:r>
              <a:rPr lang="en-US" dirty="0"/>
              <a:t>JMP</a:t>
            </a:r>
          </a:p>
          <a:p>
            <a:r>
              <a:rPr lang="en-US" dirty="0"/>
              <a:t>BR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Today’s number is 78,423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BED516-0A73-D946-B53C-82DC1EAE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B3D206-D430-7A41-B6BC-529EF302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RET instruction has the same opcode as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D4D5D469-8C74-2E4C-8C9C-0E415F567420}"/>
              </a:ext>
            </a:extLst>
          </p:cNvPr>
          <p:cNvSpPr/>
          <p:nvPr/>
        </p:nvSpPr>
        <p:spPr>
          <a:xfrm>
            <a:off x="4134678" y="4293704"/>
            <a:ext cx="808383" cy="37106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E1F79-2710-4565-868E-DC1C238219F4}"/>
              </a:ext>
            </a:extLst>
          </p:cNvPr>
          <p:cNvSpPr txBox="1"/>
          <p:nvPr/>
        </p:nvSpPr>
        <p:spPr>
          <a:xfrm>
            <a:off x="8652933" y="57968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0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write a subroutine?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issues do we need to consider?</a:t>
            </a:r>
          </a:p>
        </p:txBody>
      </p:sp>
    </p:spTree>
    <p:extLst>
      <p:ext uri="{BB962C8B-B14F-4D97-AF65-F5344CB8AC3E}">
        <p14:creationId xmlns:p14="http://schemas.microsoft.com/office/powerpoint/2010/main" val="45679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 1: What if our subroutine calls another subroutine?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R7 used for?</a:t>
            </a:r>
          </a:p>
          <a:p>
            <a:r>
              <a:rPr lang="en-US" dirty="0"/>
              <a:t>What happens to R7 if our subroutine calls another subroutine?</a:t>
            </a:r>
          </a:p>
        </p:txBody>
      </p:sp>
    </p:spTree>
    <p:extLst>
      <p:ext uri="{BB962C8B-B14F-4D97-AF65-F5344CB8AC3E}">
        <p14:creationId xmlns:p14="http://schemas.microsoft.com/office/powerpoint/2010/main" val="254701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Preserve the Return Address (R7)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We’d better find a way for our subroutine to save its R7 return address somewhere.</a:t>
            </a:r>
          </a:p>
          <a:p>
            <a:r>
              <a:rPr lang="en-US" dirty="0"/>
              <a:t>That way, we are safe to call another subroutine.</a:t>
            </a:r>
          </a:p>
          <a:p>
            <a:r>
              <a:rPr lang="en-US" dirty="0"/>
              <a:t>Then, we can restore our original R7, and know where to return to when we are done.</a:t>
            </a:r>
          </a:p>
        </p:txBody>
      </p:sp>
    </p:spTree>
    <p:extLst>
      <p:ext uri="{BB962C8B-B14F-4D97-AF65-F5344CB8AC3E}">
        <p14:creationId xmlns:p14="http://schemas.microsoft.com/office/powerpoint/2010/main" val="25107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we only have a few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only 8 registers (R0-R7)</a:t>
            </a:r>
          </a:p>
          <a:p>
            <a:pPr lvl="1"/>
            <a:r>
              <a:rPr lang="en-US" dirty="0"/>
              <a:t>We are going to quickly run out of registers to use.</a:t>
            </a:r>
          </a:p>
          <a:p>
            <a:pPr lvl="1"/>
            <a:endParaRPr lang="en-US" dirty="0"/>
          </a:p>
          <a:p>
            <a:r>
              <a:rPr lang="en-US" dirty="0"/>
              <a:t>Our main program is using some registers</a:t>
            </a:r>
          </a:p>
          <a:p>
            <a:pPr lvl="1"/>
            <a:r>
              <a:rPr lang="en-US" dirty="0"/>
              <a:t>Our subroutine also needs to use some registers</a:t>
            </a:r>
          </a:p>
          <a:p>
            <a:pPr lvl="1"/>
            <a:r>
              <a:rPr lang="en-US" dirty="0"/>
              <a:t>So let’s save the old values from the registers we’ll use</a:t>
            </a:r>
          </a:p>
          <a:p>
            <a:pPr lvl="1"/>
            <a:r>
              <a:rPr lang="en-US" dirty="0"/>
              <a:t>And then we can “borrow” these registers to use our subroutine</a:t>
            </a:r>
          </a:p>
          <a:p>
            <a:pPr lvl="1"/>
            <a:r>
              <a:rPr lang="en-US" dirty="0"/>
              <a:t>When we’re done, we’ll put back the original values into those registers – like they were never changed!</a:t>
            </a:r>
          </a:p>
        </p:txBody>
      </p:sp>
    </p:spTree>
    <p:extLst>
      <p:ext uri="{BB962C8B-B14F-4D97-AF65-F5344CB8AC3E}">
        <p14:creationId xmlns:p14="http://schemas.microsoft.com/office/powerpoint/2010/main" val="30440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Saving Registers in a Subroutine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; Subroutine that needs to use r1, r2 and r3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 err="1">
                <a:latin typeface="Courier New" charset="0"/>
              </a:rPr>
              <a:t>subr</a:t>
            </a: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st</a:t>
            </a:r>
            <a:r>
              <a:rPr lang="en-US" b="1" dirty="0">
                <a:latin typeface="Courier New" charset="0"/>
              </a:rPr>
              <a:t> r1, r1save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st</a:t>
            </a:r>
            <a:r>
              <a:rPr lang="en-US" b="1" dirty="0">
                <a:latin typeface="Courier New" charset="0"/>
              </a:rPr>
              <a:t> r2, r2save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st</a:t>
            </a:r>
            <a:r>
              <a:rPr lang="en-US" b="1" dirty="0">
                <a:latin typeface="Courier New" charset="0"/>
              </a:rPr>
              <a:t> r3, r3save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;	work is done here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ld</a:t>
            </a:r>
            <a:r>
              <a:rPr lang="en-US" b="1" dirty="0">
                <a:latin typeface="Courier New" charset="0"/>
              </a:rPr>
              <a:t> r1, r1save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ld</a:t>
            </a:r>
            <a:r>
              <a:rPr lang="en-US" b="1" dirty="0">
                <a:latin typeface="Courier New" charset="0"/>
              </a:rPr>
              <a:t> r2, r2save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ld</a:t>
            </a:r>
            <a:r>
              <a:rPr lang="en-US" b="1" dirty="0">
                <a:latin typeface="Courier New" charset="0"/>
              </a:rPr>
              <a:t> r3, r3save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	ret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r1save	.fill 0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r2save	.fill 0</a:t>
            </a:r>
          </a:p>
          <a:p>
            <a:pPr marL="6350" indent="7938">
              <a:spcBef>
                <a:spcPts val="500"/>
              </a:spcBef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b="1" dirty="0">
                <a:latin typeface="Courier New" charset="0"/>
              </a:rPr>
              <a:t>r3save	.fill 0</a:t>
            </a:r>
          </a:p>
        </p:txBody>
      </p:sp>
      <p:sp>
        <p:nvSpPr>
          <p:cNvPr id="5123" name="WordArt 4"/>
          <p:cNvSpPr>
            <a:spLocks noChangeArrowheads="1" noChangeShapeType="1" noTextEdit="1"/>
          </p:cNvSpPr>
          <p:nvPr/>
        </p:nvSpPr>
        <p:spPr bwMode="auto">
          <a:xfrm>
            <a:off x="5518426" y="6130235"/>
            <a:ext cx="493395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blurRad="63500" dist="38099" dir="2700000" algn="ctr" rotWithShape="0">
                    <a:srgbClr val="990000">
                      <a:alpha val="74997"/>
                    </a:srgbClr>
                  </a:outerShdw>
                </a:effectLst>
                <a:latin typeface="Impact"/>
                <a:ea typeface="Impact"/>
                <a:cs typeface="Impact"/>
              </a:rPr>
              <a:t>See any problems?</a:t>
            </a:r>
          </a:p>
        </p:txBody>
      </p:sp>
    </p:spTree>
    <p:extLst>
      <p:ext uri="{BB962C8B-B14F-4D97-AF65-F5344CB8AC3E}">
        <p14:creationId xmlns:p14="http://schemas.microsoft.com/office/powerpoint/2010/main" val="277563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94582-40FB-1546-AC95-30A08062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dirty="0">
                <a:latin typeface="Arial" charset="0"/>
              </a:rPr>
              <a:t>Subroutines - overview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latin typeface="Arial" charset="0"/>
              </a:rPr>
              <a:t>The Stack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latin typeface="Arial" charset="0"/>
              </a:rPr>
              <a:t>LC-3 calling convention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Arial" charset="0"/>
              </a:rPr>
              <a:t>Stack Pointer and Frame Pointer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Arial" charset="0"/>
              </a:rPr>
              <a:t>Caller and Callee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latin typeface="Arial" charset="0"/>
              </a:rPr>
              <a:t>Examples</a:t>
            </a:r>
          </a:p>
          <a:p>
            <a:pPr fontAlgn="auto">
              <a:spcAft>
                <a:spcPts val="0"/>
              </a:spcAft>
            </a:pPr>
            <a:endParaRPr lang="en-US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5504" y="2133600"/>
            <a:ext cx="7076747" cy="456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4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space is lost if every subroutine declares space to save registers?</a:t>
            </a:r>
          </a:p>
          <a:p>
            <a:endParaRPr lang="en-US" dirty="0"/>
          </a:p>
          <a:p>
            <a:r>
              <a:rPr lang="en-US" dirty="0"/>
              <a:t>What happens if our subroutine calls </a:t>
            </a:r>
            <a:r>
              <a:rPr lang="en-US" i="1" dirty="0"/>
              <a:t>itself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We’ll step on the saved registers in memory, and lose those values.</a:t>
            </a:r>
          </a:p>
        </p:txBody>
      </p:sp>
    </p:spTree>
    <p:extLst>
      <p:ext uri="{BB962C8B-B14F-4D97-AF65-F5344CB8AC3E}">
        <p14:creationId xmlns:p14="http://schemas.microsoft.com/office/powerpoint/2010/main" val="229418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Make It Bulletproof!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What do we need to save?</a:t>
            </a:r>
          </a:p>
          <a:p>
            <a:pPr lvl="1"/>
            <a:r>
              <a:rPr lang="en-US" dirty="0">
                <a:latin typeface="Arial" charset="0"/>
              </a:rPr>
              <a:t>Old values in the registers we will use</a:t>
            </a:r>
          </a:p>
          <a:p>
            <a:pPr lvl="1"/>
            <a:r>
              <a:rPr lang="en-US" dirty="0">
                <a:latin typeface="Arial" charset="0"/>
              </a:rPr>
              <a:t>Our return address (from R7)</a:t>
            </a:r>
          </a:p>
          <a:p>
            <a:r>
              <a:rPr lang="en-US" dirty="0">
                <a:latin typeface="Arial" charset="0"/>
              </a:rPr>
              <a:t>Where should we save these values?</a:t>
            </a:r>
          </a:p>
          <a:p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do we do it?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always save things in the same place</a:t>
            </a:r>
          </a:p>
          <a:p>
            <a:pPr lvl="1"/>
            <a:r>
              <a:rPr lang="en-US" dirty="0"/>
              <a:t>E.g. a fixed memory location</a:t>
            </a:r>
          </a:p>
          <a:p>
            <a:r>
              <a:rPr lang="en-US" dirty="0"/>
              <a:t>So what kind of data structure might we use?</a:t>
            </a:r>
          </a:p>
          <a:p>
            <a:pPr lvl="1"/>
            <a:r>
              <a:rPr lang="en-US" dirty="0"/>
              <a:t>Answer: a stack</a:t>
            </a:r>
          </a:p>
        </p:txBody>
      </p:sp>
    </p:spTree>
    <p:extLst>
      <p:ext uri="{BB962C8B-B14F-4D97-AF65-F5344CB8AC3E}">
        <p14:creationId xmlns:p14="http://schemas.microsoft.com/office/powerpoint/2010/main" val="8868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is a Stack?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Stack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Last in/First Out</a:t>
            </a:r>
          </a:p>
          <a:p>
            <a:pPr lvl="1"/>
            <a:r>
              <a:rPr lang="en-US" dirty="0">
                <a:latin typeface="Arial" charset="0"/>
              </a:rPr>
              <a:t>Supports two operations: Push/Pop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1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How do we implement the stack?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Stack is located in some designated area of memory</a:t>
            </a:r>
          </a:p>
          <a:p>
            <a:pPr eaLnBrk="1" hangingPunct="1"/>
            <a:r>
              <a:rPr lang="en-US" dirty="0">
                <a:latin typeface="Arial" charset="0"/>
              </a:rPr>
              <a:t>We need to store the address of the top of the stack somewhere.</a:t>
            </a:r>
          </a:p>
          <a:p>
            <a:pPr eaLnBrk="1" hangingPunct="1"/>
            <a:r>
              <a:rPr lang="en-US" dirty="0">
                <a:latin typeface="Arial" charset="0"/>
              </a:rPr>
              <a:t>The stack could "grow" in either direction (up or down)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2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of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need to keep track of one thing:</a:t>
            </a:r>
          </a:p>
          <a:p>
            <a:pPr lvl="1"/>
            <a:r>
              <a:rPr lang="en-US" dirty="0"/>
              <a:t>The “top” of the stack (TOS)</a:t>
            </a:r>
          </a:p>
          <a:p>
            <a:pPr lvl="1"/>
            <a:r>
              <a:rPr lang="en-US" dirty="0"/>
              <a:t>The memory location where the last value was pushed onto the stack</a:t>
            </a:r>
          </a:p>
          <a:p>
            <a:pPr lvl="1"/>
            <a:r>
              <a:rPr lang="en-US" dirty="0"/>
              <a:t>Which is also the next thing to pop off the stack</a:t>
            </a:r>
          </a:p>
          <a:p>
            <a:pPr lvl="1"/>
            <a:endParaRPr lang="en-US" dirty="0"/>
          </a:p>
          <a:p>
            <a:r>
              <a:rPr lang="en-US" dirty="0"/>
              <a:t>Let’s use R6 to store the “stack pointer”</a:t>
            </a:r>
          </a:p>
          <a:p>
            <a:pPr lvl="1"/>
            <a:r>
              <a:rPr lang="en-US" dirty="0"/>
              <a:t>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128239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Put the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66348"/>
            <a:ext cx="3886200" cy="4763052"/>
          </a:xfrm>
        </p:spPr>
        <p:txBody>
          <a:bodyPr>
            <a:normAutofit/>
          </a:bodyPr>
          <a:lstStyle/>
          <a:p>
            <a:r>
              <a:rPr lang="en-US" dirty="0"/>
              <a:t>Turns out there’s a convenient spot for the stack on the LC-3</a:t>
            </a:r>
          </a:p>
          <a:p>
            <a:r>
              <a:rPr lang="en-US" dirty="0"/>
              <a:t>Since the heap* grows up, let the stack grow down to lower memory addresses!</a:t>
            </a:r>
          </a:p>
          <a:p>
            <a:r>
              <a:rPr lang="en-US" sz="1800" i="1" dirty="0"/>
              <a:t>Note the memory address are listed low to high on the page; down is high to low, so the arrow appears to point up!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16405" r="32912" b="2200"/>
          <a:stretch>
            <a:fillRect/>
          </a:stretch>
        </p:blipFill>
        <p:spPr bwMode="auto">
          <a:xfrm>
            <a:off x="7010401" y="1852767"/>
            <a:ext cx="2884557" cy="487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66584" y="3914690"/>
            <a:ext cx="2159388" cy="6331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66584" y="4594179"/>
            <a:ext cx="2159388" cy="43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66584" y="5571369"/>
            <a:ext cx="2159388" cy="4186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</a:t>
            </a:r>
          </a:p>
        </p:txBody>
      </p:sp>
      <p:sp>
        <p:nvSpPr>
          <p:cNvPr id="11" name="Up Arrow 10"/>
          <p:cNvSpPr/>
          <p:nvPr/>
        </p:nvSpPr>
        <p:spPr>
          <a:xfrm>
            <a:off x="9225873" y="5570128"/>
            <a:ext cx="303934" cy="346147"/>
          </a:xfrm>
          <a:prstGeom prst="upArrow">
            <a:avLst/>
          </a:prstGeom>
          <a:solidFill>
            <a:schemeClr val="bg1"/>
          </a:solidFill>
          <a:effectLst>
            <a:glow rad="101600">
              <a:srgbClr val="FFFF00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225874" y="4615864"/>
            <a:ext cx="303345" cy="344199"/>
          </a:xfrm>
          <a:prstGeom prst="downArrow">
            <a:avLst/>
          </a:prstGeom>
          <a:solidFill>
            <a:schemeClr val="bg1"/>
          </a:solidFill>
          <a:effectLst>
            <a:glow rad="101600">
              <a:srgbClr val="FFFF00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7148" y="6565785"/>
            <a:ext cx="750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We’ll tell you what the heap is later, when we get into C programming.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4929" y="5427026"/>
            <a:ext cx="62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61019" y="5611692"/>
            <a:ext cx="775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4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Software Stack </a:t>
            </a:r>
            <a:r>
              <a:rPr lang="en-US" i="1">
                <a:latin typeface="Arial" charset="0"/>
              </a:rPr>
              <a:t>Convention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691241" y="1645479"/>
            <a:ext cx="8683625" cy="1753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Implemented in memory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 The Top Of Stack moves as new data is entered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Here R6 is the Stack Pointer, a pointer to the Top Of Stack</a:t>
            </a:r>
          </a:p>
          <a:p>
            <a:pPr lvl="1">
              <a:defRPr/>
            </a:pPr>
            <a:r>
              <a:rPr lang="en-US" sz="1800" i="1" dirty="0">
                <a:latin typeface="Arial" charset="0"/>
              </a:rPr>
              <a:t>Note that “down” is again “up” on this page</a:t>
            </a:r>
            <a:r>
              <a:rPr lang="mr-IN" sz="1800" i="1" dirty="0">
                <a:latin typeface="Arial" charset="0"/>
              </a:rPr>
              <a:t>…</a:t>
            </a:r>
            <a:endParaRPr lang="en-US" sz="1800" i="1" dirty="0">
              <a:latin typeface="Arial" charset="0"/>
            </a:endParaRPr>
          </a:p>
        </p:txBody>
      </p:sp>
      <p:pic>
        <p:nvPicPr>
          <p:cNvPr id="13316" name="Picture 4" descr="C:\CourseNotes\CS 61\PattPatel_slides\2e_images\Chapt10\fig10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3384550"/>
            <a:ext cx="87757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83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Push &amp; Pop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Push</a:t>
            </a:r>
          </a:p>
          <a:p>
            <a:pPr lvl="1">
              <a:defRPr/>
            </a:pPr>
            <a:r>
              <a:rPr lang="en-US" dirty="0"/>
              <a:t>Decrement stack pointer (our stack is growing </a:t>
            </a:r>
            <a:r>
              <a:rPr lang="en-US" i="1" dirty="0"/>
              <a:t>down to lower memory addresses</a:t>
            </a:r>
            <a:r>
              <a:rPr lang="en-US" dirty="0"/>
              <a:t>)</a:t>
            </a:r>
          </a:p>
          <a:p>
            <a:pPr lvl="1">
              <a:lnSpc>
                <a:spcPct val="70000"/>
              </a:lnSpc>
              <a:defRPr/>
            </a:pPr>
            <a:r>
              <a:rPr lang="en-US" dirty="0"/>
              <a:t>Then write data in R0 to new TOS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Pop</a:t>
            </a:r>
          </a:p>
          <a:p>
            <a:pPr lvl="1">
              <a:defRPr/>
            </a:pPr>
            <a:r>
              <a:rPr lang="en-US" dirty="0"/>
              <a:t>Read data at current TOS into R0</a:t>
            </a:r>
          </a:p>
          <a:p>
            <a:pPr lvl="1">
              <a:lnSpc>
                <a:spcPct val="70000"/>
              </a:lnSpc>
              <a:defRPr/>
            </a:pPr>
            <a:r>
              <a:rPr lang="en-US" dirty="0"/>
              <a:t>Then increment stack pointer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3436885" y="3021099"/>
            <a:ext cx="3109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PUSH	ADD	R6, R6, # -1</a:t>
            </a:r>
          </a:p>
          <a:p>
            <a:pPr>
              <a:defRPr/>
            </a:pPr>
            <a:r>
              <a:rPr lang="en-US" sz="1600" dirty="0">
                <a:cs typeface="+mn-cs"/>
              </a:rPr>
              <a:t>	STR	R0, R6, # 0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3470014" y="5025638"/>
            <a:ext cx="3041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POP	LDR	R0, R6, # 0</a:t>
            </a:r>
          </a:p>
          <a:p>
            <a:pPr>
              <a:defRPr/>
            </a:pPr>
            <a:r>
              <a:rPr lang="en-US" sz="1600" dirty="0">
                <a:cs typeface="+mn-cs"/>
              </a:rPr>
              <a:t>	ADD	R6, R6, # 1</a:t>
            </a:r>
          </a:p>
        </p:txBody>
      </p:sp>
    </p:spTree>
    <p:extLst>
      <p:ext uri="{BB962C8B-B14F-4D97-AF65-F5344CB8AC3E}">
        <p14:creationId xmlns:p14="http://schemas.microsoft.com/office/powerpoint/2010/main" val="30934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Running out of memory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What if stack is already full or empty?</a:t>
            </a:r>
          </a:p>
          <a:p>
            <a:pPr lvl="1"/>
            <a:r>
              <a:rPr lang="en-US" dirty="0">
                <a:latin typeface="Arial" charset="0"/>
              </a:rPr>
              <a:t> Before pushing, we could test for overflow</a:t>
            </a:r>
          </a:p>
          <a:p>
            <a:pPr lvl="1"/>
            <a:r>
              <a:rPr lang="en-US" dirty="0">
                <a:latin typeface="Arial" charset="0"/>
              </a:rPr>
              <a:t> Before popping, we could test for underflow</a:t>
            </a:r>
          </a:p>
          <a:p>
            <a:r>
              <a:rPr lang="en-US" dirty="0">
                <a:latin typeface="Arial" charset="0"/>
              </a:rPr>
              <a:t>In this class, we’ll ignore bounds checking</a:t>
            </a:r>
          </a:p>
          <a:p>
            <a:pPr lvl="1"/>
            <a:r>
              <a:rPr lang="en-US" dirty="0">
                <a:latin typeface="Arial" charset="0"/>
              </a:rPr>
              <a:t>In the real world, it definitely needs to happen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happens when the stack pointer runs into the heap?</a:t>
            </a:r>
          </a:p>
          <a:p>
            <a:pPr lvl="1"/>
            <a:r>
              <a:rPr lang="en-US" dirty="0">
                <a:latin typeface="Arial" charset="0"/>
              </a:rPr>
              <a:t>What do you call that?</a:t>
            </a:r>
          </a:p>
          <a:p>
            <a:pPr lvl="1"/>
            <a:r>
              <a:rPr lang="en-US" dirty="0">
                <a:latin typeface="Arial" charset="0"/>
              </a:rPr>
              <a:t>Hint: </a:t>
            </a:r>
            <a:r>
              <a:rPr lang="en-US" i="1" dirty="0">
                <a:latin typeface="Arial" charset="0"/>
              </a:rPr>
              <a:t>a popular website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10 - </a:t>
            </a:r>
            <a:fld id="{1F9A9ACC-74A8-2744-85AD-2F0DE5485E1C}" type="slidenum">
              <a:rPr lang="en-US" sz="1800"/>
              <a:pPr/>
              <a:t>29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839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Why do we have subroutines?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following are related to subroutines: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Procedures</a:t>
            </a:r>
          </a:p>
          <a:p>
            <a:pPr lvl="1"/>
            <a:endParaRPr lang="en-US" dirty="0"/>
          </a:p>
          <a:p>
            <a:r>
              <a:rPr lang="en-US" dirty="0"/>
              <a:t>We call them “subroutines” in assembly.</a:t>
            </a:r>
          </a:p>
          <a:p>
            <a:endParaRPr lang="en-US" dirty="0"/>
          </a:p>
          <a:p>
            <a:r>
              <a:rPr lang="en-US" dirty="0"/>
              <a:t>Fundamentally, subroutines are about reusing code</a:t>
            </a:r>
          </a:p>
        </p:txBody>
      </p:sp>
    </p:spTree>
    <p:extLst>
      <p:ext uri="{BB962C8B-B14F-4D97-AF65-F5344CB8AC3E}">
        <p14:creationId xmlns:p14="http://schemas.microsoft.com/office/powerpoint/2010/main" val="1832871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D1D97-AE82-534A-B0F5-0B6B4B01D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73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Decrement R7</a:t>
            </a:r>
            <a:br>
              <a:rPr lang="en-US" dirty="0"/>
            </a:br>
            <a:r>
              <a:rPr lang="en-US" dirty="0"/>
              <a:t>Store R0 at the address in R7</a:t>
            </a:r>
          </a:p>
          <a:p>
            <a:r>
              <a:rPr lang="en-US" dirty="0"/>
              <a:t>Store R0 at the address in R6</a:t>
            </a:r>
            <a:br>
              <a:rPr lang="en-US" dirty="0"/>
            </a:br>
            <a:r>
              <a:rPr lang="en-US" dirty="0"/>
              <a:t>Decrement R6</a:t>
            </a:r>
          </a:p>
          <a:p>
            <a:r>
              <a:rPr lang="en-US" dirty="0"/>
              <a:t>Store R0 at the address in R7</a:t>
            </a:r>
            <a:br>
              <a:rPr lang="en-US" dirty="0"/>
            </a:br>
            <a:r>
              <a:rPr lang="en-US" dirty="0"/>
              <a:t>Increment R7</a:t>
            </a:r>
          </a:p>
          <a:p>
            <a:r>
              <a:rPr lang="en-US" dirty="0"/>
              <a:t>Decrement R6</a:t>
            </a:r>
            <a:br>
              <a:rPr lang="en-US" dirty="0"/>
            </a:br>
            <a:r>
              <a:rPr lang="en-US" dirty="0"/>
              <a:t>Store R0 at the address in R6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EECB5A-21B5-3D4F-B88E-97E5CAD1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0610B4-EEBB-214C-81EC-9FEF6CF9C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we push a word in R0 onto the LC-3 stack?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B5B4999-6989-8941-899C-8AE7C85E4A9D}"/>
              </a:ext>
            </a:extLst>
          </p:cNvPr>
          <p:cNvSpPr/>
          <p:nvPr/>
        </p:nvSpPr>
        <p:spPr>
          <a:xfrm>
            <a:off x="6732104" y="6042991"/>
            <a:ext cx="808383" cy="37106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92128-2A53-4F14-955D-7B924F8FE447}"/>
              </a:ext>
            </a:extLst>
          </p:cNvPr>
          <p:cNvSpPr txBox="1"/>
          <p:nvPr/>
        </p:nvSpPr>
        <p:spPr>
          <a:xfrm>
            <a:off x="8870576" y="5648885"/>
            <a:ext cx="2317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BB492-607D-40AB-881A-BB05D9B78B6E}"/>
              </a:ext>
            </a:extLst>
          </p:cNvPr>
          <p:cNvSpPr txBox="1"/>
          <p:nvPr/>
        </p:nvSpPr>
        <p:spPr>
          <a:xfrm>
            <a:off x="8652933" y="57968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20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D9485-6F21-402D-B5D0-1C1C7AC23395}"/>
              </a:ext>
            </a:extLst>
          </p:cNvPr>
          <p:cNvSpPr txBox="1"/>
          <p:nvPr/>
        </p:nvSpPr>
        <p:spPr>
          <a:xfrm>
            <a:off x="8056536" y="34974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ea typeface="ＭＳ Ｐゴシック"/>
              </a:rPr>
              <a:t>Today's number: 63,636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stack help with subroutines?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push R7 onto the stack – to save the return address</a:t>
            </a:r>
          </a:p>
          <a:p>
            <a:r>
              <a:rPr lang="en-US" dirty="0"/>
              <a:t>We can push each of the registers onto the stack, to save copies of their old values</a:t>
            </a:r>
          </a:p>
          <a:p>
            <a:pPr lvl="1"/>
            <a:r>
              <a:rPr lang="en-US" dirty="0"/>
              <a:t>Then we can borrow those registers to re-use inside of our subroutine</a:t>
            </a:r>
          </a:p>
          <a:p>
            <a:pPr lvl="1"/>
            <a:endParaRPr lang="en-US" dirty="0"/>
          </a:p>
          <a:p>
            <a:r>
              <a:rPr lang="en-US" dirty="0"/>
              <a:t>When our subroutine is done, we just pop the return address and original registers back off the stack</a:t>
            </a:r>
          </a:p>
        </p:txBody>
      </p:sp>
    </p:spTree>
    <p:extLst>
      <p:ext uri="{BB962C8B-B14F-4D97-AF65-F5344CB8AC3E}">
        <p14:creationId xmlns:p14="http://schemas.microsoft.com/office/powerpoint/2010/main" val="5832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might a subroutine need to know, or store?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going to save on the stack:</a:t>
            </a:r>
          </a:p>
          <a:p>
            <a:pPr lvl="1"/>
            <a:r>
              <a:rPr lang="en-US" dirty="0"/>
              <a:t>R7 (return address)</a:t>
            </a:r>
          </a:p>
          <a:p>
            <a:pPr lvl="1"/>
            <a:r>
              <a:rPr lang="en-US" dirty="0"/>
              <a:t>Copies of registers</a:t>
            </a:r>
          </a:p>
          <a:p>
            <a:r>
              <a:rPr lang="en-US" dirty="0"/>
              <a:t>What other data does a subroutine use or need?</a:t>
            </a:r>
          </a:p>
          <a:p>
            <a:r>
              <a:rPr lang="en-US" dirty="0"/>
              <a:t>What else might we want to store on the stack?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Return Value</a:t>
            </a:r>
          </a:p>
          <a:p>
            <a:pPr lvl="1"/>
            <a:r>
              <a:rPr lang="en-US" dirty="0"/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1163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data on the stack, relevant to our subroutine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Return Value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Saved Return Address (R7)</a:t>
            </a:r>
          </a:p>
          <a:p>
            <a:pPr lvl="1"/>
            <a:r>
              <a:rPr lang="en-US" dirty="0"/>
              <a:t>Saved Registers</a:t>
            </a:r>
          </a:p>
        </p:txBody>
      </p:sp>
    </p:spTree>
    <p:extLst>
      <p:ext uri="{BB962C8B-B14F-4D97-AF65-F5344CB8AC3E}">
        <p14:creationId xmlns:p14="http://schemas.microsoft.com/office/powerpoint/2010/main" val="1666544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 s</a:t>
            </a:r>
            <a:r>
              <a:rPr lang="en-US" dirty="0">
                <a:latin typeface="Arial" charset="0"/>
                <a:cs typeface="+mj-cs"/>
              </a:rPr>
              <a:t>ubroutine stack frame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foo(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x,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z){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temp = x + y + z;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return temp;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  <a:p>
            <a:pPr marL="457200" lvl="1" indent="0">
              <a:buNone/>
            </a:pPr>
            <a:endParaRPr lang="en-US" b="1" dirty="0">
              <a:latin typeface="Courier New" charset="0"/>
              <a:cs typeface="Courier New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17820" y="1343897"/>
            <a:ext cx="3560618" cy="4433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270991" y="1998765"/>
            <a:ext cx="741488" cy="4433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11852" y="3258904"/>
            <a:ext cx="1122757" cy="4433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7694470" y="2033416"/>
            <a:ext cx="1884218" cy="235527"/>
          </a:xfrm>
          <a:prstGeom prst="borderCallout1">
            <a:avLst>
              <a:gd name="adj1" fmla="val 18750"/>
              <a:gd name="adj2" fmla="val -8333"/>
              <a:gd name="adj3" fmla="val -75647"/>
              <a:gd name="adj4" fmla="val -5156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arguments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550478" y="2458420"/>
            <a:ext cx="1612323" cy="201643"/>
          </a:xfrm>
          <a:prstGeom prst="borderCallout1">
            <a:avLst>
              <a:gd name="adj1" fmla="val 18750"/>
              <a:gd name="adj2" fmla="val -8333"/>
              <a:gd name="adj3" fmla="val -34470"/>
              <a:gd name="adj4" fmla="val -2803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local variable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497650" y="4059381"/>
            <a:ext cx="1884218" cy="235527"/>
          </a:xfrm>
          <a:prstGeom prst="borderCallout1">
            <a:avLst>
              <a:gd name="adj1" fmla="val 18750"/>
              <a:gd name="adj2" fmla="val -8333"/>
              <a:gd name="adj3" fmla="val -146235"/>
              <a:gd name="adj4" fmla="val -4421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664789" y="4608613"/>
            <a:ext cx="2902258" cy="268186"/>
          </a:xfrm>
          <a:prstGeom prst="borderCallout1">
            <a:avLst>
              <a:gd name="adj1" fmla="val 13584"/>
              <a:gd name="adj2" fmla="val -4991"/>
              <a:gd name="adj3" fmla="val -99741"/>
              <a:gd name="adj4" fmla="val -2655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return address (R7)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29642" y="3872226"/>
            <a:ext cx="310533" cy="43653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Stack Frame</a:t>
            </a:r>
            <a:endParaRPr lang="en-US" dirty="0">
              <a:latin typeface="Arial" charset="0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38600" y="2640477"/>
          <a:ext cx="396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Arg1: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Arg2:</a:t>
                      </a:r>
                      <a:r>
                        <a:rPr lang="en-US" sz="2400" baseline="0" dirty="0"/>
                        <a:t>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Arg3:</a:t>
                      </a:r>
                      <a:r>
                        <a:rPr lang="en-US" sz="2400" baseline="0" dirty="0"/>
                        <a:t> z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670" name="TextBox 4"/>
          <p:cNvSpPr txBox="1">
            <a:spLocks noChangeArrowheads="1"/>
          </p:cNvSpPr>
          <p:nvPr/>
        </p:nvSpPr>
        <p:spPr bwMode="auto">
          <a:xfrm>
            <a:off x="1981200" y="5993278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>
            <a:stCxn id="27670" idx="3"/>
          </p:cNvCxnSpPr>
          <p:nvPr/>
        </p:nvCxnSpPr>
        <p:spPr>
          <a:xfrm flipV="1">
            <a:off x="3322638" y="3783477"/>
            <a:ext cx="715962" cy="24717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2" name="TextBox 1"/>
          <p:cNvSpPr txBox="1">
            <a:spLocks noChangeArrowheads="1"/>
          </p:cNvSpPr>
          <p:nvPr/>
        </p:nvSpPr>
        <p:spPr bwMode="auto">
          <a:xfrm>
            <a:off x="8077201" y="1649877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27673" name="TextBox 2"/>
          <p:cNvSpPr txBox="1">
            <a:spLocks noChangeArrowheads="1"/>
          </p:cNvSpPr>
          <p:nvPr/>
        </p:nvSpPr>
        <p:spPr bwMode="auto">
          <a:xfrm>
            <a:off x="8077200" y="6537791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27674" name="TextBox 4"/>
          <p:cNvSpPr txBox="1">
            <a:spLocks noChangeArrowheads="1"/>
          </p:cNvSpPr>
          <p:nvPr/>
        </p:nvSpPr>
        <p:spPr bwMode="auto">
          <a:xfrm>
            <a:off x="8436908" y="2884018"/>
            <a:ext cx="180951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Where is x?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At SP+3</a:t>
            </a:r>
          </a:p>
        </p:txBody>
      </p:sp>
      <p:sp>
        <p:nvSpPr>
          <p:cNvPr id="10" name="Oval 9"/>
          <p:cNvSpPr/>
          <p:nvPr/>
        </p:nvSpPr>
        <p:spPr>
          <a:xfrm>
            <a:off x="5306292" y="4876802"/>
            <a:ext cx="1440873" cy="5264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  <a:latin typeface="Arial" charset="0"/>
              </a:rPr>
              <a:t>WAIT!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Are we always sure where x is?</a:t>
            </a:r>
          </a:p>
          <a:p>
            <a:r>
              <a:rPr lang="en-US" sz="2800" b="1" dirty="0"/>
              <a:t>Is it always at R6+3?</a:t>
            </a:r>
          </a:p>
          <a:p>
            <a:pPr lvl="1"/>
            <a:r>
              <a:rPr lang="en-US" sz="2600" dirty="0"/>
              <a:t>R6 is the stack pointer (SP)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64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What If foo Looked Like This?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foo(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z) {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temp;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arr</a:t>
            </a:r>
            <a:r>
              <a:rPr lang="en-US" b="1" dirty="0">
                <a:latin typeface="Courier New" charset="0"/>
                <a:cs typeface="Courier New" charset="0"/>
              </a:rPr>
              <a:t>[z];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        ...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x = 1;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	...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2914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What If foo Looked Like This?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foo(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z) {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temp;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[z];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        ...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x = 1;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	...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27180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The New Picture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38600" y="2087003"/>
          <a:ext cx="3962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3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More of array </a:t>
                      </a:r>
                      <a:r>
                        <a:rPr lang="en-US" sz="2400" dirty="0" err="1"/>
                        <a:t>arr</a:t>
                      </a:r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(unknown size, 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</a:t>
                      </a:r>
                      <a:r>
                        <a:rPr lang="en-US" sz="2400" dirty="0" err="1"/>
                        <a:t>arr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Arg1: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Arg2:</a:t>
                      </a:r>
                      <a:r>
                        <a:rPr lang="en-US" sz="2400" baseline="0" dirty="0"/>
                        <a:t>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Arg3:</a:t>
                      </a:r>
                      <a:r>
                        <a:rPr lang="en-US" sz="2400" baseline="0" dirty="0"/>
                        <a:t> z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42" name="TextBox 4"/>
          <p:cNvSpPr txBox="1">
            <a:spLocks noChangeArrowheads="1"/>
          </p:cNvSpPr>
          <p:nvPr/>
        </p:nvSpPr>
        <p:spPr bwMode="auto">
          <a:xfrm>
            <a:off x="1586353" y="1802000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>
            <a:stCxn id="30742" idx="3"/>
          </p:cNvCxnSpPr>
          <p:nvPr/>
        </p:nvCxnSpPr>
        <p:spPr>
          <a:xfrm flipV="1">
            <a:off x="2927791" y="1878993"/>
            <a:ext cx="749606" cy="1849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TextBox 1"/>
          <p:cNvSpPr txBox="1">
            <a:spLocks noChangeArrowheads="1"/>
          </p:cNvSpPr>
          <p:nvPr/>
        </p:nvSpPr>
        <p:spPr bwMode="auto">
          <a:xfrm>
            <a:off x="8077201" y="1694049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30745" name="TextBox 2"/>
          <p:cNvSpPr txBox="1">
            <a:spLocks noChangeArrowheads="1"/>
          </p:cNvSpPr>
          <p:nvPr/>
        </p:nvSpPr>
        <p:spPr bwMode="auto">
          <a:xfrm>
            <a:off x="8077200" y="65819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30746" name="TextBox 4"/>
          <p:cNvSpPr txBox="1">
            <a:spLocks noChangeArrowheads="1"/>
          </p:cNvSpPr>
          <p:nvPr/>
        </p:nvSpPr>
        <p:spPr bwMode="auto">
          <a:xfrm>
            <a:off x="8362203" y="2659250"/>
            <a:ext cx="24859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Where is x now?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(relative to R6)</a:t>
            </a:r>
          </a:p>
        </p:txBody>
      </p:sp>
      <p:sp>
        <p:nvSpPr>
          <p:cNvPr id="6" name="Oval 5"/>
          <p:cNvSpPr/>
          <p:nvPr/>
        </p:nvSpPr>
        <p:spPr>
          <a:xfrm>
            <a:off x="5306292" y="5195455"/>
            <a:ext cx="1440873" cy="5264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8" name="TextBox 8"/>
          <p:cNvSpPr txBox="1">
            <a:spLocks noChangeArrowheads="1"/>
          </p:cNvSpPr>
          <p:nvPr/>
        </p:nvSpPr>
        <p:spPr bwMode="auto">
          <a:xfrm>
            <a:off x="3575539" y="1620946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72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 animBg="1"/>
      <p:bldP spid="307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ChangeArrowheads="1"/>
          </p:cNvSpPr>
          <p:nvPr/>
        </p:nvSpPr>
        <p:spPr bwMode="auto">
          <a:xfrm>
            <a:off x="3048000" y="762000"/>
            <a:ext cx="1828800" cy="56388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3048000" y="3200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That We Might Want to Reuse</a:t>
            </a:r>
          </a:p>
        </p:txBody>
      </p:sp>
    </p:spTree>
    <p:extLst>
      <p:ext uri="{BB962C8B-B14F-4D97-AF65-F5344CB8AC3E}">
        <p14:creationId xmlns:p14="http://schemas.microsoft.com/office/powerpoint/2010/main" val="2880656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Solution: Frame Pointer!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Keep a</a:t>
            </a:r>
            <a:r>
              <a:rPr lang="en-US" dirty="0">
                <a:latin typeface="Arial" charset="0"/>
              </a:rPr>
              <a:t> “</a:t>
            </a:r>
            <a:r>
              <a:rPr lang="en-US" dirty="0">
                <a:latin typeface="Arial" charset="0"/>
                <a:cs typeface="+mn-cs"/>
              </a:rPr>
              <a:t>known</a:t>
            </a:r>
            <a:r>
              <a:rPr lang="en-US" dirty="0">
                <a:latin typeface="Arial" charset="0"/>
              </a:rPr>
              <a:t>” </a:t>
            </a:r>
            <a:r>
              <a:rPr lang="en-US" dirty="0">
                <a:latin typeface="Arial" charset="0"/>
                <a:cs typeface="+mn-cs"/>
              </a:rPr>
              <a:t>location in the stack frame in another register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Which register?  R5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We’re going to </a:t>
            </a:r>
            <a:r>
              <a:rPr lang="en-US" b="1" dirty="0">
                <a:latin typeface="Arial" charset="0"/>
                <a:cs typeface="+mn-cs"/>
              </a:rPr>
              <a:t>ALWAYS</a:t>
            </a:r>
            <a:r>
              <a:rPr lang="en-US" dirty="0">
                <a:latin typeface="Arial" charset="0"/>
                <a:cs typeface="+mn-cs"/>
              </a:rPr>
              <a:t> point it to the first local variable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(and we’ll always reserve space for at least one local </a:t>
            </a:r>
            <a:r>
              <a:rPr lang="en-US" dirty="0" err="1">
                <a:latin typeface="Arial" charset="0"/>
              </a:rPr>
              <a:t>var</a:t>
            </a:r>
            <a:r>
              <a:rPr lang="en-US" dirty="0">
                <a:latin typeface="Arial" charset="0"/>
              </a:rPr>
              <a:t>, even if we don’t have any local variables)</a:t>
            </a:r>
            <a:endParaRPr lang="en-US" dirty="0">
              <a:latin typeface="Arial" charset="0"/>
              <a:cs typeface="+mn-cs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</a:rPr>
              <a:t>The frame pointer, R5, is an anchor</a:t>
            </a:r>
          </a:p>
          <a:p>
            <a:pPr lvl="1">
              <a:defRPr/>
            </a:pPr>
            <a:r>
              <a:rPr lang="en-US" b="1" dirty="0">
                <a:latin typeface="Arial" charset="0"/>
              </a:rPr>
              <a:t>At a predictable location in the stack frame</a:t>
            </a:r>
          </a:p>
        </p:txBody>
      </p:sp>
    </p:spTree>
    <p:extLst>
      <p:ext uri="{BB962C8B-B14F-4D97-AF65-F5344CB8AC3E}">
        <p14:creationId xmlns:p14="http://schemas.microsoft.com/office/powerpoint/2010/main" val="7784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The Fram</a:t>
            </a:r>
            <a:r>
              <a:rPr lang="en-US" dirty="0">
                <a:latin typeface="Arial" charset="0"/>
              </a:rPr>
              <a:t>e Pointer, R5</a:t>
            </a:r>
            <a:endParaRPr lang="en-US" dirty="0">
              <a:latin typeface="Arial" charset="0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38600" y="2087003"/>
          <a:ext cx="3962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3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More of array </a:t>
                      </a:r>
                      <a:r>
                        <a:rPr lang="en-US" sz="2400" dirty="0" err="1"/>
                        <a:t>arr</a:t>
                      </a:r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(unknown size, 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</a:t>
                      </a:r>
                      <a:r>
                        <a:rPr lang="en-US" sz="2400" dirty="0" err="1"/>
                        <a:t>arr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Arg1: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Arg2:</a:t>
                      </a:r>
                      <a:r>
                        <a:rPr lang="en-US" sz="2400" baseline="0" dirty="0"/>
                        <a:t>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Arg3:</a:t>
                      </a:r>
                      <a:r>
                        <a:rPr lang="en-US" sz="2400" baseline="0" dirty="0"/>
                        <a:t> z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42" name="TextBox 4"/>
          <p:cNvSpPr txBox="1">
            <a:spLocks noChangeArrowheads="1"/>
          </p:cNvSpPr>
          <p:nvPr/>
        </p:nvSpPr>
        <p:spPr bwMode="auto">
          <a:xfrm>
            <a:off x="1586353" y="1802000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>
            <a:stCxn id="30742" idx="3"/>
          </p:cNvCxnSpPr>
          <p:nvPr/>
        </p:nvCxnSpPr>
        <p:spPr>
          <a:xfrm flipV="1">
            <a:off x="2927791" y="1878993"/>
            <a:ext cx="749606" cy="1849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TextBox 1"/>
          <p:cNvSpPr txBox="1">
            <a:spLocks noChangeArrowheads="1"/>
          </p:cNvSpPr>
          <p:nvPr/>
        </p:nvSpPr>
        <p:spPr bwMode="auto">
          <a:xfrm>
            <a:off x="8077201" y="1694049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30745" name="TextBox 2"/>
          <p:cNvSpPr txBox="1">
            <a:spLocks noChangeArrowheads="1"/>
          </p:cNvSpPr>
          <p:nvPr/>
        </p:nvSpPr>
        <p:spPr bwMode="auto">
          <a:xfrm>
            <a:off x="8077200" y="65819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30746" name="TextBox 4"/>
          <p:cNvSpPr txBox="1">
            <a:spLocks noChangeArrowheads="1"/>
          </p:cNvSpPr>
          <p:nvPr/>
        </p:nvSpPr>
        <p:spPr bwMode="auto">
          <a:xfrm>
            <a:off x="8362203" y="2659249"/>
            <a:ext cx="248590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Where is x now?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(relative to R5)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Always at a fixed offset after R5</a:t>
            </a:r>
          </a:p>
        </p:txBody>
      </p:sp>
      <p:sp>
        <p:nvSpPr>
          <p:cNvPr id="6" name="Oval 5"/>
          <p:cNvSpPr/>
          <p:nvPr/>
        </p:nvSpPr>
        <p:spPr>
          <a:xfrm>
            <a:off x="5306292" y="5195455"/>
            <a:ext cx="1440873" cy="5264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8" name="TextBox 8"/>
          <p:cNvSpPr txBox="1">
            <a:spLocks noChangeArrowheads="1"/>
          </p:cNvSpPr>
          <p:nvPr/>
        </p:nvSpPr>
        <p:spPr bwMode="auto">
          <a:xfrm>
            <a:off x="3575539" y="1620946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?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835622" y="3828154"/>
            <a:ext cx="132279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R5: FP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158421" y="4089764"/>
            <a:ext cx="619525" cy="3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Special Purpose Registers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R0 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R1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R2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R3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R4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R5 – Frame Pointer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R6 – Stack Pointer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R7 – Return Address</a:t>
            </a:r>
          </a:p>
          <a:p>
            <a:pPr>
              <a:spcBef>
                <a:spcPts val="500"/>
              </a:spcBef>
              <a:defRPr/>
            </a:pPr>
            <a:endParaRPr lang="en-US" dirty="0">
              <a:latin typeface="Arial" charset="0"/>
            </a:endParaRPr>
          </a:p>
          <a:p>
            <a:pPr>
              <a:spcBef>
                <a:spcPts val="500"/>
              </a:spcBef>
              <a:defRPr/>
            </a:pPr>
            <a:r>
              <a:rPr lang="en-US" b="1" dirty="0">
                <a:latin typeface="Arial" charset="0"/>
                <a:cs typeface="+mn-cs"/>
              </a:rPr>
              <a:t>From now on (with subroutines),</a:t>
            </a:r>
          </a:p>
          <a:p>
            <a:pPr lvl="1">
              <a:spcBef>
                <a:spcPts val="500"/>
              </a:spcBef>
              <a:defRPr/>
            </a:pPr>
            <a:r>
              <a:rPr lang="en-US" b="1" dirty="0">
                <a:latin typeface="Arial" charset="0"/>
                <a:cs typeface="+mn-cs"/>
              </a:rPr>
              <a:t>Only use R0-R4 as general purpose registers!</a:t>
            </a:r>
          </a:p>
        </p:txBody>
      </p:sp>
    </p:spTree>
    <p:extLst>
      <p:ext uri="{BB962C8B-B14F-4D97-AF65-F5344CB8AC3E}">
        <p14:creationId xmlns:p14="http://schemas.microsoft.com/office/powerpoint/2010/main" val="8380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LC-3 Stack Frame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605387"/>
              </p:ext>
            </p:extLst>
          </p:nvPr>
        </p:nvGraphicFramePr>
        <p:xfrm>
          <a:off x="3893619" y="1336429"/>
          <a:ext cx="399170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Saved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69011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296300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</a:t>
                      </a:r>
                      <a:r>
                        <a:rPr lang="en-US" sz="2400" baseline="0" dirty="0"/>
                        <a:t> R2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608001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Saved</a:t>
                      </a:r>
                      <a:r>
                        <a:rPr lang="en-US" sz="2400" baseline="0" dirty="0"/>
                        <a:t> R1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</a:t>
                      </a:r>
                      <a:r>
                        <a:rPr lang="en-US" sz="2400" baseline="0" dirty="0"/>
                        <a:t> R0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</a:t>
                      </a:r>
                      <a:r>
                        <a:rPr lang="en-US" sz="2400" baseline="0" dirty="0"/>
                        <a:t> additional local variables ]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</a:t>
                      </a:r>
                      <a:r>
                        <a:rPr lang="en-US" sz="2400" baseline="0" dirty="0"/>
                        <a:t>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Old</a:t>
                      </a:r>
                      <a:r>
                        <a:rPr lang="en-US" sz="2400" baseline="0" dirty="0"/>
                        <a:t> Frame Pointer (old R5)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41428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 (old R7)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42" name="TextBox 4"/>
          <p:cNvSpPr txBox="1">
            <a:spLocks noChangeArrowheads="1"/>
          </p:cNvSpPr>
          <p:nvPr/>
        </p:nvSpPr>
        <p:spPr bwMode="auto">
          <a:xfrm>
            <a:off x="1773775" y="1341264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8421" y="1603201"/>
            <a:ext cx="7496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TextBox 1"/>
          <p:cNvSpPr txBox="1">
            <a:spLocks noChangeArrowheads="1"/>
          </p:cNvSpPr>
          <p:nvPr/>
        </p:nvSpPr>
        <p:spPr bwMode="auto">
          <a:xfrm>
            <a:off x="7966820" y="1076957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30745" name="TextBox 2"/>
          <p:cNvSpPr txBox="1">
            <a:spLocks noChangeArrowheads="1"/>
          </p:cNvSpPr>
          <p:nvPr/>
        </p:nvSpPr>
        <p:spPr bwMode="auto">
          <a:xfrm>
            <a:off x="8077200" y="65819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30746" name="TextBox 4"/>
          <p:cNvSpPr txBox="1">
            <a:spLocks noChangeArrowheads="1"/>
          </p:cNvSpPr>
          <p:nvPr/>
        </p:nvSpPr>
        <p:spPr bwMode="auto">
          <a:xfrm>
            <a:off x="8362203" y="2659249"/>
            <a:ext cx="2485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751942" y="4046619"/>
            <a:ext cx="132279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R5: FP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58421" y="4304295"/>
            <a:ext cx="619525" cy="3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ine Callout 1 4"/>
          <p:cNvSpPr/>
          <p:nvPr/>
        </p:nvSpPr>
        <p:spPr>
          <a:xfrm>
            <a:off x="8963252" y="3552090"/>
            <a:ext cx="2504049" cy="1055077"/>
          </a:xfrm>
          <a:prstGeom prst="borderCallout1">
            <a:avLst>
              <a:gd name="adj1" fmla="val 48952"/>
              <a:gd name="adj2" fmla="val -2247"/>
              <a:gd name="adj3" fmla="val 112500"/>
              <a:gd name="adj4" fmla="val -3833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we will also save the old R5 Frame Pointer (from the caller)</a:t>
            </a:r>
          </a:p>
        </p:txBody>
      </p:sp>
    </p:spTree>
    <p:extLst>
      <p:ext uri="{BB962C8B-B14F-4D97-AF65-F5344CB8AC3E}">
        <p14:creationId xmlns:p14="http://schemas.microsoft.com/office/powerpoint/2010/main" val="120374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How do we organize the stack frame – for any subroutine?</a:t>
            </a:r>
          </a:p>
        </p:txBody>
      </p:sp>
      <p:sp>
        <p:nvSpPr>
          <p:cNvPr id="7171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>
                <a:latin typeface="Arial" charset="0"/>
              </a:rPr>
              <a:t>Adopt a Calling Convention</a:t>
            </a:r>
          </a:p>
        </p:txBody>
      </p:sp>
    </p:spTree>
    <p:extLst>
      <p:ext uri="{BB962C8B-B14F-4D97-AF65-F5344CB8AC3E}">
        <p14:creationId xmlns:p14="http://schemas.microsoft.com/office/powerpoint/2010/main" val="3879349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Warning!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zillions of ways to write a calling convention</a:t>
            </a:r>
          </a:p>
          <a:p>
            <a:r>
              <a:rPr lang="en-US" dirty="0"/>
              <a:t>Calling conventions are intimately connected to an ISA</a:t>
            </a:r>
          </a:p>
          <a:p>
            <a:r>
              <a:rPr lang="en-US" dirty="0"/>
              <a:t>Each is difficult to get “right”.</a:t>
            </a:r>
          </a:p>
          <a:p>
            <a:r>
              <a:rPr lang="en-US" dirty="0" err="1"/>
              <a:t>Patt</a:t>
            </a:r>
            <a:r>
              <a:rPr lang="en-US" dirty="0"/>
              <a:t>, et al. have picked one and have done it “right”.</a:t>
            </a:r>
          </a:p>
          <a:p>
            <a:r>
              <a:rPr lang="en-US" dirty="0"/>
              <a:t>If you try to re-invent it, you will make yourself a lot of extra trouble.</a:t>
            </a:r>
          </a:p>
          <a:p>
            <a:r>
              <a:rPr lang="en-US" b="1" dirty="0"/>
              <a:t>Use the </a:t>
            </a:r>
            <a:r>
              <a:rPr lang="en-US" b="1" dirty="0" err="1"/>
              <a:t>Patt</a:t>
            </a:r>
            <a:r>
              <a:rPr lang="en-US" b="1" dirty="0"/>
              <a:t> LC-3 calling convention we’ll teach you.</a:t>
            </a:r>
          </a:p>
        </p:txBody>
      </p:sp>
    </p:spTree>
    <p:extLst>
      <p:ext uri="{BB962C8B-B14F-4D97-AF65-F5344CB8AC3E}">
        <p14:creationId xmlns:p14="http://schemas.microsoft.com/office/powerpoint/2010/main" val="21683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stack frame</a:t>
            </a:r>
            <a:r>
              <a:rPr lang="en-US" dirty="0"/>
              <a:t>, also known as an </a:t>
            </a:r>
            <a:r>
              <a:rPr lang="en-US" b="1" dirty="0"/>
              <a:t>activation record,</a:t>
            </a:r>
            <a:r>
              <a:rPr lang="en-US" dirty="0"/>
              <a:t> is the collection of all data on the stack associated with one subprogram call.</a:t>
            </a:r>
          </a:p>
          <a:p>
            <a:r>
              <a:rPr lang="en-US" dirty="0"/>
              <a:t>The stack frame generally includes the following components:</a:t>
            </a:r>
          </a:p>
          <a:p>
            <a:pPr lvl="1"/>
            <a:r>
              <a:rPr lang="en-US" dirty="0"/>
              <a:t>The return address</a:t>
            </a:r>
          </a:p>
          <a:p>
            <a:pPr lvl="1"/>
            <a:r>
              <a:rPr lang="en-US" dirty="0"/>
              <a:t>Argument variables passed on the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Saved copies of any registers modified by the subroutine that need to be restored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2353" y="6589060"/>
            <a:ext cx="830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www.cs.uwm.edu</a:t>
            </a:r>
            <a:r>
              <a:rPr lang="en-US" sz="1200" dirty="0"/>
              <a:t>/classes/cs315/Bacon/Lecture/HTML/ch10s07.html</a:t>
            </a:r>
          </a:p>
        </p:txBody>
      </p:sp>
    </p:spTree>
    <p:extLst>
      <p:ext uri="{BB962C8B-B14F-4D97-AF65-F5344CB8AC3E}">
        <p14:creationId xmlns:p14="http://schemas.microsoft.com/office/powerpoint/2010/main" val="1353053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Caller</a:t>
            </a:r>
          </a:p>
          <a:p>
            <a:pPr lvl="1"/>
            <a:r>
              <a:rPr lang="en-US" dirty="0"/>
              <a:t>The code that will call a subroutine, e.g.</a:t>
            </a:r>
          </a:p>
          <a:p>
            <a:pPr lvl="1"/>
            <a:r>
              <a:rPr lang="en-US" dirty="0"/>
              <a:t>m =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b="1" dirty="0" err="1"/>
              <a:t>Callee</a:t>
            </a:r>
            <a:endParaRPr lang="en-US" b="1" dirty="0"/>
          </a:p>
          <a:p>
            <a:pPr lvl="1"/>
            <a:r>
              <a:rPr lang="en-US" dirty="0"/>
              <a:t>The subroutine definition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/>
              <a:t>return a*b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Arial" charset="0"/>
                <a:cs typeface="+mj-cs"/>
              </a:rPr>
              <a:t>Caller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What do we do to </a:t>
            </a:r>
            <a:r>
              <a:rPr lang="en-US" dirty="0">
                <a:latin typeface="Arial" charset="0"/>
              </a:rPr>
              <a:t>call a subroutine?</a:t>
            </a:r>
            <a:endParaRPr lang="en-US" dirty="0">
              <a:latin typeface="Arial" charset="0"/>
              <a:cs typeface="+mn-cs"/>
            </a:endParaRP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Push arguments (in reverse order)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JSR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What do we do after the subroutine returns?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Pop return value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Pop the arguments</a:t>
            </a:r>
          </a:p>
          <a:p>
            <a:pPr lvl="1"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929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50321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arg1: 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arg2: 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28512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arg1: 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arg2: 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75" name="TextBox 6"/>
          <p:cNvSpPr txBox="1">
            <a:spLocks noChangeArrowheads="1"/>
          </p:cNvSpPr>
          <p:nvPr/>
        </p:nvSpPr>
        <p:spPr bwMode="auto">
          <a:xfrm>
            <a:off x="2209801" y="1950555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Starting stack</a:t>
            </a:r>
          </a:p>
        </p:txBody>
      </p:sp>
      <p:sp>
        <p:nvSpPr>
          <p:cNvPr id="41076" name="TextBox 7"/>
          <p:cNvSpPr txBox="1">
            <a:spLocks noChangeArrowheads="1"/>
          </p:cNvSpPr>
          <p:nvPr/>
        </p:nvSpPr>
        <p:spPr bwMode="auto">
          <a:xfrm>
            <a:off x="4350322" y="1950555"/>
            <a:ext cx="1941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Just before JSR</a:t>
            </a:r>
          </a:p>
        </p:txBody>
      </p:sp>
      <p:sp>
        <p:nvSpPr>
          <p:cNvPr id="41077" name="TextBox 8"/>
          <p:cNvSpPr txBox="1">
            <a:spLocks noChangeArrowheads="1"/>
          </p:cNvSpPr>
          <p:nvPr/>
        </p:nvSpPr>
        <p:spPr bwMode="auto">
          <a:xfrm>
            <a:off x="6372785" y="1950555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After </a:t>
            </a:r>
            <a:r>
              <a:rPr lang="en-US" sz="1800" b="1" dirty="0" err="1"/>
              <a:t>mult</a:t>
            </a:r>
            <a:r>
              <a:rPr lang="en-US" sz="1800" b="1" dirty="0"/>
              <a:t> returns</a:t>
            </a:r>
          </a:p>
        </p:txBody>
      </p:sp>
      <p:sp>
        <p:nvSpPr>
          <p:cNvPr id="41078" name="TextBox 1"/>
          <p:cNvSpPr txBox="1">
            <a:spLocks noChangeArrowheads="1"/>
          </p:cNvSpPr>
          <p:nvPr/>
        </p:nvSpPr>
        <p:spPr bwMode="auto">
          <a:xfrm>
            <a:off x="1536701" y="1812443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B0F0"/>
                </a:solidFill>
              </a:rPr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B0F0"/>
                </a:solidFill>
                <a:latin typeface="MS-PMincho" charset="0"/>
              </a:rPr>
              <a:t>⇑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41079" name="TextBox 1"/>
          <p:cNvSpPr txBox="1">
            <a:spLocks noChangeArrowheads="1"/>
          </p:cNvSpPr>
          <p:nvPr/>
        </p:nvSpPr>
        <p:spPr bwMode="auto">
          <a:xfrm>
            <a:off x="1536700" y="6211888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F0"/>
                </a:solidFill>
                <a:latin typeface="ArialUnicodeMS" charset="0"/>
              </a:rPr>
              <a:t>⇓</a:t>
            </a:r>
            <a:endParaRPr lang="en-US" sz="1800" dirty="0">
              <a:solidFill>
                <a:srgbClr val="00B0F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00B0F0"/>
                </a:solidFill>
              </a:rPr>
              <a:t>FFFF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Caller: </a:t>
            </a:r>
            <a:r>
              <a:rPr lang="en-US" dirty="0" err="1"/>
              <a:t>mult</a:t>
            </a:r>
            <a:r>
              <a:rPr lang="en-US" dirty="0"/>
              <a:t>(A,B)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73297"/>
              </p:ext>
            </p:extLst>
          </p:nvPr>
        </p:nvGraphicFramePr>
        <p:xfrm>
          <a:off x="8506703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8506704" y="1950555"/>
            <a:ext cx="1646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Ending Stack</a:t>
            </a:r>
          </a:p>
        </p:txBody>
      </p:sp>
    </p:spTree>
    <p:extLst>
      <p:ext uri="{BB962C8B-B14F-4D97-AF65-F5344CB8AC3E}">
        <p14:creationId xmlns:p14="http://schemas.microsoft.com/office/powerpoint/2010/main" val="244988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6" grpId="0"/>
      <p:bldP spid="4107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3048000" y="762000"/>
            <a:ext cx="1828800" cy="56388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048000" y="1676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048000" y="3200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3048000" y="4724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Reusing Code by Repeating</a:t>
            </a:r>
          </a:p>
        </p:txBody>
      </p:sp>
    </p:spTree>
    <p:extLst>
      <p:ext uri="{BB962C8B-B14F-4D97-AF65-F5344CB8AC3E}">
        <p14:creationId xmlns:p14="http://schemas.microsoft.com/office/powerpoint/2010/main" val="2214395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50321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arg1: 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arg2: 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28512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arg1: 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arg2: 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75" name="TextBox 6"/>
          <p:cNvSpPr txBox="1">
            <a:spLocks noChangeArrowheads="1"/>
          </p:cNvSpPr>
          <p:nvPr/>
        </p:nvSpPr>
        <p:spPr bwMode="auto">
          <a:xfrm>
            <a:off x="2209801" y="1950555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Starting stack</a:t>
            </a:r>
          </a:p>
        </p:txBody>
      </p:sp>
      <p:sp>
        <p:nvSpPr>
          <p:cNvPr id="41076" name="TextBox 7"/>
          <p:cNvSpPr txBox="1">
            <a:spLocks noChangeArrowheads="1"/>
          </p:cNvSpPr>
          <p:nvPr/>
        </p:nvSpPr>
        <p:spPr bwMode="auto">
          <a:xfrm>
            <a:off x="4350322" y="1950555"/>
            <a:ext cx="1941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Just before JSR</a:t>
            </a:r>
          </a:p>
        </p:txBody>
      </p:sp>
      <p:sp>
        <p:nvSpPr>
          <p:cNvPr id="41077" name="TextBox 8"/>
          <p:cNvSpPr txBox="1">
            <a:spLocks noChangeArrowheads="1"/>
          </p:cNvSpPr>
          <p:nvPr/>
        </p:nvSpPr>
        <p:spPr bwMode="auto">
          <a:xfrm>
            <a:off x="6372785" y="1950555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After </a:t>
            </a:r>
            <a:r>
              <a:rPr lang="en-US" sz="1800" b="1" dirty="0" err="1"/>
              <a:t>mult</a:t>
            </a:r>
            <a:r>
              <a:rPr lang="en-US" sz="1800" b="1" dirty="0"/>
              <a:t> returns</a:t>
            </a:r>
          </a:p>
        </p:txBody>
      </p:sp>
      <p:sp>
        <p:nvSpPr>
          <p:cNvPr id="41078" name="TextBox 1"/>
          <p:cNvSpPr txBox="1">
            <a:spLocks noChangeArrowheads="1"/>
          </p:cNvSpPr>
          <p:nvPr/>
        </p:nvSpPr>
        <p:spPr bwMode="auto">
          <a:xfrm>
            <a:off x="1536701" y="1812443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B0F0"/>
                </a:solidFill>
              </a:rPr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B0F0"/>
                </a:solidFill>
                <a:latin typeface="MS-PMincho" charset="0"/>
              </a:rPr>
              <a:t>⇑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41079" name="TextBox 1"/>
          <p:cNvSpPr txBox="1">
            <a:spLocks noChangeArrowheads="1"/>
          </p:cNvSpPr>
          <p:nvPr/>
        </p:nvSpPr>
        <p:spPr bwMode="auto">
          <a:xfrm>
            <a:off x="1536700" y="6211888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F0"/>
                </a:solidFill>
                <a:latin typeface="ArialUnicodeMS" charset="0"/>
              </a:rPr>
              <a:t>⇓</a:t>
            </a:r>
            <a:endParaRPr lang="en-US" sz="1800" dirty="0">
              <a:solidFill>
                <a:srgbClr val="00B0F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00B0F0"/>
                </a:solidFill>
              </a:rPr>
              <a:t>FFFF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Caller: </a:t>
            </a:r>
            <a:r>
              <a:rPr lang="en-US" dirty="0" err="1"/>
              <a:t>mult</a:t>
            </a:r>
            <a:r>
              <a:rPr lang="en-US" dirty="0"/>
              <a:t>(A,B)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39677"/>
              </p:ext>
            </p:extLst>
          </p:nvPr>
        </p:nvGraphicFramePr>
        <p:xfrm>
          <a:off x="8506703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8506704" y="1950555"/>
            <a:ext cx="1646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Ending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6377" y="2836598"/>
            <a:ext cx="5244269" cy="1754326"/>
          </a:xfrm>
          <a:prstGeom prst="rect">
            <a:avLst/>
          </a:prstGeom>
          <a:solidFill>
            <a:srgbClr val="FEFF2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 the symmetry: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The stack ends up exactly like it started out.</a:t>
            </a:r>
            <a:br>
              <a:rPr lang="en-US" b="1" dirty="0"/>
            </a:br>
            <a:r>
              <a:rPr lang="en-US" b="1" dirty="0"/>
              <a:t>After we’re done with the subroutine.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9802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50321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arg1: 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arg2: 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28512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arg1: 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arg2: 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75" name="TextBox 6"/>
          <p:cNvSpPr txBox="1">
            <a:spLocks noChangeArrowheads="1"/>
          </p:cNvSpPr>
          <p:nvPr/>
        </p:nvSpPr>
        <p:spPr bwMode="auto">
          <a:xfrm>
            <a:off x="2209801" y="1950555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Starting stack</a:t>
            </a:r>
          </a:p>
        </p:txBody>
      </p:sp>
      <p:sp>
        <p:nvSpPr>
          <p:cNvPr id="41076" name="TextBox 7"/>
          <p:cNvSpPr txBox="1">
            <a:spLocks noChangeArrowheads="1"/>
          </p:cNvSpPr>
          <p:nvPr/>
        </p:nvSpPr>
        <p:spPr bwMode="auto">
          <a:xfrm>
            <a:off x="4350322" y="1950555"/>
            <a:ext cx="1941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Just before JSR</a:t>
            </a:r>
          </a:p>
        </p:txBody>
      </p:sp>
      <p:sp>
        <p:nvSpPr>
          <p:cNvPr id="41077" name="TextBox 8"/>
          <p:cNvSpPr txBox="1">
            <a:spLocks noChangeArrowheads="1"/>
          </p:cNvSpPr>
          <p:nvPr/>
        </p:nvSpPr>
        <p:spPr bwMode="auto">
          <a:xfrm>
            <a:off x="6372785" y="1950555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After </a:t>
            </a:r>
            <a:r>
              <a:rPr lang="en-US" sz="1800" b="1" dirty="0" err="1"/>
              <a:t>mult</a:t>
            </a:r>
            <a:r>
              <a:rPr lang="en-US" sz="1800" b="1" dirty="0"/>
              <a:t> returns</a:t>
            </a:r>
          </a:p>
        </p:txBody>
      </p:sp>
      <p:sp>
        <p:nvSpPr>
          <p:cNvPr id="41078" name="TextBox 1"/>
          <p:cNvSpPr txBox="1">
            <a:spLocks noChangeArrowheads="1"/>
          </p:cNvSpPr>
          <p:nvPr/>
        </p:nvSpPr>
        <p:spPr bwMode="auto">
          <a:xfrm>
            <a:off x="1536701" y="1812443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B0F0"/>
                </a:solidFill>
              </a:rPr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B0F0"/>
                </a:solidFill>
                <a:latin typeface="MS-PMincho" charset="0"/>
              </a:rPr>
              <a:t>⇑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41079" name="TextBox 1"/>
          <p:cNvSpPr txBox="1">
            <a:spLocks noChangeArrowheads="1"/>
          </p:cNvSpPr>
          <p:nvPr/>
        </p:nvSpPr>
        <p:spPr bwMode="auto">
          <a:xfrm>
            <a:off x="1536700" y="6211888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F0"/>
                </a:solidFill>
                <a:latin typeface="ArialUnicodeMS" charset="0"/>
              </a:rPr>
              <a:t>⇓</a:t>
            </a:r>
            <a:endParaRPr lang="en-US" sz="1800" dirty="0">
              <a:solidFill>
                <a:srgbClr val="00B0F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00B0F0"/>
                </a:solidFill>
              </a:rPr>
              <a:t>FFFF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Caller: </a:t>
            </a:r>
            <a:r>
              <a:rPr lang="en-US" dirty="0" err="1"/>
              <a:t>mult</a:t>
            </a:r>
            <a:r>
              <a:rPr lang="en-US" dirty="0"/>
              <a:t>(A,B)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60410"/>
              </p:ext>
            </p:extLst>
          </p:nvPr>
        </p:nvGraphicFramePr>
        <p:xfrm>
          <a:off x="8506703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8506704" y="1950555"/>
            <a:ext cx="1646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Ending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6377" y="2836598"/>
            <a:ext cx="5244269" cy="1754326"/>
          </a:xfrm>
          <a:prstGeom prst="rect">
            <a:avLst/>
          </a:prstGeom>
          <a:solidFill>
            <a:srgbClr val="FEFF2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 the symmetry: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The stack ends up exactly like it started out.</a:t>
            </a:r>
            <a:br>
              <a:rPr lang="en-US" b="1" dirty="0"/>
            </a:br>
            <a:r>
              <a:rPr lang="en-US" b="1" dirty="0"/>
              <a:t>After we’re done with the subroutine.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Clean up your room when you are done!</a:t>
            </a:r>
          </a:p>
        </p:txBody>
      </p:sp>
    </p:spTree>
    <p:extLst>
      <p:ext uri="{BB962C8B-B14F-4D97-AF65-F5344CB8AC3E}">
        <p14:creationId xmlns:p14="http://schemas.microsoft.com/office/powerpoint/2010/main" val="1556760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0609EE-7BC8-9A4F-8982-1ACA03F7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arguments have been popped off the stack</a:t>
            </a:r>
          </a:p>
          <a:p>
            <a:r>
              <a:rPr lang="en-US" dirty="0"/>
              <a:t>The stack pointer has the same value as it did before the call</a:t>
            </a:r>
          </a:p>
          <a:p>
            <a:r>
              <a:rPr lang="en-US" dirty="0"/>
              <a:t>The stack pointer is one less than its value before the call</a:t>
            </a:r>
          </a:p>
          <a:p>
            <a:r>
              <a:rPr lang="en-US" dirty="0"/>
              <a:t>The stack pointer contains the return value of the subroutine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420927-CD5A-AE40-847C-2E7A02C4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1701A6-D603-7742-87DF-F7019B44E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 the moment a subroutine returns, what can we say about the stack?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10C58B4-15BE-A649-8A26-3C2F35504306}"/>
              </a:ext>
            </a:extLst>
          </p:cNvPr>
          <p:cNvSpPr/>
          <p:nvPr/>
        </p:nvSpPr>
        <p:spPr>
          <a:xfrm>
            <a:off x="10508974" y="4426226"/>
            <a:ext cx="642731" cy="31805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B9E0D-BB55-450B-8ACF-CC34F63A892D}"/>
              </a:ext>
            </a:extLst>
          </p:cNvPr>
          <p:cNvSpPr txBox="1"/>
          <p:nvPr/>
        </p:nvSpPr>
        <p:spPr>
          <a:xfrm>
            <a:off x="8652933" y="57968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effect of JSR?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subroutine effectively pushes its return value on the stack</a:t>
            </a:r>
          </a:p>
          <a:p>
            <a:r>
              <a:rPr lang="en-US" dirty="0"/>
              <a:t>That is what JSR looks like</a:t>
            </a:r>
          </a:p>
          <a:p>
            <a:pPr lvl="1"/>
            <a:r>
              <a:rPr lang="en-US" dirty="0"/>
              <a:t>From the perspective of the caller</a:t>
            </a:r>
          </a:p>
        </p:txBody>
      </p:sp>
    </p:spTree>
    <p:extLst>
      <p:ext uri="{BB962C8B-B14F-4D97-AF65-F5344CB8AC3E}">
        <p14:creationId xmlns:p14="http://schemas.microsoft.com/office/powerpoint/2010/main" val="1529244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Assembly: Caller of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994" y="1833153"/>
            <a:ext cx="4445971" cy="460683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let’s call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assume M, A, B, MULT are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labels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push arguments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in reverse order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push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LD R1,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 R1, R6, #0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push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LD R1,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 R1, R6, #0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call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JSR MULT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9965" y="1833152"/>
            <a:ext cx="4445971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after MULT returns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pop the return value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LDR R1, R6, #0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#1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save the ret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M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 R1, M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pop the two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A and B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#2</a:t>
            </a:r>
          </a:p>
        </p:txBody>
      </p:sp>
    </p:spTree>
    <p:extLst>
      <p:ext uri="{BB962C8B-B14F-4D97-AF65-F5344CB8AC3E}">
        <p14:creationId xmlns:p14="http://schemas.microsoft.com/office/powerpoint/2010/main" val="7916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939" y="1814784"/>
            <a:ext cx="10163062" cy="49259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; m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; caller’s perspective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 	R0, B		; push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-1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	R0, R6,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 	R0, A		; push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-1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	R0, R6,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JSR	MULT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call subroutine (e.g. push ret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R0, R6, 0	; pop return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R6, R6, 1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	R0, M		; save return value at m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2	; pop two arguments (A,B)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Freeform 1"/>
          <p:cNvSpPr/>
          <p:nvPr/>
        </p:nvSpPr>
        <p:spPr>
          <a:xfrm>
            <a:off x="1225394" y="2926080"/>
            <a:ext cx="1953904" cy="2124222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84884 w 2354041"/>
              <a:gd name="connsiteY0" fmla="*/ 0 h 5659026"/>
              <a:gd name="connsiteX1" fmla="*/ 520 w 2354041"/>
              <a:gd name="connsiteY1" fmla="*/ 2741559 h 5659026"/>
              <a:gd name="connsiteX2" fmla="*/ 2354040 w 2354041"/>
              <a:gd name="connsiteY2" fmla="*/ 5659026 h 5659026"/>
              <a:gd name="connsiteX0" fmla="*/ 2184884 w 2354040"/>
              <a:gd name="connsiteY0" fmla="*/ 0 h 5659026"/>
              <a:gd name="connsiteX1" fmla="*/ 520 w 2354040"/>
              <a:gd name="connsiteY1" fmla="*/ 2741559 h 5659026"/>
              <a:gd name="connsiteX2" fmla="*/ 2354040 w 2354040"/>
              <a:gd name="connsiteY2" fmla="*/ 5659026 h 56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40" h="5659026">
                <a:moveTo>
                  <a:pt x="2184884" y="0"/>
                </a:moveTo>
                <a:cubicBezTo>
                  <a:pt x="1094412" y="771710"/>
                  <a:pt x="-27673" y="1798388"/>
                  <a:pt x="520" y="2741559"/>
                </a:cubicBezTo>
                <a:cubicBezTo>
                  <a:pt x="28713" y="3684730"/>
                  <a:pt x="1747431" y="5098154"/>
                  <a:pt x="2354040" y="5659026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97945" y="3882683"/>
            <a:ext cx="654662" cy="618979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38916 w 2089022"/>
              <a:gd name="connsiteY0" fmla="*/ 0 h 5141493"/>
              <a:gd name="connsiteX1" fmla="*/ 55 w 2089022"/>
              <a:gd name="connsiteY1" fmla="*/ 2117478 h 5141493"/>
              <a:gd name="connsiteX2" fmla="*/ 2089022 w 2089022"/>
              <a:gd name="connsiteY2" fmla="*/ 5141493 h 5141493"/>
              <a:gd name="connsiteX0" fmla="*/ 1986188 w 2089205"/>
              <a:gd name="connsiteY0" fmla="*/ 0 h 4882727"/>
              <a:gd name="connsiteX1" fmla="*/ 238 w 2089205"/>
              <a:gd name="connsiteY1" fmla="*/ 1858712 h 4882727"/>
              <a:gd name="connsiteX2" fmla="*/ 2089205 w 2089205"/>
              <a:gd name="connsiteY2" fmla="*/ 4882727 h 4882727"/>
              <a:gd name="connsiteX0" fmla="*/ 1986198 w 2089215"/>
              <a:gd name="connsiteY0" fmla="*/ 0 h 4882727"/>
              <a:gd name="connsiteX1" fmla="*/ 248 w 2089215"/>
              <a:gd name="connsiteY1" fmla="*/ 1858712 h 4882727"/>
              <a:gd name="connsiteX2" fmla="*/ 2089215 w 2089215"/>
              <a:gd name="connsiteY2" fmla="*/ 4882727 h 4882727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46301 w 1983180"/>
              <a:gd name="connsiteY0" fmla="*/ 0 h 4349973"/>
              <a:gd name="connsiteX1" fmla="*/ 35 w 1983180"/>
              <a:gd name="connsiteY1" fmla="*/ 1858713 h 4349973"/>
              <a:gd name="connsiteX2" fmla="*/ 1983180 w 1983180"/>
              <a:gd name="connsiteY2" fmla="*/ 4349973 h 4349973"/>
              <a:gd name="connsiteX0" fmla="*/ 1788641 w 1984251"/>
              <a:gd name="connsiteY0" fmla="*/ 0 h 4152093"/>
              <a:gd name="connsiteX1" fmla="*/ 1106 w 1984251"/>
              <a:gd name="connsiteY1" fmla="*/ 1660833 h 4152093"/>
              <a:gd name="connsiteX2" fmla="*/ 1984251 w 1984251"/>
              <a:gd name="connsiteY2" fmla="*/ 4152093 h 4152093"/>
              <a:gd name="connsiteX0" fmla="*/ 1709411 w 1905021"/>
              <a:gd name="connsiteY0" fmla="*/ 0 h 4152093"/>
              <a:gd name="connsiteX1" fmla="*/ 1242 w 1905021"/>
              <a:gd name="connsiteY1" fmla="*/ 1493397 h 4152093"/>
              <a:gd name="connsiteX2" fmla="*/ 1905021 w 1905021"/>
              <a:gd name="connsiteY2" fmla="*/ 4152093 h 4152093"/>
              <a:gd name="connsiteX0" fmla="*/ 1708173 w 1718596"/>
              <a:gd name="connsiteY0" fmla="*/ 0 h 3649783"/>
              <a:gd name="connsiteX1" fmla="*/ 4 w 1718596"/>
              <a:gd name="connsiteY1" fmla="*/ 1493397 h 3649783"/>
              <a:gd name="connsiteX2" fmla="*/ 1718596 w 1718596"/>
              <a:gd name="connsiteY2" fmla="*/ 3649783 h 3649783"/>
              <a:gd name="connsiteX0" fmla="*/ 1708173 w 1718596"/>
              <a:gd name="connsiteY0" fmla="*/ 0 h 3299688"/>
              <a:gd name="connsiteX1" fmla="*/ 4 w 1718596"/>
              <a:gd name="connsiteY1" fmla="*/ 1493397 h 3299688"/>
              <a:gd name="connsiteX2" fmla="*/ 1718596 w 1718596"/>
              <a:gd name="connsiteY2" fmla="*/ 3299688 h 329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596" h="3299688">
                <a:moveTo>
                  <a:pt x="1708173" y="0"/>
                </a:moveTo>
                <a:cubicBezTo>
                  <a:pt x="578018" y="726045"/>
                  <a:pt x="-1733" y="943449"/>
                  <a:pt x="4" y="1493397"/>
                </a:cubicBezTo>
                <a:cubicBezTo>
                  <a:pt x="1741" y="2043345"/>
                  <a:pt x="1138442" y="2738816"/>
                  <a:pt x="1718596" y="3299688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7945" y="1842920"/>
            <a:ext cx="464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{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/>
          <a:lstStyle/>
          <a:p>
            <a:r>
              <a:rPr lang="en-US" dirty="0"/>
              <a:t>Symmetry of Caller (stack frame)</a:t>
            </a:r>
          </a:p>
        </p:txBody>
      </p:sp>
    </p:spTree>
    <p:extLst>
      <p:ext uri="{BB962C8B-B14F-4D97-AF65-F5344CB8AC3E}">
        <p14:creationId xmlns:p14="http://schemas.microsoft.com/office/powerpoint/2010/main" val="1777144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</a:rPr>
              <a:t>Stack Frame</a:t>
            </a:r>
            <a:r>
              <a:rPr lang="en-US" dirty="0">
                <a:latin typeface="Arial" charset="0"/>
                <a:cs typeface="+mj-cs"/>
              </a:rPr>
              <a:t> - </a:t>
            </a:r>
            <a:r>
              <a:rPr lang="en-US" b="1" dirty="0" err="1">
                <a:latin typeface="Arial" charset="0"/>
                <a:cs typeface="+mj-cs"/>
              </a:rPr>
              <a:t>Callee</a:t>
            </a:r>
            <a:endParaRPr lang="en-US" b="1" dirty="0">
              <a:latin typeface="Arial" charset="0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When a </a:t>
            </a:r>
            <a:r>
              <a:rPr lang="en-US" dirty="0">
                <a:latin typeface="Arial" charset="0"/>
              </a:rPr>
              <a:t>subroutine</a:t>
            </a:r>
            <a:r>
              <a:rPr lang="en-US" dirty="0">
                <a:latin typeface="Arial" charset="0"/>
                <a:cs typeface="+mn-cs"/>
              </a:rPr>
              <a:t> is called </a:t>
            </a:r>
            <a:r>
              <a:rPr lang="en-US" b="1" dirty="0">
                <a:latin typeface="Arial" charset="0"/>
                <a:cs typeface="+mn-cs"/>
              </a:rPr>
              <a:t>(stack buildup)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Save some registers (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-saved)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Make room for local variables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Do the work of the </a:t>
            </a:r>
            <a:r>
              <a:rPr lang="en-US" dirty="0">
                <a:latin typeface="Arial" charset="0"/>
              </a:rPr>
              <a:t>subroutine</a:t>
            </a:r>
            <a:endParaRPr lang="en-US" dirty="0">
              <a:latin typeface="Arial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When procedure is about to return </a:t>
            </a:r>
            <a:r>
              <a:rPr lang="en-US" b="1" dirty="0">
                <a:latin typeface="Arial" charset="0"/>
                <a:cs typeface="+mn-cs"/>
              </a:rPr>
              <a:t>(stack teardown)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Prepare return value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Restore registers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RET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LC-3 Stack Frame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93619" y="1336429"/>
          <a:ext cx="399170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Saved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69011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296300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</a:t>
                      </a:r>
                      <a:r>
                        <a:rPr lang="en-US" sz="2400" baseline="0" dirty="0"/>
                        <a:t> R2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608001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Saved</a:t>
                      </a:r>
                      <a:r>
                        <a:rPr lang="en-US" sz="2400" baseline="0" dirty="0"/>
                        <a:t> R1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</a:t>
                      </a:r>
                      <a:r>
                        <a:rPr lang="en-US" sz="2400" baseline="0" dirty="0"/>
                        <a:t> R0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</a:t>
                      </a:r>
                      <a:r>
                        <a:rPr lang="en-US" sz="2400" baseline="0" dirty="0"/>
                        <a:t> additional local variables ]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</a:t>
                      </a:r>
                      <a:r>
                        <a:rPr lang="en-US" sz="2400" baseline="0" dirty="0"/>
                        <a:t>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Old</a:t>
                      </a:r>
                      <a:r>
                        <a:rPr lang="en-US" sz="2400" baseline="0" dirty="0"/>
                        <a:t> Frame Pointer (old R5)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41428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 (old R7)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42" name="TextBox 4"/>
          <p:cNvSpPr txBox="1">
            <a:spLocks noChangeArrowheads="1"/>
          </p:cNvSpPr>
          <p:nvPr/>
        </p:nvSpPr>
        <p:spPr bwMode="auto">
          <a:xfrm>
            <a:off x="1773775" y="1341264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8421" y="1603201"/>
            <a:ext cx="7496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TextBox 1"/>
          <p:cNvSpPr txBox="1">
            <a:spLocks noChangeArrowheads="1"/>
          </p:cNvSpPr>
          <p:nvPr/>
        </p:nvSpPr>
        <p:spPr bwMode="auto">
          <a:xfrm>
            <a:off x="7966820" y="1076957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30745" name="TextBox 2"/>
          <p:cNvSpPr txBox="1">
            <a:spLocks noChangeArrowheads="1"/>
          </p:cNvSpPr>
          <p:nvPr/>
        </p:nvSpPr>
        <p:spPr bwMode="auto">
          <a:xfrm>
            <a:off x="8077200" y="65819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30746" name="TextBox 4"/>
          <p:cNvSpPr txBox="1">
            <a:spLocks noChangeArrowheads="1"/>
          </p:cNvSpPr>
          <p:nvPr/>
        </p:nvSpPr>
        <p:spPr bwMode="auto">
          <a:xfrm>
            <a:off x="8362203" y="2659249"/>
            <a:ext cx="2485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751942" y="4046619"/>
            <a:ext cx="132279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R5: FP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58421" y="4304295"/>
            <a:ext cx="619525" cy="3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75" name="TextBox 6"/>
          <p:cNvSpPr txBox="1">
            <a:spLocks noChangeArrowheads="1"/>
          </p:cNvSpPr>
          <p:nvPr/>
        </p:nvSpPr>
        <p:spPr bwMode="auto">
          <a:xfrm>
            <a:off x="2209801" y="1950555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Just Before JSR</a:t>
            </a:r>
          </a:p>
        </p:txBody>
      </p:sp>
      <p:sp>
        <p:nvSpPr>
          <p:cNvPr id="41078" name="TextBox 1"/>
          <p:cNvSpPr txBox="1">
            <a:spLocks noChangeArrowheads="1"/>
          </p:cNvSpPr>
          <p:nvPr/>
        </p:nvSpPr>
        <p:spPr bwMode="auto">
          <a:xfrm>
            <a:off x="1533526" y="2160106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1079" name="TextBox 1"/>
          <p:cNvSpPr txBox="1">
            <a:spLocks noChangeArrowheads="1"/>
          </p:cNvSpPr>
          <p:nvPr/>
        </p:nvSpPr>
        <p:spPr bwMode="auto">
          <a:xfrm>
            <a:off x="1524000" y="5893906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Callee</a:t>
            </a:r>
            <a:r>
              <a:rPr lang="en-US" dirty="0"/>
              <a:t> Teardown</a:t>
            </a:r>
          </a:p>
        </p:txBody>
      </p:sp>
    </p:spTree>
    <p:extLst>
      <p:ext uri="{BB962C8B-B14F-4D97-AF65-F5344CB8AC3E}">
        <p14:creationId xmlns:p14="http://schemas.microsoft.com/office/powerpoint/2010/main" val="2967567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2951"/>
              </p:ext>
            </p:extLst>
          </p:nvPr>
        </p:nvGraphicFramePr>
        <p:xfrm>
          <a:off x="51816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SP-&gt;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SRn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…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SR1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="0" dirty="0"/>
                        <a:t>…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FP-&gt;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Locals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OldFP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75" name="TextBox 6"/>
          <p:cNvSpPr txBox="1">
            <a:spLocks noChangeArrowheads="1"/>
          </p:cNvSpPr>
          <p:nvPr/>
        </p:nvSpPr>
        <p:spPr bwMode="auto">
          <a:xfrm>
            <a:off x="2209801" y="1950555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Just Before JSR</a:t>
            </a:r>
          </a:p>
        </p:txBody>
      </p:sp>
      <p:sp>
        <p:nvSpPr>
          <p:cNvPr id="41076" name="TextBox 7"/>
          <p:cNvSpPr txBox="1">
            <a:spLocks noChangeArrowheads="1"/>
          </p:cNvSpPr>
          <p:nvPr/>
        </p:nvSpPr>
        <p:spPr bwMode="auto">
          <a:xfrm>
            <a:off x="5262564" y="1950555"/>
            <a:ext cx="1671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During Callee</a:t>
            </a:r>
          </a:p>
        </p:txBody>
      </p:sp>
      <p:sp>
        <p:nvSpPr>
          <p:cNvPr id="41078" name="TextBox 1"/>
          <p:cNvSpPr txBox="1">
            <a:spLocks noChangeArrowheads="1"/>
          </p:cNvSpPr>
          <p:nvPr/>
        </p:nvSpPr>
        <p:spPr bwMode="auto">
          <a:xfrm>
            <a:off x="1533526" y="2160106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1079" name="TextBox 1"/>
          <p:cNvSpPr txBox="1">
            <a:spLocks noChangeArrowheads="1"/>
          </p:cNvSpPr>
          <p:nvPr/>
        </p:nvSpPr>
        <p:spPr bwMode="auto">
          <a:xfrm>
            <a:off x="1524000" y="5893906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Callee</a:t>
            </a:r>
            <a:r>
              <a:rPr lang="en-US" dirty="0"/>
              <a:t> Teardown</a:t>
            </a:r>
          </a:p>
        </p:txBody>
      </p:sp>
    </p:spTree>
    <p:extLst>
      <p:ext uri="{BB962C8B-B14F-4D97-AF65-F5344CB8AC3E}">
        <p14:creationId xmlns:p14="http://schemas.microsoft.com/office/powerpoint/2010/main" val="383858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3048000" y="762000"/>
            <a:ext cx="1828800" cy="56388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6096000" y="3200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048000" y="3200400"/>
            <a:ext cx="18288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48006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H="1" flipV="1">
            <a:off x="4876800" y="3352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Turn Into a Subroutine</a:t>
            </a:r>
          </a:p>
        </p:txBody>
      </p:sp>
    </p:spTree>
    <p:extLst>
      <p:ext uri="{BB962C8B-B14F-4D97-AF65-F5344CB8AC3E}">
        <p14:creationId xmlns:p14="http://schemas.microsoft.com/office/powerpoint/2010/main" val="22013664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59029"/>
              </p:ext>
            </p:extLst>
          </p:nvPr>
        </p:nvGraphicFramePr>
        <p:xfrm>
          <a:off x="51816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SRn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…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SR1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="0" dirty="0"/>
                        <a:t>…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FP-&gt;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Locals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OldFP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077200" y="2464905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75" name="TextBox 6"/>
          <p:cNvSpPr txBox="1">
            <a:spLocks noChangeArrowheads="1"/>
          </p:cNvSpPr>
          <p:nvPr/>
        </p:nvSpPr>
        <p:spPr bwMode="auto">
          <a:xfrm>
            <a:off x="2209801" y="1950555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Just Before JSR</a:t>
            </a:r>
          </a:p>
        </p:txBody>
      </p:sp>
      <p:sp>
        <p:nvSpPr>
          <p:cNvPr id="41076" name="TextBox 7"/>
          <p:cNvSpPr txBox="1">
            <a:spLocks noChangeArrowheads="1"/>
          </p:cNvSpPr>
          <p:nvPr/>
        </p:nvSpPr>
        <p:spPr bwMode="auto">
          <a:xfrm>
            <a:off x="5262564" y="1950555"/>
            <a:ext cx="1671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During Callee</a:t>
            </a:r>
          </a:p>
        </p:txBody>
      </p:sp>
      <p:sp>
        <p:nvSpPr>
          <p:cNvPr id="41077" name="TextBox 8"/>
          <p:cNvSpPr txBox="1">
            <a:spLocks noChangeArrowheads="1"/>
          </p:cNvSpPr>
          <p:nvPr/>
        </p:nvSpPr>
        <p:spPr bwMode="auto">
          <a:xfrm>
            <a:off x="8077200" y="1950555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Just After RET</a:t>
            </a:r>
          </a:p>
        </p:txBody>
      </p:sp>
      <p:sp>
        <p:nvSpPr>
          <p:cNvPr id="41078" name="TextBox 1"/>
          <p:cNvSpPr txBox="1">
            <a:spLocks noChangeArrowheads="1"/>
          </p:cNvSpPr>
          <p:nvPr/>
        </p:nvSpPr>
        <p:spPr bwMode="auto">
          <a:xfrm>
            <a:off x="1533526" y="2160106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1079" name="TextBox 1"/>
          <p:cNvSpPr txBox="1">
            <a:spLocks noChangeArrowheads="1"/>
          </p:cNvSpPr>
          <p:nvPr/>
        </p:nvSpPr>
        <p:spPr bwMode="auto">
          <a:xfrm>
            <a:off x="1524000" y="5893906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 Progression</a:t>
            </a:r>
          </a:p>
        </p:txBody>
      </p:sp>
    </p:spTree>
    <p:extLst>
      <p:ext uri="{BB962C8B-B14F-4D97-AF65-F5344CB8AC3E}">
        <p14:creationId xmlns:p14="http://schemas.microsoft.com/office/powerpoint/2010/main" val="6380641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34809"/>
              </p:ext>
            </p:extLst>
          </p:nvPr>
        </p:nvGraphicFramePr>
        <p:xfrm>
          <a:off x="2718905" y="2486992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SRn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…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SR1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="0" dirty="0"/>
                        <a:t>…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FP-&gt;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Locals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OldFP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71559" y="2486992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76" name="TextBox 7"/>
          <p:cNvSpPr txBox="1">
            <a:spLocks noChangeArrowheads="1"/>
          </p:cNvSpPr>
          <p:nvPr/>
        </p:nvSpPr>
        <p:spPr bwMode="auto">
          <a:xfrm>
            <a:off x="2799869" y="1972642"/>
            <a:ext cx="1671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During Callee</a:t>
            </a:r>
          </a:p>
        </p:txBody>
      </p:sp>
      <p:sp>
        <p:nvSpPr>
          <p:cNvPr id="41077" name="TextBox 8"/>
          <p:cNvSpPr txBox="1">
            <a:spLocks noChangeArrowheads="1"/>
          </p:cNvSpPr>
          <p:nvPr/>
        </p:nvSpPr>
        <p:spPr bwMode="auto">
          <a:xfrm>
            <a:off x="5371559" y="1972642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Just After RET</a:t>
            </a:r>
          </a:p>
        </p:txBody>
      </p:sp>
      <p:sp>
        <p:nvSpPr>
          <p:cNvPr id="41078" name="TextBox 1"/>
          <p:cNvSpPr txBox="1">
            <a:spLocks noChangeArrowheads="1"/>
          </p:cNvSpPr>
          <p:nvPr/>
        </p:nvSpPr>
        <p:spPr bwMode="auto">
          <a:xfrm>
            <a:off x="1533526" y="2160106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1079" name="TextBox 1"/>
          <p:cNvSpPr txBox="1">
            <a:spLocks noChangeArrowheads="1"/>
          </p:cNvSpPr>
          <p:nvPr/>
        </p:nvSpPr>
        <p:spPr bwMode="auto">
          <a:xfrm>
            <a:off x="1524000" y="5893906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379016"/>
            <a:ext cx="11432116" cy="636597"/>
          </a:xfrm>
        </p:spPr>
        <p:txBody>
          <a:bodyPr/>
          <a:lstStyle/>
          <a:p>
            <a:r>
              <a:rPr lang="en-US" dirty="0"/>
              <a:t>Stack Frame Progression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041862" y="2495831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7953515" y="1992525"/>
            <a:ext cx="2108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After Call is Done</a:t>
            </a:r>
          </a:p>
        </p:txBody>
      </p:sp>
    </p:spTree>
    <p:extLst>
      <p:ext uri="{BB962C8B-B14F-4D97-AF65-F5344CB8AC3E}">
        <p14:creationId xmlns:p14="http://schemas.microsoft.com/office/powerpoint/2010/main" val="1141941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LC-3 </a:t>
            </a:r>
            <a:r>
              <a:rPr lang="en-US" dirty="0">
                <a:latin typeface="Arial" charset="0"/>
                <a:cs typeface="+mj-cs"/>
              </a:rPr>
              <a:t>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1738"/>
            <a:ext cx="8229600" cy="5146262"/>
          </a:xfrm>
        </p:spPr>
        <p:txBody>
          <a:bodyPr>
            <a:normAutofit fontScale="77500" lnSpcReduction="20000"/>
          </a:bodyPr>
          <a:lstStyle/>
          <a:p>
            <a:pPr marL="63500" indent="0">
              <a:spcBef>
                <a:spcPts val="500"/>
              </a:spcBef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= foo(a, b, c);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Caller: Push 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args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onto stack </a:t>
            </a:r>
            <a:r>
              <a:rPr lang="en-US" b="1" i="1" dirty="0">
                <a:solidFill>
                  <a:srgbClr val="FF0000"/>
                </a:solidFill>
                <a:ea typeface="+mn-ea"/>
                <a:cs typeface="+mn-cs"/>
              </a:rPr>
              <a:t>right to left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!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Caller: Jump to subroutine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Decrement SP to leave </a:t>
            </a:r>
            <a:r>
              <a:rPr lang="en-US" dirty="0">
                <a:solidFill>
                  <a:srgbClr val="008000"/>
                </a:solidFill>
              </a:rPr>
              <a:t>four slots (ret value, ret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, old FP, local </a:t>
            </a: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8000"/>
              </a:solidFill>
              <a:ea typeface="+mn-ea"/>
              <a:cs typeface="+mn-cs"/>
            </a:endParaRP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Save copy of 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R7 (Ret </a:t>
            </a: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Addr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), and </a:t>
            </a:r>
            <a:r>
              <a:rPr lang="en-US" dirty="0">
                <a:solidFill>
                  <a:srgbClr val="008000"/>
                </a:solidFill>
              </a:rPr>
              <a:t>copy of R5 (Old FP)</a:t>
            </a:r>
            <a:endParaRPr lang="en-US" dirty="0">
              <a:solidFill>
                <a:srgbClr val="008000"/>
              </a:solidFill>
              <a:ea typeface="+mn-ea"/>
              <a:cs typeface="+mn-cs"/>
            </a:endParaRP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Save </a:t>
            </a: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Set R5 (frame pointer) to be R6 (stack pointer)</a:t>
            </a:r>
            <a:endParaRPr lang="en-US" dirty="0">
              <a:solidFill>
                <a:srgbClr val="008000"/>
              </a:solidFill>
              <a:ea typeface="+mn-ea"/>
              <a:cs typeface="+mn-cs"/>
            </a:endParaRP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Allocate space (SP) for 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ocal variables &amp; saved registers (R0-R4)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Save registers R0-R4 used by the function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B0F0"/>
                </a:solidFill>
              </a:rPr>
              <a:t>Callee</a:t>
            </a:r>
            <a:r>
              <a:rPr lang="en-US" dirty="0">
                <a:solidFill>
                  <a:srgbClr val="00B0F0"/>
                </a:solidFill>
              </a:rPr>
              <a:t>: Execute the code in the function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B0F0"/>
                </a:solidFill>
              </a:rPr>
              <a:t>Callee</a:t>
            </a:r>
            <a:r>
              <a:rPr lang="en-US" dirty="0">
                <a:solidFill>
                  <a:srgbClr val="00B0F0"/>
                </a:solidFill>
              </a:rPr>
              <a:t>: Save the Ret Val (at R5 + 3)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Restore saved registers (R0-R4)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Set SP to FP, to pop off local </a:t>
            </a:r>
            <a:r>
              <a:rPr lang="en-US" dirty="0" err="1">
                <a:solidFill>
                  <a:srgbClr val="008000"/>
                </a:solidFill>
              </a:rPr>
              <a:t>vars</a:t>
            </a:r>
            <a:r>
              <a:rPr lang="en-US" dirty="0">
                <a:solidFill>
                  <a:srgbClr val="008000"/>
                </a:solidFill>
              </a:rPr>
              <a:t> and saved registers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Restore the Ret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 (to R7), and old Frame Pointer (to R5)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Pop off 3 words (ret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, old FP, first local </a:t>
            </a: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8000"/>
                </a:solidFill>
              </a:rPr>
              <a:t>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Caller: Grab the Ret(urn) Val(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ue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)</a:t>
            </a:r>
          </a:p>
          <a:p>
            <a:pPr marL="63500">
              <a:spcBef>
                <a:spcPts val="5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Caller: 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Deallocate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space for Ret Val and 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args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3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939" y="151012"/>
            <a:ext cx="9822572" cy="65452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-4	; Allocate space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	R7, R6, 2	; Save Ret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	R5, R6, 1	; Save Old FP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R5, R6, 0	; Copy SP to FP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Make room for saved regs 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l.v.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1-n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R0, R5, -1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R0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R1, R5, -2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R2, R5, -3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R3, R5, -4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	R4, R5, -5	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;====== DO WORK OF SUBROUTINE HERE 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Get return value into some register, e.g. R0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	R0, R5, 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; save return value on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R4, R5, -5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R3, R5, -4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R2, R5, -3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R1, R5, -2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	R0, R5, -1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Restore R0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R5, 0	; Restore SP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LDR	R5, R6, 1	; Restore FP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LDR	R7, R6, 2	; Restore 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	R6, R6, 3	; Pop RA,FP,1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</a:t>
            </a:r>
          </a:p>
        </p:txBody>
      </p:sp>
      <p:sp>
        <p:nvSpPr>
          <p:cNvPr id="2" name="Freeform 1"/>
          <p:cNvSpPr/>
          <p:nvPr/>
        </p:nvSpPr>
        <p:spPr>
          <a:xfrm>
            <a:off x="534573" y="309489"/>
            <a:ext cx="3042752" cy="5838093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84884 w 2354041"/>
              <a:gd name="connsiteY0" fmla="*/ 0 h 5659026"/>
              <a:gd name="connsiteX1" fmla="*/ 520 w 2354041"/>
              <a:gd name="connsiteY1" fmla="*/ 2741559 h 5659026"/>
              <a:gd name="connsiteX2" fmla="*/ 2354040 w 2354041"/>
              <a:gd name="connsiteY2" fmla="*/ 5659026 h 5659026"/>
              <a:gd name="connsiteX0" fmla="*/ 2184884 w 2354040"/>
              <a:gd name="connsiteY0" fmla="*/ 0 h 5659026"/>
              <a:gd name="connsiteX1" fmla="*/ 520 w 2354040"/>
              <a:gd name="connsiteY1" fmla="*/ 2741559 h 5659026"/>
              <a:gd name="connsiteX2" fmla="*/ 2354040 w 2354040"/>
              <a:gd name="connsiteY2" fmla="*/ 5659026 h 56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40" h="5659026">
                <a:moveTo>
                  <a:pt x="2184884" y="0"/>
                </a:moveTo>
                <a:cubicBezTo>
                  <a:pt x="1094412" y="771710"/>
                  <a:pt x="-27673" y="1798388"/>
                  <a:pt x="520" y="2741559"/>
                </a:cubicBezTo>
                <a:cubicBezTo>
                  <a:pt x="28713" y="3684730"/>
                  <a:pt x="1747431" y="5098154"/>
                  <a:pt x="2354040" y="5659026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53001" y="618978"/>
            <a:ext cx="2736681" cy="5310554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78709 w 2168498"/>
              <a:gd name="connsiteY0" fmla="*/ 0 h 4837063"/>
              <a:gd name="connsiteX1" fmla="*/ 165 w 2168498"/>
              <a:gd name="connsiteY1" fmla="*/ 2254471 h 4837063"/>
              <a:gd name="connsiteX2" fmla="*/ 2168498 w 2168498"/>
              <a:gd name="connsiteY2" fmla="*/ 4837063 h 4837063"/>
              <a:gd name="connsiteX0" fmla="*/ 2078709 w 2168498"/>
              <a:gd name="connsiteY0" fmla="*/ 0 h 4837063"/>
              <a:gd name="connsiteX1" fmla="*/ 165 w 2168498"/>
              <a:gd name="connsiteY1" fmla="*/ 2254471 h 4837063"/>
              <a:gd name="connsiteX2" fmla="*/ 2168498 w 2168498"/>
              <a:gd name="connsiteY2" fmla="*/ 4837063 h 483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8498" h="4837063">
                <a:moveTo>
                  <a:pt x="2078709" y="0"/>
                </a:moveTo>
                <a:cubicBezTo>
                  <a:pt x="988237" y="771710"/>
                  <a:pt x="-14800" y="1448294"/>
                  <a:pt x="165" y="2254471"/>
                </a:cubicBezTo>
                <a:cubicBezTo>
                  <a:pt x="15130" y="3060648"/>
                  <a:pt x="1548661" y="4321854"/>
                  <a:pt x="2168498" y="4837063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69145" y="928463"/>
            <a:ext cx="2498751" cy="4628270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38916 w 2089022"/>
              <a:gd name="connsiteY0" fmla="*/ 0 h 5141493"/>
              <a:gd name="connsiteX1" fmla="*/ 55 w 2089022"/>
              <a:gd name="connsiteY1" fmla="*/ 2117478 h 5141493"/>
              <a:gd name="connsiteX2" fmla="*/ 2089022 w 2089022"/>
              <a:gd name="connsiteY2" fmla="*/ 5141493 h 5141493"/>
              <a:gd name="connsiteX0" fmla="*/ 1986188 w 2089205"/>
              <a:gd name="connsiteY0" fmla="*/ 0 h 4882727"/>
              <a:gd name="connsiteX1" fmla="*/ 238 w 2089205"/>
              <a:gd name="connsiteY1" fmla="*/ 1858712 h 4882727"/>
              <a:gd name="connsiteX2" fmla="*/ 2089205 w 2089205"/>
              <a:gd name="connsiteY2" fmla="*/ 4882727 h 4882727"/>
              <a:gd name="connsiteX0" fmla="*/ 1986198 w 2089215"/>
              <a:gd name="connsiteY0" fmla="*/ 0 h 4882727"/>
              <a:gd name="connsiteX1" fmla="*/ 248 w 2089215"/>
              <a:gd name="connsiteY1" fmla="*/ 1858712 h 4882727"/>
              <a:gd name="connsiteX2" fmla="*/ 2089215 w 2089215"/>
              <a:gd name="connsiteY2" fmla="*/ 4882727 h 4882727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46301 w 1983180"/>
              <a:gd name="connsiteY0" fmla="*/ 0 h 4349973"/>
              <a:gd name="connsiteX1" fmla="*/ 35 w 1983180"/>
              <a:gd name="connsiteY1" fmla="*/ 1858713 h 4349973"/>
              <a:gd name="connsiteX2" fmla="*/ 1983180 w 1983180"/>
              <a:gd name="connsiteY2" fmla="*/ 4349973 h 4349973"/>
              <a:gd name="connsiteX0" fmla="*/ 1946269 w 1956692"/>
              <a:gd name="connsiteY0" fmla="*/ 0 h 4045543"/>
              <a:gd name="connsiteX1" fmla="*/ 3 w 1956692"/>
              <a:gd name="connsiteY1" fmla="*/ 1858713 h 4045543"/>
              <a:gd name="connsiteX2" fmla="*/ 1956692 w 1956692"/>
              <a:gd name="connsiteY2" fmla="*/ 4045543 h 4045543"/>
              <a:gd name="connsiteX0" fmla="*/ 1946269 w 1956692"/>
              <a:gd name="connsiteY0" fmla="*/ 0 h 4045543"/>
              <a:gd name="connsiteX1" fmla="*/ 3 w 1956692"/>
              <a:gd name="connsiteY1" fmla="*/ 1858713 h 4045543"/>
              <a:gd name="connsiteX2" fmla="*/ 1956692 w 1956692"/>
              <a:gd name="connsiteY2" fmla="*/ 4045543 h 4045543"/>
              <a:gd name="connsiteX0" fmla="*/ 1933053 w 1956703"/>
              <a:gd name="connsiteY0" fmla="*/ 0 h 4121651"/>
              <a:gd name="connsiteX1" fmla="*/ 14 w 1956703"/>
              <a:gd name="connsiteY1" fmla="*/ 1934821 h 4121651"/>
              <a:gd name="connsiteX2" fmla="*/ 1956703 w 1956703"/>
              <a:gd name="connsiteY2" fmla="*/ 4121651 h 4121651"/>
              <a:gd name="connsiteX0" fmla="*/ 1919846 w 1956724"/>
              <a:gd name="connsiteY0" fmla="*/ 0 h 4091208"/>
              <a:gd name="connsiteX1" fmla="*/ 35 w 1956724"/>
              <a:gd name="connsiteY1" fmla="*/ 1904378 h 4091208"/>
              <a:gd name="connsiteX2" fmla="*/ 1956724 w 1956724"/>
              <a:gd name="connsiteY2" fmla="*/ 4091208 h 40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6724" h="4091208">
                <a:moveTo>
                  <a:pt x="1919846" y="0"/>
                </a:moveTo>
                <a:cubicBezTo>
                  <a:pt x="789691" y="726045"/>
                  <a:pt x="-6111" y="1222510"/>
                  <a:pt x="35" y="1904378"/>
                </a:cubicBezTo>
                <a:cubicBezTo>
                  <a:pt x="6181" y="2586246"/>
                  <a:pt x="1350115" y="3545557"/>
                  <a:pt x="1956724" y="4091208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110155" y="2264744"/>
            <a:ext cx="964507" cy="2180646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38916 w 2089022"/>
              <a:gd name="connsiteY0" fmla="*/ 0 h 5141493"/>
              <a:gd name="connsiteX1" fmla="*/ 55 w 2089022"/>
              <a:gd name="connsiteY1" fmla="*/ 2117478 h 5141493"/>
              <a:gd name="connsiteX2" fmla="*/ 2089022 w 2089022"/>
              <a:gd name="connsiteY2" fmla="*/ 5141493 h 5141493"/>
              <a:gd name="connsiteX0" fmla="*/ 1986188 w 2089205"/>
              <a:gd name="connsiteY0" fmla="*/ 0 h 4882727"/>
              <a:gd name="connsiteX1" fmla="*/ 238 w 2089205"/>
              <a:gd name="connsiteY1" fmla="*/ 1858712 h 4882727"/>
              <a:gd name="connsiteX2" fmla="*/ 2089205 w 2089205"/>
              <a:gd name="connsiteY2" fmla="*/ 4882727 h 4882727"/>
              <a:gd name="connsiteX0" fmla="*/ 1986198 w 2089215"/>
              <a:gd name="connsiteY0" fmla="*/ 0 h 4882727"/>
              <a:gd name="connsiteX1" fmla="*/ 248 w 2089215"/>
              <a:gd name="connsiteY1" fmla="*/ 1858712 h 4882727"/>
              <a:gd name="connsiteX2" fmla="*/ 2089215 w 2089215"/>
              <a:gd name="connsiteY2" fmla="*/ 4882727 h 4882727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46301 w 1983180"/>
              <a:gd name="connsiteY0" fmla="*/ 0 h 4349973"/>
              <a:gd name="connsiteX1" fmla="*/ 35 w 1983180"/>
              <a:gd name="connsiteY1" fmla="*/ 1858713 h 4349973"/>
              <a:gd name="connsiteX2" fmla="*/ 1983180 w 1983180"/>
              <a:gd name="connsiteY2" fmla="*/ 4349973 h 4349973"/>
              <a:gd name="connsiteX0" fmla="*/ 1710527 w 1985503"/>
              <a:gd name="connsiteY0" fmla="*/ 0 h 3969435"/>
              <a:gd name="connsiteX1" fmla="*/ 2358 w 1985503"/>
              <a:gd name="connsiteY1" fmla="*/ 1478175 h 3969435"/>
              <a:gd name="connsiteX2" fmla="*/ 1985503 w 1985503"/>
              <a:gd name="connsiteY2" fmla="*/ 3969435 h 3969435"/>
              <a:gd name="connsiteX0" fmla="*/ 1671700 w 1986358"/>
              <a:gd name="connsiteY0" fmla="*/ 0 h 3969435"/>
              <a:gd name="connsiteX1" fmla="*/ 3213 w 1986358"/>
              <a:gd name="connsiteY1" fmla="*/ 1478175 h 3969435"/>
              <a:gd name="connsiteX2" fmla="*/ 1986358 w 1986358"/>
              <a:gd name="connsiteY2" fmla="*/ 3969435 h 3969435"/>
              <a:gd name="connsiteX0" fmla="*/ 1668549 w 1668549"/>
              <a:gd name="connsiteY0" fmla="*/ 0 h 2949593"/>
              <a:gd name="connsiteX1" fmla="*/ 62 w 1668549"/>
              <a:gd name="connsiteY1" fmla="*/ 1478175 h 2949593"/>
              <a:gd name="connsiteX2" fmla="*/ 1612833 w 1668549"/>
              <a:gd name="connsiteY2" fmla="*/ 2949593 h 2949593"/>
              <a:gd name="connsiteX0" fmla="*/ 1496602 w 1496602"/>
              <a:gd name="connsiteY0" fmla="*/ 0 h 2949593"/>
              <a:gd name="connsiteX1" fmla="*/ 74 w 1496602"/>
              <a:gd name="connsiteY1" fmla="*/ 1188967 h 2949593"/>
              <a:gd name="connsiteX2" fmla="*/ 1440886 w 1496602"/>
              <a:gd name="connsiteY2" fmla="*/ 2949593 h 2949593"/>
              <a:gd name="connsiteX0" fmla="*/ 1496602 w 1496602"/>
              <a:gd name="connsiteY0" fmla="*/ 0 h 2949593"/>
              <a:gd name="connsiteX1" fmla="*/ 74 w 1496602"/>
              <a:gd name="connsiteY1" fmla="*/ 1051972 h 2949593"/>
              <a:gd name="connsiteX2" fmla="*/ 1440886 w 1496602"/>
              <a:gd name="connsiteY2" fmla="*/ 2949593 h 2949593"/>
              <a:gd name="connsiteX0" fmla="*/ 1496602 w 1496602"/>
              <a:gd name="connsiteY0" fmla="*/ 0 h 2949593"/>
              <a:gd name="connsiteX1" fmla="*/ 74 w 1496602"/>
              <a:gd name="connsiteY1" fmla="*/ 1097637 h 2949593"/>
              <a:gd name="connsiteX2" fmla="*/ 1440886 w 1496602"/>
              <a:gd name="connsiteY2" fmla="*/ 2949593 h 2949593"/>
              <a:gd name="connsiteX0" fmla="*/ 1496602 w 1496602"/>
              <a:gd name="connsiteY0" fmla="*/ 0 h 2949593"/>
              <a:gd name="connsiteX1" fmla="*/ 74 w 1496602"/>
              <a:gd name="connsiteY1" fmla="*/ 1097637 h 2949593"/>
              <a:gd name="connsiteX2" fmla="*/ 1440886 w 1496602"/>
              <a:gd name="connsiteY2" fmla="*/ 2949593 h 2949593"/>
              <a:gd name="connsiteX0" fmla="*/ 1456922 w 1456922"/>
              <a:gd name="connsiteY0" fmla="*/ 0 h 2949593"/>
              <a:gd name="connsiteX1" fmla="*/ 78 w 1456922"/>
              <a:gd name="connsiteY1" fmla="*/ 1097637 h 2949593"/>
              <a:gd name="connsiteX2" fmla="*/ 1401206 w 1456922"/>
              <a:gd name="connsiteY2" fmla="*/ 2949593 h 2949593"/>
              <a:gd name="connsiteX0" fmla="*/ 1456922 w 1456922"/>
              <a:gd name="connsiteY0" fmla="*/ 0 h 2949593"/>
              <a:gd name="connsiteX1" fmla="*/ 78 w 1456922"/>
              <a:gd name="connsiteY1" fmla="*/ 1097637 h 2949593"/>
              <a:gd name="connsiteX2" fmla="*/ 1401206 w 1456922"/>
              <a:gd name="connsiteY2" fmla="*/ 2949593 h 2949593"/>
              <a:gd name="connsiteX0" fmla="*/ 1286791 w 1403034"/>
              <a:gd name="connsiteY0" fmla="*/ 0 h 2690826"/>
              <a:gd name="connsiteX1" fmla="*/ 1906 w 1403034"/>
              <a:gd name="connsiteY1" fmla="*/ 838870 h 2690826"/>
              <a:gd name="connsiteX2" fmla="*/ 1403034 w 1403034"/>
              <a:gd name="connsiteY2" fmla="*/ 2690826 h 2690826"/>
              <a:gd name="connsiteX0" fmla="*/ 1299883 w 1416126"/>
              <a:gd name="connsiteY0" fmla="*/ 0 h 2690826"/>
              <a:gd name="connsiteX1" fmla="*/ 1770 w 1416126"/>
              <a:gd name="connsiteY1" fmla="*/ 671433 h 2690826"/>
              <a:gd name="connsiteX2" fmla="*/ 1416126 w 1416126"/>
              <a:gd name="connsiteY2" fmla="*/ 2690826 h 2690826"/>
              <a:gd name="connsiteX0" fmla="*/ 1298829 w 1415072"/>
              <a:gd name="connsiteY0" fmla="*/ 0 h 2690826"/>
              <a:gd name="connsiteX1" fmla="*/ 716 w 1415072"/>
              <a:gd name="connsiteY1" fmla="*/ 671433 h 2690826"/>
              <a:gd name="connsiteX2" fmla="*/ 1415072 w 1415072"/>
              <a:gd name="connsiteY2" fmla="*/ 2690826 h 2690826"/>
              <a:gd name="connsiteX0" fmla="*/ 1298878 w 1415121"/>
              <a:gd name="connsiteY0" fmla="*/ 0 h 2690826"/>
              <a:gd name="connsiteX1" fmla="*/ 765 w 1415121"/>
              <a:gd name="connsiteY1" fmla="*/ 671433 h 2690826"/>
              <a:gd name="connsiteX2" fmla="*/ 1415121 w 1415121"/>
              <a:gd name="connsiteY2" fmla="*/ 2690826 h 2690826"/>
              <a:gd name="connsiteX0" fmla="*/ 1298121 w 1298121"/>
              <a:gd name="connsiteY0" fmla="*/ 0 h 2127629"/>
              <a:gd name="connsiteX1" fmla="*/ 8 w 1298121"/>
              <a:gd name="connsiteY1" fmla="*/ 671433 h 2127629"/>
              <a:gd name="connsiteX2" fmla="*/ 1282087 w 1298121"/>
              <a:gd name="connsiteY2" fmla="*/ 2127629 h 212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121" h="2127629">
                <a:moveTo>
                  <a:pt x="1298121" y="0"/>
                </a:moveTo>
                <a:cubicBezTo>
                  <a:pt x="326697" y="299843"/>
                  <a:pt x="2680" y="316828"/>
                  <a:pt x="8" y="671433"/>
                </a:cubicBezTo>
                <a:cubicBezTo>
                  <a:pt x="-2664" y="1026038"/>
                  <a:pt x="701933" y="1566757"/>
                  <a:pt x="1282087" y="2127629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47939" y="1209821"/>
            <a:ext cx="1941743" cy="4092235"/>
          </a:xfrm>
          <a:custGeom>
            <a:avLst/>
            <a:gdLst>
              <a:gd name="connsiteX0" fmla="*/ 2197711 w 2367747"/>
              <a:gd name="connsiteY0" fmla="*/ 0 h 6027729"/>
              <a:gd name="connsiteX1" fmla="*/ 119 w 2367747"/>
              <a:gd name="connsiteY1" fmla="*/ 2482792 h 6027729"/>
              <a:gd name="connsiteX2" fmla="*/ 2097821 w 2367747"/>
              <a:gd name="connsiteY2" fmla="*/ 5636224 h 6027729"/>
              <a:gd name="connsiteX3" fmla="*/ 2340412 w 2367747"/>
              <a:gd name="connsiteY3" fmla="*/ 5978678 h 6027729"/>
              <a:gd name="connsiteX0" fmla="*/ 2197960 w 2340662"/>
              <a:gd name="connsiteY0" fmla="*/ 0 h 5978678"/>
              <a:gd name="connsiteX1" fmla="*/ 368 w 2340662"/>
              <a:gd name="connsiteY1" fmla="*/ 2482792 h 5978678"/>
              <a:gd name="connsiteX2" fmla="*/ 2340661 w 2340662"/>
              <a:gd name="connsiteY2" fmla="*/ 5978678 h 5978678"/>
              <a:gd name="connsiteX0" fmla="*/ 2184737 w 2327438"/>
              <a:gd name="connsiteY0" fmla="*/ 0 h 5978678"/>
              <a:gd name="connsiteX1" fmla="*/ 373 w 2327438"/>
              <a:gd name="connsiteY1" fmla="*/ 2741559 h 5978678"/>
              <a:gd name="connsiteX2" fmla="*/ 2327438 w 2327438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680673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498015 h 5978678"/>
              <a:gd name="connsiteX2" fmla="*/ 2300992 w 2300992"/>
              <a:gd name="connsiteY2" fmla="*/ 5978678 h 5978678"/>
              <a:gd name="connsiteX0" fmla="*/ 2158291 w 2300992"/>
              <a:gd name="connsiteY0" fmla="*/ 0 h 5978678"/>
              <a:gd name="connsiteX1" fmla="*/ 382 w 2300992"/>
              <a:gd name="connsiteY1" fmla="*/ 2528459 h 5978678"/>
              <a:gd name="connsiteX2" fmla="*/ 2300992 w 2300992"/>
              <a:gd name="connsiteY2" fmla="*/ 5978678 h 5978678"/>
              <a:gd name="connsiteX0" fmla="*/ 2157912 w 2168336"/>
              <a:gd name="connsiteY0" fmla="*/ 0 h 5415481"/>
              <a:gd name="connsiteX1" fmla="*/ 3 w 2168336"/>
              <a:gd name="connsiteY1" fmla="*/ 2528459 h 5415481"/>
              <a:gd name="connsiteX2" fmla="*/ 2168336 w 2168336"/>
              <a:gd name="connsiteY2" fmla="*/ 5415481 h 5415481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118277 w 2168383"/>
              <a:gd name="connsiteY0" fmla="*/ 0 h 5141493"/>
              <a:gd name="connsiteX1" fmla="*/ 50 w 2168383"/>
              <a:gd name="connsiteY1" fmla="*/ 2254471 h 5141493"/>
              <a:gd name="connsiteX2" fmla="*/ 2168383 w 2168383"/>
              <a:gd name="connsiteY2" fmla="*/ 5141493 h 5141493"/>
              <a:gd name="connsiteX0" fmla="*/ 2078597 w 2128703"/>
              <a:gd name="connsiteY0" fmla="*/ 0 h 5141493"/>
              <a:gd name="connsiteX1" fmla="*/ 53 w 2128703"/>
              <a:gd name="connsiteY1" fmla="*/ 2254471 h 5141493"/>
              <a:gd name="connsiteX2" fmla="*/ 2128703 w 2128703"/>
              <a:gd name="connsiteY2" fmla="*/ 5141493 h 5141493"/>
              <a:gd name="connsiteX0" fmla="*/ 2038916 w 2089022"/>
              <a:gd name="connsiteY0" fmla="*/ 0 h 5141493"/>
              <a:gd name="connsiteX1" fmla="*/ 55 w 2089022"/>
              <a:gd name="connsiteY1" fmla="*/ 2117478 h 5141493"/>
              <a:gd name="connsiteX2" fmla="*/ 2089022 w 2089022"/>
              <a:gd name="connsiteY2" fmla="*/ 5141493 h 5141493"/>
              <a:gd name="connsiteX0" fmla="*/ 1986188 w 2089205"/>
              <a:gd name="connsiteY0" fmla="*/ 0 h 4882727"/>
              <a:gd name="connsiteX1" fmla="*/ 238 w 2089205"/>
              <a:gd name="connsiteY1" fmla="*/ 1858712 h 4882727"/>
              <a:gd name="connsiteX2" fmla="*/ 2089205 w 2089205"/>
              <a:gd name="connsiteY2" fmla="*/ 4882727 h 4882727"/>
              <a:gd name="connsiteX0" fmla="*/ 1986198 w 2089215"/>
              <a:gd name="connsiteY0" fmla="*/ 0 h 4882727"/>
              <a:gd name="connsiteX1" fmla="*/ 248 w 2089215"/>
              <a:gd name="connsiteY1" fmla="*/ 1858712 h 4882727"/>
              <a:gd name="connsiteX2" fmla="*/ 2089215 w 2089215"/>
              <a:gd name="connsiteY2" fmla="*/ 4882727 h 4882727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85983 w 2022862"/>
              <a:gd name="connsiteY0" fmla="*/ 0 h 4349973"/>
              <a:gd name="connsiteX1" fmla="*/ 33 w 2022862"/>
              <a:gd name="connsiteY1" fmla="*/ 1858712 h 4349973"/>
              <a:gd name="connsiteX2" fmla="*/ 2022862 w 2022862"/>
              <a:gd name="connsiteY2" fmla="*/ 4349973 h 4349973"/>
              <a:gd name="connsiteX0" fmla="*/ 1946301 w 1983180"/>
              <a:gd name="connsiteY0" fmla="*/ 0 h 4349973"/>
              <a:gd name="connsiteX1" fmla="*/ 35 w 1983180"/>
              <a:gd name="connsiteY1" fmla="*/ 1858713 h 4349973"/>
              <a:gd name="connsiteX2" fmla="*/ 1983180 w 1983180"/>
              <a:gd name="connsiteY2" fmla="*/ 4349973 h 4349973"/>
              <a:gd name="connsiteX0" fmla="*/ 1946269 w 1956692"/>
              <a:gd name="connsiteY0" fmla="*/ 0 h 4045543"/>
              <a:gd name="connsiteX1" fmla="*/ 3 w 1956692"/>
              <a:gd name="connsiteY1" fmla="*/ 1858713 h 4045543"/>
              <a:gd name="connsiteX2" fmla="*/ 1956692 w 1956692"/>
              <a:gd name="connsiteY2" fmla="*/ 4045543 h 4045543"/>
              <a:gd name="connsiteX0" fmla="*/ 1946269 w 1956692"/>
              <a:gd name="connsiteY0" fmla="*/ 0 h 4045543"/>
              <a:gd name="connsiteX1" fmla="*/ 3 w 1956692"/>
              <a:gd name="connsiteY1" fmla="*/ 1858713 h 4045543"/>
              <a:gd name="connsiteX2" fmla="*/ 1956692 w 1956692"/>
              <a:gd name="connsiteY2" fmla="*/ 4045543 h 4045543"/>
              <a:gd name="connsiteX0" fmla="*/ 1933053 w 1956703"/>
              <a:gd name="connsiteY0" fmla="*/ 0 h 4121651"/>
              <a:gd name="connsiteX1" fmla="*/ 14 w 1956703"/>
              <a:gd name="connsiteY1" fmla="*/ 1934821 h 4121651"/>
              <a:gd name="connsiteX2" fmla="*/ 1956703 w 1956703"/>
              <a:gd name="connsiteY2" fmla="*/ 4121651 h 4121651"/>
              <a:gd name="connsiteX0" fmla="*/ 1919846 w 1956724"/>
              <a:gd name="connsiteY0" fmla="*/ 0 h 4091208"/>
              <a:gd name="connsiteX1" fmla="*/ 35 w 1956724"/>
              <a:gd name="connsiteY1" fmla="*/ 1904378 h 4091208"/>
              <a:gd name="connsiteX2" fmla="*/ 1956724 w 1956724"/>
              <a:gd name="connsiteY2" fmla="*/ 4091208 h 40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6724" h="4091208">
                <a:moveTo>
                  <a:pt x="1919846" y="0"/>
                </a:moveTo>
                <a:cubicBezTo>
                  <a:pt x="789691" y="726045"/>
                  <a:pt x="-6111" y="1222510"/>
                  <a:pt x="35" y="1904378"/>
                </a:cubicBezTo>
                <a:cubicBezTo>
                  <a:pt x="6181" y="2586246"/>
                  <a:pt x="1350115" y="3545557"/>
                  <a:pt x="1956724" y="4091208"/>
                </a:cubicBezTo>
              </a:path>
            </a:pathLst>
          </a:cu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0257" y="1209564"/>
            <a:ext cx="4642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5428" y="3390424"/>
            <a:ext cx="4642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5413" y="1815123"/>
            <a:ext cx="27659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Symmetry of the </a:t>
            </a:r>
            <a:r>
              <a:rPr lang="en-US" b="1" dirty="0" err="1">
                <a:solidFill>
                  <a:srgbClr val="00B0F0"/>
                </a:solidFill>
              </a:rPr>
              <a:t>Callee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And the Stack Frame</a:t>
            </a:r>
          </a:p>
        </p:txBody>
      </p:sp>
    </p:spTree>
    <p:extLst>
      <p:ext uri="{BB962C8B-B14F-4D97-AF65-F5344CB8AC3E}">
        <p14:creationId xmlns:p14="http://schemas.microsoft.com/office/powerpoint/2010/main" val="841430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Oddities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always allocate space for no less than one local variable, even when we need none</a:t>
            </a:r>
          </a:p>
          <a:p>
            <a:r>
              <a:rPr lang="en-US" dirty="0"/>
              <a:t>The caller always pushes N words of arguments, but always pops N+1 words (which includes the Return Value)</a:t>
            </a:r>
          </a:p>
          <a:p>
            <a:r>
              <a:rPr lang="en-US" dirty="0"/>
              <a:t>Which means the </a:t>
            </a:r>
            <a:r>
              <a:rPr lang="en-US" dirty="0" err="1"/>
              <a:t>callee</a:t>
            </a:r>
            <a:r>
              <a:rPr lang="en-US" dirty="0"/>
              <a:t> pushes M words of stack frame, but pops M-1 to leave the Return Value on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7353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the stack frame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Is the stack frame the same for every subroutine?</a:t>
            </a:r>
          </a:p>
          <a:p>
            <a:endParaRPr lang="en-US" dirty="0"/>
          </a:p>
          <a:p>
            <a:r>
              <a:rPr lang="en-US" dirty="0"/>
              <a:t>If you only have one local variable, your stack frame will always look like the prior examples.</a:t>
            </a:r>
          </a:p>
          <a:p>
            <a:r>
              <a:rPr lang="en-US" dirty="0"/>
              <a:t>If you have two or more local variables, you’ll need to allocate more space and move the saved register locations up – to make room for the additional local vars.</a:t>
            </a:r>
          </a:p>
        </p:txBody>
      </p:sp>
    </p:spTree>
    <p:extLst>
      <p:ext uri="{BB962C8B-B14F-4D97-AF65-F5344CB8AC3E}">
        <p14:creationId xmlns:p14="http://schemas.microsoft.com/office/powerpoint/2010/main" val="67803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always save R7 and R5</a:t>
            </a:r>
          </a:p>
          <a:p>
            <a:pPr lvl="1"/>
            <a:r>
              <a:rPr lang="en-US" dirty="0"/>
              <a:t>The old Return Address, and old Frame Pointer</a:t>
            </a:r>
          </a:p>
          <a:p>
            <a:pPr lvl="1"/>
            <a:endParaRPr lang="en-US" dirty="0"/>
          </a:p>
          <a:p>
            <a:r>
              <a:rPr lang="en-US" dirty="0"/>
              <a:t>Easy answer: always save R0-R4 on the stack frame</a:t>
            </a:r>
          </a:p>
          <a:p>
            <a:pPr lvl="1"/>
            <a:r>
              <a:rPr lang="en-US" dirty="0"/>
              <a:t>The five general purpose registers.</a:t>
            </a:r>
          </a:p>
          <a:p>
            <a:pPr lvl="1"/>
            <a:endParaRPr lang="en-US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If your subroutine only needs to use two registers (e.g. R1,R2), then you don’t have to save the other </a:t>
            </a:r>
            <a:r>
              <a:rPr lang="en-US" dirty="0" err="1"/>
              <a:t>regs</a:t>
            </a:r>
            <a:r>
              <a:rPr lang="en-US" dirty="0"/>
              <a:t> (R0, R3, R4)</a:t>
            </a:r>
          </a:p>
          <a:p>
            <a:pPr lvl="1"/>
            <a:r>
              <a:rPr lang="en-US" dirty="0"/>
              <a:t>But you have to know which registers you’ll use first</a:t>
            </a:r>
          </a:p>
          <a:p>
            <a:pPr lvl="1"/>
            <a:r>
              <a:rPr lang="en-US" dirty="0"/>
              <a:t>It is easier just to always save all five (R0-R4) in your stack frame</a:t>
            </a:r>
          </a:p>
        </p:txBody>
      </p:sp>
    </p:spTree>
    <p:extLst>
      <p:ext uri="{BB962C8B-B14F-4D97-AF65-F5344CB8AC3E}">
        <p14:creationId xmlns:p14="http://schemas.microsoft.com/office/powerpoint/2010/main" val="13297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1371600"/>
          <a:ext cx="4038600" cy="530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SP(R6)-&gt;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Saved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#N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Saved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Reg</a:t>
                      </a:r>
                      <a:r>
                        <a:rPr lang="en-US" sz="1800" b="1" baseline="0" dirty="0"/>
                        <a:t> #1</a:t>
                      </a:r>
                      <a:endParaRPr lang="en-US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Local variable L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dirty="0"/>
                        <a:t>…</a:t>
                      </a:r>
                      <a:endParaRPr lang="en-US" sz="18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r>
                        <a:rPr lang="en-US" sz="1800" b="1" dirty="0"/>
                        <a:t>FP(R5)-&gt;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Local</a:t>
                      </a:r>
                      <a:r>
                        <a:rPr lang="en-US" sz="1800" b="1" baseline="0" dirty="0"/>
                        <a:t> variable </a:t>
                      </a:r>
                      <a:r>
                        <a:rPr lang="en-US" sz="1800" b="1" dirty="0"/>
                        <a:t>1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Old FP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Return address (RA)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Return value (RV)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arg</a:t>
                      </a:r>
                      <a:r>
                        <a:rPr lang="en-US" sz="1800" b="1" dirty="0"/>
                        <a:t> 1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="1" dirty="0"/>
                        <a:t>…</a:t>
                      </a:r>
                      <a:endParaRPr lang="en-US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arg</a:t>
                      </a:r>
                      <a:r>
                        <a:rPr lang="en-US" sz="1800" b="1" dirty="0"/>
                        <a:t> 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4858" name="TextBox 6"/>
          <p:cNvSpPr txBox="1">
            <a:spLocks noChangeArrowheads="1"/>
          </p:cNvSpPr>
          <p:nvPr/>
        </p:nvSpPr>
        <p:spPr bwMode="auto">
          <a:xfrm>
            <a:off x="3581400" y="857250"/>
            <a:ext cx="5777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The stack frame when the </a:t>
            </a:r>
            <a:r>
              <a:rPr lang="en-US" sz="1800" b="1" dirty="0" err="1"/>
              <a:t>callee</a:t>
            </a:r>
            <a:r>
              <a:rPr lang="en-US" sz="1800" b="1" dirty="0"/>
              <a:t> starts doing work:</a:t>
            </a:r>
          </a:p>
        </p:txBody>
      </p:sp>
      <p:sp>
        <p:nvSpPr>
          <p:cNvPr id="34859" name="TextBox 1"/>
          <p:cNvSpPr txBox="1">
            <a:spLocks noChangeArrowheads="1"/>
          </p:cNvSpPr>
          <p:nvPr/>
        </p:nvSpPr>
        <p:spPr bwMode="auto">
          <a:xfrm>
            <a:off x="2679701" y="838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34860" name="TextBox 1"/>
          <p:cNvSpPr txBox="1">
            <a:spLocks noChangeArrowheads="1"/>
          </p:cNvSpPr>
          <p:nvPr/>
        </p:nvSpPr>
        <p:spPr bwMode="auto">
          <a:xfrm>
            <a:off x="2667000" y="6564314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001000" y="3352801"/>
          <a:ext cx="2590800" cy="185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Item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Location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3C8C93"/>
                          </a:solidFill>
                        </a:rPr>
                        <a:t>Lv</a:t>
                      </a:r>
                      <a:r>
                        <a:rPr lang="en-US" sz="1800" b="1" baseline="0" dirty="0">
                          <a:solidFill>
                            <a:srgbClr val="3C8C93"/>
                          </a:solidFill>
                        </a:rPr>
                        <a:t> L</a:t>
                      </a:r>
                      <a:endParaRPr lang="en-US" sz="1800" b="1" dirty="0">
                        <a:solidFill>
                          <a:srgbClr val="3C8C93"/>
                        </a:solidFill>
                      </a:endParaRP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FP-L-1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RA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FP+2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RV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FP+3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3C8C93"/>
                          </a:solidFill>
                        </a:rPr>
                        <a:t>Arg</a:t>
                      </a:r>
                      <a:r>
                        <a:rPr lang="en-US" sz="1800" b="1" baseline="0" dirty="0">
                          <a:solidFill>
                            <a:srgbClr val="3C8C93"/>
                          </a:solidFill>
                        </a:rPr>
                        <a:t> N</a:t>
                      </a:r>
                      <a:endParaRPr lang="en-US" sz="1800" b="1" dirty="0">
                        <a:solidFill>
                          <a:srgbClr val="3C8C93"/>
                        </a:solidFill>
                      </a:endParaRP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FP+N+3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2883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j-cs"/>
              </a:rPr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50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Code in the Next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upcoming slides have example code in them to implement the LC-3 calling convention for a subroutine.</a:t>
            </a:r>
          </a:p>
          <a:p>
            <a:r>
              <a:rPr lang="en-US" dirty="0"/>
              <a:t>Not only should you feel free to copy the code for your own programs, I strongly recommend that you copy this code.</a:t>
            </a:r>
          </a:p>
          <a:p>
            <a:r>
              <a:rPr lang="en-US" dirty="0"/>
              <a:t>Reinventing the wheel can cost you many hours.  Avoid it.</a:t>
            </a:r>
          </a:p>
          <a:p>
            <a:r>
              <a:rPr lang="en-US" dirty="0"/>
              <a:t>Pay attention to the places you need to customize based on number of local variables, number of arguments, (and number of saved registers).</a:t>
            </a:r>
          </a:p>
        </p:txBody>
      </p:sp>
    </p:spTree>
    <p:extLst>
      <p:ext uri="{BB962C8B-B14F-4D97-AF65-F5344CB8AC3E}">
        <p14:creationId xmlns:p14="http://schemas.microsoft.com/office/powerpoint/2010/main" val="54653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3124200" y="762000"/>
            <a:ext cx="1828800" cy="56388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172200" y="31242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3124200" y="1676400"/>
            <a:ext cx="18288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3124200" y="3200400"/>
            <a:ext cx="18288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3124200" y="4724400"/>
            <a:ext cx="18288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4800600" y="1828800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 flipH="1" flipV="1">
            <a:off x="4953000" y="2057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V="1">
            <a:off x="4876800" y="3124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2"/>
          <p:cNvSpPr>
            <a:spLocks noChangeShapeType="1"/>
          </p:cNvSpPr>
          <p:nvPr/>
        </p:nvSpPr>
        <p:spPr bwMode="auto">
          <a:xfrm flipH="1" flipV="1">
            <a:off x="4953000" y="3352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 flipV="1">
            <a:off x="4953000" y="3124200"/>
            <a:ext cx="1219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 flipH="1">
            <a:off x="4953000" y="3886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Using A Subroutine Call</a:t>
            </a:r>
          </a:p>
        </p:txBody>
      </p:sp>
    </p:spTree>
    <p:extLst>
      <p:ext uri="{BB962C8B-B14F-4D97-AF65-F5344CB8AC3E}">
        <p14:creationId xmlns:p14="http://schemas.microsoft.com/office/powerpoint/2010/main" val="17008630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Presume you have a subroutine call</a:t>
            </a:r>
          </a:p>
          <a:p>
            <a:pPr lvl="1"/>
            <a:r>
              <a:rPr lang="en-US" dirty="0"/>
              <a:t>m = </a:t>
            </a:r>
            <a:r>
              <a:rPr lang="en-US" dirty="0" err="1"/>
              <a:t>mult</a:t>
            </a:r>
            <a:r>
              <a:rPr lang="en-US" dirty="0"/>
              <a:t>(x, 3)</a:t>
            </a:r>
          </a:p>
          <a:p>
            <a:pPr lvl="1"/>
            <a:r>
              <a:rPr lang="en-US" sz="1800" i="1" dirty="0"/>
              <a:t>(assume m and x are labels in the caller)</a:t>
            </a:r>
          </a:p>
          <a:p>
            <a:r>
              <a:rPr lang="en-US" dirty="0"/>
              <a:t>And elsewhere a subroutine definition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answer = 0;</a:t>
            </a:r>
            <a:br>
              <a:rPr lang="en-US" dirty="0"/>
            </a:br>
            <a:r>
              <a:rPr lang="en-US" dirty="0"/>
              <a:t>	while (a&gt;0) {</a:t>
            </a:r>
          </a:p>
          <a:p>
            <a:pPr marL="914400" lvl="2" indent="0">
              <a:buNone/>
            </a:pPr>
            <a:r>
              <a:rPr lang="en-US" dirty="0"/>
              <a:t>		answer += b;</a:t>
            </a:r>
          </a:p>
          <a:p>
            <a:pPr marL="914400" lvl="2" indent="0">
              <a:buNone/>
            </a:pPr>
            <a:r>
              <a:rPr lang="en-US" dirty="0"/>
              <a:t>		a--;</a:t>
            </a:r>
            <a:br>
              <a:rPr lang="en-US" dirty="0"/>
            </a:br>
            <a:r>
              <a:rPr lang="en-US" dirty="0"/>
              <a:t>	return answer;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So how do we implement the subroutine, and the caller?</a:t>
            </a:r>
          </a:p>
          <a:p>
            <a:pPr marL="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; push arguments in reverse order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; mult(x,3)</a:t>
            </a:r>
          </a:p>
          <a:p>
            <a:pPr marL="0" indent="0">
              <a:spcBef>
                <a:spcPts val="500"/>
              </a:spcBef>
              <a:buNone/>
            </a:pPr>
            <a:endParaRPr lang="pt-BR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01000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778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; push arguments in reverse order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; mult(x,3)</a:t>
            </a:r>
          </a:p>
          <a:p>
            <a:pPr marL="0" indent="0">
              <a:spcBef>
                <a:spcPts val="500"/>
              </a:spcBef>
              <a:buNone/>
            </a:pPr>
            <a:endParaRPr lang="pt-BR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AND	R0, R0, 0  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R0, R0,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82227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004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; push arguments in reverse order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; mult(x,3)</a:t>
            </a:r>
          </a:p>
          <a:p>
            <a:pPr marL="0" indent="0">
              <a:spcBef>
                <a:spcPts val="500"/>
              </a:spcBef>
              <a:buNone/>
            </a:pPr>
            <a:endParaRPr lang="pt-BR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AND	R0, R0, 0  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R0, R0,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 	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43314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0607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; push arguments in reverse order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; mult(x,3)</a:t>
            </a:r>
          </a:p>
          <a:p>
            <a:pPr marL="0" indent="0">
              <a:spcBef>
                <a:spcPts val="500"/>
              </a:spcBef>
              <a:buNone/>
            </a:pPr>
            <a:endParaRPr lang="pt-BR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AND	R0, R0, 0  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R0, R0,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 	STR	R0, R6,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84205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54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; push arguments in reverse order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; mult(x,3)</a:t>
            </a:r>
          </a:p>
          <a:p>
            <a:pPr marL="0" indent="0">
              <a:spcBef>
                <a:spcPts val="500"/>
              </a:spcBef>
              <a:buNone/>
            </a:pPr>
            <a:endParaRPr lang="pt-BR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AND	R0, R0, 0  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R0, R0,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 	STR	R0, R6,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	R0, X	   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06066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979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; push arguments in reverse order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; mult(x,3)</a:t>
            </a:r>
          </a:p>
          <a:p>
            <a:pPr marL="0" indent="0">
              <a:spcBef>
                <a:spcPts val="500"/>
              </a:spcBef>
              <a:buNone/>
            </a:pPr>
            <a:endParaRPr lang="pt-BR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AND	R0, R0, 0  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R0, R0,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 	STR	R0, R6,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	R0, X	   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32070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35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; push arguments in reverse order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; mult(x,3)</a:t>
            </a:r>
          </a:p>
          <a:p>
            <a:pPr marL="0" indent="0">
              <a:spcBef>
                <a:spcPts val="500"/>
              </a:spcBef>
              <a:buNone/>
            </a:pPr>
            <a:endParaRPr lang="pt-BR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AND	R0, R0, 0  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R0, R0,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 	STR	R0, R6,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	R0, X	   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STR	R0, R6,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322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Caller: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; push arguments in reverse order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; mult(x,3)</a:t>
            </a:r>
          </a:p>
          <a:p>
            <a:pPr marL="0" indent="0">
              <a:spcBef>
                <a:spcPts val="500"/>
              </a:spcBef>
              <a:buNone/>
            </a:pPr>
            <a:endParaRPr lang="pt-BR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Caller	AND	R0, R0, 0  ; push(3)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R0, R0,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 	STR	R0, R6,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LD	R0, X	   ; push(x)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ADD	R6, R6, -1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STR	R0, R6,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600" dirty="0">
                <a:latin typeface="Courier New"/>
                <a:cs typeface="Courier New"/>
              </a:rPr>
              <a:t>	JSR	MULT	     ; mult(x,3)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1036" y="6174382"/>
            <a:ext cx="533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And off we go to the address of </a:t>
            </a:r>
            <a:r>
              <a:rPr lang="en-US" sz="2400" dirty="0" err="1">
                <a:solidFill>
                  <a:srgbClr val="FF0000"/>
                </a:solidFill>
              </a:rPr>
              <a:t>mult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31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</a:t>
            </a:r>
            <a:r>
              <a:rPr lang="en-US" sz="1600" dirty="0" err="1">
                <a:latin typeface="Courier New"/>
                <a:cs typeface="Courier New"/>
              </a:rPr>
              <a:t>Callee</a:t>
            </a:r>
            <a:r>
              <a:rPr lang="en-US" sz="1600" dirty="0">
                <a:latin typeface="Courier New"/>
                <a:cs typeface="Courier New"/>
              </a:rPr>
              <a:t> – the subroutine itself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First, lay out our stack frame!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34000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66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Call/Return Mechanism</a:t>
            </a:r>
          </a:p>
        </p:txBody>
      </p:sp>
      <p:grpSp>
        <p:nvGrpSpPr>
          <p:cNvPr id="25602" name="Group 4"/>
          <p:cNvGrpSpPr>
            <a:grpSpLocks/>
          </p:cNvGrpSpPr>
          <p:nvPr/>
        </p:nvGrpSpPr>
        <p:grpSpPr bwMode="auto">
          <a:xfrm>
            <a:off x="2743201" y="2373314"/>
            <a:ext cx="6642102" cy="390525"/>
            <a:chOff x="1105" y="2673"/>
            <a:chExt cx="4184" cy="246"/>
          </a:xfrm>
        </p:grpSpPr>
        <p:grpSp>
          <p:nvGrpSpPr>
            <p:cNvPr id="25678" name="Group 5"/>
            <p:cNvGrpSpPr>
              <a:grpSpLocks/>
            </p:cNvGrpSpPr>
            <p:nvPr/>
          </p:nvGrpSpPr>
          <p:grpSpPr bwMode="auto">
            <a:xfrm>
              <a:off x="1864" y="2673"/>
              <a:ext cx="856" cy="246"/>
              <a:chOff x="1049" y="2141"/>
              <a:chExt cx="856" cy="246"/>
            </a:xfrm>
          </p:grpSpPr>
          <p:sp>
            <p:nvSpPr>
              <p:cNvPr id="25705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1"/>
                <a:ext cx="856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706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1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9" name="Text Box 13"/>
            <p:cNvSpPr txBox="1">
              <a:spLocks noChangeArrowheads="1"/>
            </p:cNvSpPr>
            <p:nvPr/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5680" name="Text Box 14"/>
            <p:cNvSpPr txBox="1">
              <a:spLocks noChangeArrowheads="1"/>
            </p:cNvSpPr>
            <p:nvPr/>
          </p:nvSpPr>
          <p:spPr bwMode="auto">
            <a:xfrm>
              <a:off x="2721" y="2673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</a:t>
              </a:r>
            </a:p>
          </p:txBody>
        </p:sp>
        <p:grpSp>
          <p:nvGrpSpPr>
            <p:cNvPr id="25681" name="Group 15"/>
            <p:cNvGrpSpPr>
              <a:grpSpLocks/>
            </p:cNvGrpSpPr>
            <p:nvPr/>
          </p:nvGrpSpPr>
          <p:grpSpPr bwMode="auto">
            <a:xfrm>
              <a:off x="2935" y="2673"/>
              <a:ext cx="2354" cy="246"/>
              <a:chOff x="2893" y="4023"/>
              <a:chExt cx="2354" cy="246"/>
            </a:xfrm>
          </p:grpSpPr>
          <p:sp>
            <p:nvSpPr>
              <p:cNvPr id="25684" name="Text Box 16"/>
              <p:cNvSpPr txBox="1">
                <a:spLocks noChangeArrowheads="1"/>
              </p:cNvSpPr>
              <p:nvPr/>
            </p:nvSpPr>
            <p:spPr bwMode="auto">
              <a:xfrm>
                <a:off x="2893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85" name="Line 17"/>
              <p:cNvSpPr>
                <a:spLocks noChangeShapeType="1"/>
              </p:cNvSpPr>
              <p:nvPr/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18"/>
              <p:cNvSpPr>
                <a:spLocks noChangeShapeType="1"/>
              </p:cNvSpPr>
              <p:nvPr/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Line 19"/>
              <p:cNvSpPr>
                <a:spLocks noChangeShapeType="1"/>
              </p:cNvSpPr>
              <p:nvPr/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Line 20"/>
              <p:cNvSpPr>
                <a:spLocks noChangeShapeType="1"/>
              </p:cNvSpPr>
              <p:nvPr/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9" name="Line 21"/>
              <p:cNvSpPr>
                <a:spLocks noChangeShapeType="1"/>
              </p:cNvSpPr>
              <p:nvPr/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Line 22"/>
              <p:cNvSpPr>
                <a:spLocks noChangeShapeType="1"/>
              </p:cNvSpPr>
              <p:nvPr/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Line 23"/>
              <p:cNvSpPr>
                <a:spLocks noChangeShapeType="1"/>
              </p:cNvSpPr>
              <p:nvPr/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Line 24"/>
              <p:cNvSpPr>
                <a:spLocks noChangeShapeType="1"/>
              </p:cNvSpPr>
              <p:nvPr/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Line 25"/>
              <p:cNvSpPr>
                <a:spLocks noChangeShapeType="1"/>
              </p:cNvSpPr>
              <p:nvPr/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Line 26"/>
              <p:cNvSpPr>
                <a:spLocks noChangeShapeType="1"/>
              </p:cNvSpPr>
              <p:nvPr/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27"/>
              <p:cNvSpPr>
                <a:spLocks noChangeShapeType="1"/>
              </p:cNvSpPr>
              <p:nvPr/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Line 28"/>
              <p:cNvSpPr>
                <a:spLocks noChangeShapeType="1"/>
              </p:cNvSpPr>
              <p:nvPr/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Line 29"/>
              <p:cNvSpPr>
                <a:spLocks noChangeShapeType="1"/>
              </p:cNvSpPr>
              <p:nvPr/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8" name="Line 30"/>
              <p:cNvSpPr>
                <a:spLocks noChangeShapeType="1"/>
              </p:cNvSpPr>
              <p:nvPr/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Line 31"/>
              <p:cNvSpPr>
                <a:spLocks noChangeShapeType="1"/>
              </p:cNvSpPr>
              <p:nvPr/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0" name="Line 32"/>
              <p:cNvSpPr>
                <a:spLocks noChangeShapeType="1"/>
              </p:cNvSpPr>
              <p:nvPr/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1" name="Line 33"/>
              <p:cNvSpPr>
                <a:spLocks noChangeShapeType="1"/>
              </p:cNvSpPr>
              <p:nvPr/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Line 34"/>
              <p:cNvSpPr>
                <a:spLocks noChangeShapeType="1"/>
              </p:cNvSpPr>
              <p:nvPr/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Line 35"/>
              <p:cNvSpPr>
                <a:spLocks noChangeShapeType="1"/>
              </p:cNvSpPr>
              <p:nvPr/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Line 36"/>
              <p:cNvSpPr>
                <a:spLocks noChangeShapeType="1"/>
              </p:cNvSpPr>
              <p:nvPr/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82" name="Text Box 37"/>
            <p:cNvSpPr txBox="1">
              <a:spLocks noChangeArrowheads="1"/>
            </p:cNvSpPr>
            <p:nvPr/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25683" name="Text Box 38"/>
            <p:cNvSpPr txBox="1">
              <a:spLocks noChangeArrowheads="1"/>
            </p:cNvSpPr>
            <p:nvPr/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25603" name="Group 39"/>
          <p:cNvGrpSpPr>
            <a:grpSpLocks/>
          </p:cNvGrpSpPr>
          <p:nvPr/>
        </p:nvGrpSpPr>
        <p:grpSpPr bwMode="auto">
          <a:xfrm>
            <a:off x="2743200" y="2971801"/>
            <a:ext cx="6618288" cy="390525"/>
            <a:chOff x="1105" y="3035"/>
            <a:chExt cx="4169" cy="246"/>
          </a:xfrm>
        </p:grpSpPr>
        <p:sp>
          <p:nvSpPr>
            <p:cNvPr id="25642" name="Text Box 40"/>
            <p:cNvSpPr txBox="1">
              <a:spLocks noChangeArrowheads="1"/>
            </p:cNvSpPr>
            <p:nvPr/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25643" name="Group 41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25671" name="Text Box 42"/>
              <p:cNvSpPr txBox="1">
                <a:spLocks noChangeArrowheads="1"/>
              </p:cNvSpPr>
              <p:nvPr/>
            </p:nvSpPr>
            <p:spPr bwMode="auto">
              <a:xfrm>
                <a:off x="1049" y="2143"/>
                <a:ext cx="856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72" name="Line 43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3" name="Line 44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Line 45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Line 46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6" name="Line 47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7" name="Line 48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4" name="Text Box 49"/>
            <p:cNvSpPr txBox="1">
              <a:spLocks noChangeArrowheads="1"/>
            </p:cNvSpPr>
            <p:nvPr/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5645" name="Text Box 50"/>
            <p:cNvSpPr txBox="1">
              <a:spLocks noChangeArrowheads="1"/>
            </p:cNvSpPr>
            <p:nvPr/>
          </p:nvSpPr>
          <p:spPr bwMode="auto">
            <a:xfrm>
              <a:off x="2708" y="3037"/>
              <a:ext cx="214" cy="2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25646" name="Text Box 51"/>
            <p:cNvSpPr txBox="1">
              <a:spLocks noChangeArrowheads="1"/>
            </p:cNvSpPr>
            <p:nvPr/>
          </p:nvSpPr>
          <p:spPr bwMode="auto">
            <a:xfrm>
              <a:off x="2922" y="3037"/>
              <a:ext cx="428" cy="2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25647" name="Text Box 52"/>
            <p:cNvSpPr txBox="1">
              <a:spLocks noChangeArrowheads="1"/>
            </p:cNvSpPr>
            <p:nvPr/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25648" name="Group 53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25669" name="Line 54"/>
              <p:cNvSpPr>
                <a:spLocks noChangeShapeType="1"/>
              </p:cNvSpPr>
              <p:nvPr/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0" name="Line 55"/>
              <p:cNvSpPr>
                <a:spLocks noChangeShapeType="1"/>
              </p:cNvSpPr>
              <p:nvPr/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49" name="Group 56"/>
            <p:cNvGrpSpPr>
              <a:grpSpLocks/>
            </p:cNvGrpSpPr>
            <p:nvPr/>
          </p:nvGrpSpPr>
          <p:grpSpPr bwMode="auto">
            <a:xfrm>
              <a:off x="3351" y="3036"/>
              <a:ext cx="642" cy="244"/>
              <a:chOff x="1045" y="1688"/>
              <a:chExt cx="642" cy="244"/>
            </a:xfrm>
          </p:grpSpPr>
          <p:sp>
            <p:nvSpPr>
              <p:cNvPr id="25664" name="Text Box 57"/>
              <p:cNvSpPr txBox="1">
                <a:spLocks noChangeArrowheads="1"/>
              </p:cNvSpPr>
              <p:nvPr/>
            </p:nvSpPr>
            <p:spPr bwMode="auto">
              <a:xfrm>
                <a:off x="1045" y="1689"/>
                <a:ext cx="642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65" name="Line 58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Line 59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Line 60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Line 61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0" name="Text Box 62"/>
            <p:cNvSpPr txBox="1">
              <a:spLocks noChangeArrowheads="1"/>
            </p:cNvSpPr>
            <p:nvPr/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25651" name="Group 63"/>
            <p:cNvGrpSpPr>
              <a:grpSpLocks/>
            </p:cNvGrpSpPr>
            <p:nvPr/>
          </p:nvGrpSpPr>
          <p:grpSpPr bwMode="auto">
            <a:xfrm>
              <a:off x="3990" y="3035"/>
              <a:ext cx="1284" cy="245"/>
              <a:chOff x="2600" y="1341"/>
              <a:chExt cx="1284" cy="245"/>
            </a:xfrm>
          </p:grpSpPr>
          <p:sp>
            <p:nvSpPr>
              <p:cNvPr id="25653" name="Text Box 64"/>
              <p:cNvSpPr txBox="1">
                <a:spLocks noChangeArrowheads="1"/>
              </p:cNvSpPr>
              <p:nvPr/>
            </p:nvSpPr>
            <p:spPr bwMode="auto">
              <a:xfrm>
                <a:off x="2600" y="1343"/>
                <a:ext cx="1284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54" name="Line 65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Line 66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Line 67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Line 68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Line 69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Line 70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Line 71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Line 72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73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Line 74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2" name="Text Box 75"/>
            <p:cNvSpPr txBox="1">
              <a:spLocks noChangeArrowheads="1"/>
            </p:cNvSpPr>
            <p:nvPr/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25604" name="Group 76"/>
          <p:cNvGrpSpPr>
            <a:grpSpLocks/>
          </p:cNvGrpSpPr>
          <p:nvPr/>
        </p:nvGrpSpPr>
        <p:grpSpPr bwMode="auto">
          <a:xfrm>
            <a:off x="2743200" y="5172076"/>
            <a:ext cx="6638925" cy="390525"/>
            <a:chOff x="1106" y="1582"/>
            <a:chExt cx="4182" cy="246"/>
          </a:xfrm>
        </p:grpSpPr>
        <p:grpSp>
          <p:nvGrpSpPr>
            <p:cNvPr id="25605" name="Group 77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25635" name="Text Box 78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36" name="Line 79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Line 80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81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82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Line 83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Line 84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6" name="Text Box 85"/>
            <p:cNvSpPr txBox="1">
              <a:spLocks noChangeArrowheads="1"/>
            </p:cNvSpPr>
            <p:nvPr/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25607" name="Text Box 86"/>
            <p:cNvSpPr txBox="1">
              <a:spLocks noChangeArrowheads="1"/>
            </p:cNvSpPr>
            <p:nvPr/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25608" name="Group 87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25630" name="Text Box 88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31" name="Line 89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Line 90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91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Line 92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9" name="Text Box 93"/>
            <p:cNvSpPr txBox="1">
              <a:spLocks noChangeArrowheads="1"/>
            </p:cNvSpPr>
            <p:nvPr/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25610" name="Group 94"/>
            <p:cNvGrpSpPr>
              <a:grpSpLocks/>
            </p:cNvGrpSpPr>
            <p:nvPr/>
          </p:nvGrpSpPr>
          <p:grpSpPr bwMode="auto">
            <a:xfrm>
              <a:off x="3362" y="1583"/>
              <a:ext cx="642" cy="244"/>
              <a:chOff x="1043" y="1688"/>
              <a:chExt cx="642" cy="244"/>
            </a:xfrm>
          </p:grpSpPr>
          <p:sp>
            <p:nvSpPr>
              <p:cNvPr id="25625" name="Text Box 95"/>
              <p:cNvSpPr txBox="1">
                <a:spLocks noChangeArrowheads="1"/>
              </p:cNvSpPr>
              <p:nvPr/>
            </p:nvSpPr>
            <p:spPr bwMode="auto">
              <a:xfrm>
                <a:off x="1043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26" name="Line 96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97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Line 98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Line 99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1" name="Text Box 100"/>
            <p:cNvSpPr txBox="1">
              <a:spLocks noChangeArrowheads="1"/>
            </p:cNvSpPr>
            <p:nvPr/>
          </p:nvSpPr>
          <p:spPr bwMode="auto">
            <a:xfrm>
              <a:off x="3534" y="1599"/>
              <a:ext cx="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25612" name="Group 101"/>
            <p:cNvGrpSpPr>
              <a:grpSpLocks/>
            </p:cNvGrpSpPr>
            <p:nvPr/>
          </p:nvGrpSpPr>
          <p:grpSpPr bwMode="auto">
            <a:xfrm>
              <a:off x="4004" y="1582"/>
              <a:ext cx="1284" cy="245"/>
              <a:chOff x="2606" y="1341"/>
              <a:chExt cx="1284" cy="245"/>
            </a:xfrm>
          </p:grpSpPr>
          <p:sp>
            <p:nvSpPr>
              <p:cNvPr id="25614" name="Text Box 102"/>
              <p:cNvSpPr txBox="1">
                <a:spLocks noChangeArrowheads="1"/>
              </p:cNvSpPr>
              <p:nvPr/>
            </p:nvSpPr>
            <p:spPr bwMode="auto">
              <a:xfrm>
                <a:off x="2606" y="1344"/>
                <a:ext cx="1284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15" name="Line 103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Line 104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Line 105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06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07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108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109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110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111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Line 112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3" name="Text Box 113"/>
            <p:cNvSpPr txBox="1">
              <a:spLocks noChangeArrowheads="1"/>
            </p:cNvSpPr>
            <p:nvPr/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8553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</a:t>
            </a:r>
            <a:r>
              <a:rPr lang="en-US" sz="1600" dirty="0" err="1">
                <a:latin typeface="Courier New"/>
                <a:cs typeface="Courier New"/>
              </a:rPr>
              <a:t>Callee</a:t>
            </a:r>
            <a:r>
              <a:rPr lang="en-US" sz="1600" dirty="0">
                <a:latin typeface="Courier New"/>
                <a:cs typeface="Courier New"/>
              </a:rPr>
              <a:t> – the subroutine itself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First, lay out our stack frame!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This is always the same for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2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</a:t>
            </a:r>
            <a:r>
              <a:rPr lang="en-US" sz="1600" dirty="0" err="1">
                <a:latin typeface="Courier New"/>
                <a:cs typeface="Courier New"/>
              </a:rPr>
              <a:t>args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latin typeface="Courier New"/>
                <a:cs typeface="Courier New"/>
              </a:rPr>
              <a:t> local variable, and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r>
              <a:rPr lang="en-US" sz="1600" dirty="0">
                <a:latin typeface="Courier New"/>
                <a:cs typeface="Courier New"/>
              </a:rPr>
              <a:t> saved registers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For other counts, just adjust the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amount of stack space as needed</a:t>
            </a:r>
          </a:p>
          <a:p>
            <a:pPr marL="0" indent="0">
              <a:spcBef>
                <a:spcPts val="500"/>
              </a:spcBef>
              <a:buNone/>
            </a:pPr>
            <a:endParaRPr lang="mr-IN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46601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26895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645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13265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70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36541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597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44845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5870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R5, R6, 0  ; FP = SP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09114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97393" y="3900509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sz="1400" dirty="0"/>
              <a:t>FP-&gt;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1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2978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R5, R6, 0  ; FP = SP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15648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97393" y="3900509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sz="1400" dirty="0"/>
              <a:t>FP-&gt;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5546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R5, R6, 0  ; FP = SP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R6, R6, -5 ; push 5 words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26669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77879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R5, R6, 0  ; FP = SP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R6, R6, -5 ; push 5 words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R0, R5, -1 ; save SR1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226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66253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R5, R6, 0  ; FP = SP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R6, R6, -5 ; push 5 words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R0, R5, -1 ; save SR1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R1, R5, -2 ; save SR2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50242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354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JSR do?</a:t>
            </a:r>
          </a:p>
        </p:txBody>
      </p: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2819400" y="3341688"/>
            <a:ext cx="6934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/>
              <a:t>R7 &lt;- PC</a:t>
            </a:r>
          </a:p>
          <a:p>
            <a:pPr eaLnBrk="1" hangingPunct="1"/>
            <a:r>
              <a:rPr lang="en-US" sz="4000" dirty="0"/>
              <a:t>PC &lt;- PC + PCOffset11</a:t>
            </a:r>
          </a:p>
          <a:p>
            <a:pPr eaLnBrk="1" hangingPunct="1"/>
            <a:endParaRPr lang="en-US" sz="4000" dirty="0"/>
          </a:p>
          <a:p>
            <a:pPr eaLnBrk="1" hangingPunct="1"/>
            <a:r>
              <a:rPr lang="en-US" dirty="0"/>
              <a:t>(remember, PC has been incremented in the Fetch cycle)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743201" y="2373314"/>
            <a:ext cx="6642102" cy="390525"/>
            <a:chOff x="1105" y="2673"/>
            <a:chExt cx="4184" cy="246"/>
          </a:xfrm>
        </p:grpSpPr>
        <p:grpSp>
          <p:nvGrpSpPr>
            <p:cNvPr id="42" name="Group 5"/>
            <p:cNvGrpSpPr>
              <a:grpSpLocks/>
            </p:cNvGrpSpPr>
            <p:nvPr/>
          </p:nvGrpSpPr>
          <p:grpSpPr bwMode="auto">
            <a:xfrm>
              <a:off x="1864" y="2673"/>
              <a:ext cx="856" cy="246"/>
              <a:chOff x="1049" y="2141"/>
              <a:chExt cx="856" cy="246"/>
            </a:xfrm>
          </p:grpSpPr>
          <p:sp>
            <p:nvSpPr>
              <p:cNvPr id="69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1"/>
                <a:ext cx="856" cy="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70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721" y="2673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</a:t>
              </a:r>
            </a:p>
          </p:txBody>
        </p:sp>
        <p:grpSp>
          <p:nvGrpSpPr>
            <p:cNvPr id="45" name="Group 15"/>
            <p:cNvGrpSpPr>
              <a:grpSpLocks/>
            </p:cNvGrpSpPr>
            <p:nvPr/>
          </p:nvGrpSpPr>
          <p:grpSpPr bwMode="auto">
            <a:xfrm>
              <a:off x="2935" y="2673"/>
              <a:ext cx="2354" cy="246"/>
              <a:chOff x="2893" y="4023"/>
              <a:chExt cx="2354" cy="246"/>
            </a:xfrm>
          </p:grpSpPr>
          <p:sp>
            <p:nvSpPr>
              <p:cNvPr id="48" name="Text Box 16"/>
              <p:cNvSpPr txBox="1">
                <a:spLocks noChangeArrowheads="1"/>
              </p:cNvSpPr>
              <p:nvPr/>
            </p:nvSpPr>
            <p:spPr bwMode="auto">
              <a:xfrm>
                <a:off x="2893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9" name="Line 17"/>
              <p:cNvSpPr>
                <a:spLocks noChangeShapeType="1"/>
              </p:cNvSpPr>
              <p:nvPr/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7"/>
              <p:cNvSpPr>
                <a:spLocks noChangeShapeType="1"/>
              </p:cNvSpPr>
              <p:nvPr/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8"/>
              <p:cNvSpPr>
                <a:spLocks noChangeShapeType="1"/>
              </p:cNvSpPr>
              <p:nvPr/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9"/>
              <p:cNvSpPr>
                <a:spLocks noChangeShapeType="1"/>
              </p:cNvSpPr>
              <p:nvPr/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30"/>
              <p:cNvSpPr>
                <a:spLocks noChangeShapeType="1"/>
              </p:cNvSpPr>
              <p:nvPr/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1"/>
              <p:cNvSpPr>
                <a:spLocks noChangeShapeType="1"/>
              </p:cNvSpPr>
              <p:nvPr/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35"/>
              <p:cNvSpPr>
                <a:spLocks noChangeShapeType="1"/>
              </p:cNvSpPr>
              <p:nvPr/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5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R5, R6, 0  ; FP = SP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R6, R6, -5 ; push 5 words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R0, R5, -1 ; save SR1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R1, R5, -2 ; save SR2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R2, R5, -3 ; save SR3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28294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7432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R5, R6, 0  ; FP = SP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R6, R6, -5 ; push 5 words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R0, R5, -1 ; save SR1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R1, R5, -2 ; save SR2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R2, R5, -3 ; save SR3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R3, R5, -4 ; save SR4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74294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06183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8"/>
            <a:ext cx="5980351" cy="48161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MULT	ADD	R6, R6, -4 ; push 4 </a:t>
            </a:r>
            <a:r>
              <a:rPr lang="en-US" sz="1600" dirty="0" err="1">
                <a:latin typeface="Courier New"/>
                <a:cs typeface="Courier New"/>
              </a:rPr>
              <a:t>wds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	    ; set </a:t>
            </a:r>
            <a:r>
              <a:rPr lang="en-US" sz="1600" dirty="0" err="1">
                <a:latin typeface="Courier New"/>
                <a:cs typeface="Courier New"/>
              </a:rPr>
              <a:t>rv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R7, R6, 2  ; save RA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R5, R6, 1  ; save old FP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           ; set local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later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R5, R6, 0  ; FP = SP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ADD	R6, R6, -5 ; push 5 words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R0, R5, -1 ; save SR1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R1, R5, -2 ; save SR2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R2, R5, -3 ; save SR3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R3, R5, -4 ; save SR4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	R4, R5, -5 ; save SR5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Stack Buildup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01036" y="6174382"/>
            <a:ext cx="533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19725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2529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60860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08760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96484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17002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97347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47756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93053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94828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78884" y="1379777"/>
            <a:ext cx="5980351" cy="534924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; Finally – we can do the work of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mult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a, 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b)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</a:t>
            </a:r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 answer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AND R0, R0, #0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STR R0, R5, 0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;answer = R0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;while (a&gt;0)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W1	LDR R0, R5, 4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;R0 = a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BRnz</a:t>
            </a:r>
            <a:r>
              <a:rPr lang="en-US" sz="1600" dirty="0">
                <a:latin typeface="Courier New"/>
                <a:cs typeface="Courier New"/>
              </a:rPr>
              <a:t> END_W1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;answer += b;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	;a--;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;}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BR W1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;return answer;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END_W1	NOP		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;placeholder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b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;}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22030"/>
              </p:ext>
            </p:extLst>
          </p:nvPr>
        </p:nvGraphicFramePr>
        <p:xfrm>
          <a:off x="6792676" y="1379778"/>
          <a:ext cx="4756510" cy="5349240"/>
        </p:xfrm>
        <a:graphic>
          <a:graphicData uri="http://schemas.openxmlformats.org/drawingml/2006/table">
            <a:tbl>
              <a:tblPr/>
              <a:tblGrid>
                <a:gridCol w="102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Pointers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Base+Offset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161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5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85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Saved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(answer)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Frame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Ptr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Ret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 (b)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2471"/>
                  </a:ext>
                </a:extLst>
              </a:tr>
            </a:tbl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574586" y="1155572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0000</a:t>
            </a:r>
          </a:p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 dirty="0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1523786" y="6167635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ArialUnicodeMS" charset="0"/>
              </a:rPr>
              <a:t>   ⇓</a:t>
            </a:r>
            <a:endParaRPr lang="en-US" sz="1800" dirty="0"/>
          </a:p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Implementation --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mult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b)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(This example: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3366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local variable,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5 </a:t>
            </a:r>
            <a:r>
              <a:rPr lang="en-US" sz="2000" dirty="0">
                <a:latin typeface="Arial" charset="0"/>
              </a:rPr>
              <a:t>saved registers)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1035" y="6267353"/>
            <a:ext cx="90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After the loop, what value will be in answer (local variable)?</a:t>
            </a:r>
          </a:p>
        </p:txBody>
      </p:sp>
    </p:spTree>
    <p:extLst>
      <p:ext uri="{BB962C8B-B14F-4D97-AF65-F5344CB8AC3E}">
        <p14:creationId xmlns:p14="http://schemas.microsoft.com/office/powerpoint/2010/main" val="108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_Template" id="{BE84910D-E539-6A4E-AD05-284A9E5AC02A}" vid="{D3840F83-395C-6D4E-B887-31D8A937F5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36140</TotalTime>
  <Words>14911</Words>
  <Application>Microsoft Office PowerPoint</Application>
  <PresentationFormat>Widescreen</PresentationFormat>
  <Paragraphs>3219</Paragraphs>
  <Slides>131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2" baseType="lpstr">
      <vt:lpstr>Spectrum</vt:lpstr>
      <vt:lpstr>The Stack and Subroutines</vt:lpstr>
      <vt:lpstr>Outline</vt:lpstr>
      <vt:lpstr>Why do we have subroutines?</vt:lpstr>
      <vt:lpstr>Code That We Might Want to Reuse</vt:lpstr>
      <vt:lpstr>Reusing Code by Repeating</vt:lpstr>
      <vt:lpstr>Turn Into a Subroutine</vt:lpstr>
      <vt:lpstr>Using A Subroutine Call</vt:lpstr>
      <vt:lpstr>Call/Return Mechanism</vt:lpstr>
      <vt:lpstr>What does JSR do?</vt:lpstr>
      <vt:lpstr>What does JSRR do?</vt:lpstr>
      <vt:lpstr>What does RET do?</vt:lpstr>
      <vt:lpstr>What does RET do?</vt:lpstr>
      <vt:lpstr>Short and Long Reach Subroutines</vt:lpstr>
      <vt:lpstr>Question</vt:lpstr>
      <vt:lpstr>How do we write a subroutine?</vt:lpstr>
      <vt:lpstr>Issue 1: What if our subroutine calls another subroutine?</vt:lpstr>
      <vt:lpstr>Preserve the Return Address (R7)</vt:lpstr>
      <vt:lpstr>Issue 2: we only have a few registers</vt:lpstr>
      <vt:lpstr>Saving Registers in a Subroutine</vt:lpstr>
      <vt:lpstr>But wait !</vt:lpstr>
      <vt:lpstr>Make It Bulletproof!</vt:lpstr>
      <vt:lpstr>How do we do it?</vt:lpstr>
      <vt:lpstr>What is a Stack?</vt:lpstr>
      <vt:lpstr>How do we implement the stack?</vt:lpstr>
      <vt:lpstr>Top of the stack</vt:lpstr>
      <vt:lpstr>Where Do We Put the Stack?</vt:lpstr>
      <vt:lpstr>A Software Stack Convention</vt:lpstr>
      <vt:lpstr>Push &amp; Pop</vt:lpstr>
      <vt:lpstr>Running out of memory</vt:lpstr>
      <vt:lpstr>Question</vt:lpstr>
      <vt:lpstr>How does a stack help with subroutines?</vt:lpstr>
      <vt:lpstr>What else might a subroutine need to know, or store?</vt:lpstr>
      <vt:lpstr>Stack Frame</vt:lpstr>
      <vt:lpstr>A subroutine stack frame</vt:lpstr>
      <vt:lpstr>Stack Frame</vt:lpstr>
      <vt:lpstr>WAIT!</vt:lpstr>
      <vt:lpstr>What If foo Looked Like This?</vt:lpstr>
      <vt:lpstr>What If foo Looked Like This?</vt:lpstr>
      <vt:lpstr>The New Picture</vt:lpstr>
      <vt:lpstr>Solution: Frame Pointer!</vt:lpstr>
      <vt:lpstr>The Frame Pointer, R5</vt:lpstr>
      <vt:lpstr>Special Purpose Registers</vt:lpstr>
      <vt:lpstr>LC-3 Stack Frame</vt:lpstr>
      <vt:lpstr>How do we organize the stack frame – for any subroutine?</vt:lpstr>
      <vt:lpstr>Fair Warning!</vt:lpstr>
      <vt:lpstr>Definition</vt:lpstr>
      <vt:lpstr>Definitions</vt:lpstr>
      <vt:lpstr>Caller</vt:lpstr>
      <vt:lpstr>Caller: mult(A,B)</vt:lpstr>
      <vt:lpstr>Caller: mult(A,B)</vt:lpstr>
      <vt:lpstr>Caller: mult(A,B)</vt:lpstr>
      <vt:lpstr>Question</vt:lpstr>
      <vt:lpstr>What the effect of JSR?</vt:lpstr>
      <vt:lpstr>Assembly: Caller of mult(a,b)</vt:lpstr>
      <vt:lpstr>Symmetry of Caller (stack frame)</vt:lpstr>
      <vt:lpstr>Stack Frame - Callee</vt:lpstr>
      <vt:lpstr>LC-3 Stack Frame</vt:lpstr>
      <vt:lpstr>After Callee Teardown</vt:lpstr>
      <vt:lpstr>After Callee Teardown</vt:lpstr>
      <vt:lpstr>Stack Frame Progression</vt:lpstr>
      <vt:lpstr>Stack Frame Progression</vt:lpstr>
      <vt:lpstr>LC-3 Calling Convention</vt:lpstr>
      <vt:lpstr>PowerPoint Presentation</vt:lpstr>
      <vt:lpstr>Three Oddities</vt:lpstr>
      <vt:lpstr>How might the stack frame change?</vt:lpstr>
      <vt:lpstr>Saving registers</vt:lpstr>
      <vt:lpstr>PowerPoint Presentation</vt:lpstr>
      <vt:lpstr>Questions?</vt:lpstr>
      <vt:lpstr>There’s Code in the Next Slides</vt:lpstr>
      <vt:lpstr>Example: mult(a,b)</vt:lpstr>
      <vt:lpstr>Caller: mult(int a, int b) (This example: 2 arguments, 1 local variable, 5 saved registers)</vt:lpstr>
      <vt:lpstr>Caller: mult(int a, int b) (This example: 2 arguments, 1 local variable, 5 saved registers)</vt:lpstr>
      <vt:lpstr>Caller: mult(int a, int b) (This example: 2 arguments, 1 local variable, 5 saved registers)</vt:lpstr>
      <vt:lpstr>Caller: mult(int a, int b) (This example: 2 arguments, 1 local variable, 5 saved registers)</vt:lpstr>
      <vt:lpstr>Caller: mult(int a, int b) (This example: 2 arguments, 1 local variable, 5 saved registers)</vt:lpstr>
      <vt:lpstr>Caller: mult(int a, int b) (This example: 2 arguments, 1 local variable, 5 saved registers)</vt:lpstr>
      <vt:lpstr>Caller: mult(int a, int b) (This example: 2 arguments, 1 local variable, 5 saved registers)</vt:lpstr>
      <vt:lpstr>Caller: mult(int a, int b) (This example: 2 arguments, 1 local variable, 5 saved registers)</vt:lpstr>
      <vt:lpstr>Callee: mult(int a, int b) (This example: 2 arguments, 1 local variable, 5 saved registers)</vt:lpstr>
      <vt:lpstr>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Stack Buildup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Implementation -- Callee: mult(int a, int b) (This example: 2 arguments, 1 local variable, 5 saved registers)</vt:lpstr>
      <vt:lpstr>Stack Teardown -- Callee: mult(int a, int b) (This example: 2 arguments, 1 local variable, 5 saved registers)</vt:lpstr>
      <vt:lpstr>Stack Teardown -- Callee: mult(int a, int b) (This example: 2 arguments, 1 local variable, 5 saved registers)</vt:lpstr>
      <vt:lpstr>Stack Teardown -- Callee: mult(int a, int b) (This example: 2 arguments, 1 local variable, 5 saved registers)</vt:lpstr>
      <vt:lpstr>Stack Teardown -- Callee: mult(int a, int b) (This example: 2 arguments, 1 local variable, 5 saved registers)</vt:lpstr>
      <vt:lpstr>Stack Teardown -- Callee: mult(int a, int b) (This example: 2 arguments, 1 local variable, 5 saved registers)</vt:lpstr>
      <vt:lpstr>Stack Teardown -- Callee: mult(int a, int b) (This example: 2 arguments, 1 local variable, 5 saved registers)</vt:lpstr>
      <vt:lpstr>Stack Teardown -- Callee: mult(int a, int b) (This example: 2 arguments, 1 local variable, 5 saved registers)</vt:lpstr>
      <vt:lpstr>After JSR – Caller: mult(int a, int b) (This example: 2 arguments, 1 local variable, 5 saved registers)</vt:lpstr>
      <vt:lpstr>After JSR – Caller: mult(int a, int b) (This example: 2 arguments, 1 local variable, 5 saved registers)</vt:lpstr>
      <vt:lpstr>After JSR – Caller: mult(int a, int b) (This example: 2 arguments, 1 local variable, 5 saved registers)</vt:lpstr>
      <vt:lpstr>After JSR – Caller: mult(int a, int b) (This example: 2 arguments, 1 local variable, 5 saved registers)</vt:lpstr>
      <vt:lpstr>After JSR – Caller: mult(int a, int b) (This example: 2 arguments, 1 local variable, 5 saved registers)</vt:lpstr>
      <vt:lpstr>After JSR – Caller: mult(int a, int b) (This example: 2 arguments, 1 local variable, 5 saved registers)</vt:lpstr>
      <vt:lpstr>After JSR – Caller: mult(int a, int b) (This example: 2 arguments, 1 local variable, 5 saved registers)</vt:lpstr>
      <vt:lpstr>After JSR – Caller: mult(int a, int b) (This example: 2 arguments, 1 local variable, 5 saved registers)</vt:lpstr>
      <vt:lpstr>Question</vt:lpstr>
      <vt:lpstr>Review of Stack Frame, LC-3 Calling Convention </vt:lpstr>
      <vt:lpstr>LC-3 Calling Convention</vt:lpstr>
      <vt:lpstr>PowerPoint Presentation</vt:lpstr>
      <vt:lpstr>Question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Forsyth, Daniel H</cp:lastModifiedBy>
  <cp:revision>653</cp:revision>
  <cp:lastPrinted>2021-02-01T02:30:58Z</cp:lastPrinted>
  <dcterms:created xsi:type="dcterms:W3CDTF">2004-07-11T12:37:23Z</dcterms:created>
  <dcterms:modified xsi:type="dcterms:W3CDTF">2022-03-01T16:20:00Z</dcterms:modified>
</cp:coreProperties>
</file>