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7" r:id="rId1"/>
  </p:sldMasterIdLst>
  <p:notesMasterIdLst>
    <p:notesMasterId r:id="rId87"/>
  </p:notesMasterIdLst>
  <p:handoutMasterIdLst>
    <p:handoutMasterId r:id="rId88"/>
  </p:handoutMasterIdLst>
  <p:sldIdLst>
    <p:sldId id="256" r:id="rId2"/>
    <p:sldId id="257" r:id="rId3"/>
    <p:sldId id="371" r:id="rId4"/>
    <p:sldId id="258" r:id="rId5"/>
    <p:sldId id="259" r:id="rId6"/>
    <p:sldId id="261" r:id="rId7"/>
    <p:sldId id="263" r:id="rId8"/>
    <p:sldId id="264" r:id="rId9"/>
    <p:sldId id="265" r:id="rId10"/>
    <p:sldId id="266" r:id="rId11"/>
    <p:sldId id="267" r:id="rId12"/>
    <p:sldId id="268" r:id="rId13"/>
    <p:sldId id="269" r:id="rId14"/>
    <p:sldId id="270" r:id="rId15"/>
    <p:sldId id="271" r:id="rId16"/>
    <p:sldId id="272" r:id="rId17"/>
    <p:sldId id="276" r:id="rId18"/>
    <p:sldId id="277" r:id="rId19"/>
    <p:sldId id="278" r:id="rId20"/>
    <p:sldId id="279" r:id="rId21"/>
    <p:sldId id="281" r:id="rId22"/>
    <p:sldId id="282" r:id="rId23"/>
    <p:sldId id="283" r:id="rId24"/>
    <p:sldId id="288" r:id="rId25"/>
    <p:sldId id="284" r:id="rId26"/>
    <p:sldId id="286" r:id="rId27"/>
    <p:sldId id="289" r:id="rId28"/>
    <p:sldId id="326" r:id="rId29"/>
    <p:sldId id="290" r:id="rId30"/>
    <p:sldId id="291" r:id="rId31"/>
    <p:sldId id="292" r:id="rId32"/>
    <p:sldId id="294" r:id="rId33"/>
    <p:sldId id="327" r:id="rId34"/>
    <p:sldId id="293" r:id="rId35"/>
    <p:sldId id="328" r:id="rId36"/>
    <p:sldId id="295" r:id="rId37"/>
    <p:sldId id="296" r:id="rId38"/>
    <p:sldId id="329" r:id="rId39"/>
    <p:sldId id="330" r:id="rId40"/>
    <p:sldId id="332" r:id="rId41"/>
    <p:sldId id="335" r:id="rId42"/>
    <p:sldId id="302" r:id="rId43"/>
    <p:sldId id="305" r:id="rId44"/>
    <p:sldId id="336" r:id="rId45"/>
    <p:sldId id="339" r:id="rId46"/>
    <p:sldId id="338" r:id="rId47"/>
    <p:sldId id="340" r:id="rId48"/>
    <p:sldId id="341" r:id="rId49"/>
    <p:sldId id="342" r:id="rId50"/>
    <p:sldId id="343" r:id="rId51"/>
    <p:sldId id="344" r:id="rId52"/>
    <p:sldId id="345" r:id="rId53"/>
    <p:sldId id="313" r:id="rId54"/>
    <p:sldId id="323" r:id="rId55"/>
    <p:sldId id="314" r:id="rId56"/>
    <p:sldId id="315" r:id="rId57"/>
    <p:sldId id="316" r:id="rId58"/>
    <p:sldId id="317" r:id="rId59"/>
    <p:sldId id="352" r:id="rId60"/>
    <p:sldId id="318" r:id="rId61"/>
    <p:sldId id="319" r:id="rId62"/>
    <p:sldId id="320" r:id="rId63"/>
    <p:sldId id="321" r:id="rId64"/>
    <p:sldId id="322" r:id="rId65"/>
    <p:sldId id="351" r:id="rId66"/>
    <p:sldId id="350" r:id="rId67"/>
    <p:sldId id="347" r:id="rId68"/>
    <p:sldId id="348" r:id="rId69"/>
    <p:sldId id="349" r:id="rId70"/>
    <p:sldId id="357" r:id="rId71"/>
    <p:sldId id="369" r:id="rId72"/>
    <p:sldId id="370" r:id="rId73"/>
    <p:sldId id="358" r:id="rId74"/>
    <p:sldId id="363" r:id="rId75"/>
    <p:sldId id="359" r:id="rId76"/>
    <p:sldId id="361" r:id="rId77"/>
    <p:sldId id="360" r:id="rId78"/>
    <p:sldId id="362" r:id="rId79"/>
    <p:sldId id="364" r:id="rId80"/>
    <p:sldId id="365" r:id="rId81"/>
    <p:sldId id="366" r:id="rId82"/>
    <p:sldId id="368" r:id="rId83"/>
    <p:sldId id="367" r:id="rId84"/>
    <p:sldId id="353" r:id="rId85"/>
    <p:sldId id="324" r:id="rId86"/>
  </p:sldIdLst>
  <p:sldSz cx="12192000" cy="6858000"/>
  <p:notesSz cx="6858000" cy="92964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EFF24"/>
    <a:srgbClr val="F3F8FA"/>
    <a:srgbClr val="F3F9FA"/>
    <a:srgbClr val="EAEAEA"/>
    <a:srgbClr val="FFCC66"/>
    <a:srgbClr val="FFFF99"/>
    <a:srgbClr val="CCFF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38D227-0628-40C2-834F-96E4D1D8073B}" v="17" dt="2022-02-28T22:42:27.907"/>
    <p1510:client id="{65E31C9B-3FC3-4B6D-A9A4-462F73B50994}" v="16" dt="2022-03-01T01:36:46.112"/>
    <p1510:client id="{D24AEAD1-5958-4415-8778-DF1A1832BE85}" v="1" dt="2022-03-01T17:10:16.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10"/>
    <p:restoredTop sz="94558"/>
  </p:normalViewPr>
  <p:slideViewPr>
    <p:cSldViewPr snapToGrid="0" snapToObjects="1">
      <p:cViewPr varScale="1">
        <p:scale>
          <a:sx n="121" d="100"/>
          <a:sy n="121" d="100"/>
        </p:scale>
        <p:origin x="504" y="1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552"/>
    </p:cViewPr>
  </p:sorterViewPr>
  <p:notesViewPr>
    <p:cSldViewPr snapToGrid="0" snapToObjects="1">
      <p:cViewPr varScale="1">
        <p:scale>
          <a:sx n="87" d="100"/>
          <a:sy n="87" d="100"/>
        </p:scale>
        <p:origin x="2696"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nee Venkat" userId="oIXcZed6xMyZSpmt+xpHJkgpAZFscUxygooa+Kb1rdw=" providerId="None" clId="Web-{65E31C9B-3FC3-4B6D-A9A4-462F73B50994}"/>
    <pc:docChg chg="modSld">
      <pc:chgData name="Jayanee Venkat" userId="oIXcZed6xMyZSpmt+xpHJkgpAZFscUxygooa+Kb1rdw=" providerId="None" clId="Web-{65E31C9B-3FC3-4B6D-A9A4-462F73B50994}" dt="2022-03-01T01:36:46.112" v="7" actId="20577"/>
      <pc:docMkLst>
        <pc:docMk/>
      </pc:docMkLst>
      <pc:sldChg chg="modSp">
        <pc:chgData name="Jayanee Venkat" userId="oIXcZed6xMyZSpmt+xpHJkgpAZFscUxygooa+Kb1rdw=" providerId="None" clId="Web-{65E31C9B-3FC3-4B6D-A9A4-462F73B50994}" dt="2022-03-01T01:36:46.112" v="7" actId="20577"/>
        <pc:sldMkLst>
          <pc:docMk/>
          <pc:sldMk cId="3403888821" sldId="371"/>
        </pc:sldMkLst>
        <pc:spChg chg="mod">
          <ac:chgData name="Jayanee Venkat" userId="oIXcZed6xMyZSpmt+xpHJkgpAZFscUxygooa+Kb1rdw=" providerId="None" clId="Web-{65E31C9B-3FC3-4B6D-A9A4-462F73B50994}" dt="2022-03-01T01:36:46.112" v="7" actId="20577"/>
          <ac:spMkLst>
            <pc:docMk/>
            <pc:sldMk cId="3403888821" sldId="371"/>
            <ac:spMk id="2" creationId="{CB28DCD0-DA1A-4E1A-8408-F1E44F03C942}"/>
          </ac:spMkLst>
        </pc:spChg>
      </pc:sldChg>
    </pc:docChg>
  </pc:docChgLst>
  <pc:docChgLst>
    <pc:chgData name="Yuhan Li" userId="6rQTdrxWu88A1E4y7skdBdZXC2ozir94lf6lkJQXH5o=" providerId="None" clId="Web-{D24AEAD1-5958-4415-8778-DF1A1832BE85}"/>
    <pc:docChg chg="modSld">
      <pc:chgData name="Yuhan Li" userId="6rQTdrxWu88A1E4y7skdBdZXC2ozir94lf6lkJQXH5o=" providerId="None" clId="Web-{D24AEAD1-5958-4415-8778-DF1A1832BE85}" dt="2022-03-01T17:10:16.873" v="0"/>
      <pc:docMkLst>
        <pc:docMk/>
      </pc:docMkLst>
      <pc:sldChg chg="delSp">
        <pc:chgData name="Yuhan Li" userId="6rQTdrxWu88A1E4y7skdBdZXC2ozir94lf6lkJQXH5o=" providerId="None" clId="Web-{D24AEAD1-5958-4415-8778-DF1A1832BE85}" dt="2022-03-01T17:10:16.873" v="0"/>
        <pc:sldMkLst>
          <pc:docMk/>
          <pc:sldMk cId="3403888821" sldId="371"/>
        </pc:sldMkLst>
        <pc:spChg chg="del">
          <ac:chgData name="Yuhan Li" userId="6rQTdrxWu88A1E4y7skdBdZXC2ozir94lf6lkJQXH5o=" providerId="None" clId="Web-{D24AEAD1-5958-4415-8778-DF1A1832BE85}" dt="2022-03-01T17:10:16.873" v="0"/>
          <ac:spMkLst>
            <pc:docMk/>
            <pc:sldMk cId="3403888821" sldId="371"/>
            <ac:spMk id="2" creationId="{CB28DCD0-DA1A-4E1A-8408-F1E44F03C942}"/>
          </ac:spMkLst>
        </pc:spChg>
      </pc:sldChg>
    </pc:docChg>
  </pc:docChgLst>
  <pc:docChgLst>
    <pc:chgData name="Jayanee Venkat" userId="oIXcZed6xMyZSpmt+xpHJkgpAZFscUxygooa+Kb1rdw=" providerId="None" clId="Web-{3138D227-0628-40C2-834F-96E4D1D8073B}"/>
    <pc:docChg chg="modSld">
      <pc:chgData name="Jayanee Venkat" userId="oIXcZed6xMyZSpmt+xpHJkgpAZFscUxygooa+Kb1rdw=" providerId="None" clId="Web-{3138D227-0628-40C2-834F-96E4D1D8073B}" dt="2022-02-28T22:42:27.532" v="7" actId="20577"/>
      <pc:docMkLst>
        <pc:docMk/>
      </pc:docMkLst>
      <pc:sldChg chg="addSp modSp">
        <pc:chgData name="Jayanee Venkat" userId="oIXcZed6xMyZSpmt+xpHJkgpAZFscUxygooa+Kb1rdw=" providerId="None" clId="Web-{3138D227-0628-40C2-834F-96E4D1D8073B}" dt="2022-02-28T22:42:27.532" v="7" actId="20577"/>
        <pc:sldMkLst>
          <pc:docMk/>
          <pc:sldMk cId="3403888821" sldId="371"/>
        </pc:sldMkLst>
        <pc:spChg chg="add mod">
          <ac:chgData name="Jayanee Venkat" userId="oIXcZed6xMyZSpmt+xpHJkgpAZFscUxygooa+Kb1rdw=" providerId="None" clId="Web-{3138D227-0628-40C2-834F-96E4D1D8073B}" dt="2022-02-28T22:42:19.548" v="4" actId="20577"/>
          <ac:spMkLst>
            <pc:docMk/>
            <pc:sldMk cId="3403888821" sldId="371"/>
            <ac:spMk id="2" creationId="{CB28DCD0-DA1A-4E1A-8408-F1E44F03C942}"/>
          </ac:spMkLst>
        </pc:spChg>
        <pc:spChg chg="add mod">
          <ac:chgData name="Jayanee Venkat" userId="oIXcZed6xMyZSpmt+xpHJkgpAZFscUxygooa+Kb1rdw=" providerId="None" clId="Web-{3138D227-0628-40C2-834F-96E4D1D8073B}" dt="2022-02-28T22:42:27.532" v="7" actId="20577"/>
          <ac:spMkLst>
            <pc:docMk/>
            <pc:sldMk cId="3403888821" sldId="371"/>
            <ac:spMk id="3" creationId="{BC85C6CD-1D95-4215-8DE7-B252802191C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91139"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91140"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91141"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cs typeface="+mn-cs"/>
              </a:defRPr>
            </a:lvl1pPr>
          </a:lstStyle>
          <a:p>
            <a:pPr>
              <a:defRPr/>
            </a:pPr>
            <a:fld id="{49EE7CCD-D0D6-204C-8B02-D9BB8AC2EDE8}" type="slidenum">
              <a:rPr lang="en-US"/>
              <a:pPr>
                <a:defRPr/>
              </a:pPr>
              <a:t>‹#›</a:t>
            </a:fld>
            <a:endParaRPr lang="en-US"/>
          </a:p>
        </p:txBody>
      </p:sp>
    </p:spTree>
    <p:extLst>
      <p:ext uri="{BB962C8B-B14F-4D97-AF65-F5344CB8AC3E}">
        <p14:creationId xmlns:p14="http://schemas.microsoft.com/office/powerpoint/2010/main" val="3110050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cs typeface="+mn-cs"/>
              </a:defRPr>
            </a:lvl1pPr>
          </a:lstStyle>
          <a:p>
            <a:pPr>
              <a:defRPr/>
            </a:pPr>
            <a:fld id="{9C89EED9-EC76-754E-9D39-874B182CEBC7}" type="datetimeFigureOut">
              <a:rPr lang="en-US"/>
              <a:pPr>
                <a:defRPr/>
              </a:pPr>
              <a:t>3/1/22</a:t>
            </a:fld>
            <a:endParaRPr lang="en-US"/>
          </a:p>
        </p:txBody>
      </p:sp>
      <p:sp>
        <p:nvSpPr>
          <p:cNvPr id="4" name="Slide Image Placeholder 3"/>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mn-cs"/>
              </a:defRPr>
            </a:lvl1pPr>
          </a:lstStyle>
          <a:p>
            <a:pPr>
              <a:defRPr/>
            </a:pPr>
            <a:fld id="{7AB2A98D-D104-C64F-B71D-44C7D1FB07EF}" type="slidenum">
              <a:rPr lang="en-US"/>
              <a:pPr>
                <a:defRPr/>
              </a:pPr>
              <a:t>‹#›</a:t>
            </a:fld>
            <a:endParaRPr lang="en-US"/>
          </a:p>
        </p:txBody>
      </p:sp>
    </p:spTree>
    <p:extLst>
      <p:ext uri="{BB962C8B-B14F-4D97-AF65-F5344CB8AC3E}">
        <p14:creationId xmlns:p14="http://schemas.microsoft.com/office/powerpoint/2010/main" val="28487963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075279" y="167347"/>
            <a:ext cx="840828" cy="359760"/>
          </a:xfrm>
          <a:prstGeom prst="rect">
            <a:avLst/>
          </a:prstGeom>
        </p:spPr>
        <p:txBody>
          <a:bodyPr/>
          <a:lstStyle/>
          <a:p>
            <a:fld id="{5FD889E0-CAB2-4699-909D-B9A88D47ACBE}" type="slidenum">
              <a:rPr lang="en-US" smtClean="0"/>
              <a:t>‹#›</a:t>
            </a:fld>
            <a:endParaRPr lang="en-US"/>
          </a:p>
        </p:txBody>
      </p:sp>
      <p:sp>
        <p:nvSpPr>
          <p:cNvPr id="7" name="Rectangle 6"/>
          <p:cNvSpPr/>
          <p:nvPr/>
        </p:nvSpPr>
        <p:spPr>
          <a:xfrm>
            <a:off x="378885" y="444729"/>
            <a:ext cx="11432116" cy="1051465"/>
          </a:xfrm>
          <a:prstGeom prst="rect">
            <a:avLst/>
          </a:prstGeom>
          <a:solidFill>
            <a:schemeClr val="tx1">
              <a:lumMod val="85000"/>
              <a:lumOff val="15000"/>
              <a:alpha val="85000"/>
            </a:schemeClr>
          </a:solidFill>
        </p:spPr>
        <p:txBody>
          <a:bodyPr vert="horz" lIns="91440" tIns="45720" rIns="182880" bIns="365760" rtlCol="0" anchor="b" anchorCtr="0">
            <a:normAutofit lnSpcReduction="10000"/>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885" y="1492885"/>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10974519"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61788" y="449005"/>
            <a:ext cx="10411968" cy="745580"/>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3600" kern="1200">
                <a:solidFill>
                  <a:schemeClr val="bg1"/>
                </a:solidFill>
                <a:latin typeface="+mj-lt"/>
                <a:ea typeface="+mj-ea"/>
                <a:cs typeface="+mj-cs"/>
              </a:defRPr>
            </a:lvl1pPr>
          </a:lstStyle>
          <a:p>
            <a:r>
              <a:rPr lang="en-US" dirty="0"/>
              <a:t>Click to edit Master title style</a:t>
            </a:r>
            <a:endParaRPr dirty="0"/>
          </a:p>
        </p:txBody>
      </p:sp>
      <p:sp>
        <p:nvSpPr>
          <p:cNvPr id="3" name="Subtitle 2"/>
          <p:cNvSpPr>
            <a:spLocks noGrp="1"/>
          </p:cNvSpPr>
          <p:nvPr>
            <p:ph type="subTitle" idx="1"/>
          </p:nvPr>
        </p:nvSpPr>
        <p:spPr>
          <a:xfrm>
            <a:off x="561788" y="1211888"/>
            <a:ext cx="10338816" cy="280997"/>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378885" y="6227064"/>
            <a:ext cx="11432116"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075279" y="167347"/>
            <a:ext cx="840828" cy="359760"/>
          </a:xfrm>
          <a:prstGeom prst="rect">
            <a:avLst/>
          </a:prstGeom>
        </p:spPr>
        <p:txBody>
          <a:bodyPr/>
          <a:lstStyle/>
          <a:p>
            <a:fld id="{5FD889E0-CAB2-4699-909D-B9A88D47ACBE}" type="slidenum">
              <a:rPr lang="en-US" smtClean="0"/>
              <a:t>‹#›</a:t>
            </a:fld>
            <a:endParaRPr lang="en-US"/>
          </a:p>
        </p:txBody>
      </p:sp>
      <p:grpSp>
        <p:nvGrpSpPr>
          <p:cNvPr id="5" name="Group 4"/>
          <p:cNvGrpSpPr/>
          <p:nvPr/>
        </p:nvGrpSpPr>
        <p:grpSpPr>
          <a:xfrm>
            <a:off x="378885" y="27091"/>
            <a:ext cx="11435164"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588" y="1298762"/>
            <a:ext cx="542544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6378089" y="914401"/>
            <a:ext cx="542544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58588" y="2456329"/>
            <a:ext cx="542544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075279" y="167347"/>
            <a:ext cx="840828" cy="359760"/>
          </a:xfrm>
          <a:prstGeom prst="rect">
            <a:avLst/>
          </a:prstGeom>
        </p:spPr>
        <p:txBody>
          <a:bodyPr/>
          <a:lstStyle/>
          <a:p>
            <a:fld id="{5FD889E0-CAB2-4699-909D-B9A88D47ACBE}" type="slidenum">
              <a:rPr lang="en-US" smtClean="0"/>
              <a:t>‹#›</a:t>
            </a:fld>
            <a:endParaRPr lang="en-US"/>
          </a:p>
        </p:txBody>
      </p:sp>
      <p:grpSp>
        <p:nvGrpSpPr>
          <p:cNvPr id="8" name="Group 7"/>
          <p:cNvGrpSpPr/>
          <p:nvPr/>
        </p:nvGrpSpPr>
        <p:grpSpPr>
          <a:xfrm>
            <a:off x="378885" y="372037"/>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78884" y="457199"/>
            <a:ext cx="11436096"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075279" y="167347"/>
            <a:ext cx="840828" cy="359760"/>
          </a:xfrm>
          <a:prstGeom prst="rect">
            <a:avLst/>
          </a:prstGeom>
        </p:spPr>
        <p:txBody>
          <a:bodyPr/>
          <a:lstStyle/>
          <a:p>
            <a:fld id="{5FD889E0-CAB2-4699-909D-B9A88D47ACBE}" type="slidenum">
              <a:rPr lang="en-US" smtClean="0"/>
              <a:t>‹#›</a:t>
            </a:fld>
            <a:endParaRPr lang="en-US"/>
          </a:p>
        </p:txBody>
      </p:sp>
      <p:sp>
        <p:nvSpPr>
          <p:cNvPr id="13" name="Rectangle 12">
            <a:extLst>
              <a:ext uri="{FF2B5EF4-FFF2-40B4-BE49-F238E27FC236}">
                <a16:creationId xmlns:a16="http://schemas.microsoft.com/office/drawing/2014/main" id="{09406BE5-E2F8-6F45-9805-B4A061553587}"/>
              </a:ext>
            </a:extLst>
          </p:cNvPr>
          <p:cNvSpPr/>
          <p:nvPr userDrawn="1"/>
        </p:nvSpPr>
        <p:spPr>
          <a:xfrm>
            <a:off x="379816" y="5435229"/>
            <a:ext cx="11432116" cy="81120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a:extLst>
              <a:ext uri="{FF2B5EF4-FFF2-40B4-BE49-F238E27FC236}">
                <a16:creationId xmlns:a16="http://schemas.microsoft.com/office/drawing/2014/main" id="{35109503-1578-914F-845E-4A7237C87136}"/>
              </a:ext>
            </a:extLst>
          </p:cNvPr>
          <p:cNvGrpSpPr/>
          <p:nvPr userDrawn="1"/>
        </p:nvGrpSpPr>
        <p:grpSpPr>
          <a:xfrm>
            <a:off x="379816" y="6263390"/>
            <a:ext cx="11435164" cy="137411"/>
            <a:chOff x="284163" y="1577847"/>
            <a:chExt cx="8576373" cy="137411"/>
          </a:xfrm>
        </p:grpSpPr>
        <p:sp>
          <p:nvSpPr>
            <p:cNvPr id="15" name="Rectangle 14">
              <a:extLst>
                <a:ext uri="{FF2B5EF4-FFF2-40B4-BE49-F238E27FC236}">
                  <a16:creationId xmlns:a16="http://schemas.microsoft.com/office/drawing/2014/main" id="{693C79C4-5CC9-864E-A31F-14DB150F994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a:extLst>
                <a:ext uri="{FF2B5EF4-FFF2-40B4-BE49-F238E27FC236}">
                  <a16:creationId xmlns:a16="http://schemas.microsoft.com/office/drawing/2014/main" id="{3D078F31-0936-C84F-BA65-0292130CF5B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a:extLst>
                <a:ext uri="{FF2B5EF4-FFF2-40B4-BE49-F238E27FC236}">
                  <a16:creationId xmlns:a16="http://schemas.microsoft.com/office/drawing/2014/main" id="{624F4686-E101-2F4C-AF5D-07FC995CC85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8" name="Title 1">
            <a:extLst>
              <a:ext uri="{FF2B5EF4-FFF2-40B4-BE49-F238E27FC236}">
                <a16:creationId xmlns:a16="http://schemas.microsoft.com/office/drawing/2014/main" id="{CEDCCF06-735E-8B48-AF16-41865FD79ED4}"/>
              </a:ext>
            </a:extLst>
          </p:cNvPr>
          <p:cNvSpPr>
            <a:spLocks noGrp="1"/>
          </p:cNvSpPr>
          <p:nvPr>
            <p:ph type="title"/>
          </p:nvPr>
        </p:nvSpPr>
        <p:spPr>
          <a:xfrm>
            <a:off x="379816" y="5609837"/>
            <a:ext cx="11432116" cy="636597"/>
          </a:xfrm>
        </p:spPr>
        <p:txBody>
          <a:bodyPr>
            <a:noAutofit/>
          </a:bodyPr>
          <a:lstStyle>
            <a:lvl1pPr>
              <a:defRPr sz="3600"/>
            </a:lvl1pPr>
          </a:lstStyle>
          <a:p>
            <a:r>
              <a:rPr lang="en-US" dirty="0"/>
              <a:t>Click to edit Master title style</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78885" y="4280648"/>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4095" y="4778189"/>
            <a:ext cx="11146989"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378884" y="457200"/>
            <a:ext cx="11436096"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58799" y="5344927"/>
            <a:ext cx="11072284"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075279" y="167347"/>
            <a:ext cx="840828" cy="359760"/>
          </a:xfrm>
          <a:prstGeom prst="rect">
            <a:avLst/>
          </a:prstGeom>
        </p:spPr>
        <p:txBody>
          <a:bodyPr/>
          <a:lstStyle/>
          <a:p>
            <a:fld id="{5FD889E0-CAB2-4699-909D-B9A88D47ACBE}"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6801" y="914401"/>
            <a:ext cx="6926729"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075279" y="167347"/>
            <a:ext cx="840828" cy="359760"/>
          </a:xfrm>
          <a:prstGeom prst="rect">
            <a:avLst/>
          </a:prstGeom>
        </p:spPr>
        <p:txBody>
          <a:bodyPr/>
          <a:lstStyle/>
          <a:p>
            <a:fld id="{5FD889E0-CAB2-4699-909D-B9A88D47ACBE}" type="slidenum">
              <a:rPr lang="en-US" smtClean="0"/>
              <a:t>‹#›</a:t>
            </a:fld>
            <a:endParaRPr lang="en-US"/>
          </a:p>
        </p:txBody>
      </p:sp>
      <p:sp>
        <p:nvSpPr>
          <p:cNvPr id="12" name="Rectangle 11"/>
          <p:cNvSpPr/>
          <p:nvPr/>
        </p:nvSpPr>
        <p:spPr>
          <a:xfrm>
            <a:off x="378884" y="4267201"/>
            <a:ext cx="36576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558802" y="4953001"/>
            <a:ext cx="3296023"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547686" y="4419600"/>
            <a:ext cx="3300527"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378885" y="594360"/>
            <a:ext cx="3657600" cy="3675888"/>
          </a:xfrm>
        </p:spPr>
        <p:txBody>
          <a:bodyPr/>
          <a:lstStyle>
            <a:lvl1pPr>
              <a:buNone/>
              <a:defRPr/>
            </a:lvl1pPr>
          </a:lstStyle>
          <a:p>
            <a:r>
              <a:rPr lang="en-US"/>
              <a:t>Drag picture to placeholder or click icon to add</a:t>
            </a:r>
            <a:endParaRPr/>
          </a:p>
        </p:txBody>
      </p:sp>
      <p:grpSp>
        <p:nvGrpSpPr>
          <p:cNvPr id="8" name="Group 14"/>
          <p:cNvGrpSpPr/>
          <p:nvPr/>
        </p:nvGrpSpPr>
        <p:grpSpPr>
          <a:xfrm>
            <a:off x="378885" y="367554"/>
            <a:ext cx="11435164"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4028018" y="5074576"/>
            <a:ext cx="7782983" cy="1195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042215" y="4969563"/>
            <a:ext cx="7588868" cy="566738"/>
          </a:xfrm>
          <a:noFill/>
        </p:spPr>
        <p:txBody>
          <a:bodyPr vert="horz" lIns="91440" tIns="45720" rIns="91440" bIns="45720" rtlCol="0" anchor="b" anchorCtr="0">
            <a:normAutofit/>
          </a:bodyPr>
          <a:lstStyle>
            <a:lvl1pPr algn="l" defTabSz="914400" rtl="0" eaLnBrk="1" latinLnBrk="0" hangingPunct="1">
              <a:spcBef>
                <a:spcPct val="0"/>
              </a:spcBef>
              <a:buNone/>
              <a:defRPr sz="24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028019" y="457199"/>
            <a:ext cx="7778496"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093074" y="5540730"/>
            <a:ext cx="7538009" cy="631469"/>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075279" y="167347"/>
            <a:ext cx="840828" cy="359760"/>
          </a:xfrm>
          <a:prstGeom prst="rect">
            <a:avLst/>
          </a:prstGeom>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378886" y="457200"/>
            <a:ext cx="3649133"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4" name="Picture Placeholder 2"/>
          <p:cNvSpPr>
            <a:spLocks noGrp="1"/>
          </p:cNvSpPr>
          <p:nvPr>
            <p:ph type="pic" idx="14"/>
          </p:nvPr>
        </p:nvSpPr>
        <p:spPr>
          <a:xfrm>
            <a:off x="378886" y="3364992"/>
            <a:ext cx="3649133"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378885" y="1465729"/>
            <a:ext cx="11432116" cy="4681071"/>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075279" y="167347"/>
            <a:ext cx="840828" cy="359760"/>
          </a:xfrm>
          <a:prstGeom prst="rect">
            <a:avLst/>
          </a:prstGeom>
        </p:spPr>
        <p:txBody>
          <a:bodyPr/>
          <a:lstStyle/>
          <a:p>
            <a:fld id="{5FD889E0-CAB2-4699-909D-B9A88D47ACBE}" type="slidenum">
              <a:rPr lang="en-US" smtClean="0"/>
              <a:t>‹#›</a:t>
            </a:fld>
            <a:endParaRPr lang="en-US"/>
          </a:p>
        </p:txBody>
      </p:sp>
      <p:sp>
        <p:nvSpPr>
          <p:cNvPr id="12" name="Rectangle 11">
            <a:extLst>
              <a:ext uri="{FF2B5EF4-FFF2-40B4-BE49-F238E27FC236}">
                <a16:creationId xmlns:a16="http://schemas.microsoft.com/office/drawing/2014/main" id="{6067EEA3-A373-D640-A765-42D4DB5F0D14}"/>
              </a:ext>
            </a:extLst>
          </p:cNvPr>
          <p:cNvSpPr/>
          <p:nvPr userDrawn="1"/>
        </p:nvSpPr>
        <p:spPr>
          <a:xfrm>
            <a:off x="378885" y="259826"/>
            <a:ext cx="11432116" cy="81120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3" name="Group 12">
            <a:extLst>
              <a:ext uri="{FF2B5EF4-FFF2-40B4-BE49-F238E27FC236}">
                <a16:creationId xmlns:a16="http://schemas.microsoft.com/office/drawing/2014/main" id="{5130B7CF-C06F-764D-894F-BB10FCFB5A70}"/>
              </a:ext>
            </a:extLst>
          </p:cNvPr>
          <p:cNvGrpSpPr/>
          <p:nvPr userDrawn="1"/>
        </p:nvGrpSpPr>
        <p:grpSpPr>
          <a:xfrm>
            <a:off x="378885" y="1087987"/>
            <a:ext cx="11435164" cy="137411"/>
            <a:chOff x="284163" y="1577847"/>
            <a:chExt cx="8576373" cy="137411"/>
          </a:xfrm>
        </p:grpSpPr>
        <p:sp>
          <p:nvSpPr>
            <p:cNvPr id="14" name="Rectangle 13">
              <a:extLst>
                <a:ext uri="{FF2B5EF4-FFF2-40B4-BE49-F238E27FC236}">
                  <a16:creationId xmlns:a16="http://schemas.microsoft.com/office/drawing/2014/main" id="{26256374-B8A1-6F40-882D-1C64510964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a:extLst>
                <a:ext uri="{FF2B5EF4-FFF2-40B4-BE49-F238E27FC236}">
                  <a16:creationId xmlns:a16="http://schemas.microsoft.com/office/drawing/2014/main" id="{EF7FA2B4-76C7-5F47-A753-92E2A5ED1FA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a:extLst>
                <a:ext uri="{FF2B5EF4-FFF2-40B4-BE49-F238E27FC236}">
                  <a16:creationId xmlns:a16="http://schemas.microsoft.com/office/drawing/2014/main" id="{5BE84DDE-DB6E-1542-A01B-FF05563989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Title 1">
            <a:extLst>
              <a:ext uri="{FF2B5EF4-FFF2-40B4-BE49-F238E27FC236}">
                <a16:creationId xmlns:a16="http://schemas.microsoft.com/office/drawing/2014/main" id="{B79D9472-193C-1A45-8CDF-371F68BE6F40}"/>
              </a:ext>
            </a:extLst>
          </p:cNvPr>
          <p:cNvSpPr>
            <a:spLocks noGrp="1"/>
          </p:cNvSpPr>
          <p:nvPr>
            <p:ph type="title"/>
          </p:nvPr>
        </p:nvSpPr>
        <p:spPr>
          <a:xfrm>
            <a:off x="378885" y="434434"/>
            <a:ext cx="11432116" cy="636597"/>
          </a:xfrm>
        </p:spPr>
        <p:txBody>
          <a:bodyPr>
            <a:noAutofit/>
          </a:bodyPr>
          <a:lstStyle>
            <a:lvl1pPr>
              <a:defRPr sz="3600"/>
            </a:lvl1pPr>
          </a:lstStyle>
          <a:p>
            <a:r>
              <a:rPr lang="en-US" dirty="0"/>
              <a:t>Click to edit Master title style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290121" y="2884387"/>
            <a:ext cx="5934615" cy="1080248"/>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717305" y="473076"/>
            <a:ext cx="888999" cy="5921375"/>
          </a:xfrm>
        </p:spPr>
        <p:txBody>
          <a:bodyPr vert="eaVert">
            <a:normAutofit/>
          </a:bodyPr>
          <a:lstStyle>
            <a:lvl1pPr algn="l">
              <a:defRPr sz="3200"/>
            </a:lvl1pPr>
          </a:lstStyle>
          <a:p>
            <a:r>
              <a:rPr lang="en-US" dirty="0"/>
              <a:t>Click to edit Master title style</a:t>
            </a:r>
            <a:endParaRPr dirty="0"/>
          </a:p>
        </p:txBody>
      </p:sp>
      <p:sp>
        <p:nvSpPr>
          <p:cNvPr id="3" name="Vertical Text Placeholder 2"/>
          <p:cNvSpPr>
            <a:spLocks noGrp="1"/>
          </p:cNvSpPr>
          <p:nvPr>
            <p:ph type="body" orient="vert" idx="1"/>
          </p:nvPr>
        </p:nvSpPr>
        <p:spPr>
          <a:xfrm>
            <a:off x="378884" y="457200"/>
            <a:ext cx="1003608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075279" y="167347"/>
            <a:ext cx="840828" cy="359760"/>
          </a:xfrm>
          <a:prstGeom prst="rect">
            <a:avLst/>
          </a:prstGeom>
        </p:spPr>
        <p:txBody>
          <a:bodyPr/>
          <a:lstStyle/>
          <a:p>
            <a:fld id="{5FD889E0-CAB2-4699-909D-B9A88D47ACBE}" type="slidenum">
              <a:rPr lang="en-US" smtClean="0"/>
              <a:t>‹#›</a:t>
            </a:fld>
            <a:endParaRPr lang="en-US"/>
          </a:p>
        </p:txBody>
      </p:sp>
      <p:grpSp>
        <p:nvGrpSpPr>
          <p:cNvPr id="8" name="Group 7"/>
          <p:cNvGrpSpPr/>
          <p:nvPr/>
        </p:nvGrpSpPr>
        <p:grpSpPr>
          <a:xfrm rot="5400000">
            <a:off x="7657906" y="3346269"/>
            <a:ext cx="5934456" cy="183215"/>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378885" y="259826"/>
            <a:ext cx="11432116" cy="81120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885" y="1087987"/>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78885" y="434434"/>
            <a:ext cx="11432116" cy="636597"/>
          </a:xfrm>
        </p:spPr>
        <p:txBody>
          <a:bodyPr>
            <a:noAutofit/>
          </a:bodyPr>
          <a:lstStyle>
            <a:lvl1pPr>
              <a:defRPr sz="3600"/>
            </a:lvl1pPr>
          </a:lstStyle>
          <a:p>
            <a:r>
              <a:rPr lang="en-US" dirty="0"/>
              <a:t>Click to edit Master title style</a:t>
            </a:r>
            <a:endParaRPr dirty="0"/>
          </a:p>
        </p:txBody>
      </p:sp>
      <p:sp>
        <p:nvSpPr>
          <p:cNvPr id="3" name="Content Placeholder 2"/>
          <p:cNvSpPr>
            <a:spLocks noGrp="1"/>
          </p:cNvSpPr>
          <p:nvPr>
            <p:ph idx="1"/>
          </p:nvPr>
        </p:nvSpPr>
        <p:spPr>
          <a:xfrm>
            <a:off x="2512485" y="1385888"/>
            <a:ext cx="8460316" cy="4896777"/>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075279" y="167347"/>
            <a:ext cx="840828" cy="359760"/>
          </a:xfrm>
          <a:prstGeom prst="rect">
            <a:avLst/>
          </a:prstGeom>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Content">
    <p:spTree>
      <p:nvGrpSpPr>
        <p:cNvPr id="1" name=""/>
        <p:cNvGrpSpPr/>
        <p:nvPr/>
      </p:nvGrpSpPr>
      <p:grpSpPr>
        <a:xfrm>
          <a:off x="0" y="0"/>
          <a:ext cx="0" cy="0"/>
          <a:chOff x="0" y="0"/>
          <a:chExt cx="0" cy="0"/>
        </a:xfrm>
      </p:grpSpPr>
      <p:sp>
        <p:nvSpPr>
          <p:cNvPr id="7" name="Rectangle 6"/>
          <p:cNvSpPr/>
          <p:nvPr/>
        </p:nvSpPr>
        <p:spPr>
          <a:xfrm>
            <a:off x="378885" y="259826"/>
            <a:ext cx="11432116" cy="81120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885" y="1087987"/>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78885" y="434434"/>
            <a:ext cx="11432116" cy="636597"/>
          </a:xfrm>
        </p:spPr>
        <p:txBody>
          <a:bodyPr>
            <a:noAutofit/>
          </a:bodyPr>
          <a:lstStyle>
            <a:lvl1pPr>
              <a:defRPr sz="3600"/>
            </a:lvl1pPr>
          </a:lstStyle>
          <a:p>
            <a:r>
              <a:rPr lang="en-US" dirty="0"/>
              <a:t>Click to edit Master title style</a:t>
            </a:r>
            <a:endParaRPr dirty="0"/>
          </a:p>
        </p:txBody>
      </p:sp>
      <p:sp>
        <p:nvSpPr>
          <p:cNvPr id="3" name="Content Placeholder 2"/>
          <p:cNvSpPr>
            <a:spLocks noGrp="1"/>
          </p:cNvSpPr>
          <p:nvPr>
            <p:ph idx="1"/>
          </p:nvPr>
        </p:nvSpPr>
        <p:spPr>
          <a:xfrm>
            <a:off x="1585914" y="1385888"/>
            <a:ext cx="10225088" cy="4896777"/>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075279" y="167347"/>
            <a:ext cx="840828" cy="359760"/>
          </a:xfrm>
          <a:prstGeom prst="rect">
            <a:avLst/>
          </a:prstGeom>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93108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C Question">
    <p:spTree>
      <p:nvGrpSpPr>
        <p:cNvPr id="1" name=""/>
        <p:cNvGrpSpPr/>
        <p:nvPr/>
      </p:nvGrpSpPr>
      <p:grpSpPr>
        <a:xfrm>
          <a:off x="0" y="0"/>
          <a:ext cx="0" cy="0"/>
          <a:chOff x="0" y="0"/>
          <a:chExt cx="0" cy="0"/>
        </a:xfrm>
      </p:grpSpPr>
      <p:sp>
        <p:nvSpPr>
          <p:cNvPr id="7" name="Rectangle 6"/>
          <p:cNvSpPr/>
          <p:nvPr/>
        </p:nvSpPr>
        <p:spPr>
          <a:xfrm>
            <a:off x="378885" y="455774"/>
            <a:ext cx="11432116" cy="67728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5836" y="1121186"/>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idx="1"/>
          </p:nvPr>
        </p:nvSpPr>
        <p:spPr>
          <a:xfrm>
            <a:off x="2375339" y="3124200"/>
            <a:ext cx="8776366" cy="3429000"/>
          </a:xfrm>
        </p:spPr>
        <p:txBody>
          <a:bodyPr/>
          <a:lstStyle>
            <a:lvl1pPr marL="457200" indent="-457200">
              <a:buFont typeface="+mj-lt"/>
              <a:buAutoNum type="alphaUcPeriod"/>
              <a:defRPr/>
            </a:lvl1pPr>
            <a:lvl2pPr>
              <a:buFont typeface="+mj-lt"/>
              <a:buAutoNum type="alphaUcPeriod"/>
              <a:defRPr/>
            </a:lvl2pPr>
            <a:lvl3pPr marL="1371600" indent="-457200">
              <a:buFont typeface="+mj-lt"/>
              <a:buAutoNum type="alphaUcPeriod"/>
              <a:defRPr/>
            </a:lvl3pPr>
            <a:lvl4pPr marL="1603375" indent="-342900">
              <a:buFont typeface="+mj-lt"/>
              <a:buAutoNum type="alphaUcPeriod"/>
              <a:defRPr/>
            </a:lvl4pPr>
            <a:lvl5pPr marL="1951037" indent="-342900">
              <a:buFont typeface="+mj-lt"/>
              <a:buAutoNum type="alphaU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2" name="Title 11">
            <a:extLst>
              <a:ext uri="{FF2B5EF4-FFF2-40B4-BE49-F238E27FC236}">
                <a16:creationId xmlns:a16="http://schemas.microsoft.com/office/drawing/2014/main" id="{641721FB-420D-A64C-A743-66331CE37F76}"/>
              </a:ext>
            </a:extLst>
          </p:cNvPr>
          <p:cNvSpPr>
            <a:spLocks noGrp="1"/>
          </p:cNvSpPr>
          <p:nvPr>
            <p:ph type="title" hasCustomPrompt="1"/>
          </p:nvPr>
        </p:nvSpPr>
        <p:spPr>
          <a:xfrm>
            <a:off x="378885" y="630382"/>
            <a:ext cx="11432116" cy="502679"/>
          </a:xfrm>
        </p:spPr>
        <p:txBody>
          <a:bodyPr/>
          <a:lstStyle/>
          <a:p>
            <a:r>
              <a:rPr lang="en-US" dirty="0"/>
              <a:t>Question</a:t>
            </a:r>
          </a:p>
        </p:txBody>
      </p:sp>
      <p:sp>
        <p:nvSpPr>
          <p:cNvPr id="14" name="Text Placeholder 13">
            <a:extLst>
              <a:ext uri="{FF2B5EF4-FFF2-40B4-BE49-F238E27FC236}">
                <a16:creationId xmlns:a16="http://schemas.microsoft.com/office/drawing/2014/main" id="{050983D5-67C9-E642-8FAD-59ACC415224A}"/>
              </a:ext>
            </a:extLst>
          </p:cNvPr>
          <p:cNvSpPr>
            <a:spLocks noGrp="1"/>
          </p:cNvSpPr>
          <p:nvPr>
            <p:ph type="body" sz="quarter" idx="10" hasCustomPrompt="1"/>
          </p:nvPr>
        </p:nvSpPr>
        <p:spPr>
          <a:xfrm>
            <a:off x="2336800" y="1905000"/>
            <a:ext cx="8814905" cy="1093664"/>
          </a:xfrm>
        </p:spPr>
        <p:txBody>
          <a:bodyPr/>
          <a:lstStyle>
            <a:lvl1pPr marL="0" indent="0">
              <a:buFontTx/>
              <a:buNone/>
              <a:defRPr/>
            </a:lvl1pPr>
            <a:lvl2pPr marL="457200" indent="0">
              <a:buFontTx/>
              <a:buNone/>
              <a:defRPr/>
            </a:lvl2pPr>
          </a:lstStyle>
          <a:p>
            <a:pPr lvl="0"/>
            <a:r>
              <a:rPr lang="en-US" dirty="0"/>
              <a:t>Question</a:t>
            </a:r>
          </a:p>
        </p:txBody>
      </p:sp>
    </p:spTree>
    <p:extLst>
      <p:ext uri="{BB962C8B-B14F-4D97-AF65-F5344CB8AC3E}">
        <p14:creationId xmlns:p14="http://schemas.microsoft.com/office/powerpoint/2010/main" val="401336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78885" y="5108713"/>
            <a:ext cx="11432116" cy="1161300"/>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024" y="5108713"/>
            <a:ext cx="10363200" cy="756972"/>
          </a:xfrm>
          <a:noFill/>
        </p:spPr>
        <p:txBody>
          <a:bodyPr vert="horz" lIns="91440" tIns="45720" rIns="91440" bIns="45720" rtlCol="0" anchor="b" anchorCtr="0">
            <a:normAutofit/>
          </a:bodyPr>
          <a:lstStyle>
            <a:lvl1pPr algn="l" defTabSz="914400" rtl="0" eaLnBrk="1" latinLnBrk="0" hangingPunct="1">
              <a:spcBef>
                <a:spcPct val="0"/>
              </a:spcBef>
              <a:buNone/>
              <a:defRPr sz="3600" b="0" i="0" kern="1200" cap="none" baseline="0">
                <a:solidFill>
                  <a:schemeClr val="bg1"/>
                </a:solidFill>
                <a:latin typeface="+mj-lt"/>
                <a:ea typeface="+mj-ea"/>
                <a:cs typeface="+mj-cs"/>
              </a:defRPr>
            </a:lvl1pPr>
          </a:lstStyle>
          <a:p>
            <a:r>
              <a:rPr lang="en-US" dirty="0"/>
              <a:t>Click to edit Master title style</a:t>
            </a:r>
            <a:endParaRPr dirty="0"/>
          </a:p>
        </p:txBody>
      </p:sp>
      <p:sp>
        <p:nvSpPr>
          <p:cNvPr id="3" name="Text Placeholder 2"/>
          <p:cNvSpPr>
            <a:spLocks noGrp="1"/>
          </p:cNvSpPr>
          <p:nvPr>
            <p:ph type="body" idx="1"/>
          </p:nvPr>
        </p:nvSpPr>
        <p:spPr>
          <a:xfrm>
            <a:off x="633984" y="5861304"/>
            <a:ext cx="10314432"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075279" y="167347"/>
            <a:ext cx="840828" cy="359760"/>
          </a:xfrm>
          <a:prstGeom prst="rect">
            <a:avLst/>
          </a:prstGeom>
        </p:spPr>
        <p:txBody>
          <a:bodyPr/>
          <a:lstStyle/>
          <a:p>
            <a:fld id="{5FD889E0-CAB2-4699-909D-B9A88D47ACB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378883" y="443755"/>
            <a:ext cx="11432116" cy="4370293"/>
          </a:xfrm>
        </p:spPr>
        <p:txBody>
          <a:bodyPr/>
          <a:lstStyle>
            <a:lvl1pPr>
              <a:buNone/>
              <a:defRPr/>
            </a:lvl1pPr>
          </a:lstStyle>
          <a:p>
            <a:r>
              <a:rPr lang="en-US"/>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075279" y="167347"/>
            <a:ext cx="840828" cy="359760"/>
          </a:xfrm>
          <a:prstGeom prst="rect">
            <a:avLst/>
          </a:prstGeom>
        </p:spPr>
        <p:txBody>
          <a:bodyPr/>
          <a:lstStyle/>
          <a:p>
            <a:fld id="{5FD889E0-CAB2-4699-909D-B9A88D47ACBE}" type="slidenum">
              <a:rPr lang="en-US" smtClean="0"/>
              <a:t>‹#›</a:t>
            </a:fld>
            <a:endParaRPr lang="en-US"/>
          </a:p>
        </p:txBody>
      </p:sp>
      <p:sp>
        <p:nvSpPr>
          <p:cNvPr id="7" name="Rectangle 6"/>
          <p:cNvSpPr/>
          <p:nvPr/>
        </p:nvSpPr>
        <p:spPr>
          <a:xfrm>
            <a:off x="378885" y="5090456"/>
            <a:ext cx="11432116" cy="117955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378885" y="6263390"/>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741" y="5090456"/>
            <a:ext cx="10363200" cy="772463"/>
          </a:xfrm>
          <a:noFill/>
        </p:spPr>
        <p:txBody>
          <a:bodyPr anchor="b" anchorCtr="0">
            <a:normAutofit/>
          </a:bodyPr>
          <a:lstStyle>
            <a:lvl1pPr algn="l">
              <a:defRPr sz="3600" b="0" i="0" cap="none" baseline="0"/>
            </a:lvl1pPr>
          </a:lstStyle>
          <a:p>
            <a:r>
              <a:rPr lang="en-US" dirty="0"/>
              <a:t>Click to edit Master title style</a:t>
            </a:r>
            <a:endParaRPr dirty="0"/>
          </a:p>
        </p:txBody>
      </p:sp>
      <p:sp>
        <p:nvSpPr>
          <p:cNvPr id="3" name="Text Placeholder 2"/>
          <p:cNvSpPr>
            <a:spLocks noGrp="1"/>
          </p:cNvSpPr>
          <p:nvPr>
            <p:ph type="body" idx="1"/>
          </p:nvPr>
        </p:nvSpPr>
        <p:spPr>
          <a:xfrm>
            <a:off x="627530" y="5862918"/>
            <a:ext cx="10309412"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5601" y="1606578"/>
            <a:ext cx="5242560" cy="4727669"/>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438635" y="1606578"/>
            <a:ext cx="5242560" cy="4727669"/>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075279" y="167347"/>
            <a:ext cx="840828" cy="359760"/>
          </a:xfrm>
          <a:prstGeom prst="rect">
            <a:avLst/>
          </a:prstGeom>
        </p:spPr>
        <p:txBody>
          <a:bodyPr/>
          <a:lstStyle/>
          <a:p>
            <a:fld id="{5FD889E0-CAB2-4699-909D-B9A88D47ACBE}" type="slidenum">
              <a:rPr lang="en-US" smtClean="0"/>
              <a:t>‹#›</a:t>
            </a:fld>
            <a:endParaRPr lang="en-US"/>
          </a:p>
        </p:txBody>
      </p:sp>
      <p:sp>
        <p:nvSpPr>
          <p:cNvPr id="13" name="Rectangle 12">
            <a:extLst>
              <a:ext uri="{FF2B5EF4-FFF2-40B4-BE49-F238E27FC236}">
                <a16:creationId xmlns:a16="http://schemas.microsoft.com/office/drawing/2014/main" id="{34D93677-88CB-2E4A-BE4A-539BE352E039}"/>
              </a:ext>
            </a:extLst>
          </p:cNvPr>
          <p:cNvSpPr/>
          <p:nvPr userDrawn="1"/>
        </p:nvSpPr>
        <p:spPr>
          <a:xfrm>
            <a:off x="378885" y="259826"/>
            <a:ext cx="11432116" cy="81120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a:extLst>
              <a:ext uri="{FF2B5EF4-FFF2-40B4-BE49-F238E27FC236}">
                <a16:creationId xmlns:a16="http://schemas.microsoft.com/office/drawing/2014/main" id="{7C6DD81C-C82F-A84A-AC5A-8C75D3AB1470}"/>
              </a:ext>
            </a:extLst>
          </p:cNvPr>
          <p:cNvGrpSpPr/>
          <p:nvPr userDrawn="1"/>
        </p:nvGrpSpPr>
        <p:grpSpPr>
          <a:xfrm>
            <a:off x="378885" y="1087987"/>
            <a:ext cx="11435164" cy="137411"/>
            <a:chOff x="284163" y="1577847"/>
            <a:chExt cx="8576373" cy="137411"/>
          </a:xfrm>
        </p:grpSpPr>
        <p:sp>
          <p:nvSpPr>
            <p:cNvPr id="15" name="Rectangle 14">
              <a:extLst>
                <a:ext uri="{FF2B5EF4-FFF2-40B4-BE49-F238E27FC236}">
                  <a16:creationId xmlns:a16="http://schemas.microsoft.com/office/drawing/2014/main" id="{DCBF52C1-DEE2-1C43-8593-B59483682E6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a:extLst>
                <a:ext uri="{FF2B5EF4-FFF2-40B4-BE49-F238E27FC236}">
                  <a16:creationId xmlns:a16="http://schemas.microsoft.com/office/drawing/2014/main" id="{722EC6AB-74F3-5649-B121-C7699956C009}"/>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a:extLst>
                <a:ext uri="{FF2B5EF4-FFF2-40B4-BE49-F238E27FC236}">
                  <a16:creationId xmlns:a16="http://schemas.microsoft.com/office/drawing/2014/main" id="{FEA8CDCC-9CF1-3E4E-B320-1B1FB6A6057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8" name="Title 1">
            <a:extLst>
              <a:ext uri="{FF2B5EF4-FFF2-40B4-BE49-F238E27FC236}">
                <a16:creationId xmlns:a16="http://schemas.microsoft.com/office/drawing/2014/main" id="{AF81BA4D-6B22-414E-9D15-4CAE0B922843}"/>
              </a:ext>
            </a:extLst>
          </p:cNvPr>
          <p:cNvSpPr>
            <a:spLocks noGrp="1"/>
          </p:cNvSpPr>
          <p:nvPr>
            <p:ph type="title"/>
          </p:nvPr>
        </p:nvSpPr>
        <p:spPr>
          <a:xfrm>
            <a:off x="378885" y="434434"/>
            <a:ext cx="11432116" cy="636597"/>
          </a:xfrm>
        </p:spPr>
        <p:txBody>
          <a:bodyPr>
            <a:noAutofit/>
          </a:bodyPr>
          <a:lstStyle>
            <a:lvl1pPr>
              <a:defRPr sz="3600"/>
            </a:lvl1pPr>
          </a:lstStyle>
          <a:p>
            <a:r>
              <a:rPr lang="en-US" dirty="0"/>
              <a:t>Click to edit Master title style</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883" y="1358622"/>
            <a:ext cx="524256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883" y="2191872"/>
            <a:ext cx="5242560" cy="4231694"/>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6372660" y="1358622"/>
            <a:ext cx="524256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2660" y="2191872"/>
            <a:ext cx="5242560" cy="4231694"/>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11075279" y="167347"/>
            <a:ext cx="840828" cy="359760"/>
          </a:xfrm>
          <a:prstGeom prst="rect">
            <a:avLst/>
          </a:prstGeom>
        </p:spPr>
        <p:txBody>
          <a:bodyPr/>
          <a:lstStyle/>
          <a:p>
            <a:fld id="{5FD889E0-CAB2-4699-909D-B9A88D47ACBE}" type="slidenum">
              <a:rPr lang="en-US" smtClean="0"/>
              <a:t>‹#›</a:t>
            </a:fld>
            <a:endParaRPr lang="en-US"/>
          </a:p>
        </p:txBody>
      </p:sp>
      <p:sp>
        <p:nvSpPr>
          <p:cNvPr id="15" name="Rectangle 14">
            <a:extLst>
              <a:ext uri="{FF2B5EF4-FFF2-40B4-BE49-F238E27FC236}">
                <a16:creationId xmlns:a16="http://schemas.microsoft.com/office/drawing/2014/main" id="{2C2E02E4-FBDF-7F4B-AEEF-08EEB6879FA7}"/>
              </a:ext>
            </a:extLst>
          </p:cNvPr>
          <p:cNvSpPr/>
          <p:nvPr userDrawn="1"/>
        </p:nvSpPr>
        <p:spPr>
          <a:xfrm>
            <a:off x="378885" y="259826"/>
            <a:ext cx="11432116" cy="81120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a:extLst>
              <a:ext uri="{FF2B5EF4-FFF2-40B4-BE49-F238E27FC236}">
                <a16:creationId xmlns:a16="http://schemas.microsoft.com/office/drawing/2014/main" id="{6E63364A-3CFE-D24C-BD9E-97404A583E8C}"/>
              </a:ext>
            </a:extLst>
          </p:cNvPr>
          <p:cNvGrpSpPr/>
          <p:nvPr userDrawn="1"/>
        </p:nvGrpSpPr>
        <p:grpSpPr>
          <a:xfrm>
            <a:off x="378885" y="1087987"/>
            <a:ext cx="11435164" cy="137411"/>
            <a:chOff x="284163" y="1577847"/>
            <a:chExt cx="8576373" cy="137411"/>
          </a:xfrm>
        </p:grpSpPr>
        <p:sp>
          <p:nvSpPr>
            <p:cNvPr id="17" name="Rectangle 16">
              <a:extLst>
                <a:ext uri="{FF2B5EF4-FFF2-40B4-BE49-F238E27FC236}">
                  <a16:creationId xmlns:a16="http://schemas.microsoft.com/office/drawing/2014/main" id="{F9EEDE14-98AF-5A43-B3E3-1393A2677CB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a:extLst>
                <a:ext uri="{FF2B5EF4-FFF2-40B4-BE49-F238E27FC236}">
                  <a16:creationId xmlns:a16="http://schemas.microsoft.com/office/drawing/2014/main" id="{BEE7A567-BA84-DA41-A62E-D5B8AA239D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a:extLst>
                <a:ext uri="{FF2B5EF4-FFF2-40B4-BE49-F238E27FC236}">
                  <a16:creationId xmlns:a16="http://schemas.microsoft.com/office/drawing/2014/main" id="{D7320235-13DA-C841-BCB8-6F4BD5227F7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0" name="Title 1">
            <a:extLst>
              <a:ext uri="{FF2B5EF4-FFF2-40B4-BE49-F238E27FC236}">
                <a16:creationId xmlns:a16="http://schemas.microsoft.com/office/drawing/2014/main" id="{E0C1EB4D-A322-0A43-965D-D669A5F1951A}"/>
              </a:ext>
            </a:extLst>
          </p:cNvPr>
          <p:cNvSpPr>
            <a:spLocks noGrp="1"/>
          </p:cNvSpPr>
          <p:nvPr>
            <p:ph type="title"/>
          </p:nvPr>
        </p:nvSpPr>
        <p:spPr>
          <a:xfrm>
            <a:off x="378885" y="434434"/>
            <a:ext cx="11432116" cy="636597"/>
          </a:xfrm>
        </p:spPr>
        <p:txBody>
          <a:bodyPr>
            <a:noAutofit/>
          </a:bodyPr>
          <a:lstStyle>
            <a:lvl1pPr>
              <a:defRPr sz="3600"/>
            </a:lvl1pPr>
          </a:lstStyle>
          <a:p>
            <a:r>
              <a:rPr lang="en-US" dirty="0"/>
              <a:t>Click to edit Master title style</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251665B-C24A-4702-B522-6A4334602E03}" type="datetimeFigureOut">
              <a:rPr lang="en-US" smtClean="0"/>
              <a:t>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075279" y="167347"/>
            <a:ext cx="840828" cy="359760"/>
          </a:xfrm>
          <a:prstGeom prst="rect">
            <a:avLst/>
          </a:prstGeom>
        </p:spPr>
        <p:txBody>
          <a:bodyPr/>
          <a:lstStyle/>
          <a:p>
            <a:fld id="{5FD889E0-CAB2-4699-909D-B9A88D47ACBE}" type="slidenum">
              <a:rPr lang="en-US" smtClean="0"/>
              <a:t>‹#›</a:t>
            </a:fld>
            <a:endParaRPr lang="en-US"/>
          </a:p>
        </p:txBody>
      </p:sp>
      <p:sp>
        <p:nvSpPr>
          <p:cNvPr id="11" name="Rectangle 10">
            <a:extLst>
              <a:ext uri="{FF2B5EF4-FFF2-40B4-BE49-F238E27FC236}">
                <a16:creationId xmlns:a16="http://schemas.microsoft.com/office/drawing/2014/main" id="{5EE6F86C-8C86-7044-A484-8677970C5FA6}"/>
              </a:ext>
            </a:extLst>
          </p:cNvPr>
          <p:cNvSpPr/>
          <p:nvPr userDrawn="1"/>
        </p:nvSpPr>
        <p:spPr>
          <a:xfrm>
            <a:off x="378885" y="259826"/>
            <a:ext cx="11432116" cy="81120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2" name="Group 11">
            <a:extLst>
              <a:ext uri="{FF2B5EF4-FFF2-40B4-BE49-F238E27FC236}">
                <a16:creationId xmlns:a16="http://schemas.microsoft.com/office/drawing/2014/main" id="{A632A1B6-A685-9F4A-BDC8-B96EC3364F6E}"/>
              </a:ext>
            </a:extLst>
          </p:cNvPr>
          <p:cNvGrpSpPr/>
          <p:nvPr userDrawn="1"/>
        </p:nvGrpSpPr>
        <p:grpSpPr>
          <a:xfrm>
            <a:off x="378885" y="1087987"/>
            <a:ext cx="11435164" cy="137411"/>
            <a:chOff x="284163" y="1577847"/>
            <a:chExt cx="8576373" cy="137411"/>
          </a:xfrm>
        </p:grpSpPr>
        <p:sp>
          <p:nvSpPr>
            <p:cNvPr id="13" name="Rectangle 12">
              <a:extLst>
                <a:ext uri="{FF2B5EF4-FFF2-40B4-BE49-F238E27FC236}">
                  <a16:creationId xmlns:a16="http://schemas.microsoft.com/office/drawing/2014/main" id="{9ACE7C14-A632-AA49-ABC0-D2381D5036C6}"/>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a:extLst>
                <a:ext uri="{FF2B5EF4-FFF2-40B4-BE49-F238E27FC236}">
                  <a16:creationId xmlns:a16="http://schemas.microsoft.com/office/drawing/2014/main" id="{5B2381D9-8A1A-F143-8013-1292C8EBF107}"/>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a:extLst>
                <a:ext uri="{FF2B5EF4-FFF2-40B4-BE49-F238E27FC236}">
                  <a16:creationId xmlns:a16="http://schemas.microsoft.com/office/drawing/2014/main" id="{C19DDC16-5E7D-6D43-AA74-17447954AA3A}"/>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
            <a:extLst>
              <a:ext uri="{FF2B5EF4-FFF2-40B4-BE49-F238E27FC236}">
                <a16:creationId xmlns:a16="http://schemas.microsoft.com/office/drawing/2014/main" id="{4AF4D97C-3638-9E47-89E6-A58EE3F113EA}"/>
              </a:ext>
            </a:extLst>
          </p:cNvPr>
          <p:cNvSpPr>
            <a:spLocks noGrp="1"/>
          </p:cNvSpPr>
          <p:nvPr>
            <p:ph type="title"/>
          </p:nvPr>
        </p:nvSpPr>
        <p:spPr>
          <a:xfrm>
            <a:off x="378885" y="434434"/>
            <a:ext cx="11432116" cy="636597"/>
          </a:xfrm>
        </p:spPr>
        <p:txBody>
          <a:bodyPr>
            <a:noAutofit/>
          </a:bodyPr>
          <a:lstStyle>
            <a:lvl1pPr>
              <a:defRPr sz="3600"/>
            </a:lvl1pPr>
          </a:lstStyle>
          <a:p>
            <a:r>
              <a:rPr lang="en-US" dirty="0"/>
              <a:t>Click to edit Master title style</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338" y="2133601"/>
            <a:ext cx="9435663"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9059915" y="6437033"/>
            <a:ext cx="28448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3/1/22</a:t>
            </a:fld>
            <a:endParaRPr lang="en-US"/>
          </a:p>
        </p:txBody>
      </p:sp>
      <p:sp>
        <p:nvSpPr>
          <p:cNvPr id="5" name="Footer Placeholder 4"/>
          <p:cNvSpPr>
            <a:spLocks noGrp="1"/>
          </p:cNvSpPr>
          <p:nvPr>
            <p:ph type="ftr" sz="quarter" idx="3"/>
          </p:nvPr>
        </p:nvSpPr>
        <p:spPr>
          <a:xfrm>
            <a:off x="266264" y="6437033"/>
            <a:ext cx="8166536"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2" name="Title Placeholder 1"/>
          <p:cNvSpPr>
            <a:spLocks noGrp="1"/>
          </p:cNvSpPr>
          <p:nvPr>
            <p:ph type="title"/>
          </p:nvPr>
        </p:nvSpPr>
        <p:spPr>
          <a:xfrm>
            <a:off x="378885" y="630382"/>
            <a:ext cx="11432116"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cSld>
  <p:clrMap bg1="lt1" tx1="dk1" bg2="lt2" tx2="dk2" accent1="accent1" accent2="accent2" accent3="accent3" accent4="accent4" accent5="accent5" accent6="accent6" hlink="hlink" folHlink="folHlink"/>
  <p:sldLayoutIdLst>
    <p:sldLayoutId id="2147484338" r:id="rId1"/>
    <p:sldLayoutId id="2147484339" r:id="rId2"/>
    <p:sldLayoutId id="2147484355" r:id="rId3"/>
    <p:sldLayoutId id="2147484354"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 id="2147484349" r:id="rId13"/>
    <p:sldLayoutId id="2147484350" r:id="rId14"/>
    <p:sldLayoutId id="2147484351" r:id="rId15"/>
    <p:sldLayoutId id="2147484352" r:id="rId16"/>
    <p:sldLayoutId id="2147484353"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There is Nothing Magical About Recursion</a:t>
            </a:r>
          </a:p>
        </p:txBody>
      </p:sp>
      <p:sp>
        <p:nvSpPr>
          <p:cNvPr id="3" name="Subtitle 2"/>
          <p:cNvSpPr>
            <a:spLocks noGrp="1"/>
          </p:cNvSpPr>
          <p:nvPr>
            <p:ph type="subTitle" idx="1"/>
          </p:nvPr>
        </p:nvSpPr>
        <p:spPr/>
        <p:txBody>
          <a:bodyPr>
            <a:normAutofit fontScale="85000" lnSpcReduction="20000"/>
          </a:bodyPr>
          <a:lstStyle/>
          <a:p>
            <a:r>
              <a:rPr lang="en-US" dirty="0"/>
              <a:t>Or How Using a Stack Gives Us Recursion for Free</a:t>
            </a:r>
          </a:p>
        </p:txBody>
      </p:sp>
    </p:spTree>
    <p:extLst>
      <p:ext uri="{BB962C8B-B14F-4D97-AF65-F5344CB8AC3E}">
        <p14:creationId xmlns:p14="http://schemas.microsoft.com/office/powerpoint/2010/main" val="75962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 code is always the same</a:t>
            </a:r>
          </a:p>
        </p:txBody>
      </p:sp>
      <p:sp>
        <p:nvSpPr>
          <p:cNvPr id="3" name="Content Placeholder 2"/>
          <p:cNvSpPr>
            <a:spLocks noGrp="1"/>
          </p:cNvSpPr>
          <p:nvPr>
            <p:ph idx="1"/>
          </p:nvPr>
        </p:nvSpPr>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ADD	R6, R6, -4	; Allocate space</a:t>
            </a:r>
          </a:p>
          <a:p>
            <a:pPr marL="0" indent="0">
              <a:spcBef>
                <a:spcPts val="600"/>
              </a:spcBef>
              <a:buNone/>
            </a:pPr>
            <a:r>
              <a:rPr lang="en-US" b="1" dirty="0">
                <a:latin typeface="Courier New" panose="02070309020205020404" pitchFamily="49" charset="0"/>
                <a:cs typeface="Courier New" panose="02070309020205020404" pitchFamily="49" charset="0"/>
              </a:rPr>
              <a:t> 		STR	R7, R6, 2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spcBef>
                <a:spcPts val="600"/>
              </a:spcBef>
              <a:buNone/>
            </a:pPr>
            <a:r>
              <a:rPr lang="en-US" b="1" dirty="0">
                <a:latin typeface="Courier New" panose="02070309020205020404" pitchFamily="49" charset="0"/>
                <a:cs typeface="Courier New" panose="02070309020205020404" pitchFamily="49" charset="0"/>
              </a:rPr>
              <a:t>		STR	R5, R6, 1	; Save Old FP</a:t>
            </a:r>
          </a:p>
          <a:p>
            <a:pPr marL="0" indent="0">
              <a:spcBef>
                <a:spcPts val="600"/>
              </a:spcBef>
              <a:buNone/>
            </a:pPr>
            <a:r>
              <a:rPr lang="en-US" b="1" dirty="0">
                <a:latin typeface="Courier New" panose="02070309020205020404" pitchFamily="49" charset="0"/>
                <a:cs typeface="Courier New" panose="02070309020205020404" pitchFamily="49" charset="0"/>
              </a:rPr>
              <a:t>		ADD	R5, R6, 0	; Copy SP to FP</a:t>
            </a:r>
          </a:p>
          <a:p>
            <a:pPr marL="0" indent="0">
              <a:spcBef>
                <a:spcPts val="600"/>
              </a:spcBef>
              <a:buNone/>
            </a:pPr>
            <a:r>
              <a:rPr lang="en-US" b="1" dirty="0">
                <a:latin typeface="Courier New" panose="02070309020205020404" pitchFamily="49" charset="0"/>
                <a:cs typeface="Courier New" panose="02070309020205020404" pitchFamily="49" charset="0"/>
              </a:rPr>
              <a:t>		</a:t>
            </a:r>
            <a:endParaRPr lang="en-US" b="1" dirty="0">
              <a:solidFill>
                <a:srgbClr val="00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noAutofit/>
          </a:bodyPr>
          <a:lstStyle/>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3271" y="410214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4" name="Right Arrow 13"/>
          <p:cNvSpPr/>
          <p:nvPr/>
        </p:nvSpPr>
        <p:spPr>
          <a:xfrm>
            <a:off x="8794377"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Folded Corner 11"/>
          <p:cNvSpPr/>
          <p:nvPr/>
        </p:nvSpPr>
        <p:spPr>
          <a:xfrm>
            <a:off x="5614219" y="4168877"/>
            <a:ext cx="2664542" cy="2497394"/>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mic Sans MS" panose="030F0702030302020204" pitchFamily="66" charset="0"/>
              </a:rPr>
              <a:t>Note: The space that is being pointed to by R5 and R6 can be used to store the first local variable, but it must be present. In our example we will put “answer” there.  </a:t>
            </a:r>
          </a:p>
        </p:txBody>
      </p:sp>
    </p:spTree>
    <p:extLst>
      <p:ext uri="{BB962C8B-B14F-4D97-AF65-F5344CB8AC3E}">
        <p14:creationId xmlns:p14="http://schemas.microsoft.com/office/powerpoint/2010/main" val="79714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 code is always the same</a:t>
            </a:r>
          </a:p>
        </p:txBody>
      </p:sp>
      <p:sp>
        <p:nvSpPr>
          <p:cNvPr id="3" name="Content Placeholder 2"/>
          <p:cNvSpPr>
            <a:spLocks noGrp="1"/>
          </p:cNvSpPr>
          <p:nvPr>
            <p:ph idx="1"/>
          </p:nvPr>
        </p:nvSpPr>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ADD	R6, R6, -4	; Allocate space</a:t>
            </a:r>
          </a:p>
          <a:p>
            <a:pPr marL="0" indent="0">
              <a:spcBef>
                <a:spcPts val="600"/>
              </a:spcBef>
              <a:buNone/>
            </a:pPr>
            <a:r>
              <a:rPr lang="en-US" b="1" dirty="0">
                <a:latin typeface="Courier New" panose="02070309020205020404" pitchFamily="49" charset="0"/>
                <a:cs typeface="Courier New" panose="02070309020205020404" pitchFamily="49" charset="0"/>
              </a:rPr>
              <a:t> 		STR	R7, R6, 2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spcBef>
                <a:spcPts val="600"/>
              </a:spcBef>
              <a:buNone/>
            </a:pPr>
            <a:r>
              <a:rPr lang="en-US" b="1" dirty="0">
                <a:latin typeface="Courier New" panose="02070309020205020404" pitchFamily="49" charset="0"/>
                <a:cs typeface="Courier New" panose="02070309020205020404" pitchFamily="49" charset="0"/>
              </a:rPr>
              <a:t>		STR	R5, R6, 1	; Save Old FP</a:t>
            </a:r>
          </a:p>
          <a:p>
            <a:pPr marL="0" indent="0">
              <a:spcBef>
                <a:spcPts val="600"/>
              </a:spcBef>
              <a:buNone/>
            </a:pPr>
            <a:r>
              <a:rPr lang="en-US" b="1" dirty="0">
                <a:latin typeface="Courier New" panose="02070309020205020404" pitchFamily="49" charset="0"/>
                <a:cs typeface="Courier New" panose="02070309020205020404" pitchFamily="49" charset="0"/>
              </a:rPr>
              <a:t>		ADD	R5, R6, 0	; Copy SP to FP</a:t>
            </a:r>
          </a:p>
          <a:p>
            <a:pPr marL="0" indent="0">
              <a:spcBef>
                <a:spcPts val="600"/>
              </a:spcBef>
              <a:buNone/>
            </a:pPr>
            <a:r>
              <a:rPr lang="en-US" b="1" dirty="0">
                <a:latin typeface="Courier New" panose="02070309020205020404" pitchFamily="49" charset="0"/>
                <a:cs typeface="Courier New" panose="02070309020205020404" pitchFamily="49" charset="0"/>
              </a:rPr>
              <a:t>		</a:t>
            </a:r>
            <a:endParaRPr lang="en-US" b="1" dirty="0">
              <a:solidFill>
                <a:srgbClr val="00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noAutofit/>
          </a:bodyPr>
          <a:lstStyle/>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3271" y="410214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4" name="Right Arrow 13"/>
          <p:cNvSpPr/>
          <p:nvPr/>
        </p:nvSpPr>
        <p:spPr>
          <a:xfrm>
            <a:off x="8794377"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Folded Corner 11"/>
          <p:cNvSpPr/>
          <p:nvPr/>
        </p:nvSpPr>
        <p:spPr>
          <a:xfrm>
            <a:off x="5614219" y="4168876"/>
            <a:ext cx="2664542" cy="2689123"/>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mic Sans MS" panose="030F0702030302020204" pitchFamily="66" charset="0"/>
              </a:rPr>
              <a:t>If there are more local variables we can move the stack pointer and make space for them here. In our example there are no more so we are good.</a:t>
            </a:r>
          </a:p>
        </p:txBody>
      </p:sp>
    </p:spTree>
    <p:extLst>
      <p:ext uri="{BB962C8B-B14F-4D97-AF65-F5344CB8AC3E}">
        <p14:creationId xmlns:p14="http://schemas.microsoft.com/office/powerpoint/2010/main" val="2960850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 code is always the same</a:t>
            </a:r>
          </a:p>
        </p:txBody>
      </p:sp>
      <p:sp>
        <p:nvSpPr>
          <p:cNvPr id="3" name="Content Placeholder 2"/>
          <p:cNvSpPr>
            <a:spLocks noGrp="1"/>
          </p:cNvSpPr>
          <p:nvPr>
            <p:ph idx="1"/>
          </p:nvPr>
        </p:nvSpPr>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ADD	R6, R6, -4	; Allocate space</a:t>
            </a:r>
          </a:p>
          <a:p>
            <a:pPr marL="0" indent="0">
              <a:spcBef>
                <a:spcPts val="600"/>
              </a:spcBef>
              <a:buNone/>
            </a:pPr>
            <a:r>
              <a:rPr lang="en-US" b="1" dirty="0">
                <a:latin typeface="Courier New" panose="02070309020205020404" pitchFamily="49" charset="0"/>
                <a:cs typeface="Courier New" panose="02070309020205020404" pitchFamily="49" charset="0"/>
              </a:rPr>
              <a:t> 		STR	R7, R6, 2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spcBef>
                <a:spcPts val="600"/>
              </a:spcBef>
              <a:buNone/>
            </a:pPr>
            <a:r>
              <a:rPr lang="en-US" b="1" dirty="0">
                <a:latin typeface="Courier New" panose="02070309020205020404" pitchFamily="49" charset="0"/>
                <a:cs typeface="Courier New" panose="02070309020205020404" pitchFamily="49" charset="0"/>
              </a:rPr>
              <a:t>		STR	R5, R6, 1	; Save Old FP</a:t>
            </a:r>
          </a:p>
          <a:p>
            <a:pPr marL="0" indent="0">
              <a:spcBef>
                <a:spcPts val="600"/>
              </a:spcBef>
              <a:buNone/>
            </a:pPr>
            <a:r>
              <a:rPr lang="en-US" b="1" dirty="0">
                <a:latin typeface="Courier New" panose="02070309020205020404" pitchFamily="49" charset="0"/>
                <a:cs typeface="Courier New" panose="02070309020205020404" pitchFamily="49" charset="0"/>
              </a:rPr>
              <a:t>		ADD	R5, R6, 0	; Copy SP to FP</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ADD	R6, R6, -5</a:t>
            </a:r>
            <a:r>
              <a:rPr lang="en-US" b="1" dirty="0">
                <a:solidFill>
                  <a:srgbClr val="000000"/>
                </a:solidFill>
                <a:latin typeface="Courier New" panose="02070309020205020404" pitchFamily="49" charset="0"/>
                <a:cs typeface="Courier New" panose="02070309020205020404" pitchFamily="49" charset="0"/>
              </a:rPr>
              <a:t>	; Room for 5 regs</a:t>
            </a:r>
          </a:p>
          <a:p>
            <a:pPr marL="0" indent="0">
              <a:spcBef>
                <a:spcPts val="600"/>
              </a:spcBef>
              <a:buNone/>
            </a:pPr>
            <a:r>
              <a:rPr lang="en-US" b="1" dirty="0">
                <a:solidFill>
                  <a:srgbClr val="000000"/>
                </a:solidFill>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noAutofit/>
          </a:bodyPr>
          <a:lstStyle/>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76858" y="2083938"/>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4" name="Right Arrow 13"/>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5" name="TextBox 14">
            <a:extLst>
              <a:ext uri="{FF2B5EF4-FFF2-40B4-BE49-F238E27FC236}">
                <a16:creationId xmlns:a16="http://schemas.microsoft.com/office/drawing/2014/main" id="{FEFF60D0-8076-9A43-9700-1D0B9B312664}"/>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6" name="TextBox 15">
            <a:extLst>
              <a:ext uri="{FF2B5EF4-FFF2-40B4-BE49-F238E27FC236}">
                <a16:creationId xmlns:a16="http://schemas.microsoft.com/office/drawing/2014/main" id="{99D19D27-E4B3-424F-87BA-777EF2B87551}"/>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endParaRPr lang="en-US" dirty="0"/>
          </a:p>
        </p:txBody>
      </p:sp>
      <p:sp>
        <p:nvSpPr>
          <p:cNvPr id="17" name="TextBox 16">
            <a:extLst>
              <a:ext uri="{FF2B5EF4-FFF2-40B4-BE49-F238E27FC236}">
                <a16:creationId xmlns:a16="http://schemas.microsoft.com/office/drawing/2014/main" id="{646749F5-FB42-A248-87F5-822D5EFB4830}"/>
              </a:ext>
            </a:extLst>
          </p:cNvPr>
          <p:cNvSpPr txBox="1"/>
          <p:nvPr/>
        </p:nvSpPr>
        <p:spPr>
          <a:xfrm>
            <a:off x="10378043" y="2229226"/>
            <a:ext cx="1686135" cy="415551"/>
          </a:xfrm>
          <a:prstGeom prst="rect">
            <a:avLst/>
          </a:prstGeom>
          <a:noFill/>
          <a:ln w="28575">
            <a:solidFill>
              <a:schemeClr val="tx1"/>
            </a:solidFill>
          </a:ln>
        </p:spPr>
        <p:txBody>
          <a:bodyPr wrap="square" rtlCol="0">
            <a:noAutofit/>
          </a:bodyPr>
          <a:lstStyle/>
          <a:p>
            <a:endParaRPr lang="en-US" dirty="0"/>
          </a:p>
        </p:txBody>
      </p:sp>
    </p:spTree>
    <p:extLst>
      <p:ext uri="{BB962C8B-B14F-4D97-AF65-F5344CB8AC3E}">
        <p14:creationId xmlns:p14="http://schemas.microsoft.com/office/powerpoint/2010/main" val="4123367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 code is always the same</a:t>
            </a:r>
          </a:p>
        </p:txBody>
      </p:sp>
      <p:sp>
        <p:nvSpPr>
          <p:cNvPr id="3" name="Content Placeholder 2"/>
          <p:cNvSpPr>
            <a:spLocks noGrp="1"/>
          </p:cNvSpPr>
          <p:nvPr>
            <p:ph idx="1"/>
          </p:nvPr>
        </p:nvSpPr>
        <p:spPr>
          <a:xfrm>
            <a:off x="2030572" y="1349283"/>
            <a:ext cx="8460316" cy="4896777"/>
          </a:xfrm>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ADD	R6, R6, -4	; Allocate space</a:t>
            </a:r>
          </a:p>
          <a:p>
            <a:pPr marL="0" indent="0">
              <a:spcBef>
                <a:spcPts val="600"/>
              </a:spcBef>
              <a:buNone/>
            </a:pPr>
            <a:r>
              <a:rPr lang="en-US" b="1" dirty="0">
                <a:latin typeface="Courier New" panose="02070309020205020404" pitchFamily="49" charset="0"/>
                <a:cs typeface="Courier New" panose="02070309020205020404" pitchFamily="49" charset="0"/>
              </a:rPr>
              <a:t> 		STR	R7, R6, 2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spcBef>
                <a:spcPts val="600"/>
              </a:spcBef>
              <a:buNone/>
            </a:pPr>
            <a:r>
              <a:rPr lang="en-US" b="1" dirty="0">
                <a:latin typeface="Courier New" panose="02070309020205020404" pitchFamily="49" charset="0"/>
                <a:cs typeface="Courier New" panose="02070309020205020404" pitchFamily="49" charset="0"/>
              </a:rPr>
              <a:t>		STR	R5, R6, 1	; Save Old FP</a:t>
            </a:r>
          </a:p>
          <a:p>
            <a:pPr marL="0" indent="0">
              <a:spcBef>
                <a:spcPts val="600"/>
              </a:spcBef>
              <a:buNone/>
            </a:pPr>
            <a:r>
              <a:rPr lang="en-US" b="1" dirty="0">
                <a:latin typeface="Courier New" panose="02070309020205020404" pitchFamily="49" charset="0"/>
                <a:cs typeface="Courier New" panose="02070309020205020404" pitchFamily="49" charset="0"/>
              </a:rPr>
              <a:t>		ADD	R5, R6, 0	; Copy SP to FP</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000000"/>
                </a:solidFill>
                <a:latin typeface="Courier New" panose="02070309020205020404" pitchFamily="49" charset="0"/>
                <a:cs typeface="Courier New" panose="02070309020205020404" pitchFamily="49" charset="0"/>
              </a:rPr>
              <a:t>ADD	R6, R6, -5; Room for 5 regs</a:t>
            </a:r>
          </a:p>
          <a:p>
            <a:pPr marL="0" indent="0">
              <a:spcBef>
                <a:spcPts val="600"/>
              </a:spcBef>
              <a:buNone/>
            </a:pP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R0, R5, -1	</a:t>
            </a:r>
          </a:p>
          <a:p>
            <a:pPr marL="0" indent="0">
              <a:spcBef>
                <a:spcPts val="600"/>
              </a:spcBef>
              <a:buNone/>
            </a:pPr>
            <a:r>
              <a:rPr lang="en-US" b="1" dirty="0">
                <a:solidFill>
                  <a:srgbClr val="000000"/>
                </a:solidFill>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76323" y="207000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4" name="Right Arrow 13"/>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5" name="TextBox 14">
            <a:extLst>
              <a:ext uri="{FF2B5EF4-FFF2-40B4-BE49-F238E27FC236}">
                <a16:creationId xmlns:a16="http://schemas.microsoft.com/office/drawing/2014/main" id="{7529A50E-0D8E-3541-9BA1-34C33336F7D3}"/>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endParaRPr lang="en-US" dirty="0"/>
          </a:p>
        </p:txBody>
      </p:sp>
      <p:sp>
        <p:nvSpPr>
          <p:cNvPr id="16" name="TextBox 15">
            <a:extLst>
              <a:ext uri="{FF2B5EF4-FFF2-40B4-BE49-F238E27FC236}">
                <a16:creationId xmlns:a16="http://schemas.microsoft.com/office/drawing/2014/main" id="{80AF179A-7AB6-0D4B-9F0E-765F08A4F034}"/>
              </a:ext>
            </a:extLst>
          </p:cNvPr>
          <p:cNvSpPr txBox="1"/>
          <p:nvPr/>
        </p:nvSpPr>
        <p:spPr>
          <a:xfrm>
            <a:off x="10378043" y="2229226"/>
            <a:ext cx="1686135" cy="415551"/>
          </a:xfrm>
          <a:prstGeom prst="rect">
            <a:avLst/>
          </a:prstGeom>
          <a:noFill/>
          <a:ln w="28575">
            <a:solidFill>
              <a:schemeClr val="tx1"/>
            </a:solidFill>
          </a:ln>
        </p:spPr>
        <p:txBody>
          <a:bodyPr wrap="square" rtlCol="0">
            <a:noAutofit/>
          </a:bodyPr>
          <a:lstStyle/>
          <a:p>
            <a:endParaRPr lang="en-US" dirty="0"/>
          </a:p>
        </p:txBody>
      </p:sp>
    </p:spTree>
    <p:extLst>
      <p:ext uri="{BB962C8B-B14F-4D97-AF65-F5344CB8AC3E}">
        <p14:creationId xmlns:p14="http://schemas.microsoft.com/office/powerpoint/2010/main" val="2660961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 code is always the same</a:t>
            </a:r>
          </a:p>
        </p:txBody>
      </p:sp>
      <p:sp>
        <p:nvSpPr>
          <p:cNvPr id="3" name="Content Placeholder 2"/>
          <p:cNvSpPr>
            <a:spLocks noGrp="1"/>
          </p:cNvSpPr>
          <p:nvPr>
            <p:ph idx="1"/>
          </p:nvPr>
        </p:nvSpPr>
        <p:spPr>
          <a:xfrm>
            <a:off x="1911849" y="1306006"/>
            <a:ext cx="8460316" cy="4896777"/>
          </a:xfrm>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ADD	R6, R6, -4	; Allocate space</a:t>
            </a:r>
          </a:p>
          <a:p>
            <a:pPr marL="0" indent="0">
              <a:spcBef>
                <a:spcPts val="600"/>
              </a:spcBef>
              <a:buNone/>
            </a:pPr>
            <a:r>
              <a:rPr lang="en-US" b="1" dirty="0">
                <a:latin typeface="Courier New" panose="02070309020205020404" pitchFamily="49" charset="0"/>
                <a:cs typeface="Courier New" panose="02070309020205020404" pitchFamily="49" charset="0"/>
              </a:rPr>
              <a:t> 		STR	R7, R6, 2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spcBef>
                <a:spcPts val="600"/>
              </a:spcBef>
              <a:buNone/>
            </a:pPr>
            <a:r>
              <a:rPr lang="en-US" b="1" dirty="0">
                <a:latin typeface="Courier New" panose="02070309020205020404" pitchFamily="49" charset="0"/>
                <a:cs typeface="Courier New" panose="02070309020205020404" pitchFamily="49" charset="0"/>
              </a:rPr>
              <a:t>		STR	R5, R6, 1	; Save Old FP</a:t>
            </a:r>
          </a:p>
          <a:p>
            <a:pPr marL="0" indent="0">
              <a:spcBef>
                <a:spcPts val="600"/>
              </a:spcBef>
              <a:buNone/>
            </a:pPr>
            <a:r>
              <a:rPr lang="en-US" b="1" dirty="0">
                <a:latin typeface="Courier New" panose="02070309020205020404" pitchFamily="49" charset="0"/>
                <a:cs typeface="Courier New" panose="02070309020205020404" pitchFamily="49" charset="0"/>
              </a:rPr>
              <a:t>		ADD	R5, R6, 0	; Copy SP to FP</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000000"/>
                </a:solidFill>
                <a:latin typeface="Courier New" panose="02070309020205020404" pitchFamily="49" charset="0"/>
                <a:cs typeface="Courier New" panose="02070309020205020404" pitchFamily="49" charset="0"/>
              </a:rPr>
              <a:t>ADD	R6, R6, -5	; Room for 5 regs</a:t>
            </a:r>
          </a:p>
          <a:p>
            <a:pPr marL="0" indent="0">
              <a:spcBef>
                <a:spcPts val="600"/>
              </a:spcBef>
              <a:buNone/>
            </a:pPr>
            <a:r>
              <a:rPr lang="en-US" b="1" dirty="0">
                <a:solidFill>
                  <a:srgbClr val="000000"/>
                </a:solidFill>
                <a:latin typeface="Courier New" panose="02070309020205020404" pitchFamily="49" charset="0"/>
                <a:cs typeface="Courier New" panose="02070309020205020404" pitchFamily="49" charset="0"/>
              </a:rPr>
              <a:t>		STR 	R0, R5, -1	</a:t>
            </a:r>
          </a:p>
          <a:p>
            <a:pPr marL="0" indent="0">
              <a:spcBef>
                <a:spcPts val="600"/>
              </a:spcBef>
              <a:buNone/>
            </a:pP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R1, R5, -2	</a:t>
            </a:r>
          </a:p>
          <a:p>
            <a:pPr marL="0" indent="0">
              <a:spcBef>
                <a:spcPts val="600"/>
              </a:spcBef>
              <a:buNone/>
            </a:pP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R2, R5, -3	</a:t>
            </a:r>
          </a:p>
          <a:p>
            <a:pPr marL="0" indent="0">
              <a:spcBef>
                <a:spcPts val="600"/>
              </a:spcBef>
              <a:buNone/>
            </a:pP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R3, R5, -4	</a:t>
            </a:r>
          </a:p>
          <a:p>
            <a:pPr marL="0" indent="0">
              <a:spcBef>
                <a:spcPts val="600"/>
              </a:spcBef>
              <a:buNone/>
            </a:pP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R4, R5, -5	</a:t>
            </a:r>
          </a:p>
          <a:p>
            <a:pPr marL="0" indent="0">
              <a:spcBef>
                <a:spcPts val="600"/>
              </a:spcBef>
              <a:buNone/>
            </a:pPr>
            <a:endParaRPr lang="en-US" b="1" dirty="0">
              <a:solidFill>
                <a:srgbClr val="FF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3" name="Right Arrow 12"/>
          <p:cNvSpPr/>
          <p:nvPr/>
        </p:nvSpPr>
        <p:spPr>
          <a:xfrm>
            <a:off x="9576323" y="2083938"/>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4" name="Right Arrow 13"/>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6" name="TextBox 15">
            <a:extLst>
              <a:ext uri="{FF2B5EF4-FFF2-40B4-BE49-F238E27FC236}">
                <a16:creationId xmlns:a16="http://schemas.microsoft.com/office/drawing/2014/main" id="{FC04BB6D-9F92-754F-A45E-F487F803CFAB}"/>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7" name="TextBox 16">
            <a:extLst>
              <a:ext uri="{FF2B5EF4-FFF2-40B4-BE49-F238E27FC236}">
                <a16:creationId xmlns:a16="http://schemas.microsoft.com/office/drawing/2014/main" id="{A76C0CE8-82F5-BB47-9861-06598B259FA5}"/>
              </a:ext>
            </a:extLst>
          </p:cNvPr>
          <p:cNvSpPr txBox="1"/>
          <p:nvPr/>
        </p:nvSpPr>
        <p:spPr>
          <a:xfrm>
            <a:off x="10367533" y="2229226"/>
            <a:ext cx="1694329"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2688081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ending can be always the same</a:t>
            </a:r>
          </a:p>
        </p:txBody>
      </p:sp>
      <p:sp>
        <p:nvSpPr>
          <p:cNvPr id="3" name="Content Placeholder 2"/>
          <p:cNvSpPr>
            <a:spLocks noGrp="1"/>
          </p:cNvSpPr>
          <p:nvPr>
            <p:ph idx="1"/>
          </p:nvPr>
        </p:nvSpPr>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LDR	R0, R5, 0 </a:t>
            </a:r>
            <a:r>
              <a:rPr lang="en-US" b="1" dirty="0">
                <a:latin typeface="Courier New" panose="02070309020205020404" pitchFamily="49" charset="0"/>
                <a:cs typeface="Courier New" panose="02070309020205020404" pitchFamily="49" charset="0"/>
              </a:rPr>
              <a:t>;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4" name="Right Arrow 13"/>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5" name="Folded Corner 14"/>
          <p:cNvSpPr/>
          <p:nvPr/>
        </p:nvSpPr>
        <p:spPr>
          <a:xfrm>
            <a:off x="5614219" y="3755924"/>
            <a:ext cx="2664542" cy="3102076"/>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mic Sans MS" panose="030F0702030302020204" pitchFamily="66" charset="0"/>
              </a:rPr>
              <a:t>Assume our function has done all it is supposed to do including calculating and storing the final result in </a:t>
            </a:r>
            <a:r>
              <a:rPr lang="en-US" b="1" dirty="0">
                <a:solidFill>
                  <a:schemeClr val="tx1"/>
                </a:solidFill>
                <a:latin typeface="Courier New" panose="02070309020205020404" pitchFamily="49" charset="0"/>
                <a:cs typeface="Courier New" panose="02070309020205020404" pitchFamily="49" charset="0"/>
              </a:rPr>
              <a:t>answer.</a:t>
            </a:r>
          </a:p>
          <a:p>
            <a:r>
              <a:rPr lang="en-US" dirty="0">
                <a:solidFill>
                  <a:schemeClr val="tx1"/>
                </a:solidFill>
                <a:latin typeface="Comic Sans MS" panose="030F0702030302020204" pitchFamily="66" charset="0"/>
                <a:cs typeface="Courier New" panose="02070309020205020404" pitchFamily="49" charset="0"/>
              </a:rPr>
              <a:t>Recall that in our example </a:t>
            </a:r>
            <a:r>
              <a:rPr lang="en-US" b="1" dirty="0">
                <a:solidFill>
                  <a:schemeClr val="tx1"/>
                </a:solidFill>
                <a:latin typeface="Courier New" panose="02070309020205020404" pitchFamily="49" charset="0"/>
                <a:cs typeface="Courier New" panose="02070309020205020404" pitchFamily="49" charset="0"/>
              </a:rPr>
              <a:t>answer</a:t>
            </a:r>
            <a:r>
              <a:rPr lang="en-US" dirty="0">
                <a:solidFill>
                  <a:schemeClr val="tx1"/>
                </a:solidFill>
                <a:latin typeface="Comic Sans MS" panose="030F0702030302020204" pitchFamily="66" charset="0"/>
                <a:cs typeface="Courier New" panose="02070309020205020404" pitchFamily="49" charset="0"/>
              </a:rPr>
              <a:t> is just a variable.</a:t>
            </a:r>
            <a:r>
              <a:rPr lang="en-US" dirty="0">
                <a:solidFill>
                  <a:schemeClr val="tx1"/>
                </a:solidFill>
                <a:latin typeface="Comic Sans MS" panose="030F0702030302020204" pitchFamily="66" charset="0"/>
              </a:rPr>
              <a:t> </a:t>
            </a:r>
          </a:p>
        </p:txBody>
      </p:sp>
      <p:sp>
        <p:nvSpPr>
          <p:cNvPr id="12" name="Oval 11"/>
          <p:cNvSpPr/>
          <p:nvPr/>
        </p:nvSpPr>
        <p:spPr>
          <a:xfrm>
            <a:off x="9714271" y="4072307"/>
            <a:ext cx="2477729" cy="88490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7" name="TextBox 16"/>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8" name="TextBox 17">
            <a:extLst>
              <a:ext uri="{FF2B5EF4-FFF2-40B4-BE49-F238E27FC236}">
                <a16:creationId xmlns:a16="http://schemas.microsoft.com/office/drawing/2014/main" id="{B2F7B07C-B1C1-F748-8B75-7BBD4B4D4BAC}"/>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20" name="Right Arrow 19">
            <a:extLst>
              <a:ext uri="{FF2B5EF4-FFF2-40B4-BE49-F238E27FC236}">
                <a16:creationId xmlns:a16="http://schemas.microsoft.com/office/drawing/2014/main" id="{AE2BF16D-ECB1-A94F-BA2F-E847FCB7C224}"/>
              </a:ext>
            </a:extLst>
          </p:cNvPr>
          <p:cNvSpPr/>
          <p:nvPr/>
        </p:nvSpPr>
        <p:spPr>
          <a:xfrm>
            <a:off x="9576323" y="2083938"/>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21" name="TextBox 20">
            <a:extLst>
              <a:ext uri="{FF2B5EF4-FFF2-40B4-BE49-F238E27FC236}">
                <a16:creationId xmlns:a16="http://schemas.microsoft.com/office/drawing/2014/main" id="{9CF71C7F-5623-8746-8431-4394C46C6D5A}"/>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22" name="TextBox 21">
            <a:extLst>
              <a:ext uri="{FF2B5EF4-FFF2-40B4-BE49-F238E27FC236}">
                <a16:creationId xmlns:a16="http://schemas.microsoft.com/office/drawing/2014/main" id="{04CCA6E4-7CDC-D44B-BAA3-6AE287523F42}"/>
              </a:ext>
            </a:extLst>
          </p:cNvPr>
          <p:cNvSpPr txBox="1"/>
          <p:nvPr/>
        </p:nvSpPr>
        <p:spPr>
          <a:xfrm>
            <a:off x="10367533" y="2229226"/>
            <a:ext cx="1694329"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3226204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ending can be always the same</a:t>
            </a:r>
          </a:p>
        </p:txBody>
      </p:sp>
      <p:sp>
        <p:nvSpPr>
          <p:cNvPr id="3" name="Content Placeholder 2"/>
          <p:cNvSpPr>
            <a:spLocks noGrp="1"/>
          </p:cNvSpPr>
          <p:nvPr>
            <p:ph idx="1"/>
          </p:nvPr>
        </p:nvSpPr>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LDR	R0, R5, 0 ;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R0, R5, 3 </a:t>
            </a:r>
          </a:p>
          <a:p>
            <a:pPr marL="0" indent="0">
              <a:spcBef>
                <a:spcPts val="600"/>
              </a:spcBef>
              <a:buNone/>
            </a:pPr>
            <a:r>
              <a:rPr lang="en-US"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solidFill>
                  <a:srgbClr val="FF0000"/>
                </a:solidFill>
              </a:rPr>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4" name="Right Arrow 13"/>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Oval 11"/>
          <p:cNvSpPr/>
          <p:nvPr/>
        </p:nvSpPr>
        <p:spPr>
          <a:xfrm>
            <a:off x="9848742" y="5267601"/>
            <a:ext cx="2477729" cy="88490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7" name="TextBox 16"/>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8" name="TextBox 17">
            <a:extLst>
              <a:ext uri="{FF2B5EF4-FFF2-40B4-BE49-F238E27FC236}">
                <a16:creationId xmlns:a16="http://schemas.microsoft.com/office/drawing/2014/main" id="{903DB297-9C35-974C-B052-9F1F0383F821}"/>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9" name="Right Arrow 18">
            <a:extLst>
              <a:ext uri="{FF2B5EF4-FFF2-40B4-BE49-F238E27FC236}">
                <a16:creationId xmlns:a16="http://schemas.microsoft.com/office/drawing/2014/main" id="{3924359E-75FE-AA44-9B1D-EEB3A39BAB50}"/>
              </a:ext>
            </a:extLst>
          </p:cNvPr>
          <p:cNvSpPr/>
          <p:nvPr/>
        </p:nvSpPr>
        <p:spPr>
          <a:xfrm>
            <a:off x="9576323" y="2083938"/>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20" name="TextBox 19">
            <a:extLst>
              <a:ext uri="{FF2B5EF4-FFF2-40B4-BE49-F238E27FC236}">
                <a16:creationId xmlns:a16="http://schemas.microsoft.com/office/drawing/2014/main" id="{169ABF2D-F0DA-F64F-BDED-D3B58173CDC3}"/>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21" name="TextBox 20">
            <a:extLst>
              <a:ext uri="{FF2B5EF4-FFF2-40B4-BE49-F238E27FC236}">
                <a16:creationId xmlns:a16="http://schemas.microsoft.com/office/drawing/2014/main" id="{DECF49FD-83A2-0149-9E7E-DD482A75F445}"/>
              </a:ext>
            </a:extLst>
          </p:cNvPr>
          <p:cNvSpPr txBox="1"/>
          <p:nvPr/>
        </p:nvSpPr>
        <p:spPr>
          <a:xfrm>
            <a:off x="10378043" y="2229226"/>
            <a:ext cx="1686135"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2029094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ending can be always the same</a:t>
            </a:r>
          </a:p>
        </p:txBody>
      </p:sp>
      <p:sp>
        <p:nvSpPr>
          <p:cNvPr id="3" name="Content Placeholder 2"/>
          <p:cNvSpPr>
            <a:spLocks noGrp="1"/>
          </p:cNvSpPr>
          <p:nvPr>
            <p:ph idx="1"/>
          </p:nvPr>
        </p:nvSpPr>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LDR	R0, R5, 0 	;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STR	R0, R5, 3 </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LDR	R0, R5, -5</a:t>
            </a:r>
            <a:r>
              <a:rPr lang="en-US" b="1" dirty="0">
                <a:latin typeface="Courier New" panose="02070309020205020404" pitchFamily="49" charset="0"/>
                <a:cs typeface="Courier New" panose="02070309020205020404" pitchFamily="49" charset="0"/>
              </a:rPr>
              <a:t>	; Restore R4</a:t>
            </a:r>
          </a:p>
          <a:p>
            <a:pPr marL="0" indent="0">
              <a:spcBef>
                <a:spcPts val="600"/>
              </a:spcBef>
              <a:buNone/>
            </a:pPr>
            <a:r>
              <a:rPr lang="en-US"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4" name="Right Arrow 13"/>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7" name="TextBox 16"/>
          <p:cNvSpPr txBox="1"/>
          <p:nvPr/>
        </p:nvSpPr>
        <p:spPr>
          <a:xfrm>
            <a:off x="10372165" y="3475880"/>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5" name="TextBox 14">
            <a:extLst>
              <a:ext uri="{FF2B5EF4-FFF2-40B4-BE49-F238E27FC236}">
                <a16:creationId xmlns:a16="http://schemas.microsoft.com/office/drawing/2014/main" id="{071199D5-5535-BB40-8C2D-4F110E983AAC}"/>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9" name="Right Arrow 18">
            <a:extLst>
              <a:ext uri="{FF2B5EF4-FFF2-40B4-BE49-F238E27FC236}">
                <a16:creationId xmlns:a16="http://schemas.microsoft.com/office/drawing/2014/main" id="{9A34C90B-9FC1-BC4E-9067-8E1A907AC214}"/>
              </a:ext>
            </a:extLst>
          </p:cNvPr>
          <p:cNvSpPr/>
          <p:nvPr/>
        </p:nvSpPr>
        <p:spPr>
          <a:xfrm>
            <a:off x="9576323" y="2083938"/>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20" name="TextBox 19">
            <a:extLst>
              <a:ext uri="{FF2B5EF4-FFF2-40B4-BE49-F238E27FC236}">
                <a16:creationId xmlns:a16="http://schemas.microsoft.com/office/drawing/2014/main" id="{E43AB841-FC8D-B744-95E0-DBE57F3CD3EC}"/>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21" name="TextBox 20">
            <a:extLst>
              <a:ext uri="{FF2B5EF4-FFF2-40B4-BE49-F238E27FC236}">
                <a16:creationId xmlns:a16="http://schemas.microsoft.com/office/drawing/2014/main" id="{72C6551D-7B65-9843-922D-77FEEC4239C0}"/>
              </a:ext>
            </a:extLst>
          </p:cNvPr>
          <p:cNvSpPr txBox="1"/>
          <p:nvPr/>
        </p:nvSpPr>
        <p:spPr>
          <a:xfrm>
            <a:off x="10378043" y="2229226"/>
            <a:ext cx="1686135" cy="415551"/>
          </a:xfrm>
          <a:prstGeom prst="rect">
            <a:avLst/>
          </a:prstGeom>
          <a:noFill/>
          <a:ln w="28575">
            <a:solidFill>
              <a:schemeClr val="tx1"/>
            </a:solidFill>
          </a:ln>
        </p:spPr>
        <p:txBody>
          <a:bodyPr wrap="square" rtlCol="0">
            <a:noAutofit/>
          </a:bodyPr>
          <a:lstStyle/>
          <a:p>
            <a:r>
              <a:rPr lang="en-US" dirty="0"/>
              <a:t>Saved R4</a:t>
            </a:r>
          </a:p>
        </p:txBody>
      </p:sp>
      <p:sp>
        <p:nvSpPr>
          <p:cNvPr id="9" name="Right Arrow 8"/>
          <p:cNvSpPr/>
          <p:nvPr/>
        </p:nvSpPr>
        <p:spPr>
          <a:xfrm>
            <a:off x="11468484" y="2212158"/>
            <a:ext cx="786581" cy="4326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 </a:t>
            </a:r>
            <a:r>
              <a:rPr lang="en-US" sz="1400" dirty="0" err="1">
                <a:solidFill>
                  <a:schemeClr val="tx1"/>
                </a:solidFill>
              </a:rPr>
              <a:t>Reg</a:t>
            </a:r>
            <a:endParaRPr lang="en-US" sz="1400" dirty="0">
              <a:solidFill>
                <a:schemeClr val="tx1"/>
              </a:solidFill>
            </a:endParaRPr>
          </a:p>
        </p:txBody>
      </p:sp>
    </p:spTree>
    <p:extLst>
      <p:ext uri="{BB962C8B-B14F-4D97-AF65-F5344CB8AC3E}">
        <p14:creationId xmlns:p14="http://schemas.microsoft.com/office/powerpoint/2010/main" val="1487431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ending can be always the same</a:t>
            </a:r>
          </a:p>
        </p:txBody>
      </p:sp>
      <p:sp>
        <p:nvSpPr>
          <p:cNvPr id="3" name="Content Placeholder 2"/>
          <p:cNvSpPr>
            <a:spLocks noGrp="1"/>
          </p:cNvSpPr>
          <p:nvPr>
            <p:ph idx="1"/>
          </p:nvPr>
        </p:nvSpPr>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LDR	R0, R5, 0 	;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STR	R0, R5, 3 </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LDR	R4, R5, -5	; Restore R4</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LDR	R3, R5, -4	; Restore R3</a:t>
            </a:r>
          </a:p>
          <a:p>
            <a:pPr marL="0" indent="0">
              <a:spcBef>
                <a:spcPts val="600"/>
              </a:spcBef>
              <a:buNone/>
            </a:pPr>
            <a:r>
              <a:rPr lang="en-US" b="1" dirty="0">
                <a:solidFill>
                  <a:srgbClr val="FF0000"/>
                </a:solidFill>
                <a:latin typeface="Courier New" panose="02070309020205020404" pitchFamily="49" charset="0"/>
                <a:cs typeface="Courier New" panose="02070309020205020404" pitchFamily="49" charset="0"/>
              </a:rPr>
              <a:t>		LDR	R2, R5, -3	; Restore R2</a:t>
            </a:r>
          </a:p>
          <a:p>
            <a:pPr marL="0" indent="0">
              <a:spcBef>
                <a:spcPts val="600"/>
              </a:spcBef>
              <a:buNone/>
            </a:pPr>
            <a:r>
              <a:rPr lang="en-US" b="1" dirty="0">
                <a:solidFill>
                  <a:srgbClr val="FF0000"/>
                </a:solidFill>
                <a:latin typeface="Courier New" panose="02070309020205020404" pitchFamily="49" charset="0"/>
                <a:cs typeface="Courier New" panose="02070309020205020404" pitchFamily="49" charset="0"/>
              </a:rPr>
              <a:t>		LDR	R1, R5, -2	; Restore R1</a:t>
            </a:r>
          </a:p>
          <a:p>
            <a:pPr marL="0" indent="0">
              <a:spcBef>
                <a:spcPts val="600"/>
              </a:spcBef>
              <a:buNone/>
            </a:pPr>
            <a:r>
              <a:rPr lang="en-US" b="1" dirty="0">
                <a:solidFill>
                  <a:srgbClr val="FF0000"/>
                </a:solidFill>
                <a:latin typeface="Courier New" panose="02070309020205020404" pitchFamily="49" charset="0"/>
                <a:cs typeface="Courier New" panose="02070309020205020404" pitchFamily="49" charset="0"/>
              </a:rPr>
              <a:t>		LDR	R0, R5, -1	; Restore R0</a:t>
            </a:r>
          </a:p>
          <a:p>
            <a:pPr marL="0" indent="0">
              <a:spcBef>
                <a:spcPts val="600"/>
              </a:spcBef>
              <a:buNone/>
            </a:pPr>
            <a:r>
              <a:rPr lang="en-US"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4" name="Right Arrow 13"/>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7" name="TextBox 16"/>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8" name="TextBox 17">
            <a:extLst>
              <a:ext uri="{FF2B5EF4-FFF2-40B4-BE49-F238E27FC236}">
                <a16:creationId xmlns:a16="http://schemas.microsoft.com/office/drawing/2014/main" id="{106A2E9D-2CB0-AD4F-B85C-D45A61A56DC7}"/>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20" name="Right Arrow 19">
            <a:extLst>
              <a:ext uri="{FF2B5EF4-FFF2-40B4-BE49-F238E27FC236}">
                <a16:creationId xmlns:a16="http://schemas.microsoft.com/office/drawing/2014/main" id="{4D53301D-55D2-DE46-BB90-0E026D26E5D5}"/>
              </a:ext>
            </a:extLst>
          </p:cNvPr>
          <p:cNvSpPr/>
          <p:nvPr/>
        </p:nvSpPr>
        <p:spPr>
          <a:xfrm>
            <a:off x="9576323" y="2083938"/>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21" name="TextBox 20">
            <a:extLst>
              <a:ext uri="{FF2B5EF4-FFF2-40B4-BE49-F238E27FC236}">
                <a16:creationId xmlns:a16="http://schemas.microsoft.com/office/drawing/2014/main" id="{B5888F2D-EF33-BD46-9772-158607E9BFD1}"/>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22" name="TextBox 21">
            <a:extLst>
              <a:ext uri="{FF2B5EF4-FFF2-40B4-BE49-F238E27FC236}">
                <a16:creationId xmlns:a16="http://schemas.microsoft.com/office/drawing/2014/main" id="{3B384BB3-2A6E-3942-9FE4-E11E83B68F94}"/>
              </a:ext>
            </a:extLst>
          </p:cNvPr>
          <p:cNvSpPr txBox="1"/>
          <p:nvPr/>
        </p:nvSpPr>
        <p:spPr>
          <a:xfrm>
            <a:off x="10367533" y="2229226"/>
            <a:ext cx="1694329" cy="415551"/>
          </a:xfrm>
          <a:prstGeom prst="rect">
            <a:avLst/>
          </a:prstGeom>
          <a:noFill/>
          <a:ln w="28575">
            <a:solidFill>
              <a:schemeClr val="tx1"/>
            </a:solidFill>
          </a:ln>
        </p:spPr>
        <p:txBody>
          <a:bodyPr wrap="square" rtlCol="0">
            <a:noAutofit/>
          </a:bodyPr>
          <a:lstStyle/>
          <a:p>
            <a:r>
              <a:rPr lang="en-US" dirty="0"/>
              <a:t>Saved R4</a:t>
            </a:r>
          </a:p>
        </p:txBody>
      </p:sp>
      <p:sp>
        <p:nvSpPr>
          <p:cNvPr id="23" name="Right Arrow 22">
            <a:extLst>
              <a:ext uri="{FF2B5EF4-FFF2-40B4-BE49-F238E27FC236}">
                <a16:creationId xmlns:a16="http://schemas.microsoft.com/office/drawing/2014/main" id="{5788B654-79F7-4640-8398-75CEC0E11CDE}"/>
              </a:ext>
            </a:extLst>
          </p:cNvPr>
          <p:cNvSpPr/>
          <p:nvPr/>
        </p:nvSpPr>
        <p:spPr>
          <a:xfrm>
            <a:off x="11441493" y="3866066"/>
            <a:ext cx="786581" cy="4326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 </a:t>
            </a:r>
            <a:r>
              <a:rPr lang="en-US" sz="1400" dirty="0" err="1">
                <a:solidFill>
                  <a:schemeClr val="tx1"/>
                </a:solidFill>
              </a:rPr>
              <a:t>Reg</a:t>
            </a:r>
            <a:endParaRPr lang="en-US" sz="1400" dirty="0">
              <a:solidFill>
                <a:schemeClr val="tx1"/>
              </a:solidFill>
            </a:endParaRPr>
          </a:p>
        </p:txBody>
      </p:sp>
      <p:sp>
        <p:nvSpPr>
          <p:cNvPr id="24" name="Right Arrow 23">
            <a:extLst>
              <a:ext uri="{FF2B5EF4-FFF2-40B4-BE49-F238E27FC236}">
                <a16:creationId xmlns:a16="http://schemas.microsoft.com/office/drawing/2014/main" id="{EE4111EF-97CF-AF47-A8BC-BBF7341E4BA1}"/>
              </a:ext>
            </a:extLst>
          </p:cNvPr>
          <p:cNvSpPr/>
          <p:nvPr/>
        </p:nvSpPr>
        <p:spPr>
          <a:xfrm>
            <a:off x="11441492" y="3450515"/>
            <a:ext cx="786581" cy="4326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 </a:t>
            </a:r>
            <a:r>
              <a:rPr lang="en-US" sz="1400" dirty="0" err="1">
                <a:solidFill>
                  <a:schemeClr val="tx1"/>
                </a:solidFill>
              </a:rPr>
              <a:t>Reg</a:t>
            </a:r>
            <a:endParaRPr lang="en-US" sz="1400" dirty="0">
              <a:solidFill>
                <a:schemeClr val="tx1"/>
              </a:solidFill>
            </a:endParaRPr>
          </a:p>
        </p:txBody>
      </p:sp>
      <p:sp>
        <p:nvSpPr>
          <p:cNvPr id="25" name="Right Arrow 24">
            <a:extLst>
              <a:ext uri="{FF2B5EF4-FFF2-40B4-BE49-F238E27FC236}">
                <a16:creationId xmlns:a16="http://schemas.microsoft.com/office/drawing/2014/main" id="{9CDFC5A5-544A-1D43-8410-9EA13C45717B}"/>
              </a:ext>
            </a:extLst>
          </p:cNvPr>
          <p:cNvSpPr/>
          <p:nvPr/>
        </p:nvSpPr>
        <p:spPr>
          <a:xfrm>
            <a:off x="11441491" y="3034964"/>
            <a:ext cx="786581" cy="4326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 </a:t>
            </a:r>
            <a:r>
              <a:rPr lang="en-US" sz="1400" dirty="0" err="1">
                <a:solidFill>
                  <a:schemeClr val="tx1"/>
                </a:solidFill>
              </a:rPr>
              <a:t>Reg</a:t>
            </a:r>
            <a:endParaRPr lang="en-US" sz="1400" dirty="0">
              <a:solidFill>
                <a:schemeClr val="tx1"/>
              </a:solidFill>
            </a:endParaRPr>
          </a:p>
        </p:txBody>
      </p:sp>
      <p:sp>
        <p:nvSpPr>
          <p:cNvPr id="26" name="Right Arrow 25">
            <a:extLst>
              <a:ext uri="{FF2B5EF4-FFF2-40B4-BE49-F238E27FC236}">
                <a16:creationId xmlns:a16="http://schemas.microsoft.com/office/drawing/2014/main" id="{5EC328F7-6975-F14A-997F-299C38F137D5}"/>
              </a:ext>
            </a:extLst>
          </p:cNvPr>
          <p:cNvSpPr/>
          <p:nvPr/>
        </p:nvSpPr>
        <p:spPr>
          <a:xfrm>
            <a:off x="11441490" y="2619413"/>
            <a:ext cx="786581" cy="4326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 </a:t>
            </a:r>
            <a:r>
              <a:rPr lang="en-US" sz="1400" dirty="0" err="1">
                <a:solidFill>
                  <a:schemeClr val="tx1"/>
                </a:solidFill>
              </a:rPr>
              <a:t>Reg</a:t>
            </a:r>
            <a:endParaRPr lang="en-US" sz="1400" dirty="0">
              <a:solidFill>
                <a:schemeClr val="tx1"/>
              </a:solidFill>
            </a:endParaRPr>
          </a:p>
        </p:txBody>
      </p:sp>
    </p:spTree>
    <p:extLst>
      <p:ext uri="{BB962C8B-B14F-4D97-AF65-F5344CB8AC3E}">
        <p14:creationId xmlns:p14="http://schemas.microsoft.com/office/powerpoint/2010/main" val="1791326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ending can be always the same</a:t>
            </a:r>
          </a:p>
        </p:txBody>
      </p:sp>
      <p:sp>
        <p:nvSpPr>
          <p:cNvPr id="3" name="Content Placeholder 2"/>
          <p:cNvSpPr>
            <a:spLocks noGrp="1"/>
          </p:cNvSpPr>
          <p:nvPr>
            <p:ph idx="1"/>
          </p:nvPr>
        </p:nvSpPr>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LDR	R0, R5, 0 	;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STR	R0, R5, 3 </a:t>
            </a:r>
          </a:p>
          <a:p>
            <a:pPr marL="0" indent="0">
              <a:spcBef>
                <a:spcPts val="600"/>
              </a:spcBef>
              <a:buNone/>
            </a:pPr>
            <a:r>
              <a:rPr lang="en-US" b="1" dirty="0">
                <a:latin typeface="Courier New" panose="02070309020205020404" pitchFamily="49" charset="0"/>
                <a:cs typeface="Courier New" panose="02070309020205020404" pitchFamily="49" charset="0"/>
              </a:rPr>
              <a:t>		LDR	R4, R5, -5	; Restore R4</a:t>
            </a:r>
          </a:p>
          <a:p>
            <a:pPr marL="0" indent="0">
              <a:spcBef>
                <a:spcPts val="600"/>
              </a:spcBef>
              <a:buNone/>
            </a:pPr>
            <a:r>
              <a:rPr lang="en-US" b="1" dirty="0">
                <a:latin typeface="Courier New" panose="02070309020205020404" pitchFamily="49" charset="0"/>
                <a:cs typeface="Courier New" panose="02070309020205020404" pitchFamily="49" charset="0"/>
              </a:rPr>
              <a:t>		LDR	R3, R5, -4	; Restore R3</a:t>
            </a:r>
          </a:p>
          <a:p>
            <a:pPr marL="0" indent="0">
              <a:spcBef>
                <a:spcPts val="600"/>
              </a:spcBef>
              <a:buNone/>
            </a:pPr>
            <a:r>
              <a:rPr lang="en-US" b="1" dirty="0">
                <a:latin typeface="Courier New" panose="02070309020205020404" pitchFamily="49" charset="0"/>
                <a:cs typeface="Courier New" panose="02070309020205020404" pitchFamily="49" charset="0"/>
              </a:rPr>
              <a:t>		LDR	R2, R5, -3	; Restore R2</a:t>
            </a:r>
          </a:p>
          <a:p>
            <a:pPr marL="0" indent="0">
              <a:spcBef>
                <a:spcPts val="600"/>
              </a:spcBef>
              <a:buNone/>
            </a:pPr>
            <a:r>
              <a:rPr lang="en-US" b="1" dirty="0">
                <a:latin typeface="Courier New" panose="02070309020205020404" pitchFamily="49" charset="0"/>
                <a:cs typeface="Courier New" panose="02070309020205020404" pitchFamily="49" charset="0"/>
              </a:rPr>
              <a:t>		LDR	R1, R5, -2	; Restore R0</a:t>
            </a:r>
          </a:p>
          <a:p>
            <a:pPr marL="0" indent="0">
              <a:spcBef>
                <a:spcPts val="600"/>
              </a:spcBef>
              <a:buNone/>
            </a:pPr>
            <a:r>
              <a:rPr lang="en-US" b="1" dirty="0">
                <a:latin typeface="Courier New" panose="02070309020205020404" pitchFamily="49" charset="0"/>
                <a:cs typeface="Courier New" panose="02070309020205020404" pitchFamily="49" charset="0"/>
              </a:rPr>
              <a:t>		LDR	R0, R5, -1	; Restore R1</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ADD	R6, R5, 0</a:t>
            </a:r>
            <a:r>
              <a:rPr lang="en-US" b="1" dirty="0">
                <a:latin typeface="Courier New" panose="02070309020205020404" pitchFamily="49" charset="0"/>
                <a:cs typeface="Courier New" panose="02070309020205020404" pitchFamily="49" charset="0"/>
              </a:rPr>
              <a:t>	; Restore SP</a:t>
            </a:r>
          </a:p>
          <a:p>
            <a:pPr marL="0" indent="0">
              <a:spcBef>
                <a:spcPts val="600"/>
              </a:spcBef>
              <a:buNone/>
            </a:pPr>
            <a:r>
              <a:rPr lang="en-US"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8763534" y="4132717"/>
            <a:ext cx="788894" cy="806824"/>
          </a:xfrm>
          <a:prstGeom prst="rightArrow">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4" name="Right Arrow 13"/>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endParaRPr lang="en-US" dirty="0"/>
          </a:p>
        </p:txBody>
      </p:sp>
      <p:sp>
        <p:nvSpPr>
          <p:cNvPr id="17" name="TextBox 16"/>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Tree>
    <p:extLst>
      <p:ext uri="{BB962C8B-B14F-4D97-AF65-F5344CB8AC3E}">
        <p14:creationId xmlns:p14="http://schemas.microsoft.com/office/powerpoint/2010/main" val="362101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fact(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a:t>
            </a:r>
          </a:p>
          <a:p>
            <a:pPr marL="0" indent="0">
              <a:buNone/>
            </a:pP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answer;</a:t>
            </a:r>
          </a:p>
          <a:p>
            <a:pPr marL="0" indent="0">
              <a:buNone/>
            </a:pPr>
            <a:r>
              <a:rPr lang="en-US" b="1" dirty="0">
                <a:latin typeface="Courier New" panose="02070309020205020404" pitchFamily="49" charset="0"/>
                <a:cs typeface="Courier New" panose="02070309020205020404" pitchFamily="49" charset="0"/>
              </a:rPr>
              <a:t>	if(n &lt;= 0)</a:t>
            </a:r>
          </a:p>
          <a:p>
            <a:pPr marL="0" indent="0">
              <a:buNone/>
            </a:pPr>
            <a:r>
              <a:rPr lang="en-US" b="1" dirty="0">
                <a:latin typeface="Courier New" panose="02070309020205020404" pitchFamily="49" charset="0"/>
                <a:cs typeface="Courier New" panose="02070309020205020404" pitchFamily="49" charset="0"/>
              </a:rPr>
              <a:t>		answer = 1;</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answer = n * fact(n-1);</a:t>
            </a:r>
          </a:p>
          <a:p>
            <a:pPr marL="0" indent="0">
              <a:buNone/>
            </a:pPr>
            <a:r>
              <a:rPr lang="en-US" b="1" dirty="0">
                <a:latin typeface="Courier New" panose="02070309020205020404" pitchFamily="49" charset="0"/>
                <a:cs typeface="Courier New" panose="02070309020205020404" pitchFamily="49" charset="0"/>
              </a:rPr>
              <a:t>	return answer;</a:t>
            </a:r>
          </a:p>
          <a:p>
            <a:pPr marL="0" indent="0">
              <a:buNone/>
            </a:pP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6694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ending can be always the same</a:t>
            </a:r>
          </a:p>
        </p:txBody>
      </p:sp>
      <p:sp>
        <p:nvSpPr>
          <p:cNvPr id="3" name="Content Placeholder 2"/>
          <p:cNvSpPr>
            <a:spLocks noGrp="1"/>
          </p:cNvSpPr>
          <p:nvPr>
            <p:ph idx="1"/>
          </p:nvPr>
        </p:nvSpPr>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LDR	R0, R5, 0 	;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STR	R0, R5, 3 </a:t>
            </a:r>
          </a:p>
          <a:p>
            <a:pPr marL="0" indent="0">
              <a:spcBef>
                <a:spcPts val="600"/>
              </a:spcBef>
              <a:buNone/>
            </a:pPr>
            <a:r>
              <a:rPr lang="en-US" b="1" dirty="0">
                <a:latin typeface="Courier New" panose="02070309020205020404" pitchFamily="49" charset="0"/>
                <a:cs typeface="Courier New" panose="02070309020205020404" pitchFamily="49" charset="0"/>
              </a:rPr>
              <a:t>		LDR	R4, R5, -5	; Restore R4</a:t>
            </a:r>
          </a:p>
          <a:p>
            <a:pPr marL="0" indent="0">
              <a:spcBef>
                <a:spcPts val="600"/>
              </a:spcBef>
              <a:buNone/>
            </a:pPr>
            <a:r>
              <a:rPr lang="en-US" b="1" dirty="0">
                <a:latin typeface="Courier New" panose="02070309020205020404" pitchFamily="49" charset="0"/>
                <a:cs typeface="Courier New" panose="02070309020205020404" pitchFamily="49" charset="0"/>
              </a:rPr>
              <a:t>		LDR	R3, R5, -4	; Restore R3</a:t>
            </a:r>
          </a:p>
          <a:p>
            <a:pPr marL="0" indent="0">
              <a:spcBef>
                <a:spcPts val="600"/>
              </a:spcBef>
              <a:buNone/>
            </a:pPr>
            <a:r>
              <a:rPr lang="en-US" b="1" dirty="0">
                <a:latin typeface="Courier New" panose="02070309020205020404" pitchFamily="49" charset="0"/>
                <a:cs typeface="Courier New" panose="02070309020205020404" pitchFamily="49" charset="0"/>
              </a:rPr>
              <a:t>		LDR	R2, R5, -3	; Restore R2</a:t>
            </a:r>
          </a:p>
          <a:p>
            <a:pPr marL="0" indent="0">
              <a:spcBef>
                <a:spcPts val="600"/>
              </a:spcBef>
              <a:buNone/>
            </a:pPr>
            <a:r>
              <a:rPr lang="en-US" b="1" dirty="0">
                <a:latin typeface="Courier New" panose="02070309020205020404" pitchFamily="49" charset="0"/>
                <a:cs typeface="Courier New" panose="02070309020205020404" pitchFamily="49" charset="0"/>
              </a:rPr>
              <a:t>		LDR	R1, R5, -2	; Restore R0</a:t>
            </a:r>
          </a:p>
          <a:p>
            <a:pPr marL="0" indent="0">
              <a:spcBef>
                <a:spcPts val="600"/>
              </a:spcBef>
              <a:buNone/>
            </a:pPr>
            <a:r>
              <a:rPr lang="en-US" b="1" dirty="0">
                <a:latin typeface="Courier New" panose="02070309020205020404" pitchFamily="49" charset="0"/>
                <a:cs typeface="Courier New" panose="02070309020205020404" pitchFamily="49" charset="0"/>
              </a:rPr>
              <a:t>		LDR	R0, R5, -1	; Restore R1</a:t>
            </a:r>
          </a:p>
          <a:p>
            <a:pPr marL="0" indent="0">
              <a:spcBef>
                <a:spcPts val="600"/>
              </a:spcBef>
              <a:buNone/>
            </a:pPr>
            <a:r>
              <a:rPr lang="en-US" b="1" dirty="0">
                <a:latin typeface="Courier New" panose="02070309020205020404" pitchFamily="49" charset="0"/>
                <a:cs typeface="Courier New" panose="02070309020205020404" pitchFamily="49" charset="0"/>
              </a:rPr>
              <a:t>		ADD	R6, R5, 0	; Restore SP</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LDR	R5, R6, 1</a:t>
            </a:r>
            <a:r>
              <a:rPr lang="en-US" b="1" dirty="0">
                <a:latin typeface="Courier New" panose="02070309020205020404" pitchFamily="49" charset="0"/>
                <a:cs typeface="Courier New" panose="02070309020205020404" pitchFamily="49" charset="0"/>
              </a:rPr>
              <a:t>	; Restore FP</a:t>
            </a:r>
          </a:p>
          <a:p>
            <a:pPr marL="0" indent="0">
              <a:spcBef>
                <a:spcPts val="600"/>
              </a:spcBef>
              <a:buNone/>
            </a:pPr>
            <a:r>
              <a:rPr lang="en-US"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51761" y="4147316"/>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4" name="Right Arrow 13"/>
          <p:cNvSpPr/>
          <p:nvPr/>
        </p:nvSpPr>
        <p:spPr>
          <a:xfrm>
            <a:off x="9580955" y="6051176"/>
            <a:ext cx="788894" cy="806824"/>
          </a:xfrm>
          <a:prstGeom prst="rightArrow">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endParaRPr lang="en-US" dirty="0"/>
          </a:p>
        </p:txBody>
      </p:sp>
      <p:sp>
        <p:nvSpPr>
          <p:cNvPr id="17" name="TextBox 16"/>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5" name="Right Arrow 14"/>
          <p:cNvSpPr/>
          <p:nvPr/>
        </p:nvSpPr>
        <p:spPr>
          <a:xfrm>
            <a:off x="11405419" y="4714000"/>
            <a:ext cx="786581" cy="4326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 </a:t>
            </a:r>
            <a:r>
              <a:rPr lang="en-US" sz="1400" dirty="0" err="1">
                <a:solidFill>
                  <a:schemeClr val="tx1"/>
                </a:solidFill>
              </a:rPr>
              <a:t>Reg</a:t>
            </a:r>
            <a:endParaRPr lang="en-US" sz="1400" dirty="0">
              <a:solidFill>
                <a:schemeClr val="tx1"/>
              </a:solidFill>
            </a:endParaRPr>
          </a:p>
        </p:txBody>
      </p:sp>
    </p:spTree>
    <p:extLst>
      <p:ext uri="{BB962C8B-B14F-4D97-AF65-F5344CB8AC3E}">
        <p14:creationId xmlns:p14="http://schemas.microsoft.com/office/powerpoint/2010/main" val="3104617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ending can be always the same</a:t>
            </a:r>
          </a:p>
        </p:txBody>
      </p:sp>
      <p:sp>
        <p:nvSpPr>
          <p:cNvPr id="3" name="Content Placeholder 2"/>
          <p:cNvSpPr>
            <a:spLocks noGrp="1"/>
          </p:cNvSpPr>
          <p:nvPr>
            <p:ph idx="1"/>
          </p:nvPr>
        </p:nvSpPr>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LDR	R0, R5, 0 	;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STR	R0, R5, 3 </a:t>
            </a:r>
          </a:p>
          <a:p>
            <a:pPr marL="0" indent="0">
              <a:spcBef>
                <a:spcPts val="600"/>
              </a:spcBef>
              <a:buNone/>
            </a:pPr>
            <a:r>
              <a:rPr lang="en-US" b="1" dirty="0">
                <a:latin typeface="Courier New" panose="02070309020205020404" pitchFamily="49" charset="0"/>
                <a:cs typeface="Courier New" panose="02070309020205020404" pitchFamily="49" charset="0"/>
              </a:rPr>
              <a:t>		LDR	R4, R5, -5	; Restore R4</a:t>
            </a:r>
          </a:p>
          <a:p>
            <a:pPr marL="0" indent="0">
              <a:spcBef>
                <a:spcPts val="600"/>
              </a:spcBef>
              <a:buNone/>
            </a:pPr>
            <a:r>
              <a:rPr lang="en-US" b="1" dirty="0">
                <a:latin typeface="Courier New" panose="02070309020205020404" pitchFamily="49" charset="0"/>
                <a:cs typeface="Courier New" panose="02070309020205020404" pitchFamily="49" charset="0"/>
              </a:rPr>
              <a:t>		LDR	R3, R5, -4	; Restore R3</a:t>
            </a:r>
          </a:p>
          <a:p>
            <a:pPr marL="0" indent="0">
              <a:spcBef>
                <a:spcPts val="600"/>
              </a:spcBef>
              <a:buNone/>
            </a:pPr>
            <a:r>
              <a:rPr lang="en-US" b="1" dirty="0">
                <a:latin typeface="Courier New" panose="02070309020205020404" pitchFamily="49" charset="0"/>
                <a:cs typeface="Courier New" panose="02070309020205020404" pitchFamily="49" charset="0"/>
              </a:rPr>
              <a:t>		LDR	R2, R5, -3	; Restore R2</a:t>
            </a:r>
          </a:p>
          <a:p>
            <a:pPr marL="0" indent="0">
              <a:spcBef>
                <a:spcPts val="600"/>
              </a:spcBef>
              <a:buNone/>
            </a:pPr>
            <a:r>
              <a:rPr lang="en-US" b="1" dirty="0">
                <a:latin typeface="Courier New" panose="02070309020205020404" pitchFamily="49" charset="0"/>
                <a:cs typeface="Courier New" panose="02070309020205020404" pitchFamily="49" charset="0"/>
              </a:rPr>
              <a:t>		LDR	R1, R5, -2	; Restore R0</a:t>
            </a:r>
          </a:p>
          <a:p>
            <a:pPr marL="0" indent="0">
              <a:spcBef>
                <a:spcPts val="600"/>
              </a:spcBef>
              <a:buNone/>
            </a:pPr>
            <a:r>
              <a:rPr lang="en-US" b="1" dirty="0">
                <a:latin typeface="Courier New" panose="02070309020205020404" pitchFamily="49" charset="0"/>
                <a:cs typeface="Courier New" panose="02070309020205020404" pitchFamily="49" charset="0"/>
              </a:rPr>
              <a:t>		LDR	R0, R5, -1	; Restore R1</a:t>
            </a:r>
          </a:p>
          <a:p>
            <a:pPr marL="0" indent="0">
              <a:spcBef>
                <a:spcPts val="600"/>
              </a:spcBef>
              <a:buNone/>
            </a:pPr>
            <a:r>
              <a:rPr lang="en-US" b="1" dirty="0">
                <a:latin typeface="Courier New" panose="02070309020205020404" pitchFamily="49" charset="0"/>
                <a:cs typeface="Courier New" panose="02070309020205020404" pitchFamily="49" charset="0"/>
              </a:rPr>
              <a:t>		ADD	R6, R5, 0	; Restore SP</a:t>
            </a:r>
          </a:p>
          <a:p>
            <a:pPr marL="0" indent="0">
              <a:spcBef>
                <a:spcPts val="600"/>
              </a:spcBef>
              <a:buNone/>
            </a:pPr>
            <a:r>
              <a:rPr lang="en-US" b="1" dirty="0">
                <a:latin typeface="Courier New" panose="02070309020205020404" pitchFamily="49" charset="0"/>
                <a:cs typeface="Courier New" panose="02070309020205020404" pitchFamily="49" charset="0"/>
              </a:rPr>
              <a:t>		LDR	R5, R6, 1	; Restore FP</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LDR	R7, R6, 2	; Restore RA</a:t>
            </a:r>
          </a:p>
          <a:p>
            <a:pPr marL="0" indent="0">
              <a:spcBef>
                <a:spcPts val="600"/>
              </a:spcBef>
              <a:buNone/>
            </a:pPr>
            <a:endParaRPr lang="en-US" b="1" dirty="0">
              <a:latin typeface="Courier New" panose="02070309020205020404" pitchFamily="49" charset="0"/>
              <a:cs typeface="Courier New" panose="02070309020205020404" pitchFamily="49" charset="0"/>
            </a:endParaRPr>
          </a:p>
          <a:p>
            <a:pPr marL="0" indent="0">
              <a:spcBef>
                <a:spcPts val="600"/>
              </a:spcBef>
              <a:buNone/>
            </a:pPr>
            <a:endParaRPr lang="en-US" b="1" dirty="0">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solidFill>
                  <a:srgbClr val="FF0000"/>
                </a:solidFill>
              </a:rPr>
              <a:t>Return </a:t>
            </a:r>
            <a:r>
              <a:rPr lang="en-US" dirty="0" err="1">
                <a:solidFill>
                  <a:srgbClr val="FF0000"/>
                </a:solidFill>
              </a:rPr>
              <a:t>Addr</a:t>
            </a:r>
            <a:endParaRPr lang="en-US" dirty="0">
              <a:solidFill>
                <a:srgbClr val="FF0000"/>
              </a:solidFill>
            </a:endParaRPr>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0955" y="4103526"/>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endParaRPr lang="en-US" dirty="0"/>
          </a:p>
        </p:txBody>
      </p:sp>
      <p:sp>
        <p:nvSpPr>
          <p:cNvPr id="17" name="TextBox 16"/>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4" name="Right Arrow 13"/>
          <p:cNvSpPr/>
          <p:nvPr/>
        </p:nvSpPr>
        <p:spPr>
          <a:xfrm>
            <a:off x="9580955" y="6051176"/>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5" name="Right Arrow 14">
            <a:extLst>
              <a:ext uri="{FF2B5EF4-FFF2-40B4-BE49-F238E27FC236}">
                <a16:creationId xmlns:a16="http://schemas.microsoft.com/office/drawing/2014/main" id="{D2944B06-1D66-8A41-827B-A264EEEBFDFF}"/>
              </a:ext>
            </a:extLst>
          </p:cNvPr>
          <p:cNvSpPr/>
          <p:nvPr/>
        </p:nvSpPr>
        <p:spPr>
          <a:xfrm>
            <a:off x="11405419" y="5138085"/>
            <a:ext cx="786581" cy="4326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 </a:t>
            </a:r>
            <a:r>
              <a:rPr lang="en-US" sz="1400" dirty="0" err="1">
                <a:solidFill>
                  <a:schemeClr val="tx1"/>
                </a:solidFill>
              </a:rPr>
              <a:t>Reg</a:t>
            </a:r>
            <a:endParaRPr lang="en-US" sz="1400" dirty="0">
              <a:solidFill>
                <a:schemeClr val="tx1"/>
              </a:solidFill>
            </a:endParaRPr>
          </a:p>
        </p:txBody>
      </p:sp>
    </p:spTree>
    <p:extLst>
      <p:ext uri="{BB962C8B-B14F-4D97-AF65-F5344CB8AC3E}">
        <p14:creationId xmlns:p14="http://schemas.microsoft.com/office/powerpoint/2010/main" val="394478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ending can be always the same</a:t>
            </a:r>
          </a:p>
        </p:txBody>
      </p:sp>
      <p:sp>
        <p:nvSpPr>
          <p:cNvPr id="3" name="Content Placeholder 2"/>
          <p:cNvSpPr>
            <a:spLocks noGrp="1"/>
          </p:cNvSpPr>
          <p:nvPr>
            <p:ph idx="1"/>
          </p:nvPr>
        </p:nvSpPr>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LDR	R0, R5, 0 	;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STR	R0, R5, 3 </a:t>
            </a:r>
          </a:p>
          <a:p>
            <a:pPr marL="0" indent="0">
              <a:spcBef>
                <a:spcPts val="600"/>
              </a:spcBef>
              <a:buNone/>
            </a:pPr>
            <a:r>
              <a:rPr lang="en-US" b="1" dirty="0">
                <a:latin typeface="Courier New" panose="02070309020205020404" pitchFamily="49" charset="0"/>
                <a:cs typeface="Courier New" panose="02070309020205020404" pitchFamily="49" charset="0"/>
              </a:rPr>
              <a:t>		LDR	R4, R5, -5	; Restore R4</a:t>
            </a:r>
          </a:p>
          <a:p>
            <a:pPr marL="0" indent="0">
              <a:spcBef>
                <a:spcPts val="600"/>
              </a:spcBef>
              <a:buNone/>
            </a:pPr>
            <a:r>
              <a:rPr lang="en-US" b="1" dirty="0">
                <a:latin typeface="Courier New" panose="02070309020205020404" pitchFamily="49" charset="0"/>
                <a:cs typeface="Courier New" panose="02070309020205020404" pitchFamily="49" charset="0"/>
              </a:rPr>
              <a:t>		LDR	R3, R5, -4	; Restore R3</a:t>
            </a:r>
          </a:p>
          <a:p>
            <a:pPr marL="0" indent="0">
              <a:spcBef>
                <a:spcPts val="600"/>
              </a:spcBef>
              <a:buNone/>
            </a:pPr>
            <a:r>
              <a:rPr lang="en-US" b="1" dirty="0">
                <a:latin typeface="Courier New" panose="02070309020205020404" pitchFamily="49" charset="0"/>
                <a:cs typeface="Courier New" panose="02070309020205020404" pitchFamily="49" charset="0"/>
              </a:rPr>
              <a:t>		LDR	R2, R5, -3	; Restore R2</a:t>
            </a:r>
          </a:p>
          <a:p>
            <a:pPr marL="0" indent="0">
              <a:spcBef>
                <a:spcPts val="600"/>
              </a:spcBef>
              <a:buNone/>
            </a:pPr>
            <a:r>
              <a:rPr lang="en-US" b="1" dirty="0">
                <a:latin typeface="Courier New" panose="02070309020205020404" pitchFamily="49" charset="0"/>
                <a:cs typeface="Courier New" panose="02070309020205020404" pitchFamily="49" charset="0"/>
              </a:rPr>
              <a:t>		LDR	R1, R5, -2	; Restore R0</a:t>
            </a:r>
          </a:p>
          <a:p>
            <a:pPr marL="0" indent="0">
              <a:spcBef>
                <a:spcPts val="600"/>
              </a:spcBef>
              <a:buNone/>
            </a:pPr>
            <a:r>
              <a:rPr lang="en-US" b="1" dirty="0">
                <a:latin typeface="Courier New" panose="02070309020205020404" pitchFamily="49" charset="0"/>
                <a:cs typeface="Courier New" panose="02070309020205020404" pitchFamily="49" charset="0"/>
              </a:rPr>
              <a:t>		LDR	R0, R5, -1	; Restore R1</a:t>
            </a:r>
          </a:p>
          <a:p>
            <a:pPr marL="0" indent="0">
              <a:spcBef>
                <a:spcPts val="600"/>
              </a:spcBef>
              <a:buNone/>
            </a:pPr>
            <a:r>
              <a:rPr lang="en-US" b="1" dirty="0">
                <a:latin typeface="Courier New" panose="02070309020205020404" pitchFamily="49" charset="0"/>
                <a:cs typeface="Courier New" panose="02070309020205020404" pitchFamily="49" charset="0"/>
              </a:rPr>
              <a:t>		ADD	R6, R5, 0	; Restore SP</a:t>
            </a:r>
          </a:p>
          <a:p>
            <a:pPr marL="0" indent="0">
              <a:spcBef>
                <a:spcPts val="600"/>
              </a:spcBef>
              <a:buNone/>
            </a:pPr>
            <a:r>
              <a:rPr lang="en-US" b="1" dirty="0">
                <a:latin typeface="Courier New" panose="02070309020205020404" pitchFamily="49" charset="0"/>
                <a:cs typeface="Courier New" panose="02070309020205020404" pitchFamily="49" charset="0"/>
              </a:rPr>
              <a:t>		LDR	R5, R6, 1	; Restore FP</a:t>
            </a:r>
          </a:p>
          <a:p>
            <a:pPr marL="0" indent="0">
              <a:spcBef>
                <a:spcPts val="600"/>
              </a:spcBef>
              <a:buNone/>
            </a:pPr>
            <a:r>
              <a:rPr lang="en-US" b="1" dirty="0">
                <a:latin typeface="Courier New" panose="02070309020205020404" pitchFamily="49" charset="0"/>
                <a:cs typeface="Courier New" panose="02070309020205020404" pitchFamily="49" charset="0"/>
              </a:rPr>
              <a:t>		LDR	R7, R6, 2	; Restore RA</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ADD	R6, R6, 3</a:t>
            </a:r>
            <a:r>
              <a:rPr lang="en-US" b="1" dirty="0">
                <a:latin typeface="Courier New" panose="02070309020205020404" pitchFamily="49" charset="0"/>
                <a:cs typeface="Courier New" panose="02070309020205020404" pitchFamily="49" charset="0"/>
              </a:rPr>
              <a:t>	; Pop ra,fp,lv1</a:t>
            </a:r>
          </a:p>
          <a:p>
            <a:pPr marL="0" indent="0">
              <a:spcBef>
                <a:spcPts val="600"/>
              </a:spcBef>
              <a:buNone/>
            </a:pPr>
            <a:r>
              <a:rPr lang="en-US"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endParaRPr lang="en-US" dirty="0"/>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endParaRPr lang="en-US" b="1" dirty="0">
              <a:latin typeface="Courier New" panose="02070309020205020404" pitchFamily="49" charset="0"/>
              <a:cs typeface="Courier New" panose="02070309020205020404" pitchFamily="49" charset="0"/>
            </a:endParaRP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3271" y="5375785"/>
            <a:ext cx="788894" cy="806824"/>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endParaRPr lang="en-US" dirty="0"/>
          </a:p>
        </p:txBody>
      </p:sp>
      <p:sp>
        <p:nvSpPr>
          <p:cNvPr id="17" name="TextBox 16"/>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4" name="Right Arrow 13"/>
          <p:cNvSpPr/>
          <p:nvPr/>
        </p:nvSpPr>
        <p:spPr>
          <a:xfrm>
            <a:off x="9580955" y="6051176"/>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Tree>
    <p:extLst>
      <p:ext uri="{BB962C8B-B14F-4D97-AF65-F5344CB8AC3E}">
        <p14:creationId xmlns:p14="http://schemas.microsoft.com/office/powerpoint/2010/main" val="848885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ending can be always the same</a:t>
            </a:r>
          </a:p>
        </p:txBody>
      </p:sp>
      <p:sp>
        <p:nvSpPr>
          <p:cNvPr id="3" name="Content Placeholder 2"/>
          <p:cNvSpPr>
            <a:spLocks noGrp="1"/>
          </p:cNvSpPr>
          <p:nvPr>
            <p:ph idx="1"/>
          </p:nvPr>
        </p:nvSpPr>
        <p:spPr>
          <a:xfrm>
            <a:off x="2516179" y="1378682"/>
            <a:ext cx="8460316" cy="4896777"/>
          </a:xfrm>
        </p:spPr>
        <p:txBody>
          <a:bodyPr>
            <a:noAutofit/>
          </a:bodyPr>
          <a:lstStyle/>
          <a:p>
            <a:pPr marL="0" indent="0">
              <a:spcBef>
                <a:spcPts val="600"/>
              </a:spcBef>
              <a:buNone/>
            </a:pPr>
            <a:r>
              <a:rPr lang="en-US" b="1" dirty="0">
                <a:latin typeface="Courier New" panose="02070309020205020404" pitchFamily="49" charset="0"/>
                <a:cs typeface="Courier New" panose="02070309020205020404" pitchFamily="49" charset="0"/>
              </a:rPr>
              <a:t> 		LDR	R0, R5, 0 	;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600"/>
              </a:spcBef>
              <a:buNone/>
            </a:pPr>
            <a:r>
              <a:rPr lang="en-US" b="1" dirty="0">
                <a:latin typeface="Courier New" panose="02070309020205020404" pitchFamily="49" charset="0"/>
                <a:cs typeface="Courier New" panose="02070309020205020404" pitchFamily="49" charset="0"/>
              </a:rPr>
              <a:t>		STR	R0, R5, 3 </a:t>
            </a:r>
          </a:p>
          <a:p>
            <a:pPr marL="0" indent="0">
              <a:spcBef>
                <a:spcPts val="600"/>
              </a:spcBef>
              <a:buNone/>
            </a:pPr>
            <a:r>
              <a:rPr lang="en-US" b="1" dirty="0">
                <a:latin typeface="Courier New" panose="02070309020205020404" pitchFamily="49" charset="0"/>
                <a:cs typeface="Courier New" panose="02070309020205020404" pitchFamily="49" charset="0"/>
              </a:rPr>
              <a:t>		LDR	R4, R5, -5	; Restore R4</a:t>
            </a:r>
          </a:p>
          <a:p>
            <a:pPr marL="0" indent="0">
              <a:spcBef>
                <a:spcPts val="600"/>
              </a:spcBef>
              <a:buNone/>
            </a:pPr>
            <a:r>
              <a:rPr lang="en-US" b="1" dirty="0">
                <a:latin typeface="Courier New" panose="02070309020205020404" pitchFamily="49" charset="0"/>
                <a:cs typeface="Courier New" panose="02070309020205020404" pitchFamily="49" charset="0"/>
              </a:rPr>
              <a:t>		LDR	R3, R5, -4	; Restore R3</a:t>
            </a:r>
          </a:p>
          <a:p>
            <a:pPr marL="0" indent="0">
              <a:spcBef>
                <a:spcPts val="600"/>
              </a:spcBef>
              <a:buNone/>
            </a:pPr>
            <a:r>
              <a:rPr lang="en-US" b="1" dirty="0">
                <a:latin typeface="Courier New" panose="02070309020205020404" pitchFamily="49" charset="0"/>
                <a:cs typeface="Courier New" panose="02070309020205020404" pitchFamily="49" charset="0"/>
              </a:rPr>
              <a:t>		LDR	R2, R5, -3	; Restore R2</a:t>
            </a:r>
          </a:p>
          <a:p>
            <a:pPr marL="0" indent="0">
              <a:spcBef>
                <a:spcPts val="600"/>
              </a:spcBef>
              <a:buNone/>
            </a:pPr>
            <a:r>
              <a:rPr lang="en-US" b="1" dirty="0">
                <a:latin typeface="Courier New" panose="02070309020205020404" pitchFamily="49" charset="0"/>
                <a:cs typeface="Courier New" panose="02070309020205020404" pitchFamily="49" charset="0"/>
              </a:rPr>
              <a:t>		LDR	R1, R5, -2	; Restore R0</a:t>
            </a:r>
          </a:p>
          <a:p>
            <a:pPr marL="0" indent="0">
              <a:spcBef>
                <a:spcPts val="600"/>
              </a:spcBef>
              <a:buNone/>
            </a:pPr>
            <a:r>
              <a:rPr lang="en-US" b="1" dirty="0">
                <a:latin typeface="Courier New" panose="02070309020205020404" pitchFamily="49" charset="0"/>
                <a:cs typeface="Courier New" panose="02070309020205020404" pitchFamily="49" charset="0"/>
              </a:rPr>
              <a:t>		LDR	R0, R5, -1	; Restore R1</a:t>
            </a:r>
          </a:p>
          <a:p>
            <a:pPr marL="0" indent="0">
              <a:spcBef>
                <a:spcPts val="600"/>
              </a:spcBef>
              <a:buNone/>
            </a:pPr>
            <a:r>
              <a:rPr lang="en-US" b="1" dirty="0">
                <a:latin typeface="Courier New" panose="02070309020205020404" pitchFamily="49" charset="0"/>
                <a:cs typeface="Courier New" panose="02070309020205020404" pitchFamily="49" charset="0"/>
              </a:rPr>
              <a:t>		ADD	R6, R5, 0	; Restore SP</a:t>
            </a:r>
          </a:p>
          <a:p>
            <a:pPr marL="0" indent="0">
              <a:spcBef>
                <a:spcPts val="600"/>
              </a:spcBef>
              <a:buNone/>
            </a:pPr>
            <a:r>
              <a:rPr lang="en-US" b="1" dirty="0">
                <a:latin typeface="Courier New" panose="02070309020205020404" pitchFamily="49" charset="0"/>
                <a:cs typeface="Courier New" panose="02070309020205020404" pitchFamily="49" charset="0"/>
              </a:rPr>
              <a:t>		LDR	R5, R6, 1	; Restore FP</a:t>
            </a:r>
          </a:p>
          <a:p>
            <a:pPr marL="0" indent="0">
              <a:spcBef>
                <a:spcPts val="600"/>
              </a:spcBef>
              <a:buNone/>
            </a:pPr>
            <a:r>
              <a:rPr lang="en-US" b="1" dirty="0">
                <a:latin typeface="Courier New" panose="02070309020205020404" pitchFamily="49" charset="0"/>
                <a:cs typeface="Courier New" panose="02070309020205020404" pitchFamily="49" charset="0"/>
              </a:rPr>
              <a:t>		LDR	R7, R6, 2	; Restore RA</a:t>
            </a:r>
          </a:p>
          <a:p>
            <a:pPr marL="0" indent="0">
              <a:spcBef>
                <a:spcPts val="600"/>
              </a:spcBef>
              <a:buNone/>
            </a:pPr>
            <a:r>
              <a:rPr lang="en-US" b="1" dirty="0">
                <a:latin typeface="Courier New" panose="02070309020205020404" pitchFamily="49" charset="0"/>
                <a:cs typeface="Courier New" panose="02070309020205020404" pitchFamily="49" charset="0"/>
              </a:rPr>
              <a:t>		ADD	R6, R6, 3	; Pop ra,fp,lv1</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RET</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endParaRPr lang="en-US" dirty="0"/>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endParaRPr lang="en-US" b="1" dirty="0">
              <a:latin typeface="Courier New" panose="02070309020205020404" pitchFamily="49" charset="0"/>
              <a:cs typeface="Courier New" panose="02070309020205020404" pitchFamily="49" charset="0"/>
            </a:endParaRPr>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3271" y="5375785"/>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6" name="TextBox 15"/>
          <p:cNvSpPr txBox="1"/>
          <p:nvPr/>
        </p:nvSpPr>
        <p:spPr>
          <a:xfrm>
            <a:off x="10372165" y="3891432"/>
            <a:ext cx="1694329" cy="415551"/>
          </a:xfrm>
          <a:prstGeom prst="rect">
            <a:avLst/>
          </a:prstGeom>
          <a:noFill/>
          <a:ln w="28575">
            <a:solidFill>
              <a:schemeClr val="tx1"/>
            </a:solidFill>
          </a:ln>
        </p:spPr>
        <p:txBody>
          <a:bodyPr wrap="square" rtlCol="0">
            <a:noAutofit/>
          </a:bodyPr>
          <a:lstStyle/>
          <a:p>
            <a:endParaRPr lang="en-US" dirty="0"/>
          </a:p>
        </p:txBody>
      </p:sp>
      <p:sp>
        <p:nvSpPr>
          <p:cNvPr id="17" name="TextBox 16"/>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4" name="Right Arrow 13"/>
          <p:cNvSpPr/>
          <p:nvPr/>
        </p:nvSpPr>
        <p:spPr>
          <a:xfrm>
            <a:off x="9580955" y="6051176"/>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Tree>
    <p:extLst>
      <p:ext uri="{BB962C8B-B14F-4D97-AF65-F5344CB8AC3E}">
        <p14:creationId xmlns:p14="http://schemas.microsoft.com/office/powerpoint/2010/main" val="2575391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57136" y="2644878"/>
            <a:ext cx="6007509" cy="3416320"/>
          </a:xfrm>
          <a:prstGeom prst="rect">
            <a:avLst/>
          </a:prstGeom>
          <a:solidFill>
            <a:schemeClr val="bg1">
              <a:lumMod val="95000"/>
            </a:schemeClr>
          </a:solidFill>
        </p:spPr>
        <p:txBody>
          <a:bodyPr wrap="square" rtlCol="0">
            <a:spAutoFit/>
          </a:bodyPr>
          <a:lstStyle/>
          <a:p>
            <a:r>
              <a:rPr lang="en-US" sz="2400" b="1" dirty="0" err="1">
                <a:solidFill>
                  <a:srgbClr val="FF0000"/>
                </a:solidFill>
                <a:latin typeface="Courier New" panose="02070309020205020404" pitchFamily="49" charset="0"/>
                <a:cs typeface="Courier New" panose="02070309020205020404" pitchFamily="49" charset="0"/>
              </a:rPr>
              <a:t>int</a:t>
            </a:r>
            <a:r>
              <a:rPr lang="en-US" sz="2400" b="1" dirty="0">
                <a:solidFill>
                  <a:srgbClr val="FF0000"/>
                </a:solidFill>
                <a:latin typeface="Courier New" panose="02070309020205020404" pitchFamily="49" charset="0"/>
                <a:cs typeface="Courier New" panose="02070309020205020404" pitchFamily="49" charset="0"/>
              </a:rPr>
              <a:t> fact(</a:t>
            </a:r>
            <a:r>
              <a:rPr lang="en-US" sz="2400" b="1" dirty="0" err="1">
                <a:solidFill>
                  <a:srgbClr val="FF0000"/>
                </a:solidFill>
                <a:latin typeface="Courier New" panose="02070309020205020404" pitchFamily="49" charset="0"/>
                <a:cs typeface="Courier New" panose="02070309020205020404" pitchFamily="49" charset="0"/>
              </a:rPr>
              <a:t>int</a:t>
            </a:r>
            <a:r>
              <a:rPr lang="en-US" sz="2400" b="1" dirty="0">
                <a:solidFill>
                  <a:srgbClr val="FF0000"/>
                </a:solidFill>
                <a:latin typeface="Courier New" panose="02070309020205020404" pitchFamily="49" charset="0"/>
                <a:cs typeface="Courier New" panose="02070309020205020404" pitchFamily="49" charset="0"/>
              </a:rPr>
              <a:t> n) {</a:t>
            </a:r>
          </a:p>
          <a:p>
            <a:r>
              <a:rPr lang="en-US" sz="2400" b="1" dirty="0">
                <a:solidFill>
                  <a:srgbClr val="FF0000"/>
                </a:solidFill>
                <a:latin typeface="Courier New" panose="02070309020205020404" pitchFamily="49" charset="0"/>
                <a:cs typeface="Courier New" panose="02070309020205020404" pitchFamily="49" charset="0"/>
              </a:rPr>
              <a:t>    </a:t>
            </a:r>
            <a:r>
              <a:rPr lang="en-US" sz="2400" b="1" dirty="0" err="1">
                <a:solidFill>
                  <a:srgbClr val="FF0000"/>
                </a:solidFill>
                <a:latin typeface="Courier New" panose="02070309020205020404" pitchFamily="49" charset="0"/>
                <a:cs typeface="Courier New" panose="02070309020205020404" pitchFamily="49" charset="0"/>
              </a:rPr>
              <a:t>int</a:t>
            </a:r>
            <a:r>
              <a:rPr lang="en-US" sz="2400" b="1" dirty="0">
                <a:solidFill>
                  <a:srgbClr val="FF0000"/>
                </a:solidFill>
                <a:latin typeface="Courier New" panose="02070309020205020404" pitchFamily="49" charset="0"/>
                <a:cs typeface="Courier New" panose="02070309020205020404" pitchFamily="49" charset="0"/>
              </a:rPr>
              <a:t> answer;</a:t>
            </a:r>
          </a:p>
          <a:p>
            <a:r>
              <a:rPr lang="en-US" sz="2400" b="1" dirty="0">
                <a:latin typeface="Courier New" panose="02070309020205020404" pitchFamily="49" charset="0"/>
                <a:cs typeface="Courier New" panose="02070309020205020404" pitchFamily="49" charset="0"/>
              </a:rPr>
              <a:t>    if(n &lt;= 0)</a:t>
            </a:r>
          </a:p>
          <a:p>
            <a:r>
              <a:rPr lang="en-US" sz="2400" b="1" dirty="0">
                <a:latin typeface="Courier New" panose="02070309020205020404" pitchFamily="49" charset="0"/>
                <a:cs typeface="Courier New" panose="02070309020205020404" pitchFamily="49" charset="0"/>
              </a:rPr>
              <a:t>        answer = 1;</a:t>
            </a:r>
          </a:p>
          <a:p>
            <a:r>
              <a:rPr lang="en-US" sz="2400" b="1" dirty="0">
                <a:latin typeface="Courier New" panose="02070309020205020404" pitchFamily="49" charset="0"/>
                <a:cs typeface="Courier New" panose="02070309020205020404" pitchFamily="49" charset="0"/>
              </a:rPr>
              <a:t>    else</a:t>
            </a:r>
          </a:p>
          <a:p>
            <a:r>
              <a:rPr lang="en-US" sz="2400" b="1" dirty="0">
                <a:latin typeface="Courier New" panose="02070309020205020404" pitchFamily="49" charset="0"/>
                <a:cs typeface="Courier New" panose="02070309020205020404" pitchFamily="49" charset="0"/>
              </a:rPr>
              <a:t>        answer = n * fact(n-1);</a:t>
            </a:r>
          </a:p>
          <a:p>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return answer;</a:t>
            </a:r>
          </a:p>
          <a:p>
            <a:r>
              <a:rPr lang="en-US" sz="2400" b="1" dirty="0">
                <a:solidFill>
                  <a:srgbClr val="FF0000"/>
                </a:solidFill>
                <a:latin typeface="Courier New" panose="02070309020205020404" pitchFamily="49" charset="0"/>
                <a:cs typeface="Courier New" panose="02070309020205020404" pitchFamily="49" charset="0"/>
              </a:rPr>
              <a:t>}</a:t>
            </a:r>
          </a:p>
          <a:p>
            <a:endParaRPr lang="en-US" sz="2400" dirty="0"/>
          </a:p>
        </p:txBody>
      </p:sp>
      <p:sp>
        <p:nvSpPr>
          <p:cNvPr id="5" name="TextBox 4"/>
          <p:cNvSpPr txBox="1"/>
          <p:nvPr/>
        </p:nvSpPr>
        <p:spPr>
          <a:xfrm>
            <a:off x="1396181" y="582775"/>
            <a:ext cx="3460955" cy="2062103"/>
          </a:xfrm>
          <a:prstGeom prst="rect">
            <a:avLst/>
          </a:prstGeom>
          <a:solidFill>
            <a:schemeClr val="tx1"/>
          </a:solidFill>
        </p:spPr>
        <p:txBody>
          <a:bodyPr wrap="square" rtlCol="0">
            <a:spAutoFit/>
          </a:bodyPr>
          <a:lstStyle/>
          <a:p>
            <a:r>
              <a:rPr lang="en-US" sz="3200" dirty="0">
                <a:solidFill>
                  <a:schemeClr val="bg1"/>
                </a:solidFill>
              </a:rPr>
              <a:t>Everything we </a:t>
            </a:r>
          </a:p>
          <a:p>
            <a:r>
              <a:rPr lang="en-US" sz="3200" dirty="0">
                <a:solidFill>
                  <a:schemeClr val="bg1"/>
                </a:solidFill>
              </a:rPr>
              <a:t>just did took care</a:t>
            </a:r>
          </a:p>
          <a:p>
            <a:r>
              <a:rPr lang="en-US" sz="3200" dirty="0">
                <a:solidFill>
                  <a:schemeClr val="bg1"/>
                </a:solidFill>
              </a:rPr>
              <a:t>of the parts </a:t>
            </a:r>
          </a:p>
          <a:p>
            <a:r>
              <a:rPr lang="en-US" sz="3200" dirty="0">
                <a:solidFill>
                  <a:schemeClr val="bg1"/>
                </a:solidFill>
              </a:rPr>
              <a:t>marked in red</a:t>
            </a:r>
          </a:p>
        </p:txBody>
      </p:sp>
    </p:spTree>
    <p:extLst>
      <p:ext uri="{BB962C8B-B14F-4D97-AF65-F5344CB8AC3E}">
        <p14:creationId xmlns:p14="http://schemas.microsoft.com/office/powerpoint/2010/main" val="1207728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23499" y="145256"/>
            <a:ext cx="10515600" cy="6567488"/>
          </a:xfrm>
        </p:spPr>
        <p:txBody>
          <a:bodyPr>
            <a:normAutofit fontScale="77500" lnSpcReduction="20000"/>
          </a:bodyPr>
          <a:lstStyle/>
          <a:p>
            <a:pPr marL="0" indent="0">
              <a:spcBef>
                <a:spcPts val="400"/>
              </a:spcBef>
              <a:buNone/>
            </a:pPr>
            <a:r>
              <a:rPr lang="en-US" b="1" dirty="0">
                <a:latin typeface="Courier New" panose="02070309020205020404" pitchFamily="49" charset="0"/>
                <a:cs typeface="Courier New" panose="02070309020205020404" pitchFamily="49" charset="0"/>
              </a:rPr>
              <a:t>FACT		ADD	R6, R6, -4	; Allocate space rv,ra,fp,lv1</a:t>
            </a:r>
          </a:p>
          <a:p>
            <a:pPr marL="0" indent="0">
              <a:spcBef>
                <a:spcPts val="400"/>
              </a:spcBef>
              <a:buNone/>
            </a:pPr>
            <a:r>
              <a:rPr lang="en-US" b="1" dirty="0">
                <a:latin typeface="Courier New" panose="02070309020205020404" pitchFamily="49" charset="0"/>
                <a:cs typeface="Courier New" panose="02070309020205020404" pitchFamily="49" charset="0"/>
              </a:rPr>
              <a:t>		STR	R7, R6, 2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spcBef>
                <a:spcPts val="400"/>
              </a:spcBef>
              <a:buNone/>
            </a:pPr>
            <a:r>
              <a:rPr lang="en-US" b="1" dirty="0">
                <a:latin typeface="Courier New" panose="02070309020205020404" pitchFamily="49" charset="0"/>
                <a:cs typeface="Courier New" panose="02070309020205020404" pitchFamily="49" charset="0"/>
              </a:rPr>
              <a:t>		STR	R5, R6, 1	; Save Old FP</a:t>
            </a:r>
          </a:p>
          <a:p>
            <a:pPr marL="0" indent="0">
              <a:spcBef>
                <a:spcPts val="400"/>
              </a:spcBef>
              <a:buNone/>
            </a:pPr>
            <a:r>
              <a:rPr lang="en-US" b="1" dirty="0">
                <a:latin typeface="Courier New" panose="02070309020205020404" pitchFamily="49" charset="0"/>
                <a:cs typeface="Courier New" panose="02070309020205020404" pitchFamily="49" charset="0"/>
              </a:rPr>
              <a:t>		ADD	R5, R6, 0	; Copy SP to FP</a:t>
            </a:r>
          </a:p>
          <a:p>
            <a:pPr marL="0" indent="0">
              <a:spcBef>
                <a:spcPts val="400"/>
              </a:spcBef>
              <a:buNone/>
            </a:pPr>
            <a:r>
              <a:rPr lang="en-US" b="1" dirty="0">
                <a:latin typeface="Courier New" panose="02070309020205020404" pitchFamily="49" charset="0"/>
                <a:cs typeface="Courier New" panose="02070309020205020404" pitchFamily="49" charset="0"/>
              </a:rPr>
              <a:t>		ADD	R6, R6, </a:t>
            </a:r>
            <a:r>
              <a:rPr lang="en-US" b="1" dirty="0">
                <a:solidFill>
                  <a:srgbClr val="FF0000"/>
                </a:solidFill>
                <a:latin typeface="Courier New" panose="02070309020205020404" pitchFamily="49" charset="0"/>
                <a:cs typeface="Courier New" panose="02070309020205020404" pitchFamily="49" charset="0"/>
              </a:rPr>
              <a:t>-5	</a:t>
            </a:r>
            <a:r>
              <a:rPr lang="en-US" b="1" dirty="0">
                <a:latin typeface="Courier New" panose="02070309020205020404" pitchFamily="49" charset="0"/>
                <a:cs typeface="Courier New" panose="02070309020205020404" pitchFamily="49" charset="0"/>
              </a:rPr>
              <a:t>; Make room for saved regs &amp; </a:t>
            </a:r>
            <a:r>
              <a:rPr lang="en-US" b="1" dirty="0" err="1">
                <a:latin typeface="Courier New" panose="02070309020205020404" pitchFamily="49" charset="0"/>
                <a:cs typeface="Courier New" panose="02070309020205020404" pitchFamily="49" charset="0"/>
              </a:rPr>
              <a:t>l.v.</a:t>
            </a:r>
            <a:r>
              <a:rPr lang="en-US" b="1" dirty="0">
                <a:latin typeface="Courier New" panose="02070309020205020404" pitchFamily="49" charset="0"/>
                <a:cs typeface="Courier New" panose="02070309020205020404" pitchFamily="49" charset="0"/>
              </a:rPr>
              <a:t> 1-n</a:t>
            </a:r>
          </a:p>
          <a:p>
            <a:pPr marL="0" indent="0">
              <a:spcBef>
                <a:spcPts val="4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R0, R5, -1	</a:t>
            </a:r>
            <a:r>
              <a:rPr lang="en-US" b="1" dirty="0">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 </a:t>
            </a:r>
            <a:r>
              <a:rPr lang="en-US" b="1" dirty="0">
                <a:solidFill>
                  <a:srgbClr val="000000"/>
                </a:solidFill>
                <a:latin typeface="Courier New" panose="02070309020205020404" pitchFamily="49" charset="0"/>
                <a:cs typeface="Courier New" panose="02070309020205020404" pitchFamily="49" charset="0"/>
              </a:rPr>
              <a:t>Save R0	</a:t>
            </a:r>
          </a:p>
          <a:p>
            <a:pPr marL="0" indent="0">
              <a:spcBef>
                <a:spcPts val="4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R1, R5, -2	</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 </a:t>
            </a:r>
            <a:r>
              <a:rPr lang="en-US" b="1" dirty="0">
                <a:solidFill>
                  <a:srgbClr val="000000"/>
                </a:solidFill>
                <a:latin typeface="Courier New" panose="02070309020205020404" pitchFamily="49" charset="0"/>
                <a:cs typeface="Courier New" panose="02070309020205020404" pitchFamily="49" charset="0"/>
              </a:rPr>
              <a:t>Save R1</a:t>
            </a:r>
          </a:p>
          <a:p>
            <a:pPr marL="0" indent="0">
              <a:spcBef>
                <a:spcPts val="4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R2, R5, -3	</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 </a:t>
            </a:r>
            <a:r>
              <a:rPr lang="en-US" b="1" dirty="0">
                <a:solidFill>
                  <a:srgbClr val="000000"/>
                </a:solidFill>
                <a:latin typeface="Courier New" panose="02070309020205020404" pitchFamily="49" charset="0"/>
                <a:cs typeface="Courier New" panose="02070309020205020404" pitchFamily="49" charset="0"/>
              </a:rPr>
              <a:t>Save R2</a:t>
            </a:r>
          </a:p>
          <a:p>
            <a:pPr marL="0" indent="0">
              <a:spcBef>
                <a:spcPts val="4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R3, R5, -4	</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 </a:t>
            </a:r>
            <a:r>
              <a:rPr lang="en-US" b="1" dirty="0">
                <a:solidFill>
                  <a:srgbClr val="000000"/>
                </a:solidFill>
                <a:latin typeface="Courier New" panose="02070309020205020404" pitchFamily="49" charset="0"/>
                <a:cs typeface="Courier New" panose="02070309020205020404" pitchFamily="49" charset="0"/>
              </a:rPr>
              <a:t>Save R3</a:t>
            </a:r>
          </a:p>
          <a:p>
            <a:pPr marL="0" indent="0">
              <a:spcBef>
                <a:spcPts val="4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R4, R5, -5	</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 </a:t>
            </a:r>
            <a:r>
              <a:rPr lang="en-US" b="1" dirty="0">
                <a:solidFill>
                  <a:srgbClr val="000000"/>
                </a:solidFill>
                <a:latin typeface="Courier New" panose="02070309020205020404" pitchFamily="49" charset="0"/>
                <a:cs typeface="Courier New" panose="02070309020205020404" pitchFamily="49" charset="0"/>
              </a:rPr>
              <a:t>Save R4</a:t>
            </a:r>
          </a:p>
          <a:p>
            <a:pPr marL="0" indent="0">
              <a:spcBef>
                <a:spcPts val="400"/>
              </a:spcBef>
              <a:buNone/>
            </a:pPr>
            <a:r>
              <a:rPr lang="en-US" b="1" dirty="0">
                <a:solidFill>
                  <a:srgbClr val="000000"/>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p>
          <a:p>
            <a:pPr marL="0" indent="0">
              <a:spcBef>
                <a:spcPts val="400"/>
              </a:spcBef>
              <a:buNone/>
            </a:pPr>
            <a:r>
              <a:rPr lang="en-US" b="1" dirty="0">
                <a:latin typeface="Courier New" panose="02070309020205020404" pitchFamily="49" charset="0"/>
                <a:cs typeface="Courier New" panose="02070309020205020404" pitchFamily="49" charset="0"/>
              </a:rPr>
              <a:t>		</a:t>
            </a:r>
            <a:r>
              <a:rPr lang="en-US" b="1" dirty="0">
                <a:solidFill>
                  <a:srgbClr val="008000"/>
                </a:solidFill>
                <a:latin typeface="Courier New" panose="02070309020205020404" pitchFamily="49" charset="0"/>
                <a:cs typeface="Courier New" panose="02070309020205020404" pitchFamily="49" charset="0"/>
              </a:rPr>
              <a:t>LDR	R0, R5, 0 	</a:t>
            </a:r>
            <a:r>
              <a:rPr lang="en-US" b="1" dirty="0">
                <a:latin typeface="Courier New" panose="02070309020205020404" pitchFamily="49" charset="0"/>
                <a:cs typeface="Courier New" panose="02070309020205020404" pitchFamily="49" charset="0"/>
              </a:rPr>
              <a:t>; Ret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answer</a:t>
            </a:r>
          </a:p>
          <a:p>
            <a:pPr marL="0" indent="0">
              <a:spcBef>
                <a:spcPts val="400"/>
              </a:spcBef>
              <a:buNone/>
            </a:pPr>
            <a:r>
              <a:rPr lang="en-US" b="1" dirty="0">
                <a:latin typeface="Courier New" panose="02070309020205020404" pitchFamily="49" charset="0"/>
                <a:cs typeface="Courier New" panose="02070309020205020404" pitchFamily="49" charset="0"/>
              </a:rPr>
              <a:t>		</a:t>
            </a:r>
            <a:r>
              <a:rPr lang="en-US" b="1" dirty="0">
                <a:solidFill>
                  <a:srgbClr val="008000"/>
                </a:solidFill>
                <a:latin typeface="Courier New" panose="02070309020205020404" pitchFamily="49" charset="0"/>
                <a:cs typeface="Courier New" panose="02070309020205020404" pitchFamily="49" charset="0"/>
              </a:rPr>
              <a:t>STR	R0, R5, 3</a:t>
            </a:r>
            <a:r>
              <a:rPr lang="en-US" b="1" dirty="0">
                <a:latin typeface="Courier New" panose="02070309020205020404" pitchFamily="49" charset="0"/>
                <a:cs typeface="Courier New" panose="02070309020205020404" pitchFamily="49" charset="0"/>
              </a:rPr>
              <a:t>	; </a:t>
            </a:r>
          </a:p>
          <a:p>
            <a:pPr marL="0" indent="0">
              <a:spcBef>
                <a:spcPts val="4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LDR	R4, R5, -5	</a:t>
            </a:r>
            <a:r>
              <a:rPr lang="en-US" b="1" dirty="0">
                <a:latin typeface="Courier New" panose="02070309020205020404" pitchFamily="49" charset="0"/>
                <a:cs typeface="Courier New" panose="02070309020205020404" pitchFamily="49" charset="0"/>
              </a:rPr>
              <a:t>; Restore R4</a:t>
            </a:r>
          </a:p>
          <a:p>
            <a:pPr marL="0" indent="0">
              <a:spcBef>
                <a:spcPts val="4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LDR	R3, R5, -4	</a:t>
            </a:r>
            <a:r>
              <a:rPr lang="en-US" b="1" dirty="0">
                <a:latin typeface="Courier New" panose="02070309020205020404" pitchFamily="49" charset="0"/>
                <a:cs typeface="Courier New" panose="02070309020205020404" pitchFamily="49" charset="0"/>
              </a:rPr>
              <a:t>; Restore R3</a:t>
            </a:r>
          </a:p>
          <a:p>
            <a:pPr marL="0" indent="0">
              <a:spcBef>
                <a:spcPts val="4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LDR	R2, R5, -3	</a:t>
            </a:r>
            <a:r>
              <a:rPr lang="en-US" b="1" dirty="0">
                <a:latin typeface="Courier New" panose="02070309020205020404" pitchFamily="49" charset="0"/>
                <a:cs typeface="Courier New" panose="02070309020205020404" pitchFamily="49" charset="0"/>
              </a:rPr>
              <a:t>; Restore R2</a:t>
            </a:r>
          </a:p>
          <a:p>
            <a:pPr marL="0" indent="0">
              <a:spcBef>
                <a:spcPts val="4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LDR	R1, R5, -2	</a:t>
            </a:r>
            <a:r>
              <a:rPr lang="en-US" b="1" dirty="0">
                <a:latin typeface="Courier New" panose="02070309020205020404" pitchFamily="49" charset="0"/>
                <a:cs typeface="Courier New" panose="02070309020205020404" pitchFamily="49" charset="0"/>
              </a:rPr>
              <a:t>; Restore R1</a:t>
            </a:r>
          </a:p>
          <a:p>
            <a:pPr marL="0" indent="0">
              <a:spcBef>
                <a:spcPts val="4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LDR	R0, R5, -1	</a:t>
            </a:r>
            <a:r>
              <a:rPr lang="en-US" b="1" dirty="0">
                <a:latin typeface="Courier New" panose="02070309020205020404" pitchFamily="49" charset="0"/>
                <a:cs typeface="Courier New" panose="02070309020205020404" pitchFamily="49" charset="0"/>
              </a:rPr>
              <a:t>; Restore R0</a:t>
            </a:r>
          </a:p>
          <a:p>
            <a:pPr marL="0" indent="0">
              <a:spcBef>
                <a:spcPts val="400"/>
              </a:spcBef>
              <a:buNone/>
            </a:pPr>
            <a:r>
              <a:rPr lang="en-US" b="1" dirty="0">
                <a:latin typeface="Courier New" panose="02070309020205020404" pitchFamily="49" charset="0"/>
                <a:cs typeface="Courier New" panose="02070309020205020404" pitchFamily="49" charset="0"/>
              </a:rPr>
              <a:t>		ADD	R6, R5, 0	; Restore SP</a:t>
            </a:r>
          </a:p>
          <a:p>
            <a:pPr marL="0" indent="0">
              <a:spcBef>
                <a:spcPts val="400"/>
              </a:spcBef>
              <a:buNone/>
            </a:pPr>
            <a:r>
              <a:rPr lang="en-US" b="1" dirty="0">
                <a:latin typeface="Courier New" panose="02070309020205020404" pitchFamily="49" charset="0"/>
                <a:cs typeface="Courier New" panose="02070309020205020404" pitchFamily="49" charset="0"/>
              </a:rPr>
              <a:t>		LDR	R5, R6, 1	; Restore FP</a:t>
            </a:r>
          </a:p>
          <a:p>
            <a:pPr marL="0" indent="0">
              <a:spcBef>
                <a:spcPts val="400"/>
              </a:spcBef>
              <a:buNone/>
            </a:pPr>
            <a:r>
              <a:rPr lang="en-US" b="1" dirty="0">
                <a:latin typeface="Courier New" panose="02070309020205020404" pitchFamily="49" charset="0"/>
                <a:cs typeface="Courier New" panose="02070309020205020404" pitchFamily="49" charset="0"/>
              </a:rPr>
              <a:t>		LDR	R7, R6, 2	; Restore RA</a:t>
            </a:r>
          </a:p>
          <a:p>
            <a:pPr marL="0" indent="0">
              <a:spcBef>
                <a:spcPts val="400"/>
              </a:spcBef>
              <a:buNone/>
            </a:pPr>
            <a:r>
              <a:rPr lang="en-US" b="1" dirty="0">
                <a:latin typeface="Courier New" panose="02070309020205020404" pitchFamily="49" charset="0"/>
                <a:cs typeface="Courier New" panose="02070309020205020404" pitchFamily="49" charset="0"/>
              </a:rPr>
              <a:t>		ADD	R6, R6, 3	; Pop ra,fp,lv1</a:t>
            </a:r>
          </a:p>
          <a:p>
            <a:pPr marL="0" indent="0">
              <a:spcBef>
                <a:spcPts val="400"/>
              </a:spcBef>
              <a:buNone/>
            </a:pPr>
            <a:r>
              <a:rPr lang="en-US" b="1" dirty="0">
                <a:latin typeface="Courier New" panose="02070309020205020404" pitchFamily="49" charset="0"/>
                <a:cs typeface="Courier New" panose="02070309020205020404" pitchFamily="49" charset="0"/>
              </a:rPr>
              <a:t>		RET</a:t>
            </a:r>
          </a:p>
        </p:txBody>
      </p:sp>
      <p:sp>
        <p:nvSpPr>
          <p:cNvPr id="4" name="TextBox 3"/>
          <p:cNvSpPr txBox="1"/>
          <p:nvPr/>
        </p:nvSpPr>
        <p:spPr>
          <a:xfrm>
            <a:off x="8176315" y="4812718"/>
            <a:ext cx="4001729" cy="2031325"/>
          </a:xfrm>
          <a:prstGeom prst="rect">
            <a:avLst/>
          </a:prstGeom>
          <a:solidFill>
            <a:schemeClr val="bg1">
              <a:lumMod val="95000"/>
            </a:schemeClr>
          </a:solidFill>
        </p:spPr>
        <p:txBody>
          <a:bodyPr wrap="square" rtlCol="0">
            <a:spAutoFit/>
          </a:bodyPr>
          <a:lstStyle/>
          <a:p>
            <a:r>
              <a:rPr lang="en-US" sz="1400" b="1" dirty="0" err="1">
                <a:solidFill>
                  <a:srgbClr val="FF0000"/>
                </a:solidFill>
                <a:latin typeface="Courier New" panose="02070309020205020404" pitchFamily="49" charset="0"/>
                <a:cs typeface="Courier New" panose="02070309020205020404" pitchFamily="49" charset="0"/>
              </a:rPr>
              <a:t>int</a:t>
            </a:r>
            <a:r>
              <a:rPr lang="en-US" sz="1400" b="1" dirty="0">
                <a:solidFill>
                  <a:srgbClr val="FF0000"/>
                </a:solidFill>
                <a:latin typeface="Courier New" panose="02070309020205020404" pitchFamily="49" charset="0"/>
                <a:cs typeface="Courier New" panose="02070309020205020404" pitchFamily="49" charset="0"/>
              </a:rPr>
              <a:t> fact(</a:t>
            </a:r>
            <a:r>
              <a:rPr lang="en-US" sz="1400" b="1" dirty="0" err="1">
                <a:solidFill>
                  <a:srgbClr val="FF0000"/>
                </a:solidFill>
                <a:latin typeface="Courier New" panose="02070309020205020404" pitchFamily="49" charset="0"/>
                <a:cs typeface="Courier New" panose="02070309020205020404" pitchFamily="49" charset="0"/>
              </a:rPr>
              <a:t>int</a:t>
            </a:r>
            <a:r>
              <a:rPr lang="en-US" sz="1400" b="1" dirty="0">
                <a:solidFill>
                  <a:srgbClr val="FF0000"/>
                </a:solidFill>
                <a:latin typeface="Courier New" panose="02070309020205020404" pitchFamily="49" charset="0"/>
                <a:cs typeface="Courier New" panose="02070309020205020404" pitchFamily="49" charset="0"/>
              </a:rPr>
              <a:t> n) {</a:t>
            </a:r>
          </a:p>
          <a:p>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int</a:t>
            </a:r>
            <a:r>
              <a:rPr lang="en-US" sz="1400" b="1" dirty="0">
                <a:solidFill>
                  <a:srgbClr val="FF0000"/>
                </a:solidFill>
                <a:latin typeface="Courier New" panose="02070309020205020404" pitchFamily="49" charset="0"/>
                <a:cs typeface="Courier New" panose="02070309020205020404" pitchFamily="49" charset="0"/>
              </a:rPr>
              <a:t> answer;</a:t>
            </a:r>
          </a:p>
          <a:p>
            <a:r>
              <a:rPr lang="en-US" sz="1400" b="1" dirty="0">
                <a:solidFill>
                  <a:srgbClr val="FF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if(n &lt;= 0)</a:t>
            </a:r>
          </a:p>
          <a:p>
            <a:r>
              <a:rPr lang="en-US" sz="1400" b="1" dirty="0">
                <a:solidFill>
                  <a:srgbClr val="000000"/>
                </a:solidFill>
                <a:latin typeface="Courier New" panose="02070309020205020404" pitchFamily="49" charset="0"/>
                <a:cs typeface="Courier New" panose="02070309020205020404" pitchFamily="49" charset="0"/>
              </a:rPr>
              <a:t>        answer = 1;</a:t>
            </a:r>
          </a:p>
          <a:p>
            <a:r>
              <a:rPr lang="en-US" sz="1400" b="1" dirty="0">
                <a:solidFill>
                  <a:srgbClr val="000000"/>
                </a:solidFill>
                <a:latin typeface="Courier New" panose="02070309020205020404" pitchFamily="49" charset="0"/>
                <a:cs typeface="Courier New" panose="02070309020205020404" pitchFamily="49" charset="0"/>
              </a:rPr>
              <a:t>    else</a:t>
            </a:r>
          </a:p>
          <a:p>
            <a:r>
              <a:rPr lang="en-US" sz="1400" b="1" dirty="0">
                <a:solidFill>
                  <a:srgbClr val="000000"/>
                </a:solidFill>
                <a:latin typeface="Courier New" panose="02070309020205020404" pitchFamily="49" charset="0"/>
                <a:cs typeface="Courier New" panose="02070309020205020404" pitchFamily="49" charset="0"/>
              </a:rPr>
              <a:t>        answer = n * fact(n-1);</a:t>
            </a:r>
          </a:p>
          <a:p>
            <a:r>
              <a:rPr lang="en-US" sz="1400" b="1" dirty="0">
                <a:solidFill>
                  <a:srgbClr val="FF0000"/>
                </a:solidFill>
                <a:latin typeface="Courier New" panose="02070309020205020404" pitchFamily="49" charset="0"/>
                <a:cs typeface="Courier New" panose="02070309020205020404" pitchFamily="49" charset="0"/>
              </a:rPr>
              <a:t>    return answer;</a:t>
            </a:r>
          </a:p>
          <a:p>
            <a:r>
              <a:rPr lang="en-US" sz="1400" b="1" dirty="0">
                <a:solidFill>
                  <a:srgbClr val="FF0000"/>
                </a:solidFill>
                <a:latin typeface="Courier New" panose="02070309020205020404" pitchFamily="49" charset="0"/>
                <a:cs typeface="Courier New" panose="02070309020205020404" pitchFamily="49" charset="0"/>
              </a:rPr>
              <a:t>}</a:t>
            </a:r>
          </a:p>
          <a:p>
            <a:endParaRPr lang="en-US" sz="1400" dirty="0"/>
          </a:p>
        </p:txBody>
      </p:sp>
      <p:sp>
        <p:nvSpPr>
          <p:cNvPr id="2" name="Freeform 1"/>
          <p:cNvSpPr/>
          <p:nvPr/>
        </p:nvSpPr>
        <p:spPr>
          <a:xfrm>
            <a:off x="165298" y="381580"/>
            <a:ext cx="2451779" cy="5798503"/>
          </a:xfrm>
          <a:custGeom>
            <a:avLst/>
            <a:gdLst>
              <a:gd name="connsiteX0" fmla="*/ 2197711 w 2367747"/>
              <a:gd name="connsiteY0" fmla="*/ 0 h 6027729"/>
              <a:gd name="connsiteX1" fmla="*/ 119 w 2367747"/>
              <a:gd name="connsiteY1" fmla="*/ 2482792 h 6027729"/>
              <a:gd name="connsiteX2" fmla="*/ 2097821 w 2367747"/>
              <a:gd name="connsiteY2" fmla="*/ 5636224 h 6027729"/>
              <a:gd name="connsiteX3" fmla="*/ 2340412 w 2367747"/>
              <a:gd name="connsiteY3" fmla="*/ 5978678 h 6027729"/>
              <a:gd name="connsiteX0" fmla="*/ 2197960 w 2340662"/>
              <a:gd name="connsiteY0" fmla="*/ 0 h 5978678"/>
              <a:gd name="connsiteX1" fmla="*/ 368 w 2340662"/>
              <a:gd name="connsiteY1" fmla="*/ 2482792 h 5978678"/>
              <a:gd name="connsiteX2" fmla="*/ 2340661 w 2340662"/>
              <a:gd name="connsiteY2" fmla="*/ 5978678 h 5978678"/>
              <a:gd name="connsiteX0" fmla="*/ 2184737 w 2327438"/>
              <a:gd name="connsiteY0" fmla="*/ 0 h 5978678"/>
              <a:gd name="connsiteX1" fmla="*/ 373 w 2327438"/>
              <a:gd name="connsiteY1" fmla="*/ 2741559 h 5978678"/>
              <a:gd name="connsiteX2" fmla="*/ 2327438 w 2327438"/>
              <a:gd name="connsiteY2" fmla="*/ 5978678 h 5978678"/>
              <a:gd name="connsiteX0" fmla="*/ 2184737 w 2327438"/>
              <a:gd name="connsiteY0" fmla="*/ 0 h 5978678"/>
              <a:gd name="connsiteX1" fmla="*/ 373 w 2327438"/>
              <a:gd name="connsiteY1" fmla="*/ 2741559 h 5978678"/>
              <a:gd name="connsiteX2" fmla="*/ 2327438 w 2327438"/>
              <a:gd name="connsiteY2" fmla="*/ 5978678 h 5978678"/>
              <a:gd name="connsiteX0" fmla="*/ 2184884 w 2354041"/>
              <a:gd name="connsiteY0" fmla="*/ 0 h 5659026"/>
              <a:gd name="connsiteX1" fmla="*/ 520 w 2354041"/>
              <a:gd name="connsiteY1" fmla="*/ 2741559 h 5659026"/>
              <a:gd name="connsiteX2" fmla="*/ 2354040 w 2354041"/>
              <a:gd name="connsiteY2" fmla="*/ 5659026 h 5659026"/>
              <a:gd name="connsiteX0" fmla="*/ 2184884 w 2354040"/>
              <a:gd name="connsiteY0" fmla="*/ 0 h 5659026"/>
              <a:gd name="connsiteX1" fmla="*/ 520 w 2354040"/>
              <a:gd name="connsiteY1" fmla="*/ 2741559 h 5659026"/>
              <a:gd name="connsiteX2" fmla="*/ 2354040 w 2354040"/>
              <a:gd name="connsiteY2" fmla="*/ 5659026 h 5659026"/>
              <a:gd name="connsiteX0" fmla="*/ 2295842 w 2353995"/>
              <a:gd name="connsiteY0" fmla="*/ 0 h 5588123"/>
              <a:gd name="connsiteX1" fmla="*/ 475 w 2353995"/>
              <a:gd name="connsiteY1" fmla="*/ 2670656 h 5588123"/>
              <a:gd name="connsiteX2" fmla="*/ 2353995 w 2353995"/>
              <a:gd name="connsiteY2" fmla="*/ 5588123 h 5588123"/>
            </a:gdLst>
            <a:ahLst/>
            <a:cxnLst>
              <a:cxn ang="0">
                <a:pos x="connsiteX0" y="connsiteY0"/>
              </a:cxn>
              <a:cxn ang="0">
                <a:pos x="connsiteX1" y="connsiteY1"/>
              </a:cxn>
              <a:cxn ang="0">
                <a:pos x="connsiteX2" y="connsiteY2"/>
              </a:cxn>
            </a:cxnLst>
            <a:rect l="l" t="t" r="r" b="b"/>
            <a:pathLst>
              <a:path w="2353995" h="5588123">
                <a:moveTo>
                  <a:pt x="2295842" y="0"/>
                </a:moveTo>
                <a:cubicBezTo>
                  <a:pt x="1205370" y="771710"/>
                  <a:pt x="-27718" y="1727485"/>
                  <a:pt x="475" y="2670656"/>
                </a:cubicBezTo>
                <a:cubicBezTo>
                  <a:pt x="28668" y="3613827"/>
                  <a:pt x="1747386" y="5027251"/>
                  <a:pt x="2353995" y="5588123"/>
                </a:cubicBezTo>
              </a:path>
            </a:pathLst>
          </a:custGeom>
          <a:ln w="38100" cmpd="sng">
            <a:solidFill>
              <a:srgbClr val="0070C0"/>
            </a:solidFill>
            <a:headEnd type="arrow"/>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Freeform 4"/>
          <p:cNvSpPr/>
          <p:nvPr/>
        </p:nvSpPr>
        <p:spPr>
          <a:xfrm>
            <a:off x="365418" y="627347"/>
            <a:ext cx="2242524" cy="5254905"/>
          </a:xfrm>
          <a:custGeom>
            <a:avLst/>
            <a:gdLst>
              <a:gd name="connsiteX0" fmla="*/ 2197711 w 2367747"/>
              <a:gd name="connsiteY0" fmla="*/ 0 h 6027729"/>
              <a:gd name="connsiteX1" fmla="*/ 119 w 2367747"/>
              <a:gd name="connsiteY1" fmla="*/ 2482792 h 6027729"/>
              <a:gd name="connsiteX2" fmla="*/ 2097821 w 2367747"/>
              <a:gd name="connsiteY2" fmla="*/ 5636224 h 6027729"/>
              <a:gd name="connsiteX3" fmla="*/ 2340412 w 2367747"/>
              <a:gd name="connsiteY3" fmla="*/ 5978678 h 6027729"/>
              <a:gd name="connsiteX0" fmla="*/ 2197960 w 2340662"/>
              <a:gd name="connsiteY0" fmla="*/ 0 h 5978678"/>
              <a:gd name="connsiteX1" fmla="*/ 368 w 2340662"/>
              <a:gd name="connsiteY1" fmla="*/ 2482792 h 5978678"/>
              <a:gd name="connsiteX2" fmla="*/ 2340661 w 2340662"/>
              <a:gd name="connsiteY2" fmla="*/ 5978678 h 5978678"/>
              <a:gd name="connsiteX0" fmla="*/ 2184737 w 2327438"/>
              <a:gd name="connsiteY0" fmla="*/ 0 h 5978678"/>
              <a:gd name="connsiteX1" fmla="*/ 373 w 2327438"/>
              <a:gd name="connsiteY1" fmla="*/ 2741559 h 5978678"/>
              <a:gd name="connsiteX2" fmla="*/ 2327438 w 2327438"/>
              <a:gd name="connsiteY2" fmla="*/ 5978678 h 5978678"/>
              <a:gd name="connsiteX0" fmla="*/ 2158291 w 2300992"/>
              <a:gd name="connsiteY0" fmla="*/ 0 h 5978678"/>
              <a:gd name="connsiteX1" fmla="*/ 382 w 2300992"/>
              <a:gd name="connsiteY1" fmla="*/ 2680673 h 5978678"/>
              <a:gd name="connsiteX2" fmla="*/ 2300992 w 2300992"/>
              <a:gd name="connsiteY2" fmla="*/ 5978678 h 5978678"/>
              <a:gd name="connsiteX0" fmla="*/ 2158291 w 2300992"/>
              <a:gd name="connsiteY0" fmla="*/ 0 h 5978678"/>
              <a:gd name="connsiteX1" fmla="*/ 382 w 2300992"/>
              <a:gd name="connsiteY1" fmla="*/ 2498015 h 5978678"/>
              <a:gd name="connsiteX2" fmla="*/ 2300992 w 2300992"/>
              <a:gd name="connsiteY2" fmla="*/ 5978678 h 5978678"/>
              <a:gd name="connsiteX0" fmla="*/ 2158291 w 2300992"/>
              <a:gd name="connsiteY0" fmla="*/ 0 h 5978678"/>
              <a:gd name="connsiteX1" fmla="*/ 382 w 2300992"/>
              <a:gd name="connsiteY1" fmla="*/ 2528459 h 5978678"/>
              <a:gd name="connsiteX2" fmla="*/ 2300992 w 2300992"/>
              <a:gd name="connsiteY2" fmla="*/ 5978678 h 5978678"/>
              <a:gd name="connsiteX0" fmla="*/ 2157912 w 2168336"/>
              <a:gd name="connsiteY0" fmla="*/ 0 h 5415481"/>
              <a:gd name="connsiteX1" fmla="*/ 3 w 2168336"/>
              <a:gd name="connsiteY1" fmla="*/ 2528459 h 5415481"/>
              <a:gd name="connsiteX2" fmla="*/ 2168336 w 2168336"/>
              <a:gd name="connsiteY2" fmla="*/ 5415481 h 5415481"/>
              <a:gd name="connsiteX0" fmla="*/ 2118277 w 2168383"/>
              <a:gd name="connsiteY0" fmla="*/ 0 h 5141493"/>
              <a:gd name="connsiteX1" fmla="*/ 50 w 2168383"/>
              <a:gd name="connsiteY1" fmla="*/ 2254471 h 5141493"/>
              <a:gd name="connsiteX2" fmla="*/ 2168383 w 2168383"/>
              <a:gd name="connsiteY2" fmla="*/ 5141493 h 5141493"/>
              <a:gd name="connsiteX0" fmla="*/ 2118277 w 2168383"/>
              <a:gd name="connsiteY0" fmla="*/ 0 h 5141493"/>
              <a:gd name="connsiteX1" fmla="*/ 50 w 2168383"/>
              <a:gd name="connsiteY1" fmla="*/ 2254471 h 5141493"/>
              <a:gd name="connsiteX2" fmla="*/ 2168383 w 2168383"/>
              <a:gd name="connsiteY2" fmla="*/ 5141493 h 5141493"/>
              <a:gd name="connsiteX0" fmla="*/ 2078597 w 2128703"/>
              <a:gd name="connsiteY0" fmla="*/ 0 h 5141493"/>
              <a:gd name="connsiteX1" fmla="*/ 53 w 2128703"/>
              <a:gd name="connsiteY1" fmla="*/ 2254471 h 5141493"/>
              <a:gd name="connsiteX2" fmla="*/ 2128703 w 2128703"/>
              <a:gd name="connsiteY2" fmla="*/ 5141493 h 5141493"/>
              <a:gd name="connsiteX0" fmla="*/ 2078709 w 2168498"/>
              <a:gd name="connsiteY0" fmla="*/ 0 h 4837063"/>
              <a:gd name="connsiteX1" fmla="*/ 165 w 2168498"/>
              <a:gd name="connsiteY1" fmla="*/ 2254471 h 4837063"/>
              <a:gd name="connsiteX2" fmla="*/ 2168498 w 2168498"/>
              <a:gd name="connsiteY2" fmla="*/ 4837063 h 4837063"/>
              <a:gd name="connsiteX0" fmla="*/ 2078709 w 2168498"/>
              <a:gd name="connsiteY0" fmla="*/ 0 h 4837063"/>
              <a:gd name="connsiteX1" fmla="*/ 165 w 2168498"/>
              <a:gd name="connsiteY1" fmla="*/ 2254471 h 4837063"/>
              <a:gd name="connsiteX2" fmla="*/ 2168498 w 2168498"/>
              <a:gd name="connsiteY2" fmla="*/ 4837063 h 4837063"/>
              <a:gd name="connsiteX0" fmla="*/ 2078709 w 2168498"/>
              <a:gd name="connsiteY0" fmla="*/ 0 h 4975883"/>
              <a:gd name="connsiteX1" fmla="*/ 165 w 2168498"/>
              <a:gd name="connsiteY1" fmla="*/ 2393291 h 4975883"/>
              <a:gd name="connsiteX2" fmla="*/ 2168498 w 2168498"/>
              <a:gd name="connsiteY2" fmla="*/ 4975883 h 4975883"/>
              <a:gd name="connsiteX0" fmla="*/ 2078705 w 2168494"/>
              <a:gd name="connsiteY0" fmla="*/ 0 h 4975883"/>
              <a:gd name="connsiteX1" fmla="*/ 161 w 2168494"/>
              <a:gd name="connsiteY1" fmla="*/ 2393291 h 4975883"/>
              <a:gd name="connsiteX2" fmla="*/ 2168494 w 2168494"/>
              <a:gd name="connsiteY2" fmla="*/ 4975883 h 4975883"/>
              <a:gd name="connsiteX0" fmla="*/ 2078705 w 2078705"/>
              <a:gd name="connsiteY0" fmla="*/ 0 h 5338949"/>
              <a:gd name="connsiteX1" fmla="*/ 161 w 2078705"/>
              <a:gd name="connsiteY1" fmla="*/ 2393291 h 5338949"/>
              <a:gd name="connsiteX2" fmla="*/ 2061326 w 2078705"/>
              <a:gd name="connsiteY2" fmla="*/ 5338949 h 5338949"/>
            </a:gdLst>
            <a:ahLst/>
            <a:cxnLst>
              <a:cxn ang="0">
                <a:pos x="connsiteX0" y="connsiteY0"/>
              </a:cxn>
              <a:cxn ang="0">
                <a:pos x="connsiteX1" y="connsiteY1"/>
              </a:cxn>
              <a:cxn ang="0">
                <a:pos x="connsiteX2" y="connsiteY2"/>
              </a:cxn>
            </a:cxnLst>
            <a:rect l="l" t="t" r="r" b="b"/>
            <a:pathLst>
              <a:path w="2078705" h="5338949">
                <a:moveTo>
                  <a:pt x="2078705" y="0"/>
                </a:moveTo>
                <a:cubicBezTo>
                  <a:pt x="1017461" y="825103"/>
                  <a:pt x="-14804" y="1587114"/>
                  <a:pt x="161" y="2393291"/>
                </a:cubicBezTo>
                <a:cubicBezTo>
                  <a:pt x="15126" y="3199468"/>
                  <a:pt x="1441489" y="4823740"/>
                  <a:pt x="2061326" y="5338949"/>
                </a:cubicBezTo>
              </a:path>
            </a:pathLst>
          </a:custGeom>
          <a:ln w="38100" cmpd="sng">
            <a:solidFill>
              <a:srgbClr val="0070C0"/>
            </a:solidFill>
            <a:headEnd type="arrow"/>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6" name="Freeform 5"/>
          <p:cNvSpPr/>
          <p:nvPr/>
        </p:nvSpPr>
        <p:spPr>
          <a:xfrm>
            <a:off x="633075" y="1093350"/>
            <a:ext cx="1955482" cy="4508996"/>
          </a:xfrm>
          <a:custGeom>
            <a:avLst/>
            <a:gdLst>
              <a:gd name="connsiteX0" fmla="*/ 2197711 w 2367747"/>
              <a:gd name="connsiteY0" fmla="*/ 0 h 6027729"/>
              <a:gd name="connsiteX1" fmla="*/ 119 w 2367747"/>
              <a:gd name="connsiteY1" fmla="*/ 2482792 h 6027729"/>
              <a:gd name="connsiteX2" fmla="*/ 2097821 w 2367747"/>
              <a:gd name="connsiteY2" fmla="*/ 5636224 h 6027729"/>
              <a:gd name="connsiteX3" fmla="*/ 2340412 w 2367747"/>
              <a:gd name="connsiteY3" fmla="*/ 5978678 h 6027729"/>
              <a:gd name="connsiteX0" fmla="*/ 2197960 w 2340662"/>
              <a:gd name="connsiteY0" fmla="*/ 0 h 5978678"/>
              <a:gd name="connsiteX1" fmla="*/ 368 w 2340662"/>
              <a:gd name="connsiteY1" fmla="*/ 2482792 h 5978678"/>
              <a:gd name="connsiteX2" fmla="*/ 2340661 w 2340662"/>
              <a:gd name="connsiteY2" fmla="*/ 5978678 h 5978678"/>
              <a:gd name="connsiteX0" fmla="*/ 2184737 w 2327438"/>
              <a:gd name="connsiteY0" fmla="*/ 0 h 5978678"/>
              <a:gd name="connsiteX1" fmla="*/ 373 w 2327438"/>
              <a:gd name="connsiteY1" fmla="*/ 2741559 h 5978678"/>
              <a:gd name="connsiteX2" fmla="*/ 2327438 w 2327438"/>
              <a:gd name="connsiteY2" fmla="*/ 5978678 h 5978678"/>
              <a:gd name="connsiteX0" fmla="*/ 2158291 w 2300992"/>
              <a:gd name="connsiteY0" fmla="*/ 0 h 5978678"/>
              <a:gd name="connsiteX1" fmla="*/ 382 w 2300992"/>
              <a:gd name="connsiteY1" fmla="*/ 2680673 h 5978678"/>
              <a:gd name="connsiteX2" fmla="*/ 2300992 w 2300992"/>
              <a:gd name="connsiteY2" fmla="*/ 5978678 h 5978678"/>
              <a:gd name="connsiteX0" fmla="*/ 2158291 w 2300992"/>
              <a:gd name="connsiteY0" fmla="*/ 0 h 5978678"/>
              <a:gd name="connsiteX1" fmla="*/ 382 w 2300992"/>
              <a:gd name="connsiteY1" fmla="*/ 2498015 h 5978678"/>
              <a:gd name="connsiteX2" fmla="*/ 2300992 w 2300992"/>
              <a:gd name="connsiteY2" fmla="*/ 5978678 h 5978678"/>
              <a:gd name="connsiteX0" fmla="*/ 2158291 w 2300992"/>
              <a:gd name="connsiteY0" fmla="*/ 0 h 5978678"/>
              <a:gd name="connsiteX1" fmla="*/ 382 w 2300992"/>
              <a:gd name="connsiteY1" fmla="*/ 2528459 h 5978678"/>
              <a:gd name="connsiteX2" fmla="*/ 2300992 w 2300992"/>
              <a:gd name="connsiteY2" fmla="*/ 5978678 h 5978678"/>
              <a:gd name="connsiteX0" fmla="*/ 2157912 w 2168336"/>
              <a:gd name="connsiteY0" fmla="*/ 0 h 5415481"/>
              <a:gd name="connsiteX1" fmla="*/ 3 w 2168336"/>
              <a:gd name="connsiteY1" fmla="*/ 2528459 h 5415481"/>
              <a:gd name="connsiteX2" fmla="*/ 2168336 w 2168336"/>
              <a:gd name="connsiteY2" fmla="*/ 5415481 h 5415481"/>
              <a:gd name="connsiteX0" fmla="*/ 2118277 w 2168383"/>
              <a:gd name="connsiteY0" fmla="*/ 0 h 5141493"/>
              <a:gd name="connsiteX1" fmla="*/ 50 w 2168383"/>
              <a:gd name="connsiteY1" fmla="*/ 2254471 h 5141493"/>
              <a:gd name="connsiteX2" fmla="*/ 2168383 w 2168383"/>
              <a:gd name="connsiteY2" fmla="*/ 5141493 h 5141493"/>
              <a:gd name="connsiteX0" fmla="*/ 2118277 w 2168383"/>
              <a:gd name="connsiteY0" fmla="*/ 0 h 5141493"/>
              <a:gd name="connsiteX1" fmla="*/ 50 w 2168383"/>
              <a:gd name="connsiteY1" fmla="*/ 2254471 h 5141493"/>
              <a:gd name="connsiteX2" fmla="*/ 2168383 w 2168383"/>
              <a:gd name="connsiteY2" fmla="*/ 5141493 h 5141493"/>
              <a:gd name="connsiteX0" fmla="*/ 2078597 w 2128703"/>
              <a:gd name="connsiteY0" fmla="*/ 0 h 5141493"/>
              <a:gd name="connsiteX1" fmla="*/ 53 w 2128703"/>
              <a:gd name="connsiteY1" fmla="*/ 2254471 h 5141493"/>
              <a:gd name="connsiteX2" fmla="*/ 2128703 w 2128703"/>
              <a:gd name="connsiteY2" fmla="*/ 5141493 h 5141493"/>
              <a:gd name="connsiteX0" fmla="*/ 2038916 w 2089022"/>
              <a:gd name="connsiteY0" fmla="*/ 0 h 5141493"/>
              <a:gd name="connsiteX1" fmla="*/ 55 w 2089022"/>
              <a:gd name="connsiteY1" fmla="*/ 2117478 h 5141493"/>
              <a:gd name="connsiteX2" fmla="*/ 2089022 w 2089022"/>
              <a:gd name="connsiteY2" fmla="*/ 5141493 h 5141493"/>
              <a:gd name="connsiteX0" fmla="*/ 1986188 w 2089205"/>
              <a:gd name="connsiteY0" fmla="*/ 0 h 4882727"/>
              <a:gd name="connsiteX1" fmla="*/ 238 w 2089205"/>
              <a:gd name="connsiteY1" fmla="*/ 1858712 h 4882727"/>
              <a:gd name="connsiteX2" fmla="*/ 2089205 w 2089205"/>
              <a:gd name="connsiteY2" fmla="*/ 4882727 h 4882727"/>
              <a:gd name="connsiteX0" fmla="*/ 1986198 w 2089215"/>
              <a:gd name="connsiteY0" fmla="*/ 0 h 4882727"/>
              <a:gd name="connsiteX1" fmla="*/ 248 w 2089215"/>
              <a:gd name="connsiteY1" fmla="*/ 1858712 h 4882727"/>
              <a:gd name="connsiteX2" fmla="*/ 2089215 w 2089215"/>
              <a:gd name="connsiteY2" fmla="*/ 4882727 h 4882727"/>
              <a:gd name="connsiteX0" fmla="*/ 1985983 w 2022862"/>
              <a:gd name="connsiteY0" fmla="*/ 0 h 4349973"/>
              <a:gd name="connsiteX1" fmla="*/ 33 w 2022862"/>
              <a:gd name="connsiteY1" fmla="*/ 1858712 h 4349973"/>
              <a:gd name="connsiteX2" fmla="*/ 2022862 w 2022862"/>
              <a:gd name="connsiteY2" fmla="*/ 4349973 h 4349973"/>
              <a:gd name="connsiteX0" fmla="*/ 1985983 w 2022862"/>
              <a:gd name="connsiteY0" fmla="*/ 0 h 4349973"/>
              <a:gd name="connsiteX1" fmla="*/ 33 w 2022862"/>
              <a:gd name="connsiteY1" fmla="*/ 1858712 h 4349973"/>
              <a:gd name="connsiteX2" fmla="*/ 2022862 w 2022862"/>
              <a:gd name="connsiteY2" fmla="*/ 4349973 h 4349973"/>
              <a:gd name="connsiteX0" fmla="*/ 1946301 w 1983180"/>
              <a:gd name="connsiteY0" fmla="*/ 0 h 4349973"/>
              <a:gd name="connsiteX1" fmla="*/ 35 w 1983180"/>
              <a:gd name="connsiteY1" fmla="*/ 1858713 h 4349973"/>
              <a:gd name="connsiteX2" fmla="*/ 1983180 w 1983180"/>
              <a:gd name="connsiteY2" fmla="*/ 4349973 h 4349973"/>
              <a:gd name="connsiteX0" fmla="*/ 1946269 w 1956692"/>
              <a:gd name="connsiteY0" fmla="*/ 0 h 4045543"/>
              <a:gd name="connsiteX1" fmla="*/ 3 w 1956692"/>
              <a:gd name="connsiteY1" fmla="*/ 1858713 h 4045543"/>
              <a:gd name="connsiteX2" fmla="*/ 1956692 w 1956692"/>
              <a:gd name="connsiteY2" fmla="*/ 4045543 h 4045543"/>
              <a:gd name="connsiteX0" fmla="*/ 1946269 w 1956692"/>
              <a:gd name="connsiteY0" fmla="*/ 0 h 4045543"/>
              <a:gd name="connsiteX1" fmla="*/ 3 w 1956692"/>
              <a:gd name="connsiteY1" fmla="*/ 1858713 h 4045543"/>
              <a:gd name="connsiteX2" fmla="*/ 1956692 w 1956692"/>
              <a:gd name="connsiteY2" fmla="*/ 4045543 h 4045543"/>
              <a:gd name="connsiteX0" fmla="*/ 1933053 w 1956703"/>
              <a:gd name="connsiteY0" fmla="*/ 0 h 4121651"/>
              <a:gd name="connsiteX1" fmla="*/ 14 w 1956703"/>
              <a:gd name="connsiteY1" fmla="*/ 1934821 h 4121651"/>
              <a:gd name="connsiteX2" fmla="*/ 1956703 w 1956703"/>
              <a:gd name="connsiteY2" fmla="*/ 4121651 h 4121651"/>
              <a:gd name="connsiteX0" fmla="*/ 1919846 w 1956724"/>
              <a:gd name="connsiteY0" fmla="*/ 0 h 4091208"/>
              <a:gd name="connsiteX1" fmla="*/ 35 w 1956724"/>
              <a:gd name="connsiteY1" fmla="*/ 1904378 h 4091208"/>
              <a:gd name="connsiteX2" fmla="*/ 1956724 w 1956724"/>
              <a:gd name="connsiteY2" fmla="*/ 4091208 h 4091208"/>
              <a:gd name="connsiteX0" fmla="*/ 1851038 w 1956727"/>
              <a:gd name="connsiteY0" fmla="*/ 0 h 4282980"/>
              <a:gd name="connsiteX1" fmla="*/ 38 w 1956727"/>
              <a:gd name="connsiteY1" fmla="*/ 2096150 h 4282980"/>
              <a:gd name="connsiteX2" fmla="*/ 1956727 w 1956727"/>
              <a:gd name="connsiteY2" fmla="*/ 4282980 h 4282980"/>
              <a:gd name="connsiteX0" fmla="*/ 1851038 w 1851038"/>
              <a:gd name="connsiteY0" fmla="*/ 0 h 4751757"/>
              <a:gd name="connsiteX1" fmla="*/ 38 w 1851038"/>
              <a:gd name="connsiteY1" fmla="*/ 2096150 h 4751757"/>
              <a:gd name="connsiteX2" fmla="*/ 1828933 w 1851038"/>
              <a:gd name="connsiteY2" fmla="*/ 4751757 h 4751757"/>
              <a:gd name="connsiteX0" fmla="*/ 1556155 w 1828959"/>
              <a:gd name="connsiteY0" fmla="*/ 0 h 4570638"/>
              <a:gd name="connsiteX1" fmla="*/ 64 w 1828959"/>
              <a:gd name="connsiteY1" fmla="*/ 1915031 h 4570638"/>
              <a:gd name="connsiteX2" fmla="*/ 1828959 w 1828959"/>
              <a:gd name="connsiteY2" fmla="*/ 4570638 h 4570638"/>
              <a:gd name="connsiteX0" fmla="*/ 1556151 w 1828955"/>
              <a:gd name="connsiteY0" fmla="*/ 0 h 4570638"/>
              <a:gd name="connsiteX1" fmla="*/ 60 w 1828955"/>
              <a:gd name="connsiteY1" fmla="*/ 1915031 h 4570638"/>
              <a:gd name="connsiteX2" fmla="*/ 1828955 w 1828955"/>
              <a:gd name="connsiteY2" fmla="*/ 4570638 h 4570638"/>
            </a:gdLst>
            <a:ahLst/>
            <a:cxnLst>
              <a:cxn ang="0">
                <a:pos x="connsiteX0" y="connsiteY0"/>
              </a:cxn>
              <a:cxn ang="0">
                <a:pos x="connsiteX1" y="connsiteY1"/>
              </a:cxn>
              <a:cxn ang="0">
                <a:pos x="connsiteX2" y="connsiteY2"/>
              </a:cxn>
            </a:cxnLst>
            <a:rect l="l" t="t" r="r" b="b"/>
            <a:pathLst>
              <a:path w="1828955" h="4570638">
                <a:moveTo>
                  <a:pt x="1556151" y="0"/>
                </a:moveTo>
                <a:cubicBezTo>
                  <a:pt x="465317" y="779315"/>
                  <a:pt x="-6086" y="1233163"/>
                  <a:pt x="60" y="1915031"/>
                </a:cubicBezTo>
                <a:cubicBezTo>
                  <a:pt x="6206" y="2596899"/>
                  <a:pt x="1222346" y="4024987"/>
                  <a:pt x="1828955" y="4570638"/>
                </a:cubicBezTo>
              </a:path>
            </a:pathLst>
          </a:custGeom>
          <a:ln w="38100" cmpd="sng">
            <a:solidFill>
              <a:srgbClr val="0070C0"/>
            </a:solidFill>
            <a:headEnd type="arrow"/>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Freeform 6"/>
          <p:cNvSpPr/>
          <p:nvPr/>
        </p:nvSpPr>
        <p:spPr>
          <a:xfrm>
            <a:off x="952527" y="1404957"/>
            <a:ext cx="1615008" cy="3922767"/>
          </a:xfrm>
          <a:custGeom>
            <a:avLst/>
            <a:gdLst>
              <a:gd name="connsiteX0" fmla="*/ 2197711 w 2367747"/>
              <a:gd name="connsiteY0" fmla="*/ 0 h 6027729"/>
              <a:gd name="connsiteX1" fmla="*/ 119 w 2367747"/>
              <a:gd name="connsiteY1" fmla="*/ 2482792 h 6027729"/>
              <a:gd name="connsiteX2" fmla="*/ 2097821 w 2367747"/>
              <a:gd name="connsiteY2" fmla="*/ 5636224 h 6027729"/>
              <a:gd name="connsiteX3" fmla="*/ 2340412 w 2367747"/>
              <a:gd name="connsiteY3" fmla="*/ 5978678 h 6027729"/>
              <a:gd name="connsiteX0" fmla="*/ 2197960 w 2340662"/>
              <a:gd name="connsiteY0" fmla="*/ 0 h 5978678"/>
              <a:gd name="connsiteX1" fmla="*/ 368 w 2340662"/>
              <a:gd name="connsiteY1" fmla="*/ 2482792 h 5978678"/>
              <a:gd name="connsiteX2" fmla="*/ 2340661 w 2340662"/>
              <a:gd name="connsiteY2" fmla="*/ 5978678 h 5978678"/>
              <a:gd name="connsiteX0" fmla="*/ 2184737 w 2327438"/>
              <a:gd name="connsiteY0" fmla="*/ 0 h 5978678"/>
              <a:gd name="connsiteX1" fmla="*/ 373 w 2327438"/>
              <a:gd name="connsiteY1" fmla="*/ 2741559 h 5978678"/>
              <a:gd name="connsiteX2" fmla="*/ 2327438 w 2327438"/>
              <a:gd name="connsiteY2" fmla="*/ 5978678 h 5978678"/>
              <a:gd name="connsiteX0" fmla="*/ 2158291 w 2300992"/>
              <a:gd name="connsiteY0" fmla="*/ 0 h 5978678"/>
              <a:gd name="connsiteX1" fmla="*/ 382 w 2300992"/>
              <a:gd name="connsiteY1" fmla="*/ 2680673 h 5978678"/>
              <a:gd name="connsiteX2" fmla="*/ 2300992 w 2300992"/>
              <a:gd name="connsiteY2" fmla="*/ 5978678 h 5978678"/>
              <a:gd name="connsiteX0" fmla="*/ 2158291 w 2300992"/>
              <a:gd name="connsiteY0" fmla="*/ 0 h 5978678"/>
              <a:gd name="connsiteX1" fmla="*/ 382 w 2300992"/>
              <a:gd name="connsiteY1" fmla="*/ 2498015 h 5978678"/>
              <a:gd name="connsiteX2" fmla="*/ 2300992 w 2300992"/>
              <a:gd name="connsiteY2" fmla="*/ 5978678 h 5978678"/>
              <a:gd name="connsiteX0" fmla="*/ 2158291 w 2300992"/>
              <a:gd name="connsiteY0" fmla="*/ 0 h 5978678"/>
              <a:gd name="connsiteX1" fmla="*/ 382 w 2300992"/>
              <a:gd name="connsiteY1" fmla="*/ 2528459 h 5978678"/>
              <a:gd name="connsiteX2" fmla="*/ 2300992 w 2300992"/>
              <a:gd name="connsiteY2" fmla="*/ 5978678 h 5978678"/>
              <a:gd name="connsiteX0" fmla="*/ 2157912 w 2168336"/>
              <a:gd name="connsiteY0" fmla="*/ 0 h 5415481"/>
              <a:gd name="connsiteX1" fmla="*/ 3 w 2168336"/>
              <a:gd name="connsiteY1" fmla="*/ 2528459 h 5415481"/>
              <a:gd name="connsiteX2" fmla="*/ 2168336 w 2168336"/>
              <a:gd name="connsiteY2" fmla="*/ 5415481 h 5415481"/>
              <a:gd name="connsiteX0" fmla="*/ 2118277 w 2168383"/>
              <a:gd name="connsiteY0" fmla="*/ 0 h 5141493"/>
              <a:gd name="connsiteX1" fmla="*/ 50 w 2168383"/>
              <a:gd name="connsiteY1" fmla="*/ 2254471 h 5141493"/>
              <a:gd name="connsiteX2" fmla="*/ 2168383 w 2168383"/>
              <a:gd name="connsiteY2" fmla="*/ 5141493 h 5141493"/>
              <a:gd name="connsiteX0" fmla="*/ 2118277 w 2168383"/>
              <a:gd name="connsiteY0" fmla="*/ 0 h 5141493"/>
              <a:gd name="connsiteX1" fmla="*/ 50 w 2168383"/>
              <a:gd name="connsiteY1" fmla="*/ 2254471 h 5141493"/>
              <a:gd name="connsiteX2" fmla="*/ 2168383 w 2168383"/>
              <a:gd name="connsiteY2" fmla="*/ 5141493 h 5141493"/>
              <a:gd name="connsiteX0" fmla="*/ 2078597 w 2128703"/>
              <a:gd name="connsiteY0" fmla="*/ 0 h 5141493"/>
              <a:gd name="connsiteX1" fmla="*/ 53 w 2128703"/>
              <a:gd name="connsiteY1" fmla="*/ 2254471 h 5141493"/>
              <a:gd name="connsiteX2" fmla="*/ 2128703 w 2128703"/>
              <a:gd name="connsiteY2" fmla="*/ 5141493 h 5141493"/>
              <a:gd name="connsiteX0" fmla="*/ 2038916 w 2089022"/>
              <a:gd name="connsiteY0" fmla="*/ 0 h 5141493"/>
              <a:gd name="connsiteX1" fmla="*/ 55 w 2089022"/>
              <a:gd name="connsiteY1" fmla="*/ 2117478 h 5141493"/>
              <a:gd name="connsiteX2" fmla="*/ 2089022 w 2089022"/>
              <a:gd name="connsiteY2" fmla="*/ 5141493 h 5141493"/>
              <a:gd name="connsiteX0" fmla="*/ 1986188 w 2089205"/>
              <a:gd name="connsiteY0" fmla="*/ 0 h 4882727"/>
              <a:gd name="connsiteX1" fmla="*/ 238 w 2089205"/>
              <a:gd name="connsiteY1" fmla="*/ 1858712 h 4882727"/>
              <a:gd name="connsiteX2" fmla="*/ 2089205 w 2089205"/>
              <a:gd name="connsiteY2" fmla="*/ 4882727 h 4882727"/>
              <a:gd name="connsiteX0" fmla="*/ 1986198 w 2089215"/>
              <a:gd name="connsiteY0" fmla="*/ 0 h 4882727"/>
              <a:gd name="connsiteX1" fmla="*/ 248 w 2089215"/>
              <a:gd name="connsiteY1" fmla="*/ 1858712 h 4882727"/>
              <a:gd name="connsiteX2" fmla="*/ 2089215 w 2089215"/>
              <a:gd name="connsiteY2" fmla="*/ 4882727 h 4882727"/>
              <a:gd name="connsiteX0" fmla="*/ 1985983 w 2022862"/>
              <a:gd name="connsiteY0" fmla="*/ 0 h 4349973"/>
              <a:gd name="connsiteX1" fmla="*/ 33 w 2022862"/>
              <a:gd name="connsiteY1" fmla="*/ 1858712 h 4349973"/>
              <a:gd name="connsiteX2" fmla="*/ 2022862 w 2022862"/>
              <a:gd name="connsiteY2" fmla="*/ 4349973 h 4349973"/>
              <a:gd name="connsiteX0" fmla="*/ 1985983 w 2022862"/>
              <a:gd name="connsiteY0" fmla="*/ 0 h 4349973"/>
              <a:gd name="connsiteX1" fmla="*/ 33 w 2022862"/>
              <a:gd name="connsiteY1" fmla="*/ 1858712 h 4349973"/>
              <a:gd name="connsiteX2" fmla="*/ 2022862 w 2022862"/>
              <a:gd name="connsiteY2" fmla="*/ 4349973 h 4349973"/>
              <a:gd name="connsiteX0" fmla="*/ 1946301 w 1983180"/>
              <a:gd name="connsiteY0" fmla="*/ 0 h 4349973"/>
              <a:gd name="connsiteX1" fmla="*/ 35 w 1983180"/>
              <a:gd name="connsiteY1" fmla="*/ 1858713 h 4349973"/>
              <a:gd name="connsiteX2" fmla="*/ 1983180 w 1983180"/>
              <a:gd name="connsiteY2" fmla="*/ 4349973 h 4349973"/>
              <a:gd name="connsiteX0" fmla="*/ 1788641 w 1984251"/>
              <a:gd name="connsiteY0" fmla="*/ 0 h 4152093"/>
              <a:gd name="connsiteX1" fmla="*/ 1106 w 1984251"/>
              <a:gd name="connsiteY1" fmla="*/ 1660833 h 4152093"/>
              <a:gd name="connsiteX2" fmla="*/ 1984251 w 1984251"/>
              <a:gd name="connsiteY2" fmla="*/ 4152093 h 4152093"/>
              <a:gd name="connsiteX0" fmla="*/ 1709411 w 1905021"/>
              <a:gd name="connsiteY0" fmla="*/ 0 h 4152093"/>
              <a:gd name="connsiteX1" fmla="*/ 1242 w 1905021"/>
              <a:gd name="connsiteY1" fmla="*/ 1493397 h 4152093"/>
              <a:gd name="connsiteX2" fmla="*/ 1905021 w 1905021"/>
              <a:gd name="connsiteY2" fmla="*/ 4152093 h 4152093"/>
              <a:gd name="connsiteX0" fmla="*/ 1708173 w 1718596"/>
              <a:gd name="connsiteY0" fmla="*/ 0 h 3649783"/>
              <a:gd name="connsiteX1" fmla="*/ 4 w 1718596"/>
              <a:gd name="connsiteY1" fmla="*/ 1493397 h 3649783"/>
              <a:gd name="connsiteX2" fmla="*/ 1718596 w 1718596"/>
              <a:gd name="connsiteY2" fmla="*/ 3649783 h 3649783"/>
              <a:gd name="connsiteX0" fmla="*/ 1708173 w 1718596"/>
              <a:gd name="connsiteY0" fmla="*/ 0 h 3299688"/>
              <a:gd name="connsiteX1" fmla="*/ 4 w 1718596"/>
              <a:gd name="connsiteY1" fmla="*/ 1493397 h 3299688"/>
              <a:gd name="connsiteX2" fmla="*/ 1718596 w 1718596"/>
              <a:gd name="connsiteY2" fmla="*/ 3299688 h 3299688"/>
              <a:gd name="connsiteX0" fmla="*/ 1555294 w 1718597"/>
              <a:gd name="connsiteY0" fmla="*/ 0 h 3832208"/>
              <a:gd name="connsiteX1" fmla="*/ 5 w 1718597"/>
              <a:gd name="connsiteY1" fmla="*/ 2025917 h 3832208"/>
              <a:gd name="connsiteX2" fmla="*/ 1718597 w 1718597"/>
              <a:gd name="connsiteY2" fmla="*/ 3832208 h 3832208"/>
              <a:gd name="connsiteX0" fmla="*/ 1585871 w 1718597"/>
              <a:gd name="connsiteY0" fmla="*/ 0 h 3911520"/>
              <a:gd name="connsiteX1" fmla="*/ 5 w 1718597"/>
              <a:gd name="connsiteY1" fmla="*/ 2105229 h 3911520"/>
              <a:gd name="connsiteX2" fmla="*/ 1718597 w 1718597"/>
              <a:gd name="connsiteY2" fmla="*/ 3911520 h 3911520"/>
              <a:gd name="connsiteX0" fmla="*/ 1585871 w 1718597"/>
              <a:gd name="connsiteY0" fmla="*/ 0 h 3911520"/>
              <a:gd name="connsiteX1" fmla="*/ 5 w 1718597"/>
              <a:gd name="connsiteY1" fmla="*/ 2105229 h 3911520"/>
              <a:gd name="connsiteX2" fmla="*/ 1718597 w 1718597"/>
              <a:gd name="connsiteY2" fmla="*/ 3911520 h 3911520"/>
              <a:gd name="connsiteX0" fmla="*/ 1585871 w 1596294"/>
              <a:gd name="connsiteY0" fmla="*/ 0 h 4432710"/>
              <a:gd name="connsiteX1" fmla="*/ 5 w 1596294"/>
              <a:gd name="connsiteY1" fmla="*/ 2105229 h 4432710"/>
              <a:gd name="connsiteX2" fmla="*/ 1596294 w 1596294"/>
              <a:gd name="connsiteY2" fmla="*/ 4432710 h 4432710"/>
              <a:gd name="connsiteX0" fmla="*/ 1585871 w 1596294"/>
              <a:gd name="connsiteY0" fmla="*/ 0 h 4149454"/>
              <a:gd name="connsiteX1" fmla="*/ 5 w 1596294"/>
              <a:gd name="connsiteY1" fmla="*/ 1821973 h 4149454"/>
              <a:gd name="connsiteX2" fmla="*/ 1596294 w 1596294"/>
              <a:gd name="connsiteY2" fmla="*/ 4149454 h 4149454"/>
              <a:gd name="connsiteX0" fmla="*/ 1613560 w 1623983"/>
              <a:gd name="connsiteY0" fmla="*/ 0 h 4149454"/>
              <a:gd name="connsiteX1" fmla="*/ 683406 w 1623983"/>
              <a:gd name="connsiteY1" fmla="*/ 717500 h 4149454"/>
              <a:gd name="connsiteX2" fmla="*/ 27694 w 1623983"/>
              <a:gd name="connsiteY2" fmla="*/ 1821973 h 4149454"/>
              <a:gd name="connsiteX3" fmla="*/ 1623983 w 1623983"/>
              <a:gd name="connsiteY3" fmla="*/ 4149454 h 4149454"/>
              <a:gd name="connsiteX0" fmla="*/ 1611993 w 1622416"/>
              <a:gd name="connsiteY0" fmla="*/ 0 h 4149454"/>
              <a:gd name="connsiteX1" fmla="*/ 722607 w 1622416"/>
              <a:gd name="connsiteY1" fmla="*/ 377594 h 4149454"/>
              <a:gd name="connsiteX2" fmla="*/ 26127 w 1622416"/>
              <a:gd name="connsiteY2" fmla="*/ 1821973 h 4149454"/>
              <a:gd name="connsiteX3" fmla="*/ 1622416 w 1622416"/>
              <a:gd name="connsiteY3" fmla="*/ 4149454 h 4149454"/>
              <a:gd name="connsiteX0" fmla="*/ 1586145 w 1596568"/>
              <a:gd name="connsiteY0" fmla="*/ 0 h 4149454"/>
              <a:gd name="connsiteX1" fmla="*/ 696759 w 1596568"/>
              <a:gd name="connsiteY1" fmla="*/ 377594 h 4149454"/>
              <a:gd name="connsiteX2" fmla="*/ 279 w 1596568"/>
              <a:gd name="connsiteY2" fmla="*/ 1821973 h 4149454"/>
              <a:gd name="connsiteX3" fmla="*/ 625416 w 1596568"/>
              <a:gd name="connsiteY3" fmla="*/ 3040194 h 4149454"/>
              <a:gd name="connsiteX4" fmla="*/ 1596568 w 1596568"/>
              <a:gd name="connsiteY4" fmla="*/ 4149454 h 4149454"/>
              <a:gd name="connsiteX0" fmla="*/ 1586232 w 1596655"/>
              <a:gd name="connsiteY0" fmla="*/ 0 h 4149454"/>
              <a:gd name="connsiteX1" fmla="*/ 696846 w 1596655"/>
              <a:gd name="connsiteY1" fmla="*/ 377594 h 4149454"/>
              <a:gd name="connsiteX2" fmla="*/ 366 w 1596655"/>
              <a:gd name="connsiteY2" fmla="*/ 1821973 h 4149454"/>
              <a:gd name="connsiteX3" fmla="*/ 533776 w 1596655"/>
              <a:gd name="connsiteY3" fmla="*/ 3074184 h 4149454"/>
              <a:gd name="connsiteX4" fmla="*/ 1596655 w 1596655"/>
              <a:gd name="connsiteY4" fmla="*/ 4149454 h 4149454"/>
              <a:gd name="connsiteX0" fmla="*/ 1586232 w 1586232"/>
              <a:gd name="connsiteY0" fmla="*/ 0 h 4217435"/>
              <a:gd name="connsiteX1" fmla="*/ 696846 w 1586232"/>
              <a:gd name="connsiteY1" fmla="*/ 377594 h 4217435"/>
              <a:gd name="connsiteX2" fmla="*/ 366 w 1586232"/>
              <a:gd name="connsiteY2" fmla="*/ 1821973 h 4217435"/>
              <a:gd name="connsiteX3" fmla="*/ 533776 w 1586232"/>
              <a:gd name="connsiteY3" fmla="*/ 3074184 h 4217435"/>
              <a:gd name="connsiteX4" fmla="*/ 1525311 w 1586232"/>
              <a:gd name="connsiteY4" fmla="*/ 4217435 h 4217435"/>
              <a:gd name="connsiteX0" fmla="*/ 1586232 w 1586232"/>
              <a:gd name="connsiteY0" fmla="*/ 0 h 4183444"/>
              <a:gd name="connsiteX1" fmla="*/ 696846 w 1586232"/>
              <a:gd name="connsiteY1" fmla="*/ 377594 h 4183444"/>
              <a:gd name="connsiteX2" fmla="*/ 366 w 1586232"/>
              <a:gd name="connsiteY2" fmla="*/ 1821973 h 4183444"/>
              <a:gd name="connsiteX3" fmla="*/ 533776 w 1586232"/>
              <a:gd name="connsiteY3" fmla="*/ 3074184 h 4183444"/>
              <a:gd name="connsiteX4" fmla="*/ 1566080 w 1586232"/>
              <a:gd name="connsiteY4" fmla="*/ 4183444 h 4183444"/>
              <a:gd name="connsiteX0" fmla="*/ 1586232 w 1586232"/>
              <a:gd name="connsiteY0" fmla="*/ 0 h 4183444"/>
              <a:gd name="connsiteX1" fmla="*/ 696846 w 1586232"/>
              <a:gd name="connsiteY1" fmla="*/ 377594 h 4183444"/>
              <a:gd name="connsiteX2" fmla="*/ 366 w 1586232"/>
              <a:gd name="connsiteY2" fmla="*/ 1821973 h 4183444"/>
              <a:gd name="connsiteX3" fmla="*/ 533776 w 1586232"/>
              <a:gd name="connsiteY3" fmla="*/ 3074184 h 4183444"/>
              <a:gd name="connsiteX4" fmla="*/ 1566080 w 1586232"/>
              <a:gd name="connsiteY4" fmla="*/ 4183444 h 4183444"/>
              <a:gd name="connsiteX0" fmla="*/ 1586232 w 1586232"/>
              <a:gd name="connsiteY0" fmla="*/ 0 h 4183444"/>
              <a:gd name="connsiteX1" fmla="*/ 696846 w 1586232"/>
              <a:gd name="connsiteY1" fmla="*/ 377594 h 4183444"/>
              <a:gd name="connsiteX2" fmla="*/ 366 w 1586232"/>
              <a:gd name="connsiteY2" fmla="*/ 1821973 h 4183444"/>
              <a:gd name="connsiteX3" fmla="*/ 533776 w 1586232"/>
              <a:gd name="connsiteY3" fmla="*/ 3074184 h 4183444"/>
              <a:gd name="connsiteX4" fmla="*/ 1566080 w 1586232"/>
              <a:gd name="connsiteY4" fmla="*/ 4183444 h 4183444"/>
              <a:gd name="connsiteX0" fmla="*/ 1586232 w 1586232"/>
              <a:gd name="connsiteY0" fmla="*/ 0 h 4183444"/>
              <a:gd name="connsiteX1" fmla="*/ 696846 w 1586232"/>
              <a:gd name="connsiteY1" fmla="*/ 377594 h 4183444"/>
              <a:gd name="connsiteX2" fmla="*/ 366 w 1586232"/>
              <a:gd name="connsiteY2" fmla="*/ 1821973 h 4183444"/>
              <a:gd name="connsiteX3" fmla="*/ 533776 w 1586232"/>
              <a:gd name="connsiteY3" fmla="*/ 3074184 h 4183444"/>
              <a:gd name="connsiteX4" fmla="*/ 1566080 w 1586232"/>
              <a:gd name="connsiteY4" fmla="*/ 4183444 h 4183444"/>
              <a:gd name="connsiteX0" fmla="*/ 1362009 w 1566080"/>
              <a:gd name="connsiteY0" fmla="*/ 0 h 4364728"/>
              <a:gd name="connsiteX1" fmla="*/ 696846 w 1566080"/>
              <a:gd name="connsiteY1" fmla="*/ 558878 h 4364728"/>
              <a:gd name="connsiteX2" fmla="*/ 366 w 1566080"/>
              <a:gd name="connsiteY2" fmla="*/ 2003257 h 4364728"/>
              <a:gd name="connsiteX3" fmla="*/ 533776 w 1566080"/>
              <a:gd name="connsiteY3" fmla="*/ 3255468 h 4364728"/>
              <a:gd name="connsiteX4" fmla="*/ 1566080 w 1566080"/>
              <a:gd name="connsiteY4" fmla="*/ 4364728 h 4364728"/>
              <a:gd name="connsiteX0" fmla="*/ 1311050 w 1566080"/>
              <a:gd name="connsiteY0" fmla="*/ 0 h 4296747"/>
              <a:gd name="connsiteX1" fmla="*/ 696846 w 1566080"/>
              <a:gd name="connsiteY1" fmla="*/ 490897 h 4296747"/>
              <a:gd name="connsiteX2" fmla="*/ 366 w 1566080"/>
              <a:gd name="connsiteY2" fmla="*/ 1935276 h 4296747"/>
              <a:gd name="connsiteX3" fmla="*/ 533776 w 1566080"/>
              <a:gd name="connsiteY3" fmla="*/ 3187487 h 4296747"/>
              <a:gd name="connsiteX4" fmla="*/ 1566080 w 1566080"/>
              <a:gd name="connsiteY4" fmla="*/ 4296747 h 4296747"/>
              <a:gd name="connsiteX0" fmla="*/ 1311050 w 1566080"/>
              <a:gd name="connsiteY0" fmla="*/ 0 h 4296747"/>
              <a:gd name="connsiteX1" fmla="*/ 366 w 1566080"/>
              <a:gd name="connsiteY1" fmla="*/ 1935276 h 4296747"/>
              <a:gd name="connsiteX2" fmla="*/ 533776 w 1566080"/>
              <a:gd name="connsiteY2" fmla="*/ 3187487 h 4296747"/>
              <a:gd name="connsiteX3" fmla="*/ 1566080 w 1566080"/>
              <a:gd name="connsiteY3" fmla="*/ 4296747 h 4296747"/>
              <a:gd name="connsiteX0" fmla="*/ 1311050 w 1566080"/>
              <a:gd name="connsiteY0" fmla="*/ 0 h 4296747"/>
              <a:gd name="connsiteX1" fmla="*/ 366 w 1566080"/>
              <a:gd name="connsiteY1" fmla="*/ 1935276 h 4296747"/>
              <a:gd name="connsiteX2" fmla="*/ 533776 w 1566080"/>
              <a:gd name="connsiteY2" fmla="*/ 3187487 h 4296747"/>
              <a:gd name="connsiteX3" fmla="*/ 1566080 w 1566080"/>
              <a:gd name="connsiteY3" fmla="*/ 4296747 h 4296747"/>
              <a:gd name="connsiteX0" fmla="*/ 1504697 w 1566080"/>
              <a:gd name="connsiteY0" fmla="*/ 0 h 4228765"/>
              <a:gd name="connsiteX1" fmla="*/ 366 w 1566080"/>
              <a:gd name="connsiteY1" fmla="*/ 1867294 h 4228765"/>
              <a:gd name="connsiteX2" fmla="*/ 533776 w 1566080"/>
              <a:gd name="connsiteY2" fmla="*/ 3119505 h 4228765"/>
              <a:gd name="connsiteX3" fmla="*/ 1566080 w 1566080"/>
              <a:gd name="connsiteY3" fmla="*/ 4228765 h 4228765"/>
              <a:gd name="connsiteX0" fmla="*/ 1504697 w 1566080"/>
              <a:gd name="connsiteY0" fmla="*/ 0 h 4228765"/>
              <a:gd name="connsiteX1" fmla="*/ 366 w 1566080"/>
              <a:gd name="connsiteY1" fmla="*/ 1867294 h 4228765"/>
              <a:gd name="connsiteX2" fmla="*/ 533776 w 1566080"/>
              <a:gd name="connsiteY2" fmla="*/ 3119505 h 4228765"/>
              <a:gd name="connsiteX3" fmla="*/ 1566080 w 1566080"/>
              <a:gd name="connsiteY3" fmla="*/ 4228765 h 4228765"/>
            </a:gdLst>
            <a:ahLst/>
            <a:cxnLst>
              <a:cxn ang="0">
                <a:pos x="connsiteX0" y="connsiteY0"/>
              </a:cxn>
              <a:cxn ang="0">
                <a:pos x="connsiteX1" y="connsiteY1"/>
              </a:cxn>
              <a:cxn ang="0">
                <a:pos x="connsiteX2" y="connsiteY2"/>
              </a:cxn>
              <a:cxn ang="0">
                <a:pos x="connsiteX3" y="connsiteY3"/>
              </a:cxn>
            </a:cxnLst>
            <a:rect l="l" t="t" r="r" b="b"/>
            <a:pathLst>
              <a:path w="1566080" h="4228765">
                <a:moveTo>
                  <a:pt x="1504697" y="0"/>
                </a:moveTo>
                <a:cubicBezTo>
                  <a:pt x="997223" y="244560"/>
                  <a:pt x="-12775" y="1200082"/>
                  <a:pt x="366" y="1867294"/>
                </a:cubicBezTo>
                <a:cubicBezTo>
                  <a:pt x="-11524" y="2311061"/>
                  <a:pt x="267728" y="2731592"/>
                  <a:pt x="533776" y="3119505"/>
                </a:cubicBezTo>
                <a:cubicBezTo>
                  <a:pt x="799824" y="3507419"/>
                  <a:pt x="1404221" y="4043888"/>
                  <a:pt x="1566080" y="4228765"/>
                </a:cubicBezTo>
              </a:path>
            </a:pathLst>
          </a:custGeom>
          <a:ln w="38100" cmpd="sng">
            <a:solidFill>
              <a:srgbClr val="0070C0"/>
            </a:solidFill>
            <a:headEnd type="arrow"/>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Freeform 8"/>
          <p:cNvSpPr/>
          <p:nvPr/>
        </p:nvSpPr>
        <p:spPr>
          <a:xfrm>
            <a:off x="1323329" y="2276885"/>
            <a:ext cx="928893" cy="2199124"/>
          </a:xfrm>
          <a:custGeom>
            <a:avLst/>
            <a:gdLst>
              <a:gd name="connsiteX0" fmla="*/ 2197711 w 2367747"/>
              <a:gd name="connsiteY0" fmla="*/ 0 h 6027729"/>
              <a:gd name="connsiteX1" fmla="*/ 119 w 2367747"/>
              <a:gd name="connsiteY1" fmla="*/ 2482792 h 6027729"/>
              <a:gd name="connsiteX2" fmla="*/ 2097821 w 2367747"/>
              <a:gd name="connsiteY2" fmla="*/ 5636224 h 6027729"/>
              <a:gd name="connsiteX3" fmla="*/ 2340412 w 2367747"/>
              <a:gd name="connsiteY3" fmla="*/ 5978678 h 6027729"/>
              <a:gd name="connsiteX0" fmla="*/ 2197960 w 2340662"/>
              <a:gd name="connsiteY0" fmla="*/ 0 h 5978678"/>
              <a:gd name="connsiteX1" fmla="*/ 368 w 2340662"/>
              <a:gd name="connsiteY1" fmla="*/ 2482792 h 5978678"/>
              <a:gd name="connsiteX2" fmla="*/ 2340661 w 2340662"/>
              <a:gd name="connsiteY2" fmla="*/ 5978678 h 5978678"/>
              <a:gd name="connsiteX0" fmla="*/ 2184737 w 2327438"/>
              <a:gd name="connsiteY0" fmla="*/ 0 h 5978678"/>
              <a:gd name="connsiteX1" fmla="*/ 373 w 2327438"/>
              <a:gd name="connsiteY1" fmla="*/ 2741559 h 5978678"/>
              <a:gd name="connsiteX2" fmla="*/ 2327438 w 2327438"/>
              <a:gd name="connsiteY2" fmla="*/ 5978678 h 5978678"/>
              <a:gd name="connsiteX0" fmla="*/ 2158291 w 2300992"/>
              <a:gd name="connsiteY0" fmla="*/ 0 h 5978678"/>
              <a:gd name="connsiteX1" fmla="*/ 382 w 2300992"/>
              <a:gd name="connsiteY1" fmla="*/ 2680673 h 5978678"/>
              <a:gd name="connsiteX2" fmla="*/ 2300992 w 2300992"/>
              <a:gd name="connsiteY2" fmla="*/ 5978678 h 5978678"/>
              <a:gd name="connsiteX0" fmla="*/ 2158291 w 2300992"/>
              <a:gd name="connsiteY0" fmla="*/ 0 h 5978678"/>
              <a:gd name="connsiteX1" fmla="*/ 382 w 2300992"/>
              <a:gd name="connsiteY1" fmla="*/ 2498015 h 5978678"/>
              <a:gd name="connsiteX2" fmla="*/ 2300992 w 2300992"/>
              <a:gd name="connsiteY2" fmla="*/ 5978678 h 5978678"/>
              <a:gd name="connsiteX0" fmla="*/ 2158291 w 2300992"/>
              <a:gd name="connsiteY0" fmla="*/ 0 h 5978678"/>
              <a:gd name="connsiteX1" fmla="*/ 382 w 2300992"/>
              <a:gd name="connsiteY1" fmla="*/ 2528459 h 5978678"/>
              <a:gd name="connsiteX2" fmla="*/ 2300992 w 2300992"/>
              <a:gd name="connsiteY2" fmla="*/ 5978678 h 5978678"/>
              <a:gd name="connsiteX0" fmla="*/ 2157912 w 2168336"/>
              <a:gd name="connsiteY0" fmla="*/ 0 h 5415481"/>
              <a:gd name="connsiteX1" fmla="*/ 3 w 2168336"/>
              <a:gd name="connsiteY1" fmla="*/ 2528459 h 5415481"/>
              <a:gd name="connsiteX2" fmla="*/ 2168336 w 2168336"/>
              <a:gd name="connsiteY2" fmla="*/ 5415481 h 5415481"/>
              <a:gd name="connsiteX0" fmla="*/ 2118277 w 2168383"/>
              <a:gd name="connsiteY0" fmla="*/ 0 h 5141493"/>
              <a:gd name="connsiteX1" fmla="*/ 50 w 2168383"/>
              <a:gd name="connsiteY1" fmla="*/ 2254471 h 5141493"/>
              <a:gd name="connsiteX2" fmla="*/ 2168383 w 2168383"/>
              <a:gd name="connsiteY2" fmla="*/ 5141493 h 5141493"/>
              <a:gd name="connsiteX0" fmla="*/ 2118277 w 2168383"/>
              <a:gd name="connsiteY0" fmla="*/ 0 h 5141493"/>
              <a:gd name="connsiteX1" fmla="*/ 50 w 2168383"/>
              <a:gd name="connsiteY1" fmla="*/ 2254471 h 5141493"/>
              <a:gd name="connsiteX2" fmla="*/ 2168383 w 2168383"/>
              <a:gd name="connsiteY2" fmla="*/ 5141493 h 5141493"/>
              <a:gd name="connsiteX0" fmla="*/ 2078597 w 2128703"/>
              <a:gd name="connsiteY0" fmla="*/ 0 h 5141493"/>
              <a:gd name="connsiteX1" fmla="*/ 53 w 2128703"/>
              <a:gd name="connsiteY1" fmla="*/ 2254471 h 5141493"/>
              <a:gd name="connsiteX2" fmla="*/ 2128703 w 2128703"/>
              <a:gd name="connsiteY2" fmla="*/ 5141493 h 5141493"/>
              <a:gd name="connsiteX0" fmla="*/ 2038916 w 2089022"/>
              <a:gd name="connsiteY0" fmla="*/ 0 h 5141493"/>
              <a:gd name="connsiteX1" fmla="*/ 55 w 2089022"/>
              <a:gd name="connsiteY1" fmla="*/ 2117478 h 5141493"/>
              <a:gd name="connsiteX2" fmla="*/ 2089022 w 2089022"/>
              <a:gd name="connsiteY2" fmla="*/ 5141493 h 5141493"/>
              <a:gd name="connsiteX0" fmla="*/ 1986188 w 2089205"/>
              <a:gd name="connsiteY0" fmla="*/ 0 h 4882727"/>
              <a:gd name="connsiteX1" fmla="*/ 238 w 2089205"/>
              <a:gd name="connsiteY1" fmla="*/ 1858712 h 4882727"/>
              <a:gd name="connsiteX2" fmla="*/ 2089205 w 2089205"/>
              <a:gd name="connsiteY2" fmla="*/ 4882727 h 4882727"/>
              <a:gd name="connsiteX0" fmla="*/ 1986198 w 2089215"/>
              <a:gd name="connsiteY0" fmla="*/ 0 h 4882727"/>
              <a:gd name="connsiteX1" fmla="*/ 248 w 2089215"/>
              <a:gd name="connsiteY1" fmla="*/ 1858712 h 4882727"/>
              <a:gd name="connsiteX2" fmla="*/ 2089215 w 2089215"/>
              <a:gd name="connsiteY2" fmla="*/ 4882727 h 4882727"/>
              <a:gd name="connsiteX0" fmla="*/ 1985983 w 2022862"/>
              <a:gd name="connsiteY0" fmla="*/ 0 h 4349973"/>
              <a:gd name="connsiteX1" fmla="*/ 33 w 2022862"/>
              <a:gd name="connsiteY1" fmla="*/ 1858712 h 4349973"/>
              <a:gd name="connsiteX2" fmla="*/ 2022862 w 2022862"/>
              <a:gd name="connsiteY2" fmla="*/ 4349973 h 4349973"/>
              <a:gd name="connsiteX0" fmla="*/ 1985983 w 2022862"/>
              <a:gd name="connsiteY0" fmla="*/ 0 h 4349973"/>
              <a:gd name="connsiteX1" fmla="*/ 33 w 2022862"/>
              <a:gd name="connsiteY1" fmla="*/ 1858712 h 4349973"/>
              <a:gd name="connsiteX2" fmla="*/ 2022862 w 2022862"/>
              <a:gd name="connsiteY2" fmla="*/ 4349973 h 4349973"/>
              <a:gd name="connsiteX0" fmla="*/ 1946301 w 1983180"/>
              <a:gd name="connsiteY0" fmla="*/ 0 h 4349973"/>
              <a:gd name="connsiteX1" fmla="*/ 35 w 1983180"/>
              <a:gd name="connsiteY1" fmla="*/ 1858713 h 4349973"/>
              <a:gd name="connsiteX2" fmla="*/ 1983180 w 1983180"/>
              <a:gd name="connsiteY2" fmla="*/ 4349973 h 4349973"/>
              <a:gd name="connsiteX0" fmla="*/ 1710527 w 1985503"/>
              <a:gd name="connsiteY0" fmla="*/ 0 h 3969435"/>
              <a:gd name="connsiteX1" fmla="*/ 2358 w 1985503"/>
              <a:gd name="connsiteY1" fmla="*/ 1478175 h 3969435"/>
              <a:gd name="connsiteX2" fmla="*/ 1985503 w 1985503"/>
              <a:gd name="connsiteY2" fmla="*/ 3969435 h 3969435"/>
              <a:gd name="connsiteX0" fmla="*/ 1671700 w 1986358"/>
              <a:gd name="connsiteY0" fmla="*/ 0 h 3969435"/>
              <a:gd name="connsiteX1" fmla="*/ 3213 w 1986358"/>
              <a:gd name="connsiteY1" fmla="*/ 1478175 h 3969435"/>
              <a:gd name="connsiteX2" fmla="*/ 1986358 w 1986358"/>
              <a:gd name="connsiteY2" fmla="*/ 3969435 h 3969435"/>
              <a:gd name="connsiteX0" fmla="*/ 1668549 w 1668549"/>
              <a:gd name="connsiteY0" fmla="*/ 0 h 2949593"/>
              <a:gd name="connsiteX1" fmla="*/ 62 w 1668549"/>
              <a:gd name="connsiteY1" fmla="*/ 1478175 h 2949593"/>
              <a:gd name="connsiteX2" fmla="*/ 1612833 w 1668549"/>
              <a:gd name="connsiteY2" fmla="*/ 2949593 h 2949593"/>
              <a:gd name="connsiteX0" fmla="*/ 1496602 w 1496602"/>
              <a:gd name="connsiteY0" fmla="*/ 0 h 2949593"/>
              <a:gd name="connsiteX1" fmla="*/ 74 w 1496602"/>
              <a:gd name="connsiteY1" fmla="*/ 1188967 h 2949593"/>
              <a:gd name="connsiteX2" fmla="*/ 1440886 w 1496602"/>
              <a:gd name="connsiteY2" fmla="*/ 2949593 h 2949593"/>
              <a:gd name="connsiteX0" fmla="*/ 1496602 w 1496602"/>
              <a:gd name="connsiteY0" fmla="*/ 0 h 2949593"/>
              <a:gd name="connsiteX1" fmla="*/ 74 w 1496602"/>
              <a:gd name="connsiteY1" fmla="*/ 1051972 h 2949593"/>
              <a:gd name="connsiteX2" fmla="*/ 1440886 w 1496602"/>
              <a:gd name="connsiteY2" fmla="*/ 2949593 h 2949593"/>
              <a:gd name="connsiteX0" fmla="*/ 1496602 w 1496602"/>
              <a:gd name="connsiteY0" fmla="*/ 0 h 2949593"/>
              <a:gd name="connsiteX1" fmla="*/ 74 w 1496602"/>
              <a:gd name="connsiteY1" fmla="*/ 1097637 h 2949593"/>
              <a:gd name="connsiteX2" fmla="*/ 1440886 w 1496602"/>
              <a:gd name="connsiteY2" fmla="*/ 2949593 h 2949593"/>
              <a:gd name="connsiteX0" fmla="*/ 1496602 w 1496602"/>
              <a:gd name="connsiteY0" fmla="*/ 0 h 2949593"/>
              <a:gd name="connsiteX1" fmla="*/ 74 w 1496602"/>
              <a:gd name="connsiteY1" fmla="*/ 1097637 h 2949593"/>
              <a:gd name="connsiteX2" fmla="*/ 1440886 w 1496602"/>
              <a:gd name="connsiteY2" fmla="*/ 2949593 h 2949593"/>
              <a:gd name="connsiteX0" fmla="*/ 1456922 w 1456922"/>
              <a:gd name="connsiteY0" fmla="*/ 0 h 2949593"/>
              <a:gd name="connsiteX1" fmla="*/ 78 w 1456922"/>
              <a:gd name="connsiteY1" fmla="*/ 1097637 h 2949593"/>
              <a:gd name="connsiteX2" fmla="*/ 1401206 w 1456922"/>
              <a:gd name="connsiteY2" fmla="*/ 2949593 h 2949593"/>
              <a:gd name="connsiteX0" fmla="*/ 1456922 w 1456922"/>
              <a:gd name="connsiteY0" fmla="*/ 0 h 2949593"/>
              <a:gd name="connsiteX1" fmla="*/ 78 w 1456922"/>
              <a:gd name="connsiteY1" fmla="*/ 1097637 h 2949593"/>
              <a:gd name="connsiteX2" fmla="*/ 1401206 w 1456922"/>
              <a:gd name="connsiteY2" fmla="*/ 2949593 h 2949593"/>
              <a:gd name="connsiteX0" fmla="*/ 1286791 w 1403034"/>
              <a:gd name="connsiteY0" fmla="*/ 0 h 2690826"/>
              <a:gd name="connsiteX1" fmla="*/ 1906 w 1403034"/>
              <a:gd name="connsiteY1" fmla="*/ 838870 h 2690826"/>
              <a:gd name="connsiteX2" fmla="*/ 1403034 w 1403034"/>
              <a:gd name="connsiteY2" fmla="*/ 2690826 h 2690826"/>
              <a:gd name="connsiteX0" fmla="*/ 1299883 w 1416126"/>
              <a:gd name="connsiteY0" fmla="*/ 0 h 2690826"/>
              <a:gd name="connsiteX1" fmla="*/ 1770 w 1416126"/>
              <a:gd name="connsiteY1" fmla="*/ 671433 h 2690826"/>
              <a:gd name="connsiteX2" fmla="*/ 1416126 w 1416126"/>
              <a:gd name="connsiteY2" fmla="*/ 2690826 h 2690826"/>
              <a:gd name="connsiteX0" fmla="*/ 1298829 w 1415072"/>
              <a:gd name="connsiteY0" fmla="*/ 0 h 2690826"/>
              <a:gd name="connsiteX1" fmla="*/ 716 w 1415072"/>
              <a:gd name="connsiteY1" fmla="*/ 671433 h 2690826"/>
              <a:gd name="connsiteX2" fmla="*/ 1415072 w 1415072"/>
              <a:gd name="connsiteY2" fmla="*/ 2690826 h 2690826"/>
              <a:gd name="connsiteX0" fmla="*/ 1298878 w 1415121"/>
              <a:gd name="connsiteY0" fmla="*/ 0 h 2690826"/>
              <a:gd name="connsiteX1" fmla="*/ 765 w 1415121"/>
              <a:gd name="connsiteY1" fmla="*/ 671433 h 2690826"/>
              <a:gd name="connsiteX2" fmla="*/ 1415121 w 1415121"/>
              <a:gd name="connsiteY2" fmla="*/ 2690826 h 2690826"/>
              <a:gd name="connsiteX0" fmla="*/ 1298121 w 1298121"/>
              <a:gd name="connsiteY0" fmla="*/ 0 h 2127629"/>
              <a:gd name="connsiteX1" fmla="*/ 8 w 1298121"/>
              <a:gd name="connsiteY1" fmla="*/ 671433 h 2127629"/>
              <a:gd name="connsiteX2" fmla="*/ 1282087 w 1298121"/>
              <a:gd name="connsiteY2" fmla="*/ 2127629 h 2127629"/>
              <a:gd name="connsiteX0" fmla="*/ 984008 w 1282087"/>
              <a:gd name="connsiteY0" fmla="*/ 0 h 2200197"/>
              <a:gd name="connsiteX1" fmla="*/ 8 w 1282087"/>
              <a:gd name="connsiteY1" fmla="*/ 744001 h 2200197"/>
              <a:gd name="connsiteX2" fmla="*/ 1282087 w 1282087"/>
              <a:gd name="connsiteY2" fmla="*/ 2200197 h 2200197"/>
              <a:gd name="connsiteX0" fmla="*/ 984008 w 1282087"/>
              <a:gd name="connsiteY0" fmla="*/ 0 h 2200197"/>
              <a:gd name="connsiteX1" fmla="*/ 8 w 1282087"/>
              <a:gd name="connsiteY1" fmla="*/ 744001 h 2200197"/>
              <a:gd name="connsiteX2" fmla="*/ 1282087 w 1282087"/>
              <a:gd name="connsiteY2" fmla="*/ 2200197 h 2200197"/>
              <a:gd name="connsiteX0" fmla="*/ 984013 w 984014"/>
              <a:gd name="connsiteY0" fmla="*/ 0 h 2169097"/>
              <a:gd name="connsiteX1" fmla="*/ 13 w 984014"/>
              <a:gd name="connsiteY1" fmla="*/ 744001 h 2169097"/>
              <a:gd name="connsiteX2" fmla="*/ 958461 w 984014"/>
              <a:gd name="connsiteY2" fmla="*/ 2169097 h 2169097"/>
              <a:gd name="connsiteX0" fmla="*/ 984012 w 984012"/>
              <a:gd name="connsiteY0" fmla="*/ 0 h 2169097"/>
              <a:gd name="connsiteX1" fmla="*/ 12 w 984012"/>
              <a:gd name="connsiteY1" fmla="*/ 744001 h 2169097"/>
              <a:gd name="connsiteX2" fmla="*/ 958460 w 984012"/>
              <a:gd name="connsiteY2" fmla="*/ 2169097 h 2169097"/>
              <a:gd name="connsiteX0" fmla="*/ 841240 w 841240"/>
              <a:gd name="connsiteY0" fmla="*/ 0 h 2169097"/>
              <a:gd name="connsiteX1" fmla="*/ 18 w 841240"/>
              <a:gd name="connsiteY1" fmla="*/ 1044639 h 2169097"/>
              <a:gd name="connsiteX2" fmla="*/ 815688 w 841240"/>
              <a:gd name="connsiteY2" fmla="*/ 2169097 h 2169097"/>
            </a:gdLst>
            <a:ahLst/>
            <a:cxnLst>
              <a:cxn ang="0">
                <a:pos x="connsiteX0" y="connsiteY0"/>
              </a:cxn>
              <a:cxn ang="0">
                <a:pos x="connsiteX1" y="connsiteY1"/>
              </a:cxn>
              <a:cxn ang="0">
                <a:pos x="connsiteX2" y="connsiteY2"/>
              </a:cxn>
            </a:cxnLst>
            <a:rect l="l" t="t" r="r" b="b"/>
            <a:pathLst>
              <a:path w="841240" h="2169097">
                <a:moveTo>
                  <a:pt x="841240" y="0"/>
                </a:moveTo>
                <a:cubicBezTo>
                  <a:pt x="-25480" y="455346"/>
                  <a:pt x="2690" y="690034"/>
                  <a:pt x="18" y="1044639"/>
                </a:cubicBezTo>
                <a:cubicBezTo>
                  <a:pt x="-2654" y="1399244"/>
                  <a:pt x="302164" y="1577125"/>
                  <a:pt x="815688" y="2169097"/>
                </a:cubicBezTo>
              </a:path>
            </a:pathLst>
          </a:custGeom>
          <a:ln w="3810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8" name="Left Brace 7">
            <a:extLst>
              <a:ext uri="{FF2B5EF4-FFF2-40B4-BE49-F238E27FC236}">
                <a16:creationId xmlns:a16="http://schemas.microsoft.com/office/drawing/2014/main" id="{02C73E26-A01B-664B-AE3C-218F07DE3AB4}"/>
              </a:ext>
            </a:extLst>
          </p:cNvPr>
          <p:cNvSpPr/>
          <p:nvPr/>
        </p:nvSpPr>
        <p:spPr>
          <a:xfrm>
            <a:off x="2259724" y="1561807"/>
            <a:ext cx="339342" cy="1360069"/>
          </a:xfrm>
          <a:prstGeom prst="leftBrace">
            <a:avLst/>
          </a:prstGeom>
          <a:ln w="28575">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EA666992-9FDA-974E-870C-3F62FD3F3446}"/>
              </a:ext>
            </a:extLst>
          </p:cNvPr>
          <p:cNvSpPr/>
          <p:nvPr/>
        </p:nvSpPr>
        <p:spPr>
          <a:xfrm>
            <a:off x="2259724" y="3828573"/>
            <a:ext cx="339342" cy="1360069"/>
          </a:xfrm>
          <a:prstGeom prst="leftBrace">
            <a:avLst/>
          </a:prstGeom>
          <a:ln w="28575">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6556390B-97DA-EF47-86CB-990AC131DFCA}"/>
              </a:ext>
            </a:extLst>
          </p:cNvPr>
          <p:cNvSpPr/>
          <p:nvPr/>
        </p:nvSpPr>
        <p:spPr>
          <a:xfrm>
            <a:off x="2358697" y="759992"/>
            <a:ext cx="300769" cy="471945"/>
          </a:xfrm>
          <a:prstGeom prst="leftBrace">
            <a:avLst>
              <a:gd name="adj1" fmla="val 8333"/>
              <a:gd name="adj2" fmla="val 54454"/>
            </a:avLst>
          </a:prstGeom>
          <a:ln w="28575">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69850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7514897" cy="1325563"/>
          </a:xfrm>
        </p:spPr>
        <p:txBody>
          <a:bodyPr/>
          <a:lstStyle/>
          <a:p>
            <a:r>
              <a:rPr lang="en-US" dirty="0"/>
              <a:t>What about the function body?</a:t>
            </a:r>
          </a:p>
        </p:txBody>
      </p:sp>
      <p:sp>
        <p:nvSpPr>
          <p:cNvPr id="3" name="Content Placeholder 2"/>
          <p:cNvSpPr>
            <a:spLocks noGrp="1"/>
          </p:cNvSpPr>
          <p:nvPr>
            <p:ph idx="4294967295"/>
          </p:nvPr>
        </p:nvSpPr>
        <p:spPr>
          <a:xfrm>
            <a:off x="283779" y="1923538"/>
            <a:ext cx="8740775" cy="4351338"/>
          </a:xfrm>
        </p:spPr>
        <p:txBody>
          <a:bodyPr>
            <a:normAutofit fontScale="77500" lnSpcReduction="20000"/>
          </a:bodyPr>
          <a:lstStyle/>
          <a:p>
            <a:pPr marL="0" indent="0">
              <a:buNone/>
            </a:pPr>
            <a:r>
              <a:rPr lang="en-US" sz="4400" dirty="0"/>
              <a:t>When the code in </a:t>
            </a:r>
            <a:r>
              <a:rPr lang="en-US" sz="4400" i="1" dirty="0"/>
              <a:t>fact</a:t>
            </a:r>
            <a:r>
              <a:rPr lang="en-US" sz="4400" dirty="0"/>
              <a:t> starts, where is</a:t>
            </a:r>
          </a:p>
          <a:p>
            <a:pPr marL="0" indent="0">
              <a:buNone/>
            </a:pPr>
            <a:r>
              <a:rPr lang="en-US" sz="4400" i="1" dirty="0"/>
              <a:t>n</a:t>
            </a:r>
            <a:r>
              <a:rPr lang="en-US" sz="4400" dirty="0"/>
              <a:t> being stored?</a:t>
            </a:r>
          </a:p>
          <a:p>
            <a:pPr marL="0" indent="0">
              <a:buNone/>
            </a:pPr>
            <a:endParaRPr lang="en-US" sz="4400" dirty="0"/>
          </a:p>
          <a:p>
            <a:pPr marL="0" indent="0">
              <a:buNone/>
            </a:pPr>
            <a:r>
              <a:rPr lang="en-US" sz="4400" dirty="0"/>
              <a:t>FP + 4</a:t>
            </a:r>
          </a:p>
          <a:p>
            <a:pPr marL="0" indent="0">
              <a:buNone/>
            </a:pPr>
            <a:endParaRPr lang="en-US" sz="4400" dirty="0"/>
          </a:p>
          <a:p>
            <a:pPr marL="0" indent="0">
              <a:buNone/>
            </a:pPr>
            <a:r>
              <a:rPr lang="en-US" sz="4400" dirty="0"/>
              <a:t>When we enter the body of </a:t>
            </a:r>
            <a:r>
              <a:rPr lang="en-US" sz="4400" i="1" dirty="0"/>
              <a:t>fact()</a:t>
            </a:r>
            <a:r>
              <a:rPr lang="en-US" sz="4400" dirty="0"/>
              <a:t>, the stack appears as it does at the right</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0955" y="205786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1815882"/>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n</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1F7E5D2B-9E60-E245-AC57-72E67AFCE534}"/>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6" name="TextBox 15">
            <a:extLst>
              <a:ext uri="{FF2B5EF4-FFF2-40B4-BE49-F238E27FC236}">
                <a16:creationId xmlns:a16="http://schemas.microsoft.com/office/drawing/2014/main" id="{EF78E9BB-C739-BF40-A428-3493E64206BD}"/>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7" name="TextBox 16">
            <a:extLst>
              <a:ext uri="{FF2B5EF4-FFF2-40B4-BE49-F238E27FC236}">
                <a16:creationId xmlns:a16="http://schemas.microsoft.com/office/drawing/2014/main" id="{D5C9C716-1D6A-0F4B-8646-EA3F4641269C}"/>
              </a:ext>
            </a:extLst>
          </p:cNvPr>
          <p:cNvSpPr txBox="1"/>
          <p:nvPr/>
        </p:nvSpPr>
        <p:spPr>
          <a:xfrm>
            <a:off x="10378043" y="2229226"/>
            <a:ext cx="1686135"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29042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7975600" cy="6292850"/>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buNone/>
            </a:pPr>
            <a:r>
              <a:rPr lang="en-US" sz="2400" b="1" dirty="0">
                <a:solidFill>
                  <a:srgbClr val="FF0000"/>
                </a:solidFill>
                <a:latin typeface="Courier New" panose="02070309020205020404" pitchFamily="49" charset="0"/>
                <a:cs typeface="Courier New" panose="02070309020205020404" pitchFamily="49" charset="0"/>
              </a:rPr>
              <a:t>;if (n &lt;= 0) {</a:t>
            </a:r>
          </a:p>
          <a:p>
            <a:pPr marL="0" indent="0">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3271" y="203475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358604" y="28221"/>
            <a:ext cx="3833395"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a:extLst>
              <a:ext uri="{FF2B5EF4-FFF2-40B4-BE49-F238E27FC236}">
                <a16:creationId xmlns:a16="http://schemas.microsoft.com/office/drawing/2014/main" id="{B6FF1330-F076-624A-9180-A1D4F1780124}"/>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6" name="TextBox 15">
            <a:extLst>
              <a:ext uri="{FF2B5EF4-FFF2-40B4-BE49-F238E27FC236}">
                <a16:creationId xmlns:a16="http://schemas.microsoft.com/office/drawing/2014/main" id="{0DDCB385-2E39-A34F-8A54-25B04156E373}"/>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7" name="TextBox 16">
            <a:extLst>
              <a:ext uri="{FF2B5EF4-FFF2-40B4-BE49-F238E27FC236}">
                <a16:creationId xmlns:a16="http://schemas.microsoft.com/office/drawing/2014/main" id="{9C3AB644-209F-2245-8E11-44AA8BDEDDE5}"/>
              </a:ext>
            </a:extLst>
          </p:cNvPr>
          <p:cNvSpPr txBox="1"/>
          <p:nvPr/>
        </p:nvSpPr>
        <p:spPr>
          <a:xfrm>
            <a:off x="10378043" y="2229226"/>
            <a:ext cx="1686135"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3999995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7994650" cy="6292850"/>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LDR	R0, R5, 4</a:t>
            </a:r>
            <a:r>
              <a:rPr lang="en-US" sz="2400" b="1" dirty="0">
                <a:latin typeface="Courier New" panose="02070309020205020404" pitchFamily="49" charset="0"/>
                <a:cs typeface="Courier New" panose="02070309020205020404" pitchFamily="49" charset="0"/>
              </a:rPr>
              <a:t>	; n &lt;= 0</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62223" y="2059546"/>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510234" y="28221"/>
            <a:ext cx="3681766"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a:extLst>
              <a:ext uri="{FF2B5EF4-FFF2-40B4-BE49-F238E27FC236}">
                <a16:creationId xmlns:a16="http://schemas.microsoft.com/office/drawing/2014/main" id="{76C2488F-1A87-CD46-8CBF-F2FB0BD9BC94}"/>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6" name="TextBox 15">
            <a:extLst>
              <a:ext uri="{FF2B5EF4-FFF2-40B4-BE49-F238E27FC236}">
                <a16:creationId xmlns:a16="http://schemas.microsoft.com/office/drawing/2014/main" id="{2DFA90B3-343F-6C47-9EFC-FF518E273F68}"/>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7" name="TextBox 16">
            <a:extLst>
              <a:ext uri="{FF2B5EF4-FFF2-40B4-BE49-F238E27FC236}">
                <a16:creationId xmlns:a16="http://schemas.microsoft.com/office/drawing/2014/main" id="{28CABF7A-DC03-8242-8650-72689400E785}"/>
              </a:ext>
            </a:extLst>
          </p:cNvPr>
          <p:cNvSpPr txBox="1"/>
          <p:nvPr/>
        </p:nvSpPr>
        <p:spPr>
          <a:xfrm>
            <a:off x="10378043" y="2229226"/>
            <a:ext cx="1686135"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2959924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7710488" cy="6292850"/>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BRP	IFELSE1</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0955" y="205786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339650" y="28221"/>
            <a:ext cx="3852350"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2" name="TextBox 1"/>
          <p:cNvSpPr txBox="1"/>
          <p:nvPr/>
        </p:nvSpPr>
        <p:spPr>
          <a:xfrm>
            <a:off x="10638503" y="179478"/>
            <a:ext cx="1038490" cy="646331"/>
          </a:xfrm>
          <a:prstGeom prst="rect">
            <a:avLst/>
          </a:prstGeom>
          <a:solidFill>
            <a:srgbClr val="FFFF00"/>
          </a:solidFill>
        </p:spPr>
        <p:txBody>
          <a:bodyPr wrap="square" rtlCol="0">
            <a:spAutoFit/>
          </a:bodyPr>
          <a:lstStyle/>
          <a:p>
            <a:pPr algn="ctr"/>
            <a:r>
              <a:rPr lang="en-US" b="1" dirty="0">
                <a:solidFill>
                  <a:srgbClr val="FF0000"/>
                </a:solidFill>
              </a:rPr>
              <a:t>NOT IN CODE</a:t>
            </a:r>
          </a:p>
        </p:txBody>
      </p:sp>
      <p:sp>
        <p:nvSpPr>
          <p:cNvPr id="15" name="TextBox 14">
            <a:extLst>
              <a:ext uri="{FF2B5EF4-FFF2-40B4-BE49-F238E27FC236}">
                <a16:creationId xmlns:a16="http://schemas.microsoft.com/office/drawing/2014/main" id="{17F4577A-24F6-3741-974C-1717186B0161}"/>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6" name="TextBox 15">
            <a:extLst>
              <a:ext uri="{FF2B5EF4-FFF2-40B4-BE49-F238E27FC236}">
                <a16:creationId xmlns:a16="http://schemas.microsoft.com/office/drawing/2014/main" id="{57126091-BF89-1D4C-B278-E3249B500009}"/>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7" name="TextBox 16">
            <a:extLst>
              <a:ext uri="{FF2B5EF4-FFF2-40B4-BE49-F238E27FC236}">
                <a16:creationId xmlns:a16="http://schemas.microsoft.com/office/drawing/2014/main" id="{7C49DBA4-F759-E644-B169-6CA75F8C60F7}"/>
              </a:ext>
            </a:extLst>
          </p:cNvPr>
          <p:cNvSpPr txBox="1"/>
          <p:nvPr/>
        </p:nvSpPr>
        <p:spPr>
          <a:xfrm>
            <a:off x="10378043" y="2229226"/>
            <a:ext cx="1686135"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256012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68FEF51-ABB1-DD40-A685-D0D3821356DD}"/>
              </a:ext>
            </a:extLst>
          </p:cNvPr>
          <p:cNvSpPr>
            <a:spLocks noGrp="1"/>
          </p:cNvSpPr>
          <p:nvPr>
            <p:ph idx="1"/>
          </p:nvPr>
        </p:nvSpPr>
        <p:spPr/>
        <p:txBody>
          <a:bodyPr/>
          <a:lstStyle/>
          <a:p>
            <a:r>
              <a:rPr lang="en-US" dirty="0"/>
              <a:t>1</a:t>
            </a:r>
          </a:p>
          <a:p>
            <a:r>
              <a:rPr lang="en-US" dirty="0"/>
              <a:t>3</a:t>
            </a:r>
          </a:p>
          <a:p>
            <a:r>
              <a:rPr lang="en-US" dirty="0"/>
              <a:t>n + 1</a:t>
            </a:r>
          </a:p>
          <a:p>
            <a:r>
              <a:rPr lang="en-US" dirty="0"/>
              <a:t>n</a:t>
            </a:r>
            <a:r>
              <a:rPr lang="en-US" baseline="30000" dirty="0"/>
              <a:t>2</a:t>
            </a:r>
          </a:p>
          <a:p>
            <a:r>
              <a:rPr lang="en-US" dirty="0"/>
              <a:t>n!</a:t>
            </a:r>
          </a:p>
        </p:txBody>
      </p:sp>
      <p:sp>
        <p:nvSpPr>
          <p:cNvPr id="4" name="Title 3">
            <a:extLst>
              <a:ext uri="{FF2B5EF4-FFF2-40B4-BE49-F238E27FC236}">
                <a16:creationId xmlns:a16="http://schemas.microsoft.com/office/drawing/2014/main" id="{AB0904B6-2896-7F4A-A48E-D05478E8F4E9}"/>
              </a:ext>
            </a:extLst>
          </p:cNvPr>
          <p:cNvSpPr>
            <a:spLocks noGrp="1"/>
          </p:cNvSpPr>
          <p:nvPr>
            <p:ph type="title"/>
          </p:nvPr>
        </p:nvSpPr>
        <p:spPr/>
        <p:txBody>
          <a:bodyPr>
            <a:normAutofit fontScale="90000"/>
          </a:bodyPr>
          <a:lstStyle/>
          <a:p>
            <a:r>
              <a:rPr lang="en-US" dirty="0"/>
              <a:t>Question</a:t>
            </a:r>
          </a:p>
        </p:txBody>
      </p:sp>
      <p:sp>
        <p:nvSpPr>
          <p:cNvPr id="6" name="Text Placeholder 5">
            <a:extLst>
              <a:ext uri="{FF2B5EF4-FFF2-40B4-BE49-F238E27FC236}">
                <a16:creationId xmlns:a16="http://schemas.microsoft.com/office/drawing/2014/main" id="{3FD3D8E1-CE15-A54E-A7A5-1873F621A93C}"/>
              </a:ext>
            </a:extLst>
          </p:cNvPr>
          <p:cNvSpPr>
            <a:spLocks noGrp="1"/>
          </p:cNvSpPr>
          <p:nvPr>
            <p:ph type="body" sz="quarter" idx="10"/>
          </p:nvPr>
        </p:nvSpPr>
        <p:spPr/>
        <p:txBody>
          <a:bodyPr>
            <a:normAutofit lnSpcReduction="10000"/>
          </a:bodyPr>
          <a:lstStyle/>
          <a:p>
            <a:r>
              <a:rPr lang="en-US" dirty="0"/>
              <a:t>When calculating a factorial using the algorithm described in </a:t>
            </a:r>
            <a:r>
              <a:rPr lang="en-US"/>
              <a:t>this slide </a:t>
            </a:r>
            <a:r>
              <a:rPr lang="en-US" dirty="0"/>
              <a:t>deck, what is the maximum number of instances of FACT’s stack frame on the stack when calculating fact(n)?</a:t>
            </a:r>
          </a:p>
        </p:txBody>
      </p:sp>
      <p:sp>
        <p:nvSpPr>
          <p:cNvPr id="7" name="Left Arrow 6">
            <a:extLst>
              <a:ext uri="{FF2B5EF4-FFF2-40B4-BE49-F238E27FC236}">
                <a16:creationId xmlns:a16="http://schemas.microsoft.com/office/drawing/2014/main" id="{4E0FC5BF-CF09-E94A-98AB-9647BB1BA69F}"/>
              </a:ext>
            </a:extLst>
          </p:cNvPr>
          <p:cNvSpPr/>
          <p:nvPr/>
        </p:nvSpPr>
        <p:spPr>
          <a:xfrm>
            <a:off x="3912243" y="4467828"/>
            <a:ext cx="555585" cy="32409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C85C6CD-1D95-4215-8DE7-B252802191CA}"/>
              </a:ext>
            </a:extLst>
          </p:cNvPr>
          <p:cNvSpPr txBox="1"/>
          <p:nvPr/>
        </p:nvSpPr>
        <p:spPr>
          <a:xfrm>
            <a:off x="7723059" y="605489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Arial"/>
                <a:ea typeface="ＭＳ Ｐゴシック"/>
              </a:rPr>
              <a:t>10</a:t>
            </a:r>
            <a:endParaRPr lang="en-US" dirty="0"/>
          </a:p>
        </p:txBody>
      </p:sp>
    </p:spTree>
    <p:extLst>
      <p:ext uri="{BB962C8B-B14F-4D97-AF65-F5344CB8AC3E}">
        <p14:creationId xmlns:p14="http://schemas.microsoft.com/office/powerpoint/2010/main" val="340388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7804150" cy="6292850"/>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answer = 1;</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76323" y="205786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434419" y="28221"/>
            <a:ext cx="3757581"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a:extLst>
              <a:ext uri="{FF2B5EF4-FFF2-40B4-BE49-F238E27FC236}">
                <a16:creationId xmlns:a16="http://schemas.microsoft.com/office/drawing/2014/main" id="{0ACDA4B9-1BDD-1348-BCB8-34574AAAF3B1}"/>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6" name="TextBox 15">
            <a:extLst>
              <a:ext uri="{FF2B5EF4-FFF2-40B4-BE49-F238E27FC236}">
                <a16:creationId xmlns:a16="http://schemas.microsoft.com/office/drawing/2014/main" id="{B9FA5369-81A0-9F43-B288-E609DD61565F}"/>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7" name="TextBox 16">
            <a:extLst>
              <a:ext uri="{FF2B5EF4-FFF2-40B4-BE49-F238E27FC236}">
                <a16:creationId xmlns:a16="http://schemas.microsoft.com/office/drawing/2014/main" id="{6CECD8CD-413A-B44D-B127-1C8B9B86BC29}"/>
              </a:ext>
            </a:extLst>
          </p:cNvPr>
          <p:cNvSpPr txBox="1"/>
          <p:nvPr/>
        </p:nvSpPr>
        <p:spPr>
          <a:xfrm>
            <a:off x="10378043" y="2229226"/>
            <a:ext cx="1686135"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3884697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7842250" cy="6292850"/>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answer = 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AND	R0, R0, 0	</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ADD	R0, R0, 1	</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76323" y="204572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548141" y="28221"/>
            <a:ext cx="364385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solidFill>
                  <a:srgbClr val="FF0000"/>
                </a:solidFill>
                <a:latin typeface="Courier New" panose="02070309020205020404" pitchFamily="49" charset="0"/>
                <a:cs typeface="Courier New" panose="02070309020205020404" pitchFamily="49" charset="0"/>
              </a:rPr>
              <a:t>        answer</a:t>
            </a: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1</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a:extLst>
              <a:ext uri="{FF2B5EF4-FFF2-40B4-BE49-F238E27FC236}">
                <a16:creationId xmlns:a16="http://schemas.microsoft.com/office/drawing/2014/main" id="{21093D47-6EE0-4145-81E9-980C785EBEA7}"/>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6" name="TextBox 15">
            <a:extLst>
              <a:ext uri="{FF2B5EF4-FFF2-40B4-BE49-F238E27FC236}">
                <a16:creationId xmlns:a16="http://schemas.microsoft.com/office/drawing/2014/main" id="{8C9A177F-10C2-9641-ACB4-6A345688D2BD}"/>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7" name="TextBox 16">
            <a:extLst>
              <a:ext uri="{FF2B5EF4-FFF2-40B4-BE49-F238E27FC236}">
                <a16:creationId xmlns:a16="http://schemas.microsoft.com/office/drawing/2014/main" id="{C4C03E92-2CD7-A341-A270-0347EE54C972}"/>
              </a:ext>
            </a:extLst>
          </p:cNvPr>
          <p:cNvSpPr txBox="1"/>
          <p:nvPr/>
        </p:nvSpPr>
        <p:spPr>
          <a:xfrm>
            <a:off x="10378043" y="2229226"/>
            <a:ext cx="1686135"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4066725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7804150" cy="6292850"/>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answer = 1;</a:t>
            </a:r>
          </a:p>
          <a:p>
            <a:pPr marL="0" indent="0">
              <a:spcBef>
                <a:spcPts val="600"/>
              </a:spcBef>
              <a:buNone/>
            </a:pPr>
            <a:r>
              <a:rPr lang="en-US" sz="2400" b="1" dirty="0">
                <a:latin typeface="Courier New" panose="02070309020205020404" pitchFamily="49" charset="0"/>
                <a:cs typeface="Courier New" panose="02070309020205020404" pitchFamily="49" charset="0"/>
              </a:rPr>
              <a:t>		AND	R0, R0, 0	</a:t>
            </a:r>
          </a:p>
          <a:p>
            <a:pPr marL="0" indent="0">
              <a:spcBef>
                <a:spcPts val="600"/>
              </a:spcBef>
              <a:buNone/>
            </a:pPr>
            <a:r>
              <a:rPr lang="en-US" sz="2400" b="1" dirty="0">
                <a:latin typeface="Courier New" panose="02070309020205020404" pitchFamily="49" charset="0"/>
                <a:cs typeface="Courier New" panose="02070309020205020404" pitchFamily="49" charset="0"/>
              </a:rPr>
              <a:t>		ADD	R0, R0, 1	</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STR	R0, R5, 0</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solidFill>
                  <a:srgbClr val="FF0000"/>
                </a:solidFill>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3271" y="203475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396511" y="28221"/>
            <a:ext cx="379548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a:extLst>
              <a:ext uri="{FF2B5EF4-FFF2-40B4-BE49-F238E27FC236}">
                <a16:creationId xmlns:a16="http://schemas.microsoft.com/office/drawing/2014/main" id="{28E0AA3A-94D0-D943-A4B9-134F26E03B3A}"/>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6" name="TextBox 15">
            <a:extLst>
              <a:ext uri="{FF2B5EF4-FFF2-40B4-BE49-F238E27FC236}">
                <a16:creationId xmlns:a16="http://schemas.microsoft.com/office/drawing/2014/main" id="{72574099-47EF-374C-A3A9-B81C8436DB99}"/>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7" name="TextBox 16">
            <a:extLst>
              <a:ext uri="{FF2B5EF4-FFF2-40B4-BE49-F238E27FC236}">
                <a16:creationId xmlns:a16="http://schemas.microsoft.com/office/drawing/2014/main" id="{9076BAFD-BDAF-574E-B1F0-729E37C0B5F5}"/>
              </a:ext>
            </a:extLst>
          </p:cNvPr>
          <p:cNvSpPr txBox="1"/>
          <p:nvPr/>
        </p:nvSpPr>
        <p:spPr>
          <a:xfrm>
            <a:off x="10378043" y="2229226"/>
            <a:ext cx="1686135"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1655738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7823200" cy="6292850"/>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answer = 1;</a:t>
            </a:r>
          </a:p>
          <a:p>
            <a:pPr marL="0" indent="0">
              <a:spcBef>
                <a:spcPts val="600"/>
              </a:spcBef>
              <a:buNone/>
            </a:pPr>
            <a:r>
              <a:rPr lang="en-US" sz="2400" b="1" dirty="0">
                <a:latin typeface="Courier New" panose="02070309020205020404" pitchFamily="49" charset="0"/>
                <a:cs typeface="Courier New" panose="02070309020205020404" pitchFamily="49" charset="0"/>
              </a:rPr>
              <a:t>		AND	R0, R0, 0	</a:t>
            </a:r>
          </a:p>
          <a:p>
            <a:pPr marL="0" indent="0">
              <a:spcBef>
                <a:spcPts val="600"/>
              </a:spcBef>
              <a:buNone/>
            </a:pPr>
            <a:r>
              <a:rPr lang="en-US" sz="2400" b="1" dirty="0">
                <a:latin typeface="Courier New" panose="02070309020205020404" pitchFamily="49" charset="0"/>
                <a:cs typeface="Courier New" panose="02070309020205020404" pitchFamily="49" charset="0"/>
              </a:rPr>
              <a:t>		ADD	R0, R0, 1	</a:t>
            </a:r>
          </a:p>
          <a:p>
            <a:pPr marL="0" indent="0">
              <a:spcBef>
                <a:spcPts val="600"/>
              </a:spcBef>
              <a:buNone/>
            </a:pPr>
            <a:r>
              <a:rPr lang="en-US" sz="2400" b="1" dirty="0">
                <a:latin typeface="Courier New" panose="02070309020205020404" pitchFamily="49" charset="0"/>
                <a:cs typeface="Courier New" panose="02070309020205020404" pitchFamily="49" charset="0"/>
              </a:rPr>
              <a:t>		STR	R0, R5, 0</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else {</a:t>
            </a: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solidFill>
                  <a:srgbClr val="000000"/>
                </a:solidFill>
                <a:latin typeface="Courier New" panose="02070309020205020404" pitchFamily="49" charset="0"/>
                <a:cs typeface="Courier New" panose="02070309020205020404" pitchFamily="49" charset="0"/>
              </a:rPr>
              <a:t>answer</a:t>
            </a:r>
          </a:p>
          <a:p>
            <a:endParaRPr lang="en-US" b="1" dirty="0">
              <a:solidFill>
                <a:srgbClr val="FF0000"/>
              </a:solidFill>
              <a:latin typeface="Courier New" panose="02070309020205020404" pitchFamily="49" charset="0"/>
              <a:cs typeface="Courier New" panose="02070309020205020404" pitchFamily="49" charset="0"/>
            </a:endParaRP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3271" y="207000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434419" y="28221"/>
            <a:ext cx="3757581"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a:extLst>
              <a:ext uri="{FF2B5EF4-FFF2-40B4-BE49-F238E27FC236}">
                <a16:creationId xmlns:a16="http://schemas.microsoft.com/office/drawing/2014/main" id="{5280D438-1882-BB4F-AE59-67D626BCC7DD}"/>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6" name="TextBox 15">
            <a:extLst>
              <a:ext uri="{FF2B5EF4-FFF2-40B4-BE49-F238E27FC236}">
                <a16:creationId xmlns:a16="http://schemas.microsoft.com/office/drawing/2014/main" id="{2C5D5DD4-8FF4-544E-9FB4-8813E99E1DAA}"/>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7" name="TextBox 16">
            <a:extLst>
              <a:ext uri="{FF2B5EF4-FFF2-40B4-BE49-F238E27FC236}">
                <a16:creationId xmlns:a16="http://schemas.microsoft.com/office/drawing/2014/main" id="{60249BA3-927A-AD4F-A8EC-DA5B04A3950E}"/>
              </a:ext>
            </a:extLst>
          </p:cNvPr>
          <p:cNvSpPr txBox="1"/>
          <p:nvPr/>
        </p:nvSpPr>
        <p:spPr>
          <a:xfrm>
            <a:off x="10378043" y="2229226"/>
            <a:ext cx="1686135"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869892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7956550" cy="6292850"/>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answer = 1;</a:t>
            </a:r>
          </a:p>
          <a:p>
            <a:pPr marL="0" indent="0">
              <a:spcBef>
                <a:spcPts val="600"/>
              </a:spcBef>
              <a:buNone/>
            </a:pPr>
            <a:r>
              <a:rPr lang="en-US" sz="2400" b="1" dirty="0">
                <a:latin typeface="Courier New" panose="02070309020205020404" pitchFamily="49" charset="0"/>
                <a:cs typeface="Courier New" panose="02070309020205020404" pitchFamily="49" charset="0"/>
              </a:rPr>
              <a:t>		AND	R0, R0, 0	</a:t>
            </a:r>
          </a:p>
          <a:p>
            <a:pPr marL="0" indent="0">
              <a:spcBef>
                <a:spcPts val="600"/>
              </a:spcBef>
              <a:buNone/>
            </a:pPr>
            <a:r>
              <a:rPr lang="en-US" sz="2400" b="1" dirty="0">
                <a:latin typeface="Courier New" panose="02070309020205020404" pitchFamily="49" charset="0"/>
                <a:cs typeface="Courier New" panose="02070309020205020404" pitchFamily="49" charset="0"/>
              </a:rPr>
              <a:t>		ADD	R0, R0, 1	</a:t>
            </a:r>
          </a:p>
          <a:p>
            <a:pPr marL="0" indent="0">
              <a:spcBef>
                <a:spcPts val="600"/>
              </a:spcBef>
              <a:buNone/>
            </a:pPr>
            <a:r>
              <a:rPr lang="en-US" sz="2400" b="1" dirty="0">
                <a:latin typeface="Courier New" panose="02070309020205020404" pitchFamily="49" charset="0"/>
                <a:cs typeface="Courier New" panose="02070309020205020404" pitchFamily="49" charset="0"/>
              </a:rPr>
              <a:t>		STR	R0, R5, 0</a:t>
            </a:r>
          </a:p>
          <a:p>
            <a:pPr marL="0" indent="0">
              <a:spcBef>
                <a:spcPts val="600"/>
              </a:spcBef>
              <a:buNone/>
            </a:pPr>
            <a:r>
              <a:rPr lang="en-US" sz="2400" b="1" dirty="0">
                <a:latin typeface="Courier New" panose="02070309020205020404" pitchFamily="49" charset="0"/>
                <a:cs typeface="Courier New" panose="02070309020205020404" pitchFamily="49" charset="0"/>
              </a:rPr>
              <a:t>;} else {	</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BR	ENDIF1</a:t>
            </a:r>
          </a:p>
          <a:p>
            <a:pPr marL="0" indent="0">
              <a:spcBef>
                <a:spcPts val="600"/>
              </a:spcBef>
              <a:buNone/>
            </a:pPr>
            <a:endParaRPr lang="en-US" sz="2400" b="1" dirty="0">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0955" y="2064778"/>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377558" y="28221"/>
            <a:ext cx="3814442"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cxnSp>
        <p:nvCxnSpPr>
          <p:cNvPr id="21" name="Curved Connector 20"/>
          <p:cNvCxnSpPr/>
          <p:nvPr/>
        </p:nvCxnSpPr>
        <p:spPr>
          <a:xfrm rot="10800000" flipV="1">
            <a:off x="8546247" y="919733"/>
            <a:ext cx="112064" cy="555718"/>
          </a:xfrm>
          <a:prstGeom prst="curvedConnector3">
            <a:avLst>
              <a:gd name="adj1" fmla="val 30399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503B749-B864-3F42-87C3-1B8A3348E3F6}"/>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6" name="TextBox 15">
            <a:extLst>
              <a:ext uri="{FF2B5EF4-FFF2-40B4-BE49-F238E27FC236}">
                <a16:creationId xmlns:a16="http://schemas.microsoft.com/office/drawing/2014/main" id="{F4B116E3-068A-8D42-8746-353ADFBAE026}"/>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7" name="TextBox 16">
            <a:extLst>
              <a:ext uri="{FF2B5EF4-FFF2-40B4-BE49-F238E27FC236}">
                <a16:creationId xmlns:a16="http://schemas.microsoft.com/office/drawing/2014/main" id="{F3F27230-2262-E942-B7E0-C57C70A80463}"/>
              </a:ext>
            </a:extLst>
          </p:cNvPr>
          <p:cNvSpPr txBox="1"/>
          <p:nvPr/>
        </p:nvSpPr>
        <p:spPr>
          <a:xfrm>
            <a:off x="10378043" y="2229226"/>
            <a:ext cx="1686135"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3960825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7748588" cy="6292850"/>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answer = 1;</a:t>
            </a:r>
          </a:p>
          <a:p>
            <a:pPr marL="0" indent="0">
              <a:spcBef>
                <a:spcPts val="600"/>
              </a:spcBef>
              <a:buNone/>
            </a:pPr>
            <a:r>
              <a:rPr lang="en-US" sz="2400" b="1" dirty="0">
                <a:latin typeface="Courier New" panose="02070309020205020404" pitchFamily="49" charset="0"/>
                <a:cs typeface="Courier New" panose="02070309020205020404" pitchFamily="49" charset="0"/>
              </a:rPr>
              <a:t>		AND	R0, R0, 0	</a:t>
            </a:r>
          </a:p>
          <a:p>
            <a:pPr marL="0" indent="0">
              <a:spcBef>
                <a:spcPts val="600"/>
              </a:spcBef>
              <a:buNone/>
            </a:pPr>
            <a:r>
              <a:rPr lang="en-US" sz="2400" b="1" dirty="0">
                <a:latin typeface="Courier New" panose="02070309020205020404" pitchFamily="49" charset="0"/>
                <a:cs typeface="Courier New" panose="02070309020205020404" pitchFamily="49" charset="0"/>
              </a:rPr>
              <a:t>		ADD	R0, R0, 1	</a:t>
            </a:r>
          </a:p>
          <a:p>
            <a:pPr marL="0" indent="0">
              <a:spcBef>
                <a:spcPts val="600"/>
              </a:spcBef>
              <a:buNone/>
            </a:pPr>
            <a:r>
              <a:rPr lang="en-US" sz="2400" b="1" dirty="0">
                <a:latin typeface="Courier New" panose="02070309020205020404" pitchFamily="49" charset="0"/>
                <a:cs typeface="Courier New" panose="02070309020205020404" pitchFamily="49" charset="0"/>
              </a:rPr>
              <a:t>		STR	R0, R5, 0</a:t>
            </a:r>
          </a:p>
          <a:p>
            <a:pPr marL="0" indent="0">
              <a:spcBef>
                <a:spcPts val="600"/>
              </a:spcBef>
              <a:buNone/>
            </a:pPr>
            <a:r>
              <a:rPr lang="en-US" sz="2400" b="1" dirty="0">
                <a:latin typeface="Courier New" panose="02070309020205020404" pitchFamily="49" charset="0"/>
                <a:cs typeface="Courier New" panose="02070309020205020404" pitchFamily="49" charset="0"/>
              </a:rPr>
              <a:t>;} else {	</a:t>
            </a:r>
          </a:p>
          <a:p>
            <a:pPr marL="0" indent="0">
              <a:spcBef>
                <a:spcPts val="600"/>
              </a:spcBef>
              <a:buNone/>
            </a:pPr>
            <a:r>
              <a:rPr lang="en-US" sz="2400" b="1" dirty="0">
                <a:latin typeface="Courier New" panose="02070309020205020404" pitchFamily="49" charset="0"/>
                <a:cs typeface="Courier New" panose="02070309020205020404" pitchFamily="49" charset="0"/>
              </a:rPr>
              <a:t>		BR	ENDIF1</a:t>
            </a:r>
          </a:p>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92263" y="207000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510234" y="28221"/>
            <a:ext cx="3681766"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a:extLst>
              <a:ext uri="{FF2B5EF4-FFF2-40B4-BE49-F238E27FC236}">
                <a16:creationId xmlns:a16="http://schemas.microsoft.com/office/drawing/2014/main" id="{77E76301-5F7A-CD40-B01C-C48A08B1C35C}"/>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6" name="TextBox 15">
            <a:extLst>
              <a:ext uri="{FF2B5EF4-FFF2-40B4-BE49-F238E27FC236}">
                <a16:creationId xmlns:a16="http://schemas.microsoft.com/office/drawing/2014/main" id="{69E46D04-C36E-A543-B32F-0A7FEA8BB67F}"/>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7" name="TextBox 16">
            <a:extLst>
              <a:ext uri="{FF2B5EF4-FFF2-40B4-BE49-F238E27FC236}">
                <a16:creationId xmlns:a16="http://schemas.microsoft.com/office/drawing/2014/main" id="{6DD893A2-B764-5445-9F72-1FC73B5CBFAF}"/>
              </a:ext>
            </a:extLst>
          </p:cNvPr>
          <p:cNvSpPr txBox="1"/>
          <p:nvPr/>
        </p:nvSpPr>
        <p:spPr>
          <a:xfrm>
            <a:off x="10378043" y="2229226"/>
            <a:ext cx="1686135"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2597458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828088" cy="6292850"/>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answer = 1;</a:t>
            </a:r>
          </a:p>
          <a:p>
            <a:pPr marL="0" indent="0">
              <a:spcBef>
                <a:spcPts val="600"/>
              </a:spcBef>
              <a:buNone/>
            </a:pPr>
            <a:r>
              <a:rPr lang="en-US" sz="2400" b="1" dirty="0">
                <a:latin typeface="Courier New" panose="02070309020205020404" pitchFamily="49" charset="0"/>
                <a:cs typeface="Courier New" panose="02070309020205020404" pitchFamily="49" charset="0"/>
              </a:rPr>
              <a:t>		AND	R0, R0, 0	</a:t>
            </a:r>
          </a:p>
          <a:p>
            <a:pPr marL="0" indent="0">
              <a:spcBef>
                <a:spcPts val="600"/>
              </a:spcBef>
              <a:buNone/>
            </a:pPr>
            <a:r>
              <a:rPr lang="en-US" sz="2400" b="1" dirty="0">
                <a:latin typeface="Courier New" panose="02070309020205020404" pitchFamily="49" charset="0"/>
                <a:cs typeface="Courier New" panose="02070309020205020404" pitchFamily="49" charset="0"/>
              </a:rPr>
              <a:t>		ADD	R0, R0, 1	</a:t>
            </a:r>
          </a:p>
          <a:p>
            <a:pPr marL="0" indent="0">
              <a:spcBef>
                <a:spcPts val="600"/>
              </a:spcBef>
              <a:buNone/>
            </a:pPr>
            <a:r>
              <a:rPr lang="en-US" sz="2400" b="1" dirty="0">
                <a:latin typeface="Courier New" panose="02070309020205020404" pitchFamily="49" charset="0"/>
                <a:cs typeface="Courier New" panose="02070309020205020404" pitchFamily="49" charset="0"/>
              </a:rPr>
              <a:t>		STR	R0, R5, 0</a:t>
            </a:r>
          </a:p>
          <a:p>
            <a:pPr marL="0" indent="0">
              <a:spcBef>
                <a:spcPts val="600"/>
              </a:spcBef>
              <a:buNone/>
            </a:pPr>
            <a:r>
              <a:rPr lang="en-US" sz="2400" b="1" dirty="0">
                <a:latin typeface="Courier New" panose="02070309020205020404" pitchFamily="49" charset="0"/>
                <a:cs typeface="Courier New" panose="02070309020205020404" pitchFamily="49" charset="0"/>
              </a:rPr>
              <a:t>;} else {	</a:t>
            </a:r>
          </a:p>
          <a:p>
            <a:pPr marL="0" indent="0">
              <a:spcBef>
                <a:spcPts val="600"/>
              </a:spcBef>
              <a:buNone/>
            </a:pPr>
            <a:r>
              <a:rPr lang="en-US" sz="2400" b="1" dirty="0">
                <a:latin typeface="Courier New" panose="02070309020205020404" pitchFamily="49" charset="0"/>
                <a:cs typeface="Courier New" panose="02070309020205020404" pitchFamily="49" charset="0"/>
              </a:rPr>
              <a:t>		BR	ENDIF1</a:t>
            </a:r>
          </a:p>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rewrite: R0 = fact(n-1);answer = </a:t>
            </a:r>
            <a:r>
              <a:rPr lang="en-US" sz="2400" b="1" dirty="0" err="1">
                <a:solidFill>
                  <a:srgbClr val="FF0000"/>
                </a:solidFill>
                <a:latin typeface="Courier New" panose="02070309020205020404" pitchFamily="49" charset="0"/>
                <a:cs typeface="Courier New" panose="02070309020205020404" pitchFamily="49" charset="0"/>
              </a:rPr>
              <a:t>mult</a:t>
            </a:r>
            <a:r>
              <a:rPr lang="en-US" sz="2400" b="1" dirty="0">
                <a:solidFill>
                  <a:srgbClr val="FF0000"/>
                </a:solidFill>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76323" y="2083824"/>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398766" y="28221"/>
            <a:ext cx="3788498"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a:t>
            </a:r>
            <a:r>
              <a:rPr lang="en-US" sz="1400" b="1" dirty="0">
                <a:solidFill>
                  <a:srgbClr val="FF0000"/>
                </a:solidFill>
                <a:latin typeface="Courier New" panose="02070309020205020404" pitchFamily="49" charset="0"/>
                <a:cs typeface="Courier New" panose="02070309020205020404" pitchFamily="49" charset="0"/>
              </a:rPr>
              <a:t>n</a:t>
            </a:r>
            <a:r>
              <a:rPr lang="en-US" sz="1400" b="1" dirty="0">
                <a:latin typeface="Courier New" panose="02070309020205020404" pitchFamily="49" charset="0"/>
                <a:cs typeface="Courier New" panose="02070309020205020404" pitchFamily="49" charset="0"/>
              </a:rPr>
              <a:t>-1);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a:extLst>
              <a:ext uri="{FF2B5EF4-FFF2-40B4-BE49-F238E27FC236}">
                <a16:creationId xmlns:a16="http://schemas.microsoft.com/office/drawing/2014/main" id="{222E4C9A-074A-B24A-86ED-7D9C8025F074}"/>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6" name="TextBox 15">
            <a:extLst>
              <a:ext uri="{FF2B5EF4-FFF2-40B4-BE49-F238E27FC236}">
                <a16:creationId xmlns:a16="http://schemas.microsoft.com/office/drawing/2014/main" id="{CD897008-3FAD-FF4C-89EA-46A7C28FE30B}"/>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7" name="TextBox 16">
            <a:extLst>
              <a:ext uri="{FF2B5EF4-FFF2-40B4-BE49-F238E27FC236}">
                <a16:creationId xmlns:a16="http://schemas.microsoft.com/office/drawing/2014/main" id="{58D59A20-C0ED-D34D-A6DB-8CB96273DFB2}"/>
              </a:ext>
            </a:extLst>
          </p:cNvPr>
          <p:cNvSpPr txBox="1"/>
          <p:nvPr/>
        </p:nvSpPr>
        <p:spPr>
          <a:xfrm>
            <a:off x="10378043" y="2229226"/>
            <a:ext cx="1686135"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3035560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142413" cy="6292850"/>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answer = 1;</a:t>
            </a:r>
          </a:p>
          <a:p>
            <a:pPr marL="0" indent="0">
              <a:spcBef>
                <a:spcPts val="600"/>
              </a:spcBef>
              <a:buNone/>
            </a:pPr>
            <a:r>
              <a:rPr lang="en-US" sz="2400" b="1" dirty="0">
                <a:latin typeface="Courier New" panose="02070309020205020404" pitchFamily="49" charset="0"/>
                <a:cs typeface="Courier New" panose="02070309020205020404" pitchFamily="49" charset="0"/>
              </a:rPr>
              <a:t>		AND	R0, R0, 0	</a:t>
            </a:r>
          </a:p>
          <a:p>
            <a:pPr marL="0" indent="0">
              <a:spcBef>
                <a:spcPts val="600"/>
              </a:spcBef>
              <a:buNone/>
            </a:pPr>
            <a:r>
              <a:rPr lang="en-US" sz="2400" b="1" dirty="0">
                <a:latin typeface="Courier New" panose="02070309020205020404" pitchFamily="49" charset="0"/>
                <a:cs typeface="Courier New" panose="02070309020205020404" pitchFamily="49" charset="0"/>
              </a:rPr>
              <a:t>		ADD	R0, R0, 1	</a:t>
            </a:r>
          </a:p>
          <a:p>
            <a:pPr marL="0" indent="0">
              <a:spcBef>
                <a:spcPts val="600"/>
              </a:spcBef>
              <a:buNone/>
            </a:pPr>
            <a:r>
              <a:rPr lang="en-US" sz="2400" b="1" dirty="0">
                <a:latin typeface="Courier New" panose="02070309020205020404" pitchFamily="49" charset="0"/>
                <a:cs typeface="Courier New" panose="02070309020205020404" pitchFamily="49" charset="0"/>
              </a:rPr>
              <a:t>		STR	R0, R5, 0</a:t>
            </a:r>
          </a:p>
          <a:p>
            <a:pPr marL="0" indent="0">
              <a:spcBef>
                <a:spcPts val="600"/>
              </a:spcBef>
              <a:buNone/>
            </a:pPr>
            <a:r>
              <a:rPr lang="en-US" sz="2400" b="1" dirty="0">
                <a:latin typeface="Courier New" panose="02070309020205020404" pitchFamily="49" charset="0"/>
                <a:cs typeface="Courier New" panose="02070309020205020404" pitchFamily="49" charset="0"/>
              </a:rPr>
              <a:t>;} else {	</a:t>
            </a:r>
          </a:p>
          <a:p>
            <a:pPr marL="0" indent="0">
              <a:spcBef>
                <a:spcPts val="600"/>
              </a:spcBef>
              <a:buNone/>
            </a:pPr>
            <a:r>
              <a:rPr lang="en-US" sz="2400" b="1" dirty="0">
                <a:latin typeface="Courier New" panose="02070309020205020404" pitchFamily="49" charset="0"/>
                <a:cs typeface="Courier New" panose="02070309020205020404" pitchFamily="49" charset="0"/>
              </a:rPr>
              <a:t>		BR	ENDIF1</a:t>
            </a:r>
          </a:p>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IFELSE1	LDR	R0, R5, 4	</a:t>
            </a:r>
            <a:r>
              <a:rPr lang="en-US" sz="2400" b="1" dirty="0">
                <a:latin typeface="Courier New" panose="02070309020205020404" pitchFamily="49" charset="0"/>
                <a:cs typeface="Courier New" panose="02070309020205020404" pitchFamily="49" charset="0"/>
              </a:rPr>
              <a:t>; Push n-1</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3271" y="2021452"/>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415465" y="28221"/>
            <a:ext cx="3776535"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a:t>
            </a:r>
            <a:r>
              <a:rPr lang="en-US" sz="1400" b="1" dirty="0">
                <a:solidFill>
                  <a:srgbClr val="FF0000"/>
                </a:solidFill>
                <a:latin typeface="Courier New" panose="02070309020205020404" pitchFamily="49" charset="0"/>
                <a:cs typeface="Courier New" panose="02070309020205020404" pitchFamily="49" charset="0"/>
              </a:rPr>
              <a:t>n-1</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a:extLst>
              <a:ext uri="{FF2B5EF4-FFF2-40B4-BE49-F238E27FC236}">
                <a16:creationId xmlns:a16="http://schemas.microsoft.com/office/drawing/2014/main" id="{75D89F44-D816-434D-BE68-8A0EF35BD6B5}"/>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6" name="TextBox 15">
            <a:extLst>
              <a:ext uri="{FF2B5EF4-FFF2-40B4-BE49-F238E27FC236}">
                <a16:creationId xmlns:a16="http://schemas.microsoft.com/office/drawing/2014/main" id="{23DB6D5C-3297-2441-88E8-B3D65962EC10}"/>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7" name="TextBox 16">
            <a:extLst>
              <a:ext uri="{FF2B5EF4-FFF2-40B4-BE49-F238E27FC236}">
                <a16:creationId xmlns:a16="http://schemas.microsoft.com/office/drawing/2014/main" id="{9EC6ED1F-A4DC-0740-A220-E58F707C10B8}"/>
              </a:ext>
            </a:extLst>
          </p:cNvPr>
          <p:cNvSpPr txBox="1"/>
          <p:nvPr/>
        </p:nvSpPr>
        <p:spPr>
          <a:xfrm>
            <a:off x="10378043" y="2229226"/>
            <a:ext cx="1686135"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3772886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142413" cy="6292850"/>
          </a:xfrm>
        </p:spPr>
        <p:txBody>
          <a:bodyPr>
            <a:normAutofit lnSpcReduction="10000"/>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 goes above</a:t>
            </a:r>
          </a:p>
          <a:p>
            <a:pPr marL="0" indent="0">
              <a:spcBef>
                <a:spcPts val="600"/>
              </a:spcBef>
              <a:buNone/>
            </a:pPr>
            <a:r>
              <a:rPr lang="en-US" sz="2400" b="1" dirty="0">
                <a:latin typeface="Courier New" panose="02070309020205020404" pitchFamily="49" charset="0"/>
                <a:cs typeface="Courier New" panose="02070309020205020404" pitchFamily="49" charset="0"/>
              </a:rPr>
              <a:t>;if (n &lt;= 0) {</a:t>
            </a:r>
          </a:p>
          <a:p>
            <a:pPr marL="0" indent="0">
              <a:spcBef>
                <a:spcPts val="600"/>
              </a:spcBef>
              <a:buNone/>
            </a:pPr>
            <a:r>
              <a:rPr lang="en-US" sz="2400" b="1" dirty="0">
                <a:latin typeface="Courier New" panose="02070309020205020404" pitchFamily="49" charset="0"/>
                <a:cs typeface="Courier New" panose="02070309020205020404" pitchFamily="49" charset="0"/>
              </a:rPr>
              <a:t>		LDR	R0, R5, 4	; n &lt;= 0</a:t>
            </a:r>
          </a:p>
          <a:p>
            <a:pPr marL="0" indent="0">
              <a:spcBef>
                <a:spcPts val="600"/>
              </a:spcBef>
              <a:buNone/>
            </a:pPr>
            <a:r>
              <a:rPr lang="en-US" sz="2400" b="1" dirty="0">
                <a:latin typeface="Courier New" panose="02070309020205020404" pitchFamily="49" charset="0"/>
                <a:cs typeface="Courier New" panose="02070309020205020404" pitchFamily="49" charset="0"/>
              </a:rPr>
              <a:t>		BRP	IFELSE1</a:t>
            </a:r>
          </a:p>
          <a:p>
            <a:pPr marL="0" indent="0">
              <a:spcBef>
                <a:spcPts val="600"/>
              </a:spcBef>
              <a:buNone/>
            </a:pPr>
            <a:r>
              <a:rPr lang="en-US" sz="2400" b="1" dirty="0">
                <a:latin typeface="Courier New" panose="02070309020205020404" pitchFamily="49" charset="0"/>
                <a:cs typeface="Courier New" panose="02070309020205020404" pitchFamily="49" charset="0"/>
              </a:rPr>
              <a:t>;	answer = 1;</a:t>
            </a:r>
          </a:p>
          <a:p>
            <a:pPr marL="0" indent="0">
              <a:spcBef>
                <a:spcPts val="600"/>
              </a:spcBef>
              <a:buNone/>
            </a:pPr>
            <a:r>
              <a:rPr lang="en-US" sz="2400" b="1" dirty="0">
                <a:latin typeface="Courier New" panose="02070309020205020404" pitchFamily="49" charset="0"/>
                <a:cs typeface="Courier New" panose="02070309020205020404" pitchFamily="49" charset="0"/>
              </a:rPr>
              <a:t>		AND	R0, R0, 0	</a:t>
            </a:r>
          </a:p>
          <a:p>
            <a:pPr marL="0" indent="0">
              <a:spcBef>
                <a:spcPts val="600"/>
              </a:spcBef>
              <a:buNone/>
            </a:pPr>
            <a:r>
              <a:rPr lang="en-US" sz="2400" b="1" dirty="0">
                <a:latin typeface="Courier New" panose="02070309020205020404" pitchFamily="49" charset="0"/>
                <a:cs typeface="Courier New" panose="02070309020205020404" pitchFamily="49" charset="0"/>
              </a:rPr>
              <a:t>		ADD	R0, R0, 1	</a:t>
            </a:r>
          </a:p>
          <a:p>
            <a:pPr marL="0" indent="0">
              <a:spcBef>
                <a:spcPts val="600"/>
              </a:spcBef>
              <a:buNone/>
            </a:pPr>
            <a:r>
              <a:rPr lang="en-US" sz="2400" b="1" dirty="0">
                <a:latin typeface="Courier New" panose="02070309020205020404" pitchFamily="49" charset="0"/>
                <a:cs typeface="Courier New" panose="02070309020205020404" pitchFamily="49" charset="0"/>
              </a:rPr>
              <a:t>		STR	R0, R5, 0</a:t>
            </a:r>
          </a:p>
          <a:p>
            <a:pPr marL="0" indent="0">
              <a:spcBef>
                <a:spcPts val="600"/>
              </a:spcBef>
              <a:buNone/>
            </a:pPr>
            <a:r>
              <a:rPr lang="en-US" sz="2400" b="1" dirty="0">
                <a:latin typeface="Courier New" panose="02070309020205020404" pitchFamily="49" charset="0"/>
                <a:cs typeface="Courier New" panose="02070309020205020404" pitchFamily="49" charset="0"/>
              </a:rPr>
              <a:t>;} else {	</a:t>
            </a:r>
          </a:p>
          <a:p>
            <a:pPr marL="0" indent="0">
              <a:spcBef>
                <a:spcPts val="600"/>
              </a:spcBef>
              <a:buNone/>
            </a:pPr>
            <a:r>
              <a:rPr lang="en-US" sz="2400" b="1" dirty="0">
                <a:latin typeface="Courier New" panose="02070309020205020404" pitchFamily="49" charset="0"/>
                <a:cs typeface="Courier New" panose="02070309020205020404" pitchFamily="49" charset="0"/>
              </a:rPr>
              <a:t>		BR	ENDIF1</a:t>
            </a:r>
          </a:p>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3271" y="2045910"/>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491280" y="28221"/>
            <a:ext cx="3700720"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a:t>
            </a:r>
            <a:r>
              <a:rPr lang="en-US" sz="1400" b="1" dirty="0">
                <a:solidFill>
                  <a:srgbClr val="FF0000"/>
                </a:solidFill>
                <a:latin typeface="Courier New" panose="02070309020205020404" pitchFamily="49" charset="0"/>
                <a:cs typeface="Courier New" panose="02070309020205020404" pitchFamily="49" charset="0"/>
              </a:rPr>
              <a:t>n-1</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a:extLst>
              <a:ext uri="{FF2B5EF4-FFF2-40B4-BE49-F238E27FC236}">
                <a16:creationId xmlns:a16="http://schemas.microsoft.com/office/drawing/2014/main" id="{E63FF004-18DE-0143-B825-6231CD5378BE}"/>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6" name="TextBox 15">
            <a:extLst>
              <a:ext uri="{FF2B5EF4-FFF2-40B4-BE49-F238E27FC236}">
                <a16:creationId xmlns:a16="http://schemas.microsoft.com/office/drawing/2014/main" id="{EEA8C5FA-D6C6-E242-883B-E620C981B3AB}"/>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7" name="TextBox 16">
            <a:extLst>
              <a:ext uri="{FF2B5EF4-FFF2-40B4-BE49-F238E27FC236}">
                <a16:creationId xmlns:a16="http://schemas.microsoft.com/office/drawing/2014/main" id="{E1C68660-E044-3D40-9ADE-3DD768812DD7}"/>
              </a:ext>
            </a:extLst>
          </p:cNvPr>
          <p:cNvSpPr txBox="1"/>
          <p:nvPr/>
        </p:nvSpPr>
        <p:spPr>
          <a:xfrm>
            <a:off x="10378043" y="2229226"/>
            <a:ext cx="1686135"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2378282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142413" cy="6292850"/>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ADD	R6, R6, -1</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8043"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8043"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8043"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8043"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8043"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9" name="TextBox 8"/>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0" name="Right Arrow 9"/>
          <p:cNvSpPr/>
          <p:nvPr/>
        </p:nvSpPr>
        <p:spPr>
          <a:xfrm>
            <a:off x="9583271" y="2064778"/>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8043"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8043"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a:t>
            </a:r>
            <a:r>
              <a:rPr lang="en-US" sz="1400" b="1" dirty="0">
                <a:solidFill>
                  <a:srgbClr val="FF0000"/>
                </a:solidFill>
                <a:latin typeface="Courier New" panose="02070309020205020404" pitchFamily="49" charset="0"/>
                <a:cs typeface="Courier New" panose="02070309020205020404" pitchFamily="49" charset="0"/>
              </a:rPr>
              <a:t>n-1</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a:extLst>
              <a:ext uri="{FF2B5EF4-FFF2-40B4-BE49-F238E27FC236}">
                <a16:creationId xmlns:a16="http://schemas.microsoft.com/office/drawing/2014/main" id="{32A083DF-8E9A-5446-82A2-64663A35897E}"/>
              </a:ext>
            </a:extLst>
          </p:cNvPr>
          <p:cNvSpPr txBox="1"/>
          <p:nvPr/>
        </p:nvSpPr>
        <p:spPr>
          <a:xfrm>
            <a:off x="10378043"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6" name="TextBox 15">
            <a:extLst>
              <a:ext uri="{FF2B5EF4-FFF2-40B4-BE49-F238E27FC236}">
                <a16:creationId xmlns:a16="http://schemas.microsoft.com/office/drawing/2014/main" id="{C5E3DB9A-87B9-6848-9882-076C0DBF761F}"/>
              </a:ext>
            </a:extLst>
          </p:cNvPr>
          <p:cNvSpPr txBox="1"/>
          <p:nvPr/>
        </p:nvSpPr>
        <p:spPr>
          <a:xfrm>
            <a:off x="10378043"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7" name="TextBox 16">
            <a:extLst>
              <a:ext uri="{FF2B5EF4-FFF2-40B4-BE49-F238E27FC236}">
                <a16:creationId xmlns:a16="http://schemas.microsoft.com/office/drawing/2014/main" id="{7DC308F9-519E-2248-907C-A30663DFF7FA}"/>
              </a:ext>
            </a:extLst>
          </p:cNvPr>
          <p:cNvSpPr txBox="1"/>
          <p:nvPr/>
        </p:nvSpPr>
        <p:spPr>
          <a:xfrm>
            <a:off x="10378043" y="2229226"/>
            <a:ext cx="1694329"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120098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p>
        </p:txBody>
      </p:sp>
      <p:sp>
        <p:nvSpPr>
          <p:cNvPr id="3" name="Content Placeholder 2"/>
          <p:cNvSpPr>
            <a:spLocks noGrp="1"/>
          </p:cNvSpPr>
          <p:nvPr>
            <p:ph idx="1"/>
          </p:nvPr>
        </p:nvSpPr>
        <p:spPr/>
        <p:txBody>
          <a:bodyPr>
            <a:normAutofit lnSpcReduction="10000"/>
          </a:bodyPr>
          <a:lstStyle/>
          <a:p>
            <a:r>
              <a:rPr lang="en-US" dirty="0"/>
              <a:t>Stack has been initialized and R6 is pointing to the top of the stack</a:t>
            </a:r>
          </a:p>
          <a:p>
            <a:pPr lvl="1"/>
            <a:r>
              <a:rPr lang="en-US" dirty="0"/>
              <a:t>What does this mean?</a:t>
            </a:r>
          </a:p>
          <a:p>
            <a:r>
              <a:rPr lang="en-US" dirty="0"/>
              <a:t>The (assembly language) caller has placed arguments onto the stack right to left and then called the subroutine using a JSR or a JSRR thus the return address is already in R7.</a:t>
            </a:r>
          </a:p>
          <a:p>
            <a:r>
              <a:rPr lang="en-US" dirty="0"/>
              <a:t>Our calling sequence will restore all of the registers (except R7) and the stack to the state they were in before the subroutine call, except for the return value.  </a:t>
            </a:r>
          </a:p>
          <a:p>
            <a:r>
              <a:rPr lang="en-US" dirty="0"/>
              <a:t>Thus the calling program can proceed just as if JSR/JSRR were really just a single instruction that pushes a return value onto the stack.</a:t>
            </a:r>
          </a:p>
        </p:txBody>
      </p:sp>
    </p:spTree>
    <p:extLst>
      <p:ext uri="{BB962C8B-B14F-4D97-AF65-F5344CB8AC3E}">
        <p14:creationId xmlns:p14="http://schemas.microsoft.com/office/powerpoint/2010/main" val="3841829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142413" cy="6292850"/>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ADD	R6, R6, -1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STR	R0, R6, 0</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a:t>
            </a:r>
            <a:r>
              <a:rPr lang="en-US" sz="1400" b="1" dirty="0">
                <a:solidFill>
                  <a:srgbClr val="FF0000"/>
                </a:solidFill>
                <a:latin typeface="Courier New" panose="02070309020205020404" pitchFamily="49" charset="0"/>
                <a:cs typeface="Courier New" panose="02070309020205020404" pitchFamily="49" charset="0"/>
              </a:rPr>
              <a:t>n-1</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8" name="TextBox 17">
            <a:extLst>
              <a:ext uri="{FF2B5EF4-FFF2-40B4-BE49-F238E27FC236}">
                <a16:creationId xmlns:a16="http://schemas.microsoft.com/office/drawing/2014/main" id="{7299B110-637D-5049-ABC1-B06B9D8695EF}"/>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9" name="TextBox 18">
            <a:extLst>
              <a:ext uri="{FF2B5EF4-FFF2-40B4-BE49-F238E27FC236}">
                <a16:creationId xmlns:a16="http://schemas.microsoft.com/office/drawing/2014/main" id="{FEF0428A-F363-BF43-924C-B6E5EA32A882}"/>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20" name="TextBox 19">
            <a:extLst>
              <a:ext uri="{FF2B5EF4-FFF2-40B4-BE49-F238E27FC236}">
                <a16:creationId xmlns:a16="http://schemas.microsoft.com/office/drawing/2014/main" id="{9D4BF690-9B66-294F-88F0-26A90557BAA5}"/>
              </a:ext>
            </a:extLst>
          </p:cNvPr>
          <p:cNvSpPr txBox="1"/>
          <p:nvPr/>
        </p:nvSpPr>
        <p:spPr>
          <a:xfrm>
            <a:off x="10378043" y="2229226"/>
            <a:ext cx="1694329" cy="415551"/>
          </a:xfrm>
          <a:prstGeom prst="rect">
            <a:avLst/>
          </a:prstGeom>
          <a:noFill/>
          <a:ln w="28575">
            <a:solidFill>
              <a:schemeClr val="tx1"/>
            </a:solidFill>
          </a:ln>
        </p:spPr>
        <p:txBody>
          <a:bodyPr wrap="square" rtlCol="0">
            <a:noAutofit/>
          </a:bodyPr>
          <a:lstStyle/>
          <a:p>
            <a:r>
              <a:rPr lang="en-US" dirty="0"/>
              <a:t>Saved R4</a:t>
            </a:r>
          </a:p>
        </p:txBody>
      </p:sp>
      <p:sp>
        <p:nvSpPr>
          <p:cNvPr id="9" name="TextBox 8"/>
          <p:cNvSpPr txBox="1"/>
          <p:nvPr/>
        </p:nvSpPr>
        <p:spPr>
          <a:xfrm>
            <a:off x="10378042" y="1813674"/>
            <a:ext cx="1694329" cy="415551"/>
          </a:xfrm>
          <a:prstGeom prst="rect">
            <a:avLst/>
          </a:prstGeom>
          <a:solidFill>
            <a:schemeClr val="bg1"/>
          </a:solidFill>
          <a:ln w="28575">
            <a:solidFill>
              <a:schemeClr val="tx1"/>
            </a:solidFill>
          </a:ln>
        </p:spPr>
        <p:txBody>
          <a:bodyPr wrap="square" rtlCol="0">
            <a:noAutofit/>
          </a:bodyPr>
          <a:lstStyle/>
          <a:p>
            <a:r>
              <a:rPr lang="en-US" dirty="0">
                <a:solidFill>
                  <a:srgbClr val="FF0000"/>
                </a:solidFill>
              </a:rPr>
              <a:t>n-1</a:t>
            </a:r>
          </a:p>
        </p:txBody>
      </p:sp>
      <p:sp>
        <p:nvSpPr>
          <p:cNvPr id="10" name="Right Arrow 9"/>
          <p:cNvSpPr/>
          <p:nvPr/>
        </p:nvSpPr>
        <p:spPr>
          <a:xfrm>
            <a:off x="9589149" y="1642856"/>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1998883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142413" cy="6292850"/>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ADD	R6, R6, -1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STR	R0, R6, 0</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a:t>
            </a:r>
            <a:r>
              <a:rPr lang="en-US" sz="1400" b="1" dirty="0">
                <a:solidFill>
                  <a:srgbClr val="FF0000"/>
                </a:solidFill>
                <a:latin typeface="Courier New" panose="02070309020205020404" pitchFamily="49" charset="0"/>
                <a:cs typeface="Courier New" panose="02070309020205020404" pitchFamily="49" charset="0"/>
              </a:rPr>
              <a:t>n-1</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Folded Corner 14"/>
          <p:cNvSpPr/>
          <p:nvPr/>
        </p:nvSpPr>
        <p:spPr>
          <a:xfrm>
            <a:off x="5083278" y="4421228"/>
            <a:ext cx="2408903" cy="1917291"/>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Now, how do you call a subroutine?</a:t>
            </a:r>
          </a:p>
        </p:txBody>
      </p:sp>
      <p:sp>
        <p:nvSpPr>
          <p:cNvPr id="20" name="TextBox 19">
            <a:extLst>
              <a:ext uri="{FF2B5EF4-FFF2-40B4-BE49-F238E27FC236}">
                <a16:creationId xmlns:a16="http://schemas.microsoft.com/office/drawing/2014/main" id="{02D20F13-ACE4-804A-9655-6D5A8E9EC161}"/>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21" name="TextBox 20">
            <a:extLst>
              <a:ext uri="{FF2B5EF4-FFF2-40B4-BE49-F238E27FC236}">
                <a16:creationId xmlns:a16="http://schemas.microsoft.com/office/drawing/2014/main" id="{0B45AA32-9065-D94F-9E68-3EDDF9046236}"/>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22" name="TextBox 21">
            <a:extLst>
              <a:ext uri="{FF2B5EF4-FFF2-40B4-BE49-F238E27FC236}">
                <a16:creationId xmlns:a16="http://schemas.microsoft.com/office/drawing/2014/main" id="{3627CBB4-81AD-304E-A7C1-0253C0703654}"/>
              </a:ext>
            </a:extLst>
          </p:cNvPr>
          <p:cNvSpPr txBox="1"/>
          <p:nvPr/>
        </p:nvSpPr>
        <p:spPr>
          <a:xfrm>
            <a:off x="10378043" y="2229226"/>
            <a:ext cx="1694329" cy="415551"/>
          </a:xfrm>
          <a:prstGeom prst="rect">
            <a:avLst/>
          </a:prstGeom>
          <a:noFill/>
          <a:ln w="28575">
            <a:solidFill>
              <a:schemeClr val="tx1"/>
            </a:solidFill>
          </a:ln>
        </p:spPr>
        <p:txBody>
          <a:bodyPr wrap="square" rtlCol="0">
            <a:noAutofit/>
          </a:bodyPr>
          <a:lstStyle/>
          <a:p>
            <a:r>
              <a:rPr lang="en-US" dirty="0"/>
              <a:t>Saved R4</a:t>
            </a:r>
          </a:p>
        </p:txBody>
      </p:sp>
      <p:sp>
        <p:nvSpPr>
          <p:cNvPr id="23" name="TextBox 22">
            <a:extLst>
              <a:ext uri="{FF2B5EF4-FFF2-40B4-BE49-F238E27FC236}">
                <a16:creationId xmlns:a16="http://schemas.microsoft.com/office/drawing/2014/main" id="{0936A801-4921-E647-AF16-F106E650F35A}"/>
              </a:ext>
            </a:extLst>
          </p:cNvPr>
          <p:cNvSpPr txBox="1"/>
          <p:nvPr/>
        </p:nvSpPr>
        <p:spPr>
          <a:xfrm>
            <a:off x="10378042" y="1813674"/>
            <a:ext cx="1694329" cy="415551"/>
          </a:xfrm>
          <a:prstGeom prst="rect">
            <a:avLst/>
          </a:prstGeom>
          <a:solidFill>
            <a:schemeClr val="bg1"/>
          </a:solidFill>
          <a:ln w="28575">
            <a:solidFill>
              <a:schemeClr val="tx1"/>
            </a:solidFill>
          </a:ln>
        </p:spPr>
        <p:txBody>
          <a:bodyPr wrap="square" rtlCol="0">
            <a:noAutofit/>
          </a:bodyPr>
          <a:lstStyle/>
          <a:p>
            <a:r>
              <a:rPr lang="en-US" dirty="0">
                <a:solidFill>
                  <a:srgbClr val="FF0000"/>
                </a:solidFill>
              </a:rPr>
              <a:t>n-1</a:t>
            </a:r>
          </a:p>
        </p:txBody>
      </p:sp>
      <p:sp>
        <p:nvSpPr>
          <p:cNvPr id="10" name="Right Arrow 9"/>
          <p:cNvSpPr/>
          <p:nvPr/>
        </p:nvSpPr>
        <p:spPr>
          <a:xfrm>
            <a:off x="9580955" y="1638372"/>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198993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843963" cy="6292850"/>
          </a:xfrm>
        </p:spPr>
        <p:txBody>
          <a:bodyPr>
            <a:no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ADD	R6, R6, -1</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JSR	FACT</a:t>
            </a:r>
            <a:r>
              <a:rPr lang="en-US" sz="2400" b="1" dirty="0">
                <a:latin typeface="Courier New" panose="02070309020205020404" pitchFamily="49" charset="0"/>
                <a:cs typeface="Courier New" panose="02070309020205020404" pitchFamily="49" charset="0"/>
              </a:rPr>
              <a:t>		; fact(n-1)</a:t>
            </a: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a:t>
            </a:r>
            <a:r>
              <a:rPr lang="en-US" sz="1400" b="1" dirty="0">
                <a:solidFill>
                  <a:srgbClr val="FF0000"/>
                </a:solidFill>
                <a:latin typeface="Courier New" panose="02070309020205020404" pitchFamily="49" charset="0"/>
                <a:cs typeface="Courier New" panose="02070309020205020404" pitchFamily="49" charset="0"/>
              </a:rPr>
              <a:t>fact(n-1)</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6" name="Right Arrow 15"/>
          <p:cNvSpPr/>
          <p:nvPr/>
        </p:nvSpPr>
        <p:spPr>
          <a:xfrm>
            <a:off x="9589055" y="1252723"/>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7" name="TextBox 16"/>
          <p:cNvSpPr txBox="1"/>
          <p:nvPr/>
        </p:nvSpPr>
        <p:spPr>
          <a:xfrm>
            <a:off x="10378228" y="1432911"/>
            <a:ext cx="1694329" cy="415551"/>
          </a:xfrm>
          <a:prstGeom prst="rect">
            <a:avLst/>
          </a:prstGeom>
          <a:solidFill>
            <a:schemeClr val="bg1"/>
          </a:solidFill>
          <a:ln w="28575">
            <a:solidFill>
              <a:schemeClr val="tx1"/>
            </a:solidFill>
          </a:ln>
        </p:spPr>
        <p:txBody>
          <a:bodyPr wrap="square" rtlCol="0">
            <a:noAutofit/>
          </a:bodyPr>
          <a:lstStyle/>
          <a:p>
            <a:r>
              <a:rPr lang="en-US" b="1" dirty="0">
                <a:solidFill>
                  <a:srgbClr val="FF0000"/>
                </a:solidFill>
                <a:latin typeface="Courier New" panose="02070309020205020404" pitchFamily="49" charset="0"/>
                <a:cs typeface="Courier New" panose="02070309020205020404" pitchFamily="49" charset="0"/>
              </a:rPr>
              <a:t>fact(n-1)</a:t>
            </a:r>
          </a:p>
        </p:txBody>
      </p:sp>
      <p:sp>
        <p:nvSpPr>
          <p:cNvPr id="18" name="TextBox 17">
            <a:extLst>
              <a:ext uri="{FF2B5EF4-FFF2-40B4-BE49-F238E27FC236}">
                <a16:creationId xmlns:a16="http://schemas.microsoft.com/office/drawing/2014/main" id="{2E9B7A9A-916B-C145-AD8A-E793F406FB73}"/>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9" name="TextBox 18">
            <a:extLst>
              <a:ext uri="{FF2B5EF4-FFF2-40B4-BE49-F238E27FC236}">
                <a16:creationId xmlns:a16="http://schemas.microsoft.com/office/drawing/2014/main" id="{DDF83C06-3827-E947-9A5E-3D8D1C3A0AB0}"/>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20" name="TextBox 19">
            <a:extLst>
              <a:ext uri="{FF2B5EF4-FFF2-40B4-BE49-F238E27FC236}">
                <a16:creationId xmlns:a16="http://schemas.microsoft.com/office/drawing/2014/main" id="{A2072964-684D-3648-9FA5-E77C47A92810}"/>
              </a:ext>
            </a:extLst>
          </p:cNvPr>
          <p:cNvSpPr txBox="1"/>
          <p:nvPr/>
        </p:nvSpPr>
        <p:spPr>
          <a:xfrm>
            <a:off x="10378043" y="2229226"/>
            <a:ext cx="1694329" cy="415551"/>
          </a:xfrm>
          <a:prstGeom prst="rect">
            <a:avLst/>
          </a:prstGeom>
          <a:noFill/>
          <a:ln w="28575">
            <a:solidFill>
              <a:schemeClr val="tx1"/>
            </a:solidFill>
          </a:ln>
        </p:spPr>
        <p:txBody>
          <a:bodyPr wrap="square" rtlCol="0">
            <a:noAutofit/>
          </a:bodyPr>
          <a:lstStyle/>
          <a:p>
            <a:r>
              <a:rPr lang="en-US" dirty="0"/>
              <a:t>Saved R4</a:t>
            </a:r>
          </a:p>
        </p:txBody>
      </p:sp>
      <p:sp>
        <p:nvSpPr>
          <p:cNvPr id="21" name="TextBox 20">
            <a:extLst>
              <a:ext uri="{FF2B5EF4-FFF2-40B4-BE49-F238E27FC236}">
                <a16:creationId xmlns:a16="http://schemas.microsoft.com/office/drawing/2014/main" id="{33F01BE4-F519-0240-85D4-B2901881AEB5}"/>
              </a:ext>
            </a:extLst>
          </p:cNvPr>
          <p:cNvSpPr txBox="1"/>
          <p:nvPr/>
        </p:nvSpPr>
        <p:spPr>
          <a:xfrm>
            <a:off x="10378042" y="1813674"/>
            <a:ext cx="1694329" cy="415551"/>
          </a:xfrm>
          <a:prstGeom prst="rect">
            <a:avLst/>
          </a:prstGeom>
          <a:solidFill>
            <a:schemeClr val="bg1"/>
          </a:solidFill>
          <a:ln w="28575">
            <a:solidFill>
              <a:schemeClr val="tx1"/>
            </a:solidFill>
          </a:ln>
        </p:spPr>
        <p:txBody>
          <a:bodyPr wrap="square" rtlCol="0">
            <a:noAutofit/>
          </a:bodyPr>
          <a:lstStyle/>
          <a:p>
            <a:r>
              <a:rPr lang="en-US" dirty="0">
                <a:solidFill>
                  <a:srgbClr val="FF0000"/>
                </a:solidFill>
              </a:rPr>
              <a:t>n-1</a:t>
            </a:r>
          </a:p>
        </p:txBody>
      </p:sp>
    </p:spTree>
    <p:extLst>
      <p:ext uri="{BB962C8B-B14F-4D97-AF65-F5344CB8AC3E}">
        <p14:creationId xmlns:p14="http://schemas.microsoft.com/office/powerpoint/2010/main" val="3012389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725025" cy="6292850"/>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ADD	R6, R6, -1</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JSR	FACT		; fact(n-1)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LDR	R0, R6, 0</a:t>
            </a:r>
            <a:r>
              <a:rPr lang="en-US" sz="2400" b="1" dirty="0">
                <a:latin typeface="Courier New" panose="02070309020205020404" pitchFamily="49" charset="0"/>
                <a:cs typeface="Courier New" panose="02070309020205020404" pitchFamily="49" charset="0"/>
              </a:rPr>
              <a:t>	; R0 = </a:t>
            </a:r>
            <a:r>
              <a:rPr lang="en-US" sz="2400" b="1" dirty="0" err="1">
                <a:latin typeface="Courier New" panose="02070309020205020404" pitchFamily="49" charset="0"/>
                <a:cs typeface="Courier New" panose="02070309020205020404" pitchFamily="49" charset="0"/>
              </a:rPr>
              <a:t>rv</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6" name="Right Arrow 15"/>
          <p:cNvSpPr/>
          <p:nvPr/>
        </p:nvSpPr>
        <p:spPr>
          <a:xfrm>
            <a:off x="9589055" y="1245815"/>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8" name="TextBox 17">
            <a:extLst>
              <a:ext uri="{FF2B5EF4-FFF2-40B4-BE49-F238E27FC236}">
                <a16:creationId xmlns:a16="http://schemas.microsoft.com/office/drawing/2014/main" id="{7616135E-C055-894D-8717-B995D9349EE7}"/>
              </a:ext>
            </a:extLst>
          </p:cNvPr>
          <p:cNvSpPr txBox="1"/>
          <p:nvPr/>
        </p:nvSpPr>
        <p:spPr>
          <a:xfrm>
            <a:off x="10378228" y="1432911"/>
            <a:ext cx="1694329" cy="415551"/>
          </a:xfrm>
          <a:prstGeom prst="rect">
            <a:avLst/>
          </a:prstGeom>
          <a:solidFill>
            <a:schemeClr val="bg1"/>
          </a:solidFill>
          <a:ln w="28575">
            <a:solidFill>
              <a:schemeClr val="tx1"/>
            </a:solidFill>
          </a:ln>
        </p:spPr>
        <p:txBody>
          <a:bodyPr wrap="square" rtlCol="0">
            <a:noAutofit/>
          </a:bodyPr>
          <a:lstStyle/>
          <a:p>
            <a:r>
              <a:rPr lang="en-US" b="1" dirty="0">
                <a:solidFill>
                  <a:srgbClr val="FF0000"/>
                </a:solidFill>
                <a:latin typeface="Courier New" panose="02070309020205020404" pitchFamily="49" charset="0"/>
                <a:cs typeface="Courier New" panose="02070309020205020404" pitchFamily="49" charset="0"/>
              </a:rPr>
              <a:t>fact(n-1)</a:t>
            </a:r>
          </a:p>
        </p:txBody>
      </p:sp>
      <p:sp>
        <p:nvSpPr>
          <p:cNvPr id="19" name="TextBox 18">
            <a:extLst>
              <a:ext uri="{FF2B5EF4-FFF2-40B4-BE49-F238E27FC236}">
                <a16:creationId xmlns:a16="http://schemas.microsoft.com/office/drawing/2014/main" id="{D686D75F-A17B-EB4D-A251-735159A6BBE5}"/>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20" name="TextBox 19">
            <a:extLst>
              <a:ext uri="{FF2B5EF4-FFF2-40B4-BE49-F238E27FC236}">
                <a16:creationId xmlns:a16="http://schemas.microsoft.com/office/drawing/2014/main" id="{5BEDEDD8-A87A-5B4E-94A8-7FB419A29D19}"/>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21" name="TextBox 20">
            <a:extLst>
              <a:ext uri="{FF2B5EF4-FFF2-40B4-BE49-F238E27FC236}">
                <a16:creationId xmlns:a16="http://schemas.microsoft.com/office/drawing/2014/main" id="{F4B6E4BB-75DB-9B4C-80FF-2F23B1C349DF}"/>
              </a:ext>
            </a:extLst>
          </p:cNvPr>
          <p:cNvSpPr txBox="1"/>
          <p:nvPr/>
        </p:nvSpPr>
        <p:spPr>
          <a:xfrm>
            <a:off x="10378043" y="2229226"/>
            <a:ext cx="1694329" cy="415551"/>
          </a:xfrm>
          <a:prstGeom prst="rect">
            <a:avLst/>
          </a:prstGeom>
          <a:noFill/>
          <a:ln w="28575">
            <a:solidFill>
              <a:schemeClr val="tx1"/>
            </a:solidFill>
          </a:ln>
        </p:spPr>
        <p:txBody>
          <a:bodyPr wrap="square" rtlCol="0">
            <a:noAutofit/>
          </a:bodyPr>
          <a:lstStyle/>
          <a:p>
            <a:r>
              <a:rPr lang="en-US" dirty="0"/>
              <a:t>Saved R4</a:t>
            </a:r>
          </a:p>
        </p:txBody>
      </p:sp>
      <p:sp>
        <p:nvSpPr>
          <p:cNvPr id="22" name="TextBox 21">
            <a:extLst>
              <a:ext uri="{FF2B5EF4-FFF2-40B4-BE49-F238E27FC236}">
                <a16:creationId xmlns:a16="http://schemas.microsoft.com/office/drawing/2014/main" id="{6E8C6F7F-8074-C54F-ABBE-D74F35BEFFD7}"/>
              </a:ext>
            </a:extLst>
          </p:cNvPr>
          <p:cNvSpPr txBox="1"/>
          <p:nvPr/>
        </p:nvSpPr>
        <p:spPr>
          <a:xfrm>
            <a:off x="10378042" y="1813674"/>
            <a:ext cx="1694329" cy="415551"/>
          </a:xfrm>
          <a:prstGeom prst="rect">
            <a:avLst/>
          </a:prstGeom>
          <a:solidFill>
            <a:schemeClr val="bg1"/>
          </a:solidFill>
          <a:ln w="28575">
            <a:solidFill>
              <a:schemeClr val="tx1"/>
            </a:solidFill>
          </a:ln>
        </p:spPr>
        <p:txBody>
          <a:bodyPr wrap="square" rtlCol="0">
            <a:noAutofit/>
          </a:bodyPr>
          <a:lstStyle/>
          <a:p>
            <a:r>
              <a:rPr lang="en-US" dirty="0">
                <a:solidFill>
                  <a:srgbClr val="FF0000"/>
                </a:solidFill>
              </a:rPr>
              <a:t>n-1</a:t>
            </a:r>
          </a:p>
        </p:txBody>
      </p:sp>
    </p:spTree>
    <p:extLst>
      <p:ext uri="{BB962C8B-B14F-4D97-AF65-F5344CB8AC3E}">
        <p14:creationId xmlns:p14="http://schemas.microsoft.com/office/powerpoint/2010/main" val="2573090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725025" cy="6292850"/>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ADD	R6, R6, -1</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JSR	FACT		; fact(n-1)</a:t>
            </a:r>
          </a:p>
          <a:p>
            <a:pPr marL="0" indent="0">
              <a:spcBef>
                <a:spcPts val="600"/>
              </a:spcBef>
              <a:buNone/>
            </a:pPr>
            <a:r>
              <a:rPr lang="en-US" sz="2400" b="1" dirty="0">
                <a:latin typeface="Courier New" panose="02070309020205020404" pitchFamily="49" charset="0"/>
                <a:cs typeface="Courier New" panose="02070309020205020404" pitchFamily="49" charset="0"/>
              </a:rPr>
              <a:t>		LDR	R0, R6, 0	; R0 = </a:t>
            </a:r>
            <a:r>
              <a:rPr lang="en-US" sz="2400" b="1" dirty="0" err="1">
                <a:latin typeface="Courier New" panose="02070309020205020404" pitchFamily="49" charset="0"/>
                <a:cs typeface="Courier New" panose="02070309020205020404" pitchFamily="49" charset="0"/>
              </a:rPr>
              <a:t>rv</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ADD	R6, R6, 2</a:t>
            </a:r>
            <a:r>
              <a:rPr lang="en-US" sz="2400" b="1" dirty="0">
                <a:latin typeface="Courier New" panose="02070309020205020404" pitchFamily="49" charset="0"/>
                <a:cs typeface="Courier New" panose="02070309020205020404" pitchFamily="49" charset="0"/>
              </a:rPr>
              <a:t>	; Pop </a:t>
            </a:r>
            <a:r>
              <a:rPr lang="en-US" sz="2400" b="1" dirty="0" err="1">
                <a:latin typeface="Courier New" panose="02070309020205020404" pitchFamily="49" charset="0"/>
                <a:cs typeface="Courier New" panose="02070309020205020404" pitchFamily="49" charset="0"/>
              </a:rPr>
              <a:t>rv</a:t>
            </a:r>
            <a:r>
              <a:rPr lang="en-US" sz="2400" b="1" dirty="0">
                <a:latin typeface="Courier New" panose="02070309020205020404" pitchFamily="49" charset="0"/>
                <a:cs typeface="Courier New" panose="02070309020205020404" pitchFamily="49" charset="0"/>
              </a:rPr>
              <a:t> and arg1</a:t>
            </a:r>
          </a:p>
          <a:p>
            <a:pPr marL="0" indent="0">
              <a:spcBef>
                <a:spcPts val="600"/>
              </a:spcBef>
              <a:buNone/>
            </a:pPr>
            <a:endParaRPr lang="en-US" sz="2400" b="1" dirty="0">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6" name="Right Arrow 15"/>
          <p:cNvSpPr/>
          <p:nvPr/>
        </p:nvSpPr>
        <p:spPr>
          <a:xfrm>
            <a:off x="9572761" y="207260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7" name="TextBox 16">
            <a:extLst>
              <a:ext uri="{FF2B5EF4-FFF2-40B4-BE49-F238E27FC236}">
                <a16:creationId xmlns:a16="http://schemas.microsoft.com/office/drawing/2014/main" id="{DB3E6C49-7E4A-2849-896B-A9252F9435A6}"/>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8" name="TextBox 17">
            <a:extLst>
              <a:ext uri="{FF2B5EF4-FFF2-40B4-BE49-F238E27FC236}">
                <a16:creationId xmlns:a16="http://schemas.microsoft.com/office/drawing/2014/main" id="{3035CBE9-CA4F-8C4F-A0AA-6490010BACBA}"/>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9" name="TextBox 18">
            <a:extLst>
              <a:ext uri="{FF2B5EF4-FFF2-40B4-BE49-F238E27FC236}">
                <a16:creationId xmlns:a16="http://schemas.microsoft.com/office/drawing/2014/main" id="{F14FCF80-F89E-E448-8AAD-7A55E885BD82}"/>
              </a:ext>
            </a:extLst>
          </p:cNvPr>
          <p:cNvSpPr txBox="1"/>
          <p:nvPr/>
        </p:nvSpPr>
        <p:spPr>
          <a:xfrm>
            <a:off x="10378043" y="2229226"/>
            <a:ext cx="1694329"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2564087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725025" cy="6292850"/>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ADD	R6, R6, -1</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JSR	FACT		; fact(n-1)</a:t>
            </a:r>
          </a:p>
          <a:p>
            <a:pPr marL="0" indent="0">
              <a:spcBef>
                <a:spcPts val="600"/>
              </a:spcBef>
              <a:buNone/>
            </a:pPr>
            <a:r>
              <a:rPr lang="en-US" sz="2400" b="1" dirty="0">
                <a:latin typeface="Courier New" panose="02070309020205020404" pitchFamily="49" charset="0"/>
                <a:cs typeface="Courier New" panose="02070309020205020404" pitchFamily="49" charset="0"/>
              </a:rPr>
              <a:t>		LDR	R0, R6, 0	; R0 = </a:t>
            </a:r>
            <a:r>
              <a:rPr lang="en-US" sz="2400" b="1" dirty="0" err="1">
                <a:latin typeface="Courier New" panose="02070309020205020404" pitchFamily="49" charset="0"/>
                <a:cs typeface="Courier New" panose="02070309020205020404" pitchFamily="49" charset="0"/>
              </a:rPr>
              <a:t>rv</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ADD	R6, R6, 2	; Pop </a:t>
            </a:r>
            <a:r>
              <a:rPr lang="en-US" sz="2400" b="1" dirty="0" err="1">
                <a:latin typeface="Courier New" panose="02070309020205020404" pitchFamily="49" charset="0"/>
                <a:cs typeface="Courier New" panose="02070309020205020404" pitchFamily="49" charset="0"/>
              </a:rPr>
              <a:t>rv</a:t>
            </a:r>
            <a:r>
              <a:rPr lang="en-US" sz="2400" b="1" dirty="0">
                <a:latin typeface="Courier New" panose="02070309020205020404" pitchFamily="49" charset="0"/>
                <a:cs typeface="Courier New" panose="02070309020205020404" pitchFamily="49" charset="0"/>
              </a:rPr>
              <a:t> and arg1</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answer = </a:t>
            </a:r>
            <a:r>
              <a:rPr lang="en-US" sz="2400" b="1" dirty="0" err="1">
                <a:solidFill>
                  <a:srgbClr val="FF0000"/>
                </a:solidFill>
                <a:latin typeface="Courier New" panose="02070309020205020404" pitchFamily="49" charset="0"/>
                <a:cs typeface="Courier New" panose="02070309020205020404" pitchFamily="49" charset="0"/>
              </a:rPr>
              <a:t>mult</a:t>
            </a:r>
            <a:r>
              <a:rPr lang="en-US" sz="2400" b="1" dirty="0">
                <a:solidFill>
                  <a:srgbClr val="FF0000"/>
                </a:solidFill>
                <a:latin typeface="Courier New" panose="02070309020205020404" pitchFamily="49" charset="0"/>
                <a:cs typeface="Courier New" panose="02070309020205020404" pitchFamily="49" charset="0"/>
              </a:rPr>
              <a:t>(n, R0)</a:t>
            </a:r>
          </a:p>
          <a:p>
            <a:pPr marL="0" indent="0">
              <a:spcBef>
                <a:spcPts val="600"/>
              </a:spcBef>
              <a:buNone/>
            </a:pPr>
            <a:endParaRPr lang="en-US" sz="2400" b="1" dirty="0">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a:t>
            </a:r>
            <a:r>
              <a:rPr lang="en-US" sz="1400" b="1" dirty="0">
                <a:solidFill>
                  <a:srgbClr val="FF0000"/>
                </a:solidFill>
                <a:latin typeface="Courier New" panose="02070309020205020404" pitchFamily="49" charset="0"/>
                <a:cs typeface="Courier New" panose="02070309020205020404" pitchFamily="49" charset="0"/>
              </a:rPr>
              <a:t>n * fact(n-1)</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6" name="Right Arrow 15"/>
          <p:cNvSpPr/>
          <p:nvPr/>
        </p:nvSpPr>
        <p:spPr>
          <a:xfrm>
            <a:off x="9589149" y="203475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7" name="TextBox 16">
            <a:extLst>
              <a:ext uri="{FF2B5EF4-FFF2-40B4-BE49-F238E27FC236}">
                <a16:creationId xmlns:a16="http://schemas.microsoft.com/office/drawing/2014/main" id="{94C99E5B-FCFB-9641-9541-CC2503BB2B1B}"/>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8" name="TextBox 17">
            <a:extLst>
              <a:ext uri="{FF2B5EF4-FFF2-40B4-BE49-F238E27FC236}">
                <a16:creationId xmlns:a16="http://schemas.microsoft.com/office/drawing/2014/main" id="{AB000080-5B22-8444-A80D-486C9EEBD1EC}"/>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9" name="TextBox 18">
            <a:extLst>
              <a:ext uri="{FF2B5EF4-FFF2-40B4-BE49-F238E27FC236}">
                <a16:creationId xmlns:a16="http://schemas.microsoft.com/office/drawing/2014/main" id="{6953B240-52C8-614C-B359-43CACD3DA5A6}"/>
              </a:ext>
            </a:extLst>
          </p:cNvPr>
          <p:cNvSpPr txBox="1"/>
          <p:nvPr/>
        </p:nvSpPr>
        <p:spPr>
          <a:xfrm>
            <a:off x="10378043" y="2229226"/>
            <a:ext cx="1694329"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1715473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725025" cy="6292850"/>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ADD	R6, R6, -1</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JSR	FACT		; fact(n-1)</a:t>
            </a:r>
          </a:p>
          <a:p>
            <a:pPr marL="0" indent="0">
              <a:spcBef>
                <a:spcPts val="600"/>
              </a:spcBef>
              <a:buNone/>
            </a:pPr>
            <a:r>
              <a:rPr lang="en-US" sz="2400" b="1" dirty="0">
                <a:latin typeface="Courier New" panose="02070309020205020404" pitchFamily="49" charset="0"/>
                <a:cs typeface="Courier New" panose="02070309020205020404" pitchFamily="49" charset="0"/>
              </a:rPr>
              <a:t>		LDR	R0, R6, 0	; R0 = </a:t>
            </a:r>
            <a:r>
              <a:rPr lang="en-US" sz="2400" b="1" dirty="0" err="1">
                <a:latin typeface="Courier New" panose="02070309020205020404" pitchFamily="49" charset="0"/>
                <a:cs typeface="Courier New" panose="02070309020205020404" pitchFamily="49" charset="0"/>
              </a:rPr>
              <a:t>rv</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ADD	R6, R6, 2	; Pop </a:t>
            </a:r>
            <a:r>
              <a:rPr lang="en-US" sz="2400" b="1" dirty="0" err="1">
                <a:latin typeface="Courier New" panose="02070309020205020404" pitchFamily="49" charset="0"/>
                <a:cs typeface="Courier New" panose="02070309020205020404" pitchFamily="49" charset="0"/>
              </a:rPr>
              <a:t>rv</a:t>
            </a:r>
            <a:r>
              <a:rPr lang="en-US" sz="2400" b="1" dirty="0">
                <a:latin typeface="Courier New" panose="02070309020205020404" pitchFamily="49" charset="0"/>
                <a:cs typeface="Courier New" panose="02070309020205020404" pitchFamily="49" charset="0"/>
              </a:rPr>
              <a:t> and arg1</a:t>
            </a:r>
          </a:p>
          <a:p>
            <a:pPr marL="0" indent="0">
              <a:spcBef>
                <a:spcPts val="600"/>
              </a:spcBef>
              <a:buNone/>
            </a:pPr>
            <a:r>
              <a:rPr lang="en-US" sz="2400" b="1" dirty="0">
                <a:latin typeface="Courier New" panose="02070309020205020404" pitchFamily="49" charset="0"/>
                <a:cs typeface="Courier New" panose="02070309020205020404" pitchFamily="49" charset="0"/>
              </a:rPr>
              <a:t>; 	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mr-IN" sz="2400" b="1" dirty="0">
                <a:solidFill>
                  <a:srgbClr val="FF0000"/>
                </a:solidFill>
                <a:latin typeface="Courier New" panose="02070309020205020404" pitchFamily="49" charset="0"/>
                <a:cs typeface="Courier New" panose="02070309020205020404" pitchFamily="49" charset="0"/>
              </a:rPr>
              <a:t>		ADD	R6, R6, -1; Push R0</a:t>
            </a:r>
          </a:p>
          <a:p>
            <a:pPr marL="0" indent="0">
              <a:spcBef>
                <a:spcPts val="600"/>
              </a:spcBef>
              <a:buNone/>
            </a:pPr>
            <a:r>
              <a:rPr lang="mr-IN" sz="2400" b="1" dirty="0">
                <a:solidFill>
                  <a:srgbClr val="FF0000"/>
                </a:solidFill>
                <a:latin typeface="Courier New" panose="02070309020205020404" pitchFamily="49" charset="0"/>
                <a:cs typeface="Courier New" panose="02070309020205020404" pitchFamily="49" charset="0"/>
              </a:rPr>
              <a:t>		STR	R0, R6, 0</a:t>
            </a:r>
          </a:p>
          <a:p>
            <a:pPr marL="0" indent="0">
              <a:spcBef>
                <a:spcPts val="600"/>
              </a:spcBef>
              <a:buNone/>
            </a:pPr>
            <a:endParaRPr lang="en-US" sz="2400" b="1" dirty="0">
              <a:solidFill>
                <a:srgbClr val="FF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p:cNvSpPr txBox="1"/>
          <p:nvPr/>
        </p:nvSpPr>
        <p:spPr>
          <a:xfrm>
            <a:off x="10369848" y="1817058"/>
            <a:ext cx="1694329" cy="415551"/>
          </a:xfrm>
          <a:prstGeom prst="rect">
            <a:avLst/>
          </a:prstGeom>
          <a:solidFill>
            <a:schemeClr val="bg1"/>
          </a:solidFill>
          <a:ln w="28575">
            <a:solidFill>
              <a:schemeClr val="tx1"/>
            </a:solidFill>
          </a:ln>
        </p:spPr>
        <p:txBody>
          <a:bodyPr wrap="square" rtlCol="0">
            <a:noAutofit/>
          </a:bodyPr>
          <a:lstStyle/>
          <a:p>
            <a:r>
              <a:rPr lang="en-US" b="1" dirty="0">
                <a:solidFill>
                  <a:srgbClr val="FF0000"/>
                </a:solidFill>
                <a:latin typeface="Courier New" panose="02070309020205020404" pitchFamily="49" charset="0"/>
                <a:cs typeface="Courier New" panose="02070309020205020404" pitchFamily="49" charset="0"/>
              </a:rPr>
              <a:t>fact(n-1)</a:t>
            </a:r>
          </a:p>
        </p:txBody>
      </p:sp>
      <p:sp>
        <p:nvSpPr>
          <p:cNvPr id="16" name="Right Arrow 15"/>
          <p:cNvSpPr/>
          <p:nvPr/>
        </p:nvSpPr>
        <p:spPr>
          <a:xfrm>
            <a:off x="9589149" y="1600764"/>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7" name="TextBox 16">
            <a:extLst>
              <a:ext uri="{FF2B5EF4-FFF2-40B4-BE49-F238E27FC236}">
                <a16:creationId xmlns:a16="http://schemas.microsoft.com/office/drawing/2014/main" id="{96BA640F-FDA4-FE4F-9B8A-30F0B8D872D6}"/>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8" name="TextBox 17">
            <a:extLst>
              <a:ext uri="{FF2B5EF4-FFF2-40B4-BE49-F238E27FC236}">
                <a16:creationId xmlns:a16="http://schemas.microsoft.com/office/drawing/2014/main" id="{8CCF9CD8-B9C7-DC42-ABD4-1B829CFADD73}"/>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9" name="TextBox 18">
            <a:extLst>
              <a:ext uri="{FF2B5EF4-FFF2-40B4-BE49-F238E27FC236}">
                <a16:creationId xmlns:a16="http://schemas.microsoft.com/office/drawing/2014/main" id="{98F29E9F-4732-4443-8201-5E401F0DA981}"/>
              </a:ext>
            </a:extLst>
          </p:cNvPr>
          <p:cNvSpPr txBox="1"/>
          <p:nvPr/>
        </p:nvSpPr>
        <p:spPr>
          <a:xfrm>
            <a:off x="10378043" y="2229226"/>
            <a:ext cx="1694329"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827217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725025" cy="6390290"/>
          </a:xfrm>
        </p:spPr>
        <p:txBody>
          <a:bodyPr>
            <a:normAutofit lnSpcReduction="10000"/>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n * fact(n-1);</a:t>
            </a:r>
          </a:p>
          <a:p>
            <a:pPr marL="0" indent="0">
              <a:spcBef>
                <a:spcPts val="600"/>
              </a:spcBef>
              <a:buNone/>
            </a:pPr>
            <a:r>
              <a:rPr lang="en-US" sz="2400" b="1" dirty="0">
                <a:latin typeface="Courier New" panose="02070309020205020404" pitchFamily="49" charset="0"/>
                <a:cs typeface="Courier New" panose="02070309020205020404" pitchFamily="49" charset="0"/>
              </a:rPr>
              <a:t>; rewrite: R0 = fact(n-1);answer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IFELSE1	LDR	R0, R5, 4	; Push n-1</a:t>
            </a:r>
          </a:p>
          <a:p>
            <a:pPr marL="0" indent="0">
              <a:spcBef>
                <a:spcPts val="600"/>
              </a:spcBef>
              <a:buNone/>
            </a:pPr>
            <a:r>
              <a:rPr lang="en-US" sz="2400" b="1" dirty="0">
                <a:latin typeface="Courier New" panose="02070309020205020404" pitchFamily="49" charset="0"/>
                <a:cs typeface="Courier New" panose="02070309020205020404" pitchFamily="49" charset="0"/>
              </a:rPr>
              <a:t>		ADD	R0, R0, -1</a:t>
            </a:r>
          </a:p>
          <a:p>
            <a:pPr marL="0" indent="0">
              <a:spcBef>
                <a:spcPts val="600"/>
              </a:spcBef>
              <a:buNone/>
            </a:pPr>
            <a:r>
              <a:rPr lang="en-US" sz="2400" b="1" dirty="0">
                <a:latin typeface="Courier New" panose="02070309020205020404" pitchFamily="49" charset="0"/>
                <a:cs typeface="Courier New" panose="02070309020205020404" pitchFamily="49" charset="0"/>
              </a:rPr>
              <a:t>		ADD	R6, R6, -1</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JSR	FACT		; fact(n-1)</a:t>
            </a:r>
          </a:p>
          <a:p>
            <a:pPr marL="0" indent="0">
              <a:spcBef>
                <a:spcPts val="600"/>
              </a:spcBef>
              <a:buNone/>
            </a:pPr>
            <a:r>
              <a:rPr lang="en-US" sz="2400" b="1" dirty="0">
                <a:latin typeface="Courier New" panose="02070309020205020404" pitchFamily="49" charset="0"/>
                <a:cs typeface="Courier New" panose="02070309020205020404" pitchFamily="49" charset="0"/>
              </a:rPr>
              <a:t>		LDR	R0, R6, 0	; R0 = </a:t>
            </a:r>
            <a:r>
              <a:rPr lang="en-US" sz="2400" b="1" dirty="0" err="1">
                <a:latin typeface="Courier New" panose="02070309020205020404" pitchFamily="49" charset="0"/>
                <a:cs typeface="Courier New" panose="02070309020205020404" pitchFamily="49" charset="0"/>
              </a:rPr>
              <a:t>rv</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ADD	R6, R6, 2	; Pop </a:t>
            </a:r>
            <a:r>
              <a:rPr lang="en-US" sz="2400" b="1" dirty="0" err="1">
                <a:latin typeface="Courier New" panose="02070309020205020404" pitchFamily="49" charset="0"/>
                <a:cs typeface="Courier New" panose="02070309020205020404" pitchFamily="49" charset="0"/>
              </a:rPr>
              <a:t>rv</a:t>
            </a:r>
            <a:r>
              <a:rPr lang="en-US" sz="2400" b="1" dirty="0">
                <a:latin typeface="Courier New" panose="02070309020205020404" pitchFamily="49" charset="0"/>
                <a:cs typeface="Courier New" panose="02070309020205020404" pitchFamily="49" charset="0"/>
              </a:rPr>
              <a:t> and arg1</a:t>
            </a:r>
          </a:p>
          <a:p>
            <a:pPr marL="0" indent="0">
              <a:spcBef>
                <a:spcPts val="600"/>
              </a:spcBef>
              <a:buNone/>
            </a:pPr>
            <a:r>
              <a:rPr lang="en-US" sz="2400" b="1" dirty="0">
                <a:latin typeface="Courier New" panose="02070309020205020404" pitchFamily="49" charset="0"/>
                <a:cs typeface="Courier New" panose="02070309020205020404" pitchFamily="49" charset="0"/>
              </a:rPr>
              <a:t>; 	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mr-IN" sz="2400" b="1" dirty="0">
                <a:solidFill>
                  <a:srgbClr val="FF0000"/>
                </a:solidFill>
                <a:latin typeface="Courier New" panose="02070309020205020404" pitchFamily="49" charset="0"/>
                <a:cs typeface="Courier New" panose="02070309020205020404" pitchFamily="49" charset="0"/>
              </a:rPr>
              <a:t>		</a:t>
            </a:r>
            <a:r>
              <a:rPr lang="mr-IN" sz="2400" b="1" dirty="0">
                <a:latin typeface="Courier New" panose="02070309020205020404" pitchFamily="49" charset="0"/>
                <a:cs typeface="Courier New" panose="02070309020205020404" pitchFamily="49" charset="0"/>
              </a:rPr>
              <a:t>ADD	R6, R6, -1; Push R0</a:t>
            </a:r>
          </a:p>
          <a:p>
            <a:pPr marL="0" indent="0">
              <a:spcBef>
                <a:spcPts val="600"/>
              </a:spcBef>
              <a:buNone/>
            </a:pPr>
            <a:r>
              <a:rPr lang="mr-IN" sz="2400" b="1" dirty="0">
                <a:latin typeface="Courier New" panose="02070309020205020404" pitchFamily="49" charset="0"/>
                <a:cs typeface="Courier New" panose="02070309020205020404" pitchFamily="49" charset="0"/>
              </a:rPr>
              <a:t>		STR	R0, R6, 0</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ADD 	R6, R6, -1; Push n</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LDR	R0, R5, 4</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STR	R0, R6, 0</a:t>
            </a:r>
          </a:p>
          <a:p>
            <a:pPr marL="0" indent="0">
              <a:spcBef>
                <a:spcPts val="600"/>
              </a:spcBef>
              <a:buNone/>
            </a:pPr>
            <a:endParaRPr lang="mr-IN" sz="2400" b="1" dirty="0">
              <a:latin typeface="Courier New" panose="02070309020205020404" pitchFamily="49" charset="0"/>
              <a:cs typeface="Courier New" panose="02070309020205020404" pitchFamily="49" charset="0"/>
            </a:endParaRPr>
          </a:p>
          <a:p>
            <a:pPr marL="0" indent="0">
              <a:spcBef>
                <a:spcPts val="600"/>
              </a:spcBef>
              <a:buNone/>
            </a:pPr>
            <a:endParaRPr lang="en-US" sz="2400" b="1" dirty="0">
              <a:solidFill>
                <a:srgbClr val="FF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p:cNvSpPr txBox="1"/>
          <p:nvPr/>
        </p:nvSpPr>
        <p:spPr>
          <a:xfrm>
            <a:off x="10369850" y="1809044"/>
            <a:ext cx="1694329" cy="415551"/>
          </a:xfrm>
          <a:prstGeom prst="rect">
            <a:avLst/>
          </a:prstGeom>
          <a:solidFill>
            <a:schemeClr val="bg1"/>
          </a:solid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fact(n-1)</a:t>
            </a:r>
          </a:p>
        </p:txBody>
      </p:sp>
      <p:sp>
        <p:nvSpPr>
          <p:cNvPr id="16" name="Right Arrow 15"/>
          <p:cNvSpPr/>
          <p:nvPr/>
        </p:nvSpPr>
        <p:spPr>
          <a:xfrm>
            <a:off x="9572762" y="1209995"/>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7" name="TextBox 16"/>
          <p:cNvSpPr txBox="1"/>
          <p:nvPr/>
        </p:nvSpPr>
        <p:spPr>
          <a:xfrm>
            <a:off x="10369849" y="1393447"/>
            <a:ext cx="1694329" cy="415551"/>
          </a:xfrm>
          <a:prstGeom prst="rect">
            <a:avLst/>
          </a:prstGeom>
          <a:solidFill>
            <a:schemeClr val="bg1"/>
          </a:solidFill>
          <a:ln w="28575">
            <a:solidFill>
              <a:schemeClr val="tx1"/>
            </a:solidFill>
          </a:ln>
        </p:spPr>
        <p:txBody>
          <a:bodyPr wrap="square" rtlCol="0">
            <a:noAutofit/>
          </a:bodyPr>
          <a:lstStyle/>
          <a:p>
            <a:r>
              <a:rPr lang="en-US" b="1" dirty="0">
                <a:solidFill>
                  <a:srgbClr val="FF0000"/>
                </a:solidFill>
                <a:latin typeface="Courier New" panose="02070309020205020404" pitchFamily="49" charset="0"/>
                <a:cs typeface="Courier New" panose="02070309020205020404" pitchFamily="49" charset="0"/>
              </a:rPr>
              <a:t>n</a:t>
            </a:r>
          </a:p>
        </p:txBody>
      </p:sp>
      <p:sp>
        <p:nvSpPr>
          <p:cNvPr id="18" name="TextBox 17">
            <a:extLst>
              <a:ext uri="{FF2B5EF4-FFF2-40B4-BE49-F238E27FC236}">
                <a16:creationId xmlns:a16="http://schemas.microsoft.com/office/drawing/2014/main" id="{5FF0761E-66AD-1747-B482-427D88008829}"/>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9" name="TextBox 18">
            <a:extLst>
              <a:ext uri="{FF2B5EF4-FFF2-40B4-BE49-F238E27FC236}">
                <a16:creationId xmlns:a16="http://schemas.microsoft.com/office/drawing/2014/main" id="{119F20FF-3C3E-4641-AB2F-37B445B4DCD3}"/>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20" name="TextBox 19">
            <a:extLst>
              <a:ext uri="{FF2B5EF4-FFF2-40B4-BE49-F238E27FC236}">
                <a16:creationId xmlns:a16="http://schemas.microsoft.com/office/drawing/2014/main" id="{995173B0-AA08-C749-B898-C5A5E0D4F171}"/>
              </a:ext>
            </a:extLst>
          </p:cNvPr>
          <p:cNvSpPr txBox="1"/>
          <p:nvPr/>
        </p:nvSpPr>
        <p:spPr>
          <a:xfrm>
            <a:off x="10378043" y="2229226"/>
            <a:ext cx="1694329"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23336037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725025" cy="6292850"/>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ADD	R6, R6, -1; Push R0</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ADD 	R6, R6, -1; Push n</a:t>
            </a:r>
          </a:p>
          <a:p>
            <a:pPr marL="0" indent="0">
              <a:spcBef>
                <a:spcPts val="600"/>
              </a:spcBef>
              <a:buNone/>
            </a:pPr>
            <a:r>
              <a:rPr lang="en-US" sz="2400" b="1" dirty="0">
                <a:latin typeface="Courier New" panose="02070309020205020404" pitchFamily="49" charset="0"/>
                <a:cs typeface="Courier New" panose="02070309020205020404" pitchFamily="49" charset="0"/>
              </a:rPr>
              <a:t>		LDR	R0, R5, 4</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JSR 	MULT		; </a:t>
            </a:r>
            <a:r>
              <a:rPr lang="en-US" sz="2400" b="1" dirty="0" err="1">
                <a:solidFill>
                  <a:srgbClr val="FF0000"/>
                </a:solidFill>
                <a:latin typeface="Courier New" panose="02070309020205020404" pitchFamily="49" charset="0"/>
                <a:cs typeface="Courier New" panose="02070309020205020404" pitchFamily="49" charset="0"/>
              </a:rPr>
              <a:t>mult</a:t>
            </a:r>
            <a:r>
              <a:rPr lang="en-US" sz="2400" b="1" dirty="0">
                <a:solidFill>
                  <a:srgbClr val="FF0000"/>
                </a:solidFill>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a:t>
            </a:r>
            <a:endParaRPr lang="en-US" sz="2400" b="1" dirty="0">
              <a:solidFill>
                <a:srgbClr val="FF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69849"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69849"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69849"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69849"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69849"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69849"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69849"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5" name="TextBox 14"/>
          <p:cNvSpPr txBox="1"/>
          <p:nvPr/>
        </p:nvSpPr>
        <p:spPr>
          <a:xfrm>
            <a:off x="10369849" y="1808116"/>
            <a:ext cx="1694329" cy="415551"/>
          </a:xfrm>
          <a:prstGeom prst="rect">
            <a:avLst/>
          </a:prstGeom>
          <a:solidFill>
            <a:schemeClr val="bg1"/>
          </a:solid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fact(n-1)</a:t>
            </a:r>
          </a:p>
        </p:txBody>
      </p:sp>
      <p:sp>
        <p:nvSpPr>
          <p:cNvPr id="16" name="Right Arrow 15"/>
          <p:cNvSpPr/>
          <p:nvPr/>
        </p:nvSpPr>
        <p:spPr>
          <a:xfrm>
            <a:off x="9580955" y="793517"/>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7" name="TextBox 16"/>
          <p:cNvSpPr txBox="1"/>
          <p:nvPr/>
        </p:nvSpPr>
        <p:spPr>
          <a:xfrm>
            <a:off x="10369849" y="1389756"/>
            <a:ext cx="1694329" cy="415551"/>
          </a:xfrm>
          <a:prstGeom prst="rect">
            <a:avLst/>
          </a:prstGeom>
          <a:solidFill>
            <a:schemeClr val="bg1"/>
          </a:solid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n</a:t>
            </a:r>
          </a:p>
        </p:txBody>
      </p:sp>
      <p:sp>
        <p:nvSpPr>
          <p:cNvPr id="18" name="TextBox 17"/>
          <p:cNvSpPr txBox="1"/>
          <p:nvPr/>
        </p:nvSpPr>
        <p:spPr>
          <a:xfrm>
            <a:off x="10369849" y="971396"/>
            <a:ext cx="1694329" cy="415551"/>
          </a:xfrm>
          <a:prstGeom prst="rect">
            <a:avLst/>
          </a:prstGeom>
          <a:solidFill>
            <a:schemeClr val="bg1"/>
          </a:solidFill>
          <a:ln w="28575">
            <a:solidFill>
              <a:schemeClr val="tx1"/>
            </a:solidFill>
          </a:ln>
        </p:spPr>
        <p:txBody>
          <a:bodyPr wrap="square" rtlCol="0">
            <a:noAutofit/>
          </a:bodyPr>
          <a:lstStyle/>
          <a:p>
            <a:r>
              <a:rPr lang="en-US" b="1" dirty="0">
                <a:solidFill>
                  <a:srgbClr val="FF0000"/>
                </a:solidFill>
                <a:latin typeface="Courier New" panose="02070309020205020404" pitchFamily="49" charset="0"/>
                <a:cs typeface="Courier New" panose="02070309020205020404" pitchFamily="49" charset="0"/>
              </a:rPr>
              <a:t>n*fact(n-1)</a:t>
            </a:r>
          </a:p>
        </p:txBody>
      </p:sp>
      <p:sp>
        <p:nvSpPr>
          <p:cNvPr id="19" name="TextBox 18">
            <a:extLst>
              <a:ext uri="{FF2B5EF4-FFF2-40B4-BE49-F238E27FC236}">
                <a16:creationId xmlns:a16="http://schemas.microsoft.com/office/drawing/2014/main" id="{85A363C3-5318-DE43-907C-DDF24A338863}"/>
              </a:ext>
            </a:extLst>
          </p:cNvPr>
          <p:cNvSpPr txBox="1"/>
          <p:nvPr/>
        </p:nvSpPr>
        <p:spPr>
          <a:xfrm>
            <a:off x="10369849"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20" name="TextBox 19">
            <a:extLst>
              <a:ext uri="{FF2B5EF4-FFF2-40B4-BE49-F238E27FC236}">
                <a16:creationId xmlns:a16="http://schemas.microsoft.com/office/drawing/2014/main" id="{3B765FDC-D295-BF4E-88E6-D350E372B0B8}"/>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21" name="TextBox 20">
            <a:extLst>
              <a:ext uri="{FF2B5EF4-FFF2-40B4-BE49-F238E27FC236}">
                <a16:creationId xmlns:a16="http://schemas.microsoft.com/office/drawing/2014/main" id="{C81F2B39-6801-6843-96B7-6FA3852BE278}"/>
              </a:ext>
            </a:extLst>
          </p:cNvPr>
          <p:cNvSpPr txBox="1"/>
          <p:nvPr/>
        </p:nvSpPr>
        <p:spPr>
          <a:xfrm>
            <a:off x="10369849" y="2229226"/>
            <a:ext cx="1694329"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37400515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725025" cy="6292850"/>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ADD	R6, R6, -1; Push R0</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ADD 	R6, R6, -1; Push n</a:t>
            </a:r>
          </a:p>
          <a:p>
            <a:pPr marL="0" indent="0">
              <a:spcBef>
                <a:spcPts val="600"/>
              </a:spcBef>
              <a:buNone/>
            </a:pPr>
            <a:r>
              <a:rPr lang="en-US" sz="2400" b="1" dirty="0">
                <a:latin typeface="Courier New" panose="02070309020205020404" pitchFamily="49" charset="0"/>
                <a:cs typeface="Courier New" panose="02070309020205020404" pitchFamily="49" charset="0"/>
              </a:rPr>
              <a:t>		LDR	R0, R5, 4</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JSR 	MULT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LDR 	R0, R6, 0	; answer = </a:t>
            </a:r>
            <a:r>
              <a:rPr lang="en-US" sz="2400" b="1" dirty="0" err="1">
                <a:solidFill>
                  <a:srgbClr val="FF0000"/>
                </a:solidFill>
                <a:latin typeface="Courier New" panose="02070309020205020404" pitchFamily="49" charset="0"/>
                <a:cs typeface="Courier New" panose="02070309020205020404" pitchFamily="49" charset="0"/>
              </a:rPr>
              <a:t>rv</a:t>
            </a:r>
            <a:endParaRPr lang="en-US" sz="2400" b="1" dirty="0">
              <a:solidFill>
                <a:srgbClr val="FF0000"/>
              </a:solidFill>
              <a:latin typeface="Courier New" panose="02070309020205020404" pitchFamily="49" charset="0"/>
              <a:cs typeface="Courier New" panose="02070309020205020404" pitchFamily="49" charset="0"/>
            </a:endParaRP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STR	R0, R5, 0	;</a:t>
            </a:r>
          </a:p>
          <a:p>
            <a:pPr marL="0" indent="0">
              <a:spcBef>
                <a:spcPts val="600"/>
              </a:spcBef>
              <a:buNone/>
            </a:pPr>
            <a:r>
              <a:rPr lang="en-US" sz="2400" b="1" dirty="0">
                <a:latin typeface="Courier New" panose="02070309020205020404" pitchFamily="49" charset="0"/>
                <a:cs typeface="Courier New" panose="02070309020205020404" pitchFamily="49" charset="0"/>
              </a:rPr>
              <a:t>		</a:t>
            </a:r>
            <a:endParaRPr lang="en-US" sz="2400" b="1" dirty="0">
              <a:solidFill>
                <a:srgbClr val="FF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solidFill>
                  <a:srgbClr val="FF0000"/>
                </a:solidFill>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6" name="Right Arrow 15"/>
          <p:cNvSpPr/>
          <p:nvPr/>
        </p:nvSpPr>
        <p:spPr>
          <a:xfrm>
            <a:off x="9580955" y="77575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9" name="TextBox 18">
            <a:extLst>
              <a:ext uri="{FF2B5EF4-FFF2-40B4-BE49-F238E27FC236}">
                <a16:creationId xmlns:a16="http://schemas.microsoft.com/office/drawing/2014/main" id="{76ACA990-CCCB-824F-B5F3-EDFDE85D31FE}"/>
              </a:ext>
            </a:extLst>
          </p:cNvPr>
          <p:cNvSpPr txBox="1"/>
          <p:nvPr/>
        </p:nvSpPr>
        <p:spPr>
          <a:xfrm>
            <a:off x="10372913" y="1808116"/>
            <a:ext cx="1694329" cy="415551"/>
          </a:xfrm>
          <a:prstGeom prst="rect">
            <a:avLst/>
          </a:prstGeom>
          <a:solidFill>
            <a:schemeClr val="bg1"/>
          </a:solid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fact(n-1)</a:t>
            </a:r>
          </a:p>
        </p:txBody>
      </p:sp>
      <p:sp>
        <p:nvSpPr>
          <p:cNvPr id="20" name="TextBox 19">
            <a:extLst>
              <a:ext uri="{FF2B5EF4-FFF2-40B4-BE49-F238E27FC236}">
                <a16:creationId xmlns:a16="http://schemas.microsoft.com/office/drawing/2014/main" id="{44A1E163-C414-1D45-A41A-4E7659B88137}"/>
              </a:ext>
            </a:extLst>
          </p:cNvPr>
          <p:cNvSpPr txBox="1"/>
          <p:nvPr/>
        </p:nvSpPr>
        <p:spPr>
          <a:xfrm>
            <a:off x="10382613" y="1389756"/>
            <a:ext cx="1694329" cy="415551"/>
          </a:xfrm>
          <a:prstGeom prst="rect">
            <a:avLst/>
          </a:prstGeom>
          <a:solidFill>
            <a:schemeClr val="bg1"/>
          </a:solid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n</a:t>
            </a:r>
          </a:p>
        </p:txBody>
      </p:sp>
      <p:sp>
        <p:nvSpPr>
          <p:cNvPr id="21" name="TextBox 20">
            <a:extLst>
              <a:ext uri="{FF2B5EF4-FFF2-40B4-BE49-F238E27FC236}">
                <a16:creationId xmlns:a16="http://schemas.microsoft.com/office/drawing/2014/main" id="{D7C9F2A7-B3BD-1040-A206-78CE1202D42D}"/>
              </a:ext>
            </a:extLst>
          </p:cNvPr>
          <p:cNvSpPr txBox="1"/>
          <p:nvPr/>
        </p:nvSpPr>
        <p:spPr>
          <a:xfrm>
            <a:off x="10378043" y="971396"/>
            <a:ext cx="1694329" cy="415551"/>
          </a:xfrm>
          <a:prstGeom prst="rect">
            <a:avLst/>
          </a:prstGeom>
          <a:solidFill>
            <a:schemeClr val="bg1"/>
          </a:solid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n*fact(n-1)</a:t>
            </a:r>
          </a:p>
        </p:txBody>
      </p:sp>
      <p:sp>
        <p:nvSpPr>
          <p:cNvPr id="22" name="TextBox 21">
            <a:extLst>
              <a:ext uri="{FF2B5EF4-FFF2-40B4-BE49-F238E27FC236}">
                <a16:creationId xmlns:a16="http://schemas.microsoft.com/office/drawing/2014/main" id="{1B61EA15-271D-FC44-80C0-5B8014FB518E}"/>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23" name="TextBox 22">
            <a:extLst>
              <a:ext uri="{FF2B5EF4-FFF2-40B4-BE49-F238E27FC236}">
                <a16:creationId xmlns:a16="http://schemas.microsoft.com/office/drawing/2014/main" id="{473F63C2-7165-E14D-869E-789A38BBCE31}"/>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24" name="TextBox 23">
            <a:extLst>
              <a:ext uri="{FF2B5EF4-FFF2-40B4-BE49-F238E27FC236}">
                <a16:creationId xmlns:a16="http://schemas.microsoft.com/office/drawing/2014/main" id="{ECBFE812-D339-934C-8DE4-5483A74FA159}"/>
              </a:ext>
            </a:extLst>
          </p:cNvPr>
          <p:cNvSpPr txBox="1"/>
          <p:nvPr/>
        </p:nvSpPr>
        <p:spPr>
          <a:xfrm>
            <a:off x="10378043" y="2229226"/>
            <a:ext cx="1694329"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234198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initial code in a function is always the same</a:t>
            </a:r>
          </a:p>
        </p:txBody>
      </p:sp>
      <p:sp>
        <p:nvSpPr>
          <p:cNvPr id="3" name="Content Placeholder 2"/>
          <p:cNvSpPr>
            <a:spLocks noGrp="1"/>
          </p:cNvSpPr>
          <p:nvPr>
            <p:ph idx="1"/>
          </p:nvPr>
        </p:nvSpPr>
        <p:spPr/>
        <p:txBody>
          <a:bodyPr>
            <a:normAutofit/>
          </a:bodyPr>
          <a:lstStyle/>
          <a:p>
            <a:pPr marL="0" indent="0">
              <a:spcBef>
                <a:spcPts val="600"/>
              </a:spcBef>
              <a:buNone/>
            </a:pPr>
            <a:r>
              <a:rPr lang="en-US" b="1" dirty="0">
                <a:solidFill>
                  <a:srgbClr val="FF0000"/>
                </a:solidFill>
                <a:latin typeface="Courier New" panose="02070309020205020404" pitchFamily="49" charset="0"/>
                <a:cs typeface="Courier New" panose="02070309020205020404" pitchFamily="49" charset="0"/>
              </a:rPr>
              <a:t>FACT	</a:t>
            </a:r>
            <a:r>
              <a:rPr lang="en-US" b="1" dirty="0">
                <a:latin typeface="Courier New" panose="02070309020205020404" pitchFamily="49" charset="0"/>
                <a:cs typeface="Courier New" panose="02070309020205020404" pitchFamily="49" charset="0"/>
              </a:rPr>
              <a:t>	</a:t>
            </a:r>
            <a:endParaRPr lang="en-US" b="1" dirty="0">
              <a:solidFill>
                <a:srgbClr val="00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spAutoFit/>
          </a:bodyPr>
          <a:lstStyle/>
          <a:p>
            <a:r>
              <a:rPr lang="en-US" dirty="0"/>
              <a:t>First </a:t>
            </a:r>
            <a:r>
              <a:rPr lang="en-US" dirty="0" err="1"/>
              <a:t>arg</a:t>
            </a:r>
            <a:r>
              <a:rPr lang="en-US" dirty="0"/>
              <a:t> (n)</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sp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spAutoFit/>
          </a:bodyPr>
          <a:lstStyle/>
          <a:p>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spAutoFit/>
          </a:bodyPr>
          <a:lstStyle/>
          <a:p>
            <a:endParaRPr lang="en-US" dirty="0"/>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spAutoFit/>
          </a:bodyPr>
          <a:lstStyle/>
          <a:p>
            <a:endParaRPr lang="en-US" dirty="0"/>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spAutoFit/>
          </a:bodyPr>
          <a:lstStyle/>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sp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spAutoFit/>
          </a:bodyPr>
          <a:lstStyle/>
          <a:p>
            <a:endParaRPr lang="en-US" dirty="0"/>
          </a:p>
        </p:txBody>
      </p:sp>
      <p:sp>
        <p:nvSpPr>
          <p:cNvPr id="12" name="Right Arrow 11"/>
          <p:cNvSpPr/>
          <p:nvPr/>
        </p:nvSpPr>
        <p:spPr>
          <a:xfrm>
            <a:off x="9583271" y="5773550"/>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4" name="Folded Corner 13">
            <a:extLst>
              <a:ext uri="{FF2B5EF4-FFF2-40B4-BE49-F238E27FC236}">
                <a16:creationId xmlns:a16="http://schemas.microsoft.com/office/drawing/2014/main" id="{408E21D9-94CD-9B49-97E2-685720396367}"/>
              </a:ext>
            </a:extLst>
          </p:cNvPr>
          <p:cNvSpPr/>
          <p:nvPr/>
        </p:nvSpPr>
        <p:spPr>
          <a:xfrm>
            <a:off x="5614219" y="3997235"/>
            <a:ext cx="2664542" cy="2669036"/>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mic Sans MS" panose="030F0702030302020204" pitchFamily="66" charset="0"/>
              </a:rPr>
              <a:t>Because of our calling convention, we know that there will be an argument, n, on the stack when fact() is called and R7 will be set to the return address. </a:t>
            </a:r>
          </a:p>
        </p:txBody>
      </p:sp>
    </p:spTree>
    <p:extLst>
      <p:ext uri="{BB962C8B-B14F-4D97-AF65-F5344CB8AC3E}">
        <p14:creationId xmlns:p14="http://schemas.microsoft.com/office/powerpoint/2010/main" val="20746391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725025" cy="6292850"/>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ADD	R6, R6, -1; Push R0</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ADD 	R6, R6, -1; Push n</a:t>
            </a:r>
          </a:p>
          <a:p>
            <a:pPr marL="0" indent="0">
              <a:spcBef>
                <a:spcPts val="600"/>
              </a:spcBef>
              <a:buNone/>
            </a:pPr>
            <a:r>
              <a:rPr lang="en-US" sz="2400" b="1" dirty="0">
                <a:latin typeface="Courier New" panose="02070309020205020404" pitchFamily="49" charset="0"/>
                <a:cs typeface="Courier New" panose="02070309020205020404" pitchFamily="49" charset="0"/>
              </a:rPr>
              <a:t>		LDR	R0, R5, 4</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JSR 	MULT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LDR 	R0, R6, 0	; answer = </a:t>
            </a:r>
            <a:r>
              <a:rPr lang="en-US" sz="2400" b="1" dirty="0" err="1">
                <a:latin typeface="Courier New" panose="02070309020205020404" pitchFamily="49" charset="0"/>
                <a:cs typeface="Courier New" panose="02070309020205020404" pitchFamily="49" charset="0"/>
              </a:rPr>
              <a:t>rv</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STR	R0, R5, 0	;</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ADD	R6, R6, 3 </a:t>
            </a:r>
            <a:r>
              <a:rPr lang="en-US" sz="2400" b="1" dirty="0">
                <a:latin typeface="Courier New" panose="02070309020205020404" pitchFamily="49" charset="0"/>
                <a:cs typeface="Courier New" panose="02070309020205020404" pitchFamily="49" charset="0"/>
              </a:rPr>
              <a:t>; Pop </a:t>
            </a:r>
            <a:r>
              <a:rPr lang="en-US" sz="2400" b="1" dirty="0" err="1">
                <a:latin typeface="Courier New" panose="02070309020205020404" pitchFamily="49" charset="0"/>
                <a:cs typeface="Courier New" panose="02070309020205020404" pitchFamily="49" charset="0"/>
              </a:rPr>
              <a:t>rv</a:t>
            </a:r>
            <a:r>
              <a:rPr lang="en-US" sz="2400" b="1" dirty="0">
                <a:latin typeface="Courier New" panose="02070309020205020404" pitchFamily="49" charset="0"/>
                <a:cs typeface="Courier New" panose="02070309020205020404" pitchFamily="49" charset="0"/>
              </a:rPr>
              <a:t> and arg1-2</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6" name="Right Arrow 15"/>
          <p:cNvSpPr/>
          <p:nvPr/>
        </p:nvSpPr>
        <p:spPr>
          <a:xfrm>
            <a:off x="9580955" y="205786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9" name="TextBox 18">
            <a:extLst>
              <a:ext uri="{FF2B5EF4-FFF2-40B4-BE49-F238E27FC236}">
                <a16:creationId xmlns:a16="http://schemas.microsoft.com/office/drawing/2014/main" id="{2DE132A2-78FD-B948-B455-D0F30E1793E5}"/>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20" name="TextBox 19">
            <a:extLst>
              <a:ext uri="{FF2B5EF4-FFF2-40B4-BE49-F238E27FC236}">
                <a16:creationId xmlns:a16="http://schemas.microsoft.com/office/drawing/2014/main" id="{7CC8395F-6FC5-C54E-B410-30B323A7FD83}"/>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21" name="TextBox 20">
            <a:extLst>
              <a:ext uri="{FF2B5EF4-FFF2-40B4-BE49-F238E27FC236}">
                <a16:creationId xmlns:a16="http://schemas.microsoft.com/office/drawing/2014/main" id="{A08F7F15-628C-4247-8E2A-63D6BD95FA22}"/>
              </a:ext>
            </a:extLst>
          </p:cNvPr>
          <p:cNvSpPr txBox="1"/>
          <p:nvPr/>
        </p:nvSpPr>
        <p:spPr>
          <a:xfrm>
            <a:off x="10378043" y="2229226"/>
            <a:ext cx="1694329"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34656916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725025" cy="6292850"/>
          </a:xfrm>
        </p:spPr>
        <p:txBody>
          <a:bodyPr>
            <a:normAutofit/>
          </a:bodyPr>
          <a:lstStyle/>
          <a:p>
            <a:pPr marL="0" indent="0">
              <a:spcBef>
                <a:spcPts val="600"/>
              </a:spcBef>
              <a:buNone/>
            </a:pPr>
            <a:r>
              <a:rPr lang="en-US" sz="2400" b="1" dirty="0">
                <a:latin typeface="Courier New" panose="02070309020205020404" pitchFamily="49" charset="0"/>
                <a:cs typeface="Courier New" panose="02070309020205020404" pitchFamily="49" charset="0"/>
              </a:rPr>
              <a:t>; 	answer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ADD	R6, R6, -1; Push R0</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ADD 	R6, R6, -1; Push n</a:t>
            </a:r>
          </a:p>
          <a:p>
            <a:pPr marL="0" indent="0">
              <a:spcBef>
                <a:spcPts val="600"/>
              </a:spcBef>
              <a:buNone/>
            </a:pPr>
            <a:r>
              <a:rPr lang="en-US" sz="2400" b="1" dirty="0">
                <a:latin typeface="Courier New" panose="02070309020205020404" pitchFamily="49" charset="0"/>
                <a:cs typeface="Courier New" panose="02070309020205020404" pitchFamily="49" charset="0"/>
              </a:rPr>
              <a:t>		LDR	R0, R5, 4</a:t>
            </a:r>
          </a:p>
          <a:p>
            <a:pPr marL="0" indent="0">
              <a:spcBef>
                <a:spcPts val="600"/>
              </a:spcBef>
              <a:buNone/>
            </a:pPr>
            <a:r>
              <a:rPr lang="en-US" sz="2400" b="1" dirty="0">
                <a:latin typeface="Courier New" panose="02070309020205020404" pitchFamily="49" charset="0"/>
                <a:cs typeface="Courier New" panose="02070309020205020404" pitchFamily="49" charset="0"/>
              </a:rPr>
              <a:t>		STR	R0, R6, 0</a:t>
            </a:r>
          </a:p>
          <a:p>
            <a:pPr marL="0" indent="0">
              <a:spcBef>
                <a:spcPts val="600"/>
              </a:spcBef>
              <a:buNone/>
            </a:pPr>
            <a:r>
              <a:rPr lang="en-US" sz="2400" b="1" dirty="0">
                <a:latin typeface="Courier New" panose="02070309020205020404" pitchFamily="49" charset="0"/>
                <a:cs typeface="Courier New" panose="02070309020205020404" pitchFamily="49" charset="0"/>
              </a:rPr>
              <a:t>		JSR 	MULT		; </a:t>
            </a:r>
            <a:r>
              <a:rPr lang="en-US" sz="2400" b="1" dirty="0" err="1">
                <a:latin typeface="Courier New" panose="02070309020205020404" pitchFamily="49" charset="0"/>
                <a:cs typeface="Courier New" panose="02070309020205020404" pitchFamily="49" charset="0"/>
              </a:rPr>
              <a:t>mult</a:t>
            </a:r>
            <a:r>
              <a:rPr lang="en-US" sz="2400" b="1" dirty="0">
                <a:latin typeface="Courier New" panose="02070309020205020404" pitchFamily="49" charset="0"/>
                <a:cs typeface="Courier New" panose="02070309020205020404" pitchFamily="49" charset="0"/>
              </a:rPr>
              <a:t>(n, R0)</a:t>
            </a:r>
          </a:p>
          <a:p>
            <a:pPr marL="0" indent="0">
              <a:spcBef>
                <a:spcPts val="600"/>
              </a:spcBef>
              <a:buNone/>
            </a:pPr>
            <a:r>
              <a:rPr lang="en-US" sz="2400" b="1" dirty="0">
                <a:latin typeface="Courier New" panose="02070309020205020404" pitchFamily="49" charset="0"/>
                <a:cs typeface="Courier New" panose="02070309020205020404" pitchFamily="49" charset="0"/>
              </a:rPr>
              <a:t>		LDR 	R0, R6, 0	; answer = </a:t>
            </a:r>
            <a:r>
              <a:rPr lang="en-US" sz="2400" b="1" dirty="0" err="1">
                <a:latin typeface="Courier New" panose="02070309020205020404" pitchFamily="49" charset="0"/>
                <a:cs typeface="Courier New" panose="02070309020205020404" pitchFamily="49" charset="0"/>
              </a:rPr>
              <a:t>rv</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STR	R0, R5, 0	;</a:t>
            </a:r>
          </a:p>
          <a:p>
            <a:pPr marL="0" indent="0">
              <a:spcBef>
                <a:spcPts val="600"/>
              </a:spcBef>
              <a:buNone/>
            </a:pPr>
            <a:r>
              <a:rPr lang="en-US" sz="2400" b="1" dirty="0">
                <a:latin typeface="Courier New" panose="02070309020205020404" pitchFamily="49" charset="0"/>
                <a:cs typeface="Courier New" panose="02070309020205020404" pitchFamily="49" charset="0"/>
              </a:rPr>
              <a:t>		ADD	R6, R6, 3 ; Pop </a:t>
            </a:r>
            <a:r>
              <a:rPr lang="en-US" sz="2400" b="1" dirty="0" err="1">
                <a:latin typeface="Courier New" panose="02070309020205020404" pitchFamily="49" charset="0"/>
                <a:cs typeface="Courier New" panose="02070309020205020404" pitchFamily="49" charset="0"/>
              </a:rPr>
              <a:t>rv</a:t>
            </a:r>
            <a:r>
              <a:rPr lang="en-US" sz="2400" b="1" dirty="0">
                <a:latin typeface="Courier New" panose="02070309020205020404" pitchFamily="49" charset="0"/>
                <a:cs typeface="Courier New" panose="02070309020205020404" pitchFamily="49" charset="0"/>
              </a:rPr>
              <a:t> and arg1-2</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ENDIF1	NOP</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a:t>
            </a:r>
          </a:p>
          <a:p>
            <a:pPr marL="0" indent="0">
              <a:spcBef>
                <a:spcPts val="600"/>
              </a:spcBef>
              <a:buNone/>
            </a:pPr>
            <a:endParaRPr lang="en-US" sz="2400" b="1" dirty="0">
              <a:solidFill>
                <a:srgbClr val="FF0000"/>
              </a:solidFill>
              <a:latin typeface="Courier New" panose="02070309020205020404" pitchFamily="49" charset="0"/>
              <a:cs typeface="Courier New" panose="02070309020205020404" pitchFamily="49" charset="0"/>
            </a:endParaRPr>
          </a:p>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Tear down stack frame template goes below</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4" name="TextBox 13"/>
          <p:cNvSpPr txBox="1"/>
          <p:nvPr/>
        </p:nvSpPr>
        <p:spPr>
          <a:xfrm>
            <a:off x="8190271" y="28221"/>
            <a:ext cx="4001729" cy="2031325"/>
          </a:xfrm>
          <a:prstGeom prst="rect">
            <a:avLst/>
          </a:prstGeom>
          <a:solidFill>
            <a:schemeClr val="bg1">
              <a:lumMod val="95000"/>
            </a:schemeClr>
          </a:solidFill>
        </p:spPr>
        <p:txBody>
          <a:bodyPr wrap="square" rtlCol="0">
            <a:spAutoFit/>
          </a:bodyPr>
          <a:lstStyle/>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fact(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n)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answer;</a:t>
            </a:r>
          </a:p>
          <a:p>
            <a:r>
              <a:rPr lang="en-US" sz="1400" b="1" dirty="0">
                <a:latin typeface="Courier New" panose="02070309020205020404" pitchFamily="49" charset="0"/>
                <a:cs typeface="Courier New" panose="02070309020205020404" pitchFamily="49" charset="0"/>
              </a:rPr>
              <a:t>    if(n &lt;= 0)</a:t>
            </a:r>
          </a:p>
          <a:p>
            <a:r>
              <a:rPr lang="en-US" sz="1400" b="1" dirty="0">
                <a:latin typeface="Courier New" panose="02070309020205020404" pitchFamily="49" charset="0"/>
                <a:cs typeface="Courier New" panose="02070309020205020404" pitchFamily="49" charset="0"/>
              </a:rPr>
              <a:t>        answer =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answer = n * fact(n-1);</a:t>
            </a:r>
          </a:p>
          <a:p>
            <a:r>
              <a:rPr lang="en-US" sz="1400" b="1" dirty="0">
                <a:latin typeface="Courier New" panose="02070309020205020404" pitchFamily="49" charset="0"/>
                <a:cs typeface="Courier New" panose="02070309020205020404" pitchFamily="49" charset="0"/>
              </a:rPr>
              <a:t>    return answer;</a:t>
            </a:r>
          </a:p>
          <a:p>
            <a:r>
              <a:rPr lang="en-US" sz="1400" b="1" dirty="0">
                <a:latin typeface="Courier New" panose="02070309020205020404" pitchFamily="49" charset="0"/>
                <a:cs typeface="Courier New" panose="02070309020205020404" pitchFamily="49" charset="0"/>
              </a:rPr>
              <a:t>}</a:t>
            </a:r>
          </a:p>
          <a:p>
            <a:endParaRPr lang="en-US" sz="1400" dirty="0"/>
          </a:p>
        </p:txBody>
      </p:sp>
      <p:sp>
        <p:nvSpPr>
          <p:cNvPr id="16" name="Right Arrow 15"/>
          <p:cNvSpPr/>
          <p:nvPr/>
        </p:nvSpPr>
        <p:spPr>
          <a:xfrm>
            <a:off x="9572761" y="203358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9" name="TextBox 18">
            <a:extLst>
              <a:ext uri="{FF2B5EF4-FFF2-40B4-BE49-F238E27FC236}">
                <a16:creationId xmlns:a16="http://schemas.microsoft.com/office/drawing/2014/main" id="{AECF14DB-B52F-2C4D-8C44-D99D0D438985}"/>
              </a:ext>
            </a:extLst>
          </p:cNvPr>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dirty="0"/>
              <a:t>Saved R2</a:t>
            </a:r>
          </a:p>
        </p:txBody>
      </p:sp>
      <p:sp>
        <p:nvSpPr>
          <p:cNvPr id="20" name="TextBox 19">
            <a:extLst>
              <a:ext uri="{FF2B5EF4-FFF2-40B4-BE49-F238E27FC236}">
                <a16:creationId xmlns:a16="http://schemas.microsoft.com/office/drawing/2014/main" id="{8A18F1A8-CEAE-5446-9F27-FFC33832E3FD}"/>
              </a:ext>
            </a:extLst>
          </p:cNvPr>
          <p:cNvSpPr txBox="1"/>
          <p:nvPr/>
        </p:nvSpPr>
        <p:spPr>
          <a:xfrm>
            <a:off x="10369849" y="2644778"/>
            <a:ext cx="1694329" cy="415551"/>
          </a:xfrm>
          <a:prstGeom prst="rect">
            <a:avLst/>
          </a:prstGeom>
          <a:noFill/>
          <a:ln w="28575">
            <a:solidFill>
              <a:schemeClr val="tx1"/>
            </a:solidFill>
          </a:ln>
        </p:spPr>
        <p:txBody>
          <a:bodyPr wrap="square" rtlCol="0">
            <a:noAutofit/>
          </a:bodyPr>
          <a:lstStyle/>
          <a:p>
            <a:r>
              <a:rPr lang="en-US" dirty="0"/>
              <a:t>Saved R3</a:t>
            </a:r>
          </a:p>
        </p:txBody>
      </p:sp>
      <p:sp>
        <p:nvSpPr>
          <p:cNvPr id="21" name="TextBox 20">
            <a:extLst>
              <a:ext uri="{FF2B5EF4-FFF2-40B4-BE49-F238E27FC236}">
                <a16:creationId xmlns:a16="http://schemas.microsoft.com/office/drawing/2014/main" id="{4AD3D00E-AE9E-934B-9306-44018847D836}"/>
              </a:ext>
            </a:extLst>
          </p:cNvPr>
          <p:cNvSpPr txBox="1"/>
          <p:nvPr/>
        </p:nvSpPr>
        <p:spPr>
          <a:xfrm>
            <a:off x="10378043" y="2229226"/>
            <a:ext cx="1694329"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796332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Things to Notice in fact()</a:t>
            </a:r>
          </a:p>
        </p:txBody>
      </p:sp>
      <p:sp>
        <p:nvSpPr>
          <p:cNvPr id="3" name="Content Placeholder 2"/>
          <p:cNvSpPr>
            <a:spLocks noGrp="1"/>
          </p:cNvSpPr>
          <p:nvPr>
            <p:ph idx="1"/>
          </p:nvPr>
        </p:nvSpPr>
        <p:spPr>
          <a:xfrm>
            <a:off x="838200" y="1825625"/>
            <a:ext cx="6154139" cy="4351338"/>
          </a:xfrm>
        </p:spPr>
        <p:txBody>
          <a:bodyPr>
            <a:normAutofit/>
          </a:bodyPr>
          <a:lstStyle/>
          <a:p>
            <a:r>
              <a:rPr lang="en-US" dirty="0"/>
              <a:t>Note that in the stack frame created by the </a:t>
            </a:r>
            <a:r>
              <a:rPr lang="en-US" b="1" dirty="0"/>
              <a:t>beginning template code </a:t>
            </a:r>
            <a:r>
              <a:rPr lang="en-US" dirty="0"/>
              <a:t>for fact(), in the function body we only touched the local variables (</a:t>
            </a:r>
            <a:r>
              <a:rPr lang="en-US" dirty="0" err="1"/>
              <a:t>a.k.a</a:t>
            </a:r>
            <a:r>
              <a:rPr lang="en-US" dirty="0"/>
              <a:t> </a:t>
            </a:r>
            <a:r>
              <a:rPr lang="en-US" sz="2400" dirty="0">
                <a:latin typeface="Courier"/>
                <a:cs typeface="Courier"/>
              </a:rPr>
              <a:t>answer</a:t>
            </a:r>
            <a:r>
              <a:rPr lang="en-US" dirty="0"/>
              <a:t>). </a:t>
            </a:r>
          </a:p>
          <a:p>
            <a:r>
              <a:rPr lang="en-US" dirty="0"/>
              <a:t>All the rest of our stack use was above that fixed stack frame and used for intermediate computations.</a:t>
            </a:r>
          </a:p>
          <a:p>
            <a:r>
              <a:rPr lang="en-US" dirty="0"/>
              <a:t>When fact() returns to to its caller, the </a:t>
            </a:r>
            <a:r>
              <a:rPr lang="en-US" b="1" dirty="0"/>
              <a:t>ending template code </a:t>
            </a:r>
            <a:r>
              <a:rPr lang="en-US" dirty="0"/>
              <a:t>will  throw away all of fact()’s stack frame </a:t>
            </a:r>
            <a:r>
              <a:rPr lang="en-US" b="1" dirty="0"/>
              <a:t>except</a:t>
            </a:r>
            <a:r>
              <a:rPr lang="en-US" dirty="0"/>
              <a:t> the return value.</a:t>
            </a:r>
          </a:p>
        </p:txBody>
      </p:sp>
      <p:sp>
        <p:nvSpPr>
          <p:cNvPr id="15" name="TextBox 14"/>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a:t>
            </a:r>
            <a:r>
              <a:rPr lang="en-US" b="1" dirty="0">
                <a:latin typeface="Courier New" panose="02070309020205020404" pitchFamily="49" charset="0"/>
                <a:cs typeface="Courier New" panose="02070309020205020404" pitchFamily="49" charset="0"/>
              </a:rPr>
              <a:t>n</a:t>
            </a:r>
            <a:r>
              <a:rPr lang="en-US" dirty="0"/>
              <a:t>)</a:t>
            </a:r>
          </a:p>
        </p:txBody>
      </p:sp>
      <p:sp>
        <p:nvSpPr>
          <p:cNvPr id="16" name="TextBox 15"/>
          <p:cNvSpPr txBox="1"/>
          <p:nvPr/>
        </p:nvSpPr>
        <p:spPr>
          <a:xfrm>
            <a:off x="10372165" y="5553636"/>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17" name="TextBox 16"/>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18" name="TextBox 17"/>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19" name="TextBox 18"/>
          <p:cNvSpPr txBox="1"/>
          <p:nvPr/>
        </p:nvSpPr>
        <p:spPr>
          <a:xfrm>
            <a:off x="10372165" y="4306983"/>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20" name="Right Arrow 19"/>
          <p:cNvSpPr/>
          <p:nvPr/>
        </p:nvSpPr>
        <p:spPr>
          <a:xfrm>
            <a:off x="9580955"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21" name="TextBox 20"/>
          <p:cNvSpPr txBox="1"/>
          <p:nvPr/>
        </p:nvSpPr>
        <p:spPr>
          <a:xfrm>
            <a:off x="10372165" y="3891432"/>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22" name="TextBox 21"/>
          <p:cNvSpPr txBox="1"/>
          <p:nvPr/>
        </p:nvSpPr>
        <p:spPr>
          <a:xfrm>
            <a:off x="10372165" y="3475881"/>
            <a:ext cx="1694329" cy="415551"/>
          </a:xfrm>
          <a:prstGeom prst="rect">
            <a:avLst/>
          </a:prstGeom>
          <a:noFill/>
          <a:ln w="28575">
            <a:solidFill>
              <a:schemeClr val="tx1"/>
            </a:solidFill>
          </a:ln>
        </p:spPr>
        <p:txBody>
          <a:bodyPr wrap="square" rtlCol="0">
            <a:noAutofit/>
          </a:bodyPr>
          <a:lstStyle/>
          <a:p>
            <a:r>
              <a:rPr lang="en-US" dirty="0"/>
              <a:t>… Saved R4</a:t>
            </a:r>
          </a:p>
        </p:txBody>
      </p:sp>
      <p:sp>
        <p:nvSpPr>
          <p:cNvPr id="23" name="TextBox 22"/>
          <p:cNvSpPr txBox="1"/>
          <p:nvPr/>
        </p:nvSpPr>
        <p:spPr>
          <a:xfrm>
            <a:off x="10372165" y="3060330"/>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fact(n-1)</a:t>
            </a:r>
          </a:p>
        </p:txBody>
      </p:sp>
      <p:sp>
        <p:nvSpPr>
          <p:cNvPr id="24" name="Right Arrow 23"/>
          <p:cNvSpPr/>
          <p:nvPr/>
        </p:nvSpPr>
        <p:spPr>
          <a:xfrm>
            <a:off x="9580955" y="2038345"/>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25" name="TextBox 24"/>
          <p:cNvSpPr txBox="1"/>
          <p:nvPr/>
        </p:nvSpPr>
        <p:spPr>
          <a:xfrm>
            <a:off x="10381865" y="2641970"/>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n</a:t>
            </a:r>
          </a:p>
        </p:txBody>
      </p:sp>
      <p:sp>
        <p:nvSpPr>
          <p:cNvPr id="26" name="TextBox 25"/>
          <p:cNvSpPr txBox="1"/>
          <p:nvPr/>
        </p:nvSpPr>
        <p:spPr>
          <a:xfrm>
            <a:off x="10377295" y="2223610"/>
            <a:ext cx="1694329" cy="415551"/>
          </a:xfrm>
          <a:prstGeom prst="rect">
            <a:avLst/>
          </a:prstGeom>
          <a:noFill/>
          <a:ln w="28575">
            <a:solidFill>
              <a:schemeClr val="tx1"/>
            </a:solidFill>
          </a:ln>
        </p:spPr>
        <p:txBody>
          <a:bodyPr wrap="square" rtlCol="0">
            <a:noAutofit/>
          </a:bodyPr>
          <a:lstStyle/>
          <a:p>
            <a:r>
              <a:rPr lang="en-US" b="1" dirty="0">
                <a:solidFill>
                  <a:srgbClr val="FF0000"/>
                </a:solidFill>
                <a:latin typeface="Courier New" panose="02070309020205020404" pitchFamily="49" charset="0"/>
                <a:cs typeface="Courier New" panose="02070309020205020404" pitchFamily="49" charset="0"/>
              </a:rPr>
              <a:t>n*fact(n-1)</a:t>
            </a:r>
          </a:p>
        </p:txBody>
      </p:sp>
      <p:sp>
        <p:nvSpPr>
          <p:cNvPr id="27" name="Left Brace 26"/>
          <p:cNvSpPr/>
          <p:nvPr/>
        </p:nvSpPr>
        <p:spPr>
          <a:xfrm>
            <a:off x="8947340" y="3424541"/>
            <a:ext cx="1084527" cy="2468523"/>
          </a:xfrm>
          <a:prstGeom prst="leftBrace">
            <a:avLst/>
          </a:prstGeom>
          <a:ln w="5715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605952" y="4023836"/>
            <a:ext cx="1655329" cy="1200329"/>
          </a:xfrm>
          <a:prstGeom prst="rect">
            <a:avLst/>
          </a:prstGeom>
          <a:noFill/>
        </p:spPr>
        <p:txBody>
          <a:bodyPr wrap="square" rtlCol="0">
            <a:spAutoFit/>
          </a:bodyPr>
          <a:lstStyle/>
          <a:p>
            <a:r>
              <a:rPr lang="en-US" dirty="0"/>
              <a:t>Stack frame created for the first instance of fact()</a:t>
            </a:r>
          </a:p>
        </p:txBody>
      </p:sp>
      <p:cxnSp>
        <p:nvCxnSpPr>
          <p:cNvPr id="30" name="Straight Arrow Connector 29"/>
          <p:cNvCxnSpPr>
            <a:endCxn id="20" idx="3"/>
          </p:cNvCxnSpPr>
          <p:nvPr/>
        </p:nvCxnSpPr>
        <p:spPr>
          <a:xfrm>
            <a:off x="6692668" y="2654019"/>
            <a:ext cx="3677181" cy="184860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2" name="Left Brace 31"/>
          <p:cNvSpPr/>
          <p:nvPr/>
        </p:nvSpPr>
        <p:spPr>
          <a:xfrm>
            <a:off x="8957040" y="2292738"/>
            <a:ext cx="1084527" cy="1103265"/>
          </a:xfrm>
          <a:prstGeom prst="leftBrac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3" name="Straight Arrow Connector 32"/>
          <p:cNvCxnSpPr>
            <a:endCxn id="32" idx="1"/>
          </p:cNvCxnSpPr>
          <p:nvPr/>
        </p:nvCxnSpPr>
        <p:spPr>
          <a:xfrm flipV="1">
            <a:off x="6549967" y="2844371"/>
            <a:ext cx="2407073" cy="1079582"/>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7" name="Left Brace 36"/>
          <p:cNvSpPr/>
          <p:nvPr/>
        </p:nvSpPr>
        <p:spPr>
          <a:xfrm>
            <a:off x="8952469" y="5593417"/>
            <a:ext cx="1093668" cy="708888"/>
          </a:xfrm>
          <a:prstGeom prst="leftBrac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9" name="Straight Arrow Connector 38"/>
          <p:cNvCxnSpPr/>
          <p:nvPr/>
        </p:nvCxnSpPr>
        <p:spPr>
          <a:xfrm>
            <a:off x="6735478" y="5094005"/>
            <a:ext cx="2197592" cy="799059"/>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601382" y="5674481"/>
            <a:ext cx="1655329" cy="646331"/>
          </a:xfrm>
          <a:prstGeom prst="rect">
            <a:avLst/>
          </a:prstGeom>
          <a:noFill/>
        </p:spPr>
        <p:txBody>
          <a:bodyPr wrap="square" rtlCol="0">
            <a:spAutoFit/>
          </a:bodyPr>
          <a:lstStyle/>
          <a:p>
            <a:r>
              <a:rPr lang="en-US" dirty="0"/>
              <a:t>All that will be left after return</a:t>
            </a:r>
          </a:p>
        </p:txBody>
      </p:sp>
    </p:spTree>
    <p:extLst>
      <p:ext uri="{BB962C8B-B14F-4D97-AF65-F5344CB8AC3E}">
        <p14:creationId xmlns:p14="http://schemas.microsoft.com/office/powerpoint/2010/main" val="3484627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Big Picture</a:t>
            </a:r>
          </a:p>
        </p:txBody>
      </p:sp>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sp>
        <p:nvSpPr>
          <p:cNvPr id="12" name="TextBox 11"/>
          <p:cNvSpPr txBox="1"/>
          <p:nvPr/>
        </p:nvSpPr>
        <p:spPr>
          <a:xfrm>
            <a:off x="7067656" y="1587364"/>
            <a:ext cx="4586332" cy="1200328"/>
          </a:xfrm>
          <a:prstGeom prst="rect">
            <a:avLst/>
          </a:prstGeom>
          <a:noFill/>
        </p:spPr>
        <p:txBody>
          <a:bodyPr wrap="square" rtlCol="0">
            <a:spAutoFit/>
          </a:bodyPr>
          <a:lstStyle/>
          <a:p>
            <a:r>
              <a:rPr lang="en-US" sz="2400" dirty="0">
                <a:solidFill>
                  <a:srgbClr val="008000"/>
                </a:solidFill>
              </a:rPr>
              <a:t>Don’t try to memorize this control transfer.  Let the abstraction of recursion cover that up for you!</a:t>
            </a:r>
          </a:p>
        </p:txBody>
      </p:sp>
    </p:spTree>
    <p:extLst>
      <p:ext uri="{BB962C8B-B14F-4D97-AF65-F5344CB8AC3E}">
        <p14:creationId xmlns:p14="http://schemas.microsoft.com/office/powerpoint/2010/main" val="20619443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sp>
        <p:nvSpPr>
          <p:cNvPr id="11" name="TextBox 10"/>
          <p:cNvSpPr txBox="1"/>
          <p:nvPr/>
        </p:nvSpPr>
        <p:spPr>
          <a:xfrm>
            <a:off x="9750489" y="305191"/>
            <a:ext cx="839252" cy="369332"/>
          </a:xfrm>
          <a:prstGeom prst="rect">
            <a:avLst/>
          </a:prstGeom>
          <a:noFill/>
          <a:ln w="38100">
            <a:solidFill>
              <a:schemeClr val="tx1"/>
            </a:solidFill>
          </a:ln>
        </p:spPr>
        <p:txBody>
          <a:bodyPr wrap="square" rtlCol="0">
            <a:spAutoFit/>
          </a:bodyPr>
          <a:lstStyle/>
          <a:p>
            <a:r>
              <a:rPr lang="en-US" dirty="0"/>
              <a:t>Caller</a:t>
            </a:r>
          </a:p>
        </p:txBody>
      </p:sp>
      <p:cxnSp>
        <p:nvCxnSpPr>
          <p:cNvPr id="3" name="Curved Connector 2"/>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749721" y="870112"/>
            <a:ext cx="776149" cy="369332"/>
          </a:xfrm>
          <a:prstGeom prst="rect">
            <a:avLst/>
          </a:prstGeom>
          <a:noFill/>
        </p:spPr>
        <p:txBody>
          <a:bodyPr wrap="square" rtlCol="0">
            <a:spAutoFit/>
          </a:bodyPr>
          <a:lstStyle/>
          <a:p>
            <a:r>
              <a:rPr lang="en-US" dirty="0"/>
              <a:t>n = 1</a:t>
            </a:r>
          </a:p>
        </p:txBody>
      </p:sp>
      <p:sp>
        <p:nvSpPr>
          <p:cNvPr id="17"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Big Picture</a:t>
            </a:r>
            <a:endParaRPr lang="en-US" dirty="0"/>
          </a:p>
        </p:txBody>
      </p:sp>
    </p:spTree>
    <p:extLst>
      <p:ext uri="{BB962C8B-B14F-4D97-AF65-F5344CB8AC3E}">
        <p14:creationId xmlns:p14="http://schemas.microsoft.com/office/powerpoint/2010/main" val="40045048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750489" y="305191"/>
            <a:ext cx="826895" cy="369332"/>
          </a:xfrm>
          <a:prstGeom prst="rect">
            <a:avLst/>
          </a:prstGeom>
          <a:noFill/>
          <a:ln w="38100">
            <a:solidFill>
              <a:schemeClr val="tx1"/>
            </a:solidFill>
          </a:ln>
        </p:spPr>
        <p:txBody>
          <a:bodyPr wrap="square" rtlCol="0">
            <a:spAutoFit/>
          </a:bodyPr>
          <a:lstStyle/>
          <a:p>
            <a:r>
              <a:rPr lang="en-US" dirty="0"/>
              <a:t>Caller</a:t>
            </a:r>
          </a:p>
        </p:txBody>
      </p:sp>
      <p:cxnSp>
        <p:nvCxnSpPr>
          <p:cNvPr id="13" name="Curved Connector 12"/>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49721" y="870112"/>
            <a:ext cx="776149" cy="369332"/>
          </a:xfrm>
          <a:prstGeom prst="rect">
            <a:avLst/>
          </a:prstGeom>
          <a:noFill/>
        </p:spPr>
        <p:txBody>
          <a:bodyPr wrap="square" rtlCol="0">
            <a:spAutoFit/>
          </a:bodyPr>
          <a:lstStyle/>
          <a:p>
            <a:r>
              <a:rPr lang="en-US" dirty="0"/>
              <a:t>n = 1</a:t>
            </a:r>
          </a:p>
        </p:txBody>
      </p:sp>
    </p:spTree>
    <p:extLst>
      <p:ext uri="{BB962C8B-B14F-4D97-AF65-F5344CB8AC3E}">
        <p14:creationId xmlns:p14="http://schemas.microsoft.com/office/powerpoint/2010/main" val="133780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750489" y="305191"/>
            <a:ext cx="863965" cy="369332"/>
          </a:xfrm>
          <a:prstGeom prst="rect">
            <a:avLst/>
          </a:prstGeom>
          <a:noFill/>
          <a:ln w="38100">
            <a:solidFill>
              <a:schemeClr val="tx1"/>
            </a:solidFill>
          </a:ln>
        </p:spPr>
        <p:txBody>
          <a:bodyPr wrap="square" rtlCol="0">
            <a:spAutoFit/>
          </a:bodyPr>
          <a:lstStyle/>
          <a:p>
            <a:r>
              <a:rPr lang="en-US" dirty="0"/>
              <a:t>Caller</a:t>
            </a:r>
          </a:p>
        </p:txBody>
      </p:sp>
      <p:cxnSp>
        <p:nvCxnSpPr>
          <p:cNvPr id="12" name="Curved Connector 11"/>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49721" y="870112"/>
            <a:ext cx="776149" cy="369332"/>
          </a:xfrm>
          <a:prstGeom prst="rect">
            <a:avLst/>
          </a:prstGeom>
          <a:noFill/>
        </p:spPr>
        <p:txBody>
          <a:bodyPr wrap="square" rtlCol="0">
            <a:spAutoFit/>
          </a:bodyPr>
          <a:lstStyle/>
          <a:p>
            <a:r>
              <a:rPr lang="en-US" dirty="0"/>
              <a:t>n = 1</a:t>
            </a:r>
          </a:p>
        </p:txBody>
      </p:sp>
    </p:spTree>
    <p:extLst>
      <p:ext uri="{BB962C8B-B14F-4D97-AF65-F5344CB8AC3E}">
        <p14:creationId xmlns:p14="http://schemas.microsoft.com/office/powerpoint/2010/main" val="34017800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750489" y="305191"/>
            <a:ext cx="839252" cy="369332"/>
          </a:xfrm>
          <a:prstGeom prst="rect">
            <a:avLst/>
          </a:prstGeom>
          <a:noFill/>
          <a:ln w="38100">
            <a:solidFill>
              <a:schemeClr val="tx1"/>
            </a:solidFill>
          </a:ln>
        </p:spPr>
        <p:txBody>
          <a:bodyPr wrap="square" rtlCol="0">
            <a:spAutoFit/>
          </a:bodyPr>
          <a:lstStyle/>
          <a:p>
            <a:r>
              <a:rPr lang="en-US" dirty="0"/>
              <a:t>Caller</a:t>
            </a:r>
          </a:p>
        </p:txBody>
      </p:sp>
      <p:cxnSp>
        <p:nvCxnSpPr>
          <p:cNvPr id="23" name="Curved Connector 22"/>
          <p:cNvCxnSpPr/>
          <p:nvPr/>
        </p:nvCxnSpPr>
        <p:spPr>
          <a:xfrm rot="10800000" flipV="1">
            <a:off x="2861187" y="3644777"/>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749721" y="870112"/>
            <a:ext cx="776149" cy="369332"/>
          </a:xfrm>
          <a:prstGeom prst="rect">
            <a:avLst/>
          </a:prstGeom>
          <a:noFill/>
        </p:spPr>
        <p:txBody>
          <a:bodyPr wrap="square" rtlCol="0">
            <a:spAutoFit/>
          </a:bodyPr>
          <a:lstStyle/>
          <a:p>
            <a:r>
              <a:rPr lang="en-US" dirty="0"/>
              <a:t>n = 1</a:t>
            </a:r>
          </a:p>
        </p:txBody>
      </p:sp>
    </p:spTree>
    <p:extLst>
      <p:ext uri="{BB962C8B-B14F-4D97-AF65-F5344CB8AC3E}">
        <p14:creationId xmlns:p14="http://schemas.microsoft.com/office/powerpoint/2010/main" val="150458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750489" y="305191"/>
            <a:ext cx="913392" cy="369332"/>
          </a:xfrm>
          <a:prstGeom prst="rect">
            <a:avLst/>
          </a:prstGeom>
          <a:noFill/>
          <a:ln w="38100">
            <a:solidFill>
              <a:schemeClr val="tx1"/>
            </a:solidFill>
          </a:ln>
        </p:spPr>
        <p:txBody>
          <a:bodyPr wrap="square" rtlCol="0">
            <a:spAutoFit/>
          </a:bodyPr>
          <a:lstStyle/>
          <a:p>
            <a:r>
              <a:rPr lang="en-US" dirty="0"/>
              <a:t>Caller</a:t>
            </a:r>
          </a:p>
        </p:txBody>
      </p:sp>
      <p:sp>
        <p:nvSpPr>
          <p:cNvPr id="16" name="TextBox 15"/>
          <p:cNvSpPr txBox="1"/>
          <p:nvPr/>
        </p:nvSpPr>
        <p:spPr>
          <a:xfrm>
            <a:off x="6303266" y="3315826"/>
            <a:ext cx="776149" cy="369332"/>
          </a:xfrm>
          <a:prstGeom prst="rect">
            <a:avLst/>
          </a:prstGeom>
          <a:noFill/>
        </p:spPr>
        <p:txBody>
          <a:bodyPr wrap="square" rtlCol="0">
            <a:spAutoFit/>
          </a:bodyPr>
          <a:lstStyle/>
          <a:p>
            <a:r>
              <a:rPr lang="en-US" dirty="0"/>
              <a:t>n = 0</a:t>
            </a:r>
          </a:p>
        </p:txBody>
      </p:sp>
      <p:cxnSp>
        <p:nvCxnSpPr>
          <p:cNvPr id="19" name="Curved Connector 18"/>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49721" y="870112"/>
            <a:ext cx="776149" cy="369332"/>
          </a:xfrm>
          <a:prstGeom prst="rect">
            <a:avLst/>
          </a:prstGeom>
          <a:noFill/>
        </p:spPr>
        <p:txBody>
          <a:bodyPr wrap="square" rtlCol="0">
            <a:spAutoFit/>
          </a:bodyPr>
          <a:lstStyle/>
          <a:p>
            <a:r>
              <a:rPr lang="en-US" dirty="0"/>
              <a:t>n = 1</a:t>
            </a:r>
          </a:p>
        </p:txBody>
      </p:sp>
    </p:spTree>
    <p:extLst>
      <p:ext uri="{BB962C8B-B14F-4D97-AF65-F5344CB8AC3E}">
        <p14:creationId xmlns:p14="http://schemas.microsoft.com/office/powerpoint/2010/main" val="17343851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773413" y="328706"/>
            <a:ext cx="803971" cy="369332"/>
          </a:xfrm>
          <a:prstGeom prst="rect">
            <a:avLst/>
          </a:prstGeom>
          <a:noFill/>
          <a:ln w="38100">
            <a:solidFill>
              <a:schemeClr val="tx1"/>
            </a:solidFill>
          </a:ln>
        </p:spPr>
        <p:txBody>
          <a:bodyPr wrap="square" rtlCol="0">
            <a:spAutoFit/>
          </a:bodyPr>
          <a:lstStyle/>
          <a:p>
            <a:r>
              <a:rPr lang="en-US" dirty="0"/>
              <a:t>Caller</a:t>
            </a:r>
          </a:p>
        </p:txBody>
      </p:sp>
      <p:sp>
        <p:nvSpPr>
          <p:cNvPr id="16" name="TextBox 15"/>
          <p:cNvSpPr txBox="1"/>
          <p:nvPr/>
        </p:nvSpPr>
        <p:spPr>
          <a:xfrm>
            <a:off x="6303266" y="3315826"/>
            <a:ext cx="776149" cy="369332"/>
          </a:xfrm>
          <a:prstGeom prst="rect">
            <a:avLst/>
          </a:prstGeom>
          <a:noFill/>
        </p:spPr>
        <p:txBody>
          <a:bodyPr wrap="square" rtlCol="0">
            <a:spAutoFit/>
          </a:bodyPr>
          <a:lstStyle/>
          <a:p>
            <a:r>
              <a:rPr lang="en-US" dirty="0"/>
              <a:t>n = 0</a:t>
            </a:r>
          </a:p>
        </p:txBody>
      </p:sp>
      <p:cxnSp>
        <p:nvCxnSpPr>
          <p:cNvPr id="17" name="Straight Arrow Connector 16"/>
          <p:cNvCxnSpPr/>
          <p:nvPr/>
        </p:nvCxnSpPr>
        <p:spPr>
          <a:xfrm>
            <a:off x="3954001" y="2142972"/>
            <a:ext cx="0" cy="139618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49721" y="870112"/>
            <a:ext cx="776149" cy="369332"/>
          </a:xfrm>
          <a:prstGeom prst="rect">
            <a:avLst/>
          </a:prstGeom>
          <a:noFill/>
        </p:spPr>
        <p:txBody>
          <a:bodyPr wrap="square" rtlCol="0">
            <a:spAutoFit/>
          </a:bodyPr>
          <a:lstStyle/>
          <a:p>
            <a:r>
              <a:rPr lang="en-US" dirty="0"/>
              <a:t>n = 1</a:t>
            </a:r>
          </a:p>
        </p:txBody>
      </p:sp>
    </p:spTree>
    <p:extLst>
      <p:ext uri="{BB962C8B-B14F-4D97-AF65-F5344CB8AC3E}">
        <p14:creationId xmlns:p14="http://schemas.microsoft.com/office/powerpoint/2010/main" val="3469944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 part is always the same</a:t>
            </a:r>
          </a:p>
        </p:txBody>
      </p:sp>
      <p:sp>
        <p:nvSpPr>
          <p:cNvPr id="3" name="Content Placeholder 2"/>
          <p:cNvSpPr>
            <a:spLocks noGrp="1"/>
          </p:cNvSpPr>
          <p:nvPr>
            <p:ph idx="1"/>
          </p:nvPr>
        </p:nvSpPr>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t>
            </a:r>
            <a:r>
              <a:rPr lang="en-US" b="1" dirty="0">
                <a:solidFill>
                  <a:srgbClr val="FF0000"/>
                </a:solidFill>
                <a:latin typeface="Courier New" panose="02070309020205020404" pitchFamily="49" charset="0"/>
                <a:cs typeface="Courier New" panose="02070309020205020404" pitchFamily="49" charset="0"/>
              </a:rPr>
              <a:t>ADD	R6, R6, -4</a:t>
            </a:r>
            <a:r>
              <a:rPr lang="en-US" b="1" dirty="0">
                <a:latin typeface="Courier New" panose="02070309020205020404" pitchFamily="49" charset="0"/>
                <a:cs typeface="Courier New" panose="02070309020205020404" pitchFamily="49" charset="0"/>
              </a:rPr>
              <a:t>	; Allocate space</a:t>
            </a:r>
          </a:p>
          <a:p>
            <a:pPr marL="0" indent="0">
              <a:spcBef>
                <a:spcPts val="600"/>
              </a:spcBef>
              <a:buNone/>
            </a:pPr>
            <a:r>
              <a:rPr lang="en-US" b="1" dirty="0">
                <a:latin typeface="Courier New" panose="02070309020205020404" pitchFamily="49" charset="0"/>
                <a:cs typeface="Courier New" panose="02070309020205020404" pitchFamily="49" charset="0"/>
              </a:rPr>
              <a:t> 		</a:t>
            </a:r>
            <a:endParaRPr lang="en-US" b="1" dirty="0">
              <a:solidFill>
                <a:srgbClr val="00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spAutoFit/>
          </a:bodyPr>
          <a:lstStyle/>
          <a:p>
            <a:r>
              <a:rPr lang="en-US" dirty="0"/>
              <a:t>First </a:t>
            </a:r>
            <a:r>
              <a:rPr lang="en-US" dirty="0" err="1"/>
              <a:t>arg</a:t>
            </a:r>
            <a:r>
              <a:rPr lang="en-US" dirty="0"/>
              <a:t> (n)</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sp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spAutoFit/>
          </a:bodyPr>
          <a:lstStyle/>
          <a:p>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spAutoFit/>
          </a:bodyPr>
          <a:lstStyle/>
          <a:p>
            <a:endParaRPr lang="en-US" dirty="0"/>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spAutoFit/>
          </a:bodyPr>
          <a:lstStyle/>
          <a:p>
            <a:endParaRPr lang="en-US" dirty="0"/>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spAutoFit/>
          </a:bodyPr>
          <a:lstStyle/>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sp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spAutoFit/>
          </a:bodyPr>
          <a:lstStyle/>
          <a:p>
            <a:endParaRPr lang="en-US" dirty="0"/>
          </a:p>
        </p:txBody>
      </p:sp>
      <p:sp>
        <p:nvSpPr>
          <p:cNvPr id="12" name="Right Arrow 11"/>
          <p:cNvSpPr/>
          <p:nvPr/>
        </p:nvSpPr>
        <p:spPr>
          <a:xfrm>
            <a:off x="9583271" y="410214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485892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750489" y="305191"/>
            <a:ext cx="802181" cy="369332"/>
          </a:xfrm>
          <a:prstGeom prst="rect">
            <a:avLst/>
          </a:prstGeom>
          <a:noFill/>
          <a:ln w="38100">
            <a:solidFill>
              <a:schemeClr val="tx1"/>
            </a:solidFill>
          </a:ln>
        </p:spPr>
        <p:txBody>
          <a:bodyPr wrap="square" rtlCol="0">
            <a:spAutoFit/>
          </a:bodyPr>
          <a:lstStyle/>
          <a:p>
            <a:r>
              <a:rPr lang="en-US" dirty="0"/>
              <a:t>Caller</a:t>
            </a:r>
          </a:p>
        </p:txBody>
      </p:sp>
      <p:sp>
        <p:nvSpPr>
          <p:cNvPr id="16" name="TextBox 15"/>
          <p:cNvSpPr txBox="1"/>
          <p:nvPr/>
        </p:nvSpPr>
        <p:spPr>
          <a:xfrm>
            <a:off x="6303266" y="3315826"/>
            <a:ext cx="776149" cy="369332"/>
          </a:xfrm>
          <a:prstGeom prst="rect">
            <a:avLst/>
          </a:prstGeom>
          <a:noFill/>
        </p:spPr>
        <p:txBody>
          <a:bodyPr wrap="square" rtlCol="0">
            <a:spAutoFit/>
          </a:bodyPr>
          <a:lstStyle/>
          <a:p>
            <a:r>
              <a:rPr lang="en-US" dirty="0"/>
              <a:t>n = 0</a:t>
            </a:r>
          </a:p>
        </p:txBody>
      </p:sp>
      <p:cxnSp>
        <p:nvCxnSpPr>
          <p:cNvPr id="17" name="Straight Arrow Connector 16"/>
          <p:cNvCxnSpPr/>
          <p:nvPr/>
        </p:nvCxnSpPr>
        <p:spPr>
          <a:xfrm>
            <a:off x="3954001" y="2142972"/>
            <a:ext cx="0" cy="139618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66861" y="3398135"/>
            <a:ext cx="0" cy="60303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749721" y="870112"/>
            <a:ext cx="776149" cy="369332"/>
          </a:xfrm>
          <a:prstGeom prst="rect">
            <a:avLst/>
          </a:prstGeom>
          <a:noFill/>
        </p:spPr>
        <p:txBody>
          <a:bodyPr wrap="square" rtlCol="0">
            <a:spAutoFit/>
          </a:bodyPr>
          <a:lstStyle/>
          <a:p>
            <a:r>
              <a:rPr lang="en-US" dirty="0"/>
              <a:t>n = 1</a:t>
            </a:r>
          </a:p>
        </p:txBody>
      </p:sp>
    </p:spTree>
    <p:extLst>
      <p:ext uri="{BB962C8B-B14F-4D97-AF65-F5344CB8AC3E}">
        <p14:creationId xmlns:p14="http://schemas.microsoft.com/office/powerpoint/2010/main" val="13404190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a:off x="4389731" y="4001726"/>
            <a:ext cx="646354" cy="1553500"/>
          </a:xfrm>
          <a:prstGeom prst="curvedConnector3">
            <a:avLst>
              <a:gd name="adj1" fmla="val 247967"/>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50489" y="305191"/>
            <a:ext cx="888679" cy="369332"/>
          </a:xfrm>
          <a:prstGeom prst="rect">
            <a:avLst/>
          </a:prstGeom>
          <a:noFill/>
          <a:ln w="38100">
            <a:solidFill>
              <a:schemeClr val="tx1"/>
            </a:solidFill>
          </a:ln>
        </p:spPr>
        <p:txBody>
          <a:bodyPr wrap="square" rtlCol="0">
            <a:spAutoFit/>
          </a:bodyPr>
          <a:lstStyle/>
          <a:p>
            <a:r>
              <a:rPr lang="en-US" dirty="0"/>
              <a:t>Caller</a:t>
            </a:r>
          </a:p>
        </p:txBody>
      </p:sp>
      <p:sp>
        <p:nvSpPr>
          <p:cNvPr id="18" name="TextBox 17"/>
          <p:cNvSpPr txBox="1"/>
          <p:nvPr/>
        </p:nvSpPr>
        <p:spPr>
          <a:xfrm>
            <a:off x="6303266" y="3315826"/>
            <a:ext cx="776149" cy="369332"/>
          </a:xfrm>
          <a:prstGeom prst="rect">
            <a:avLst/>
          </a:prstGeom>
          <a:noFill/>
        </p:spPr>
        <p:txBody>
          <a:bodyPr wrap="square" rtlCol="0">
            <a:spAutoFit/>
          </a:bodyPr>
          <a:lstStyle/>
          <a:p>
            <a:r>
              <a:rPr lang="en-US" dirty="0"/>
              <a:t>n = 0</a:t>
            </a:r>
          </a:p>
        </p:txBody>
      </p:sp>
      <p:cxnSp>
        <p:nvCxnSpPr>
          <p:cNvPr id="20" name="Straight Arrow Connector 19"/>
          <p:cNvCxnSpPr/>
          <p:nvPr/>
        </p:nvCxnSpPr>
        <p:spPr>
          <a:xfrm>
            <a:off x="4166861" y="3398135"/>
            <a:ext cx="0" cy="60303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954001" y="2142972"/>
            <a:ext cx="0" cy="139618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749721" y="870112"/>
            <a:ext cx="776149" cy="369332"/>
          </a:xfrm>
          <a:prstGeom prst="rect">
            <a:avLst/>
          </a:prstGeom>
          <a:noFill/>
        </p:spPr>
        <p:txBody>
          <a:bodyPr wrap="square" rtlCol="0">
            <a:spAutoFit/>
          </a:bodyPr>
          <a:lstStyle/>
          <a:p>
            <a:r>
              <a:rPr lang="en-US" dirty="0"/>
              <a:t>n = 1</a:t>
            </a:r>
          </a:p>
        </p:txBody>
      </p:sp>
    </p:spTree>
    <p:extLst>
      <p:ext uri="{BB962C8B-B14F-4D97-AF65-F5344CB8AC3E}">
        <p14:creationId xmlns:p14="http://schemas.microsoft.com/office/powerpoint/2010/main" val="3803683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a:off x="4389731" y="4001726"/>
            <a:ext cx="646354" cy="1553500"/>
          </a:xfrm>
          <a:prstGeom prst="curvedConnector3">
            <a:avLst>
              <a:gd name="adj1" fmla="val 247967"/>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249562" y="5679533"/>
            <a:ext cx="3110" cy="60930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785770" y="328706"/>
            <a:ext cx="853398" cy="369332"/>
          </a:xfrm>
          <a:prstGeom prst="rect">
            <a:avLst/>
          </a:prstGeom>
          <a:noFill/>
          <a:ln w="38100">
            <a:solidFill>
              <a:schemeClr val="tx1"/>
            </a:solidFill>
          </a:ln>
        </p:spPr>
        <p:txBody>
          <a:bodyPr wrap="square" rtlCol="0">
            <a:spAutoFit/>
          </a:bodyPr>
          <a:lstStyle/>
          <a:p>
            <a:r>
              <a:rPr lang="en-US" dirty="0"/>
              <a:t>Caller</a:t>
            </a:r>
          </a:p>
        </p:txBody>
      </p:sp>
      <p:sp>
        <p:nvSpPr>
          <p:cNvPr id="19" name="TextBox 18"/>
          <p:cNvSpPr txBox="1"/>
          <p:nvPr/>
        </p:nvSpPr>
        <p:spPr>
          <a:xfrm>
            <a:off x="6303266" y="3315826"/>
            <a:ext cx="776149" cy="369332"/>
          </a:xfrm>
          <a:prstGeom prst="rect">
            <a:avLst/>
          </a:prstGeom>
          <a:noFill/>
        </p:spPr>
        <p:txBody>
          <a:bodyPr wrap="square" rtlCol="0">
            <a:spAutoFit/>
          </a:bodyPr>
          <a:lstStyle/>
          <a:p>
            <a:r>
              <a:rPr lang="en-US" dirty="0"/>
              <a:t>n = 0</a:t>
            </a:r>
          </a:p>
        </p:txBody>
      </p:sp>
      <p:cxnSp>
        <p:nvCxnSpPr>
          <p:cNvPr id="21" name="Straight Arrow Connector 20"/>
          <p:cNvCxnSpPr/>
          <p:nvPr/>
        </p:nvCxnSpPr>
        <p:spPr>
          <a:xfrm>
            <a:off x="4166861" y="3398135"/>
            <a:ext cx="0" cy="60303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54001" y="2142972"/>
            <a:ext cx="0" cy="139618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749721" y="870112"/>
            <a:ext cx="776149" cy="369332"/>
          </a:xfrm>
          <a:prstGeom prst="rect">
            <a:avLst/>
          </a:prstGeom>
          <a:noFill/>
        </p:spPr>
        <p:txBody>
          <a:bodyPr wrap="square" rtlCol="0">
            <a:spAutoFit/>
          </a:bodyPr>
          <a:lstStyle/>
          <a:p>
            <a:r>
              <a:rPr lang="en-US" dirty="0"/>
              <a:t>n = 1</a:t>
            </a:r>
          </a:p>
        </p:txBody>
      </p:sp>
    </p:spTree>
    <p:extLst>
      <p:ext uri="{BB962C8B-B14F-4D97-AF65-F5344CB8AC3E}">
        <p14:creationId xmlns:p14="http://schemas.microsoft.com/office/powerpoint/2010/main" val="17907999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a:off x="4389731" y="4001726"/>
            <a:ext cx="646354" cy="1553500"/>
          </a:xfrm>
          <a:prstGeom prst="curvedConnector3">
            <a:avLst>
              <a:gd name="adj1" fmla="val 247967"/>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249562" y="5679533"/>
            <a:ext cx="3110" cy="60930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rot="10800000" flipH="1">
            <a:off x="2861185" y="5074197"/>
            <a:ext cx="35567" cy="1307942"/>
          </a:xfrm>
          <a:prstGeom prst="curvedConnector3">
            <a:avLst>
              <a:gd name="adj1" fmla="val -3738333"/>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750489" y="305191"/>
            <a:ext cx="913392" cy="369332"/>
          </a:xfrm>
          <a:prstGeom prst="rect">
            <a:avLst/>
          </a:prstGeom>
          <a:noFill/>
          <a:ln w="38100">
            <a:solidFill>
              <a:schemeClr val="tx1"/>
            </a:solidFill>
          </a:ln>
        </p:spPr>
        <p:txBody>
          <a:bodyPr wrap="square" rtlCol="0">
            <a:spAutoFit/>
          </a:bodyPr>
          <a:lstStyle/>
          <a:p>
            <a:r>
              <a:rPr lang="en-US" dirty="0"/>
              <a:t>Caller</a:t>
            </a:r>
          </a:p>
        </p:txBody>
      </p:sp>
      <p:sp>
        <p:nvSpPr>
          <p:cNvPr id="20" name="TextBox 19"/>
          <p:cNvSpPr txBox="1"/>
          <p:nvPr/>
        </p:nvSpPr>
        <p:spPr>
          <a:xfrm>
            <a:off x="6303266" y="3315826"/>
            <a:ext cx="776149" cy="369332"/>
          </a:xfrm>
          <a:prstGeom prst="rect">
            <a:avLst/>
          </a:prstGeom>
          <a:noFill/>
        </p:spPr>
        <p:txBody>
          <a:bodyPr wrap="square" rtlCol="0">
            <a:spAutoFit/>
          </a:bodyPr>
          <a:lstStyle/>
          <a:p>
            <a:r>
              <a:rPr lang="en-US" dirty="0"/>
              <a:t>n = 0</a:t>
            </a:r>
          </a:p>
        </p:txBody>
      </p:sp>
      <p:cxnSp>
        <p:nvCxnSpPr>
          <p:cNvPr id="23" name="Straight Arrow Connector 22"/>
          <p:cNvCxnSpPr/>
          <p:nvPr/>
        </p:nvCxnSpPr>
        <p:spPr>
          <a:xfrm>
            <a:off x="4166861" y="3398135"/>
            <a:ext cx="0" cy="60303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54001" y="2142972"/>
            <a:ext cx="0" cy="139618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749721" y="870112"/>
            <a:ext cx="776149" cy="369332"/>
          </a:xfrm>
          <a:prstGeom prst="rect">
            <a:avLst/>
          </a:prstGeom>
          <a:noFill/>
        </p:spPr>
        <p:txBody>
          <a:bodyPr wrap="square" rtlCol="0">
            <a:spAutoFit/>
          </a:bodyPr>
          <a:lstStyle/>
          <a:p>
            <a:r>
              <a:rPr lang="en-US" dirty="0"/>
              <a:t>n = 1</a:t>
            </a:r>
          </a:p>
        </p:txBody>
      </p:sp>
    </p:spTree>
    <p:extLst>
      <p:ext uri="{BB962C8B-B14F-4D97-AF65-F5344CB8AC3E}">
        <p14:creationId xmlns:p14="http://schemas.microsoft.com/office/powerpoint/2010/main" val="161976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a:off x="4389731" y="4001726"/>
            <a:ext cx="646354" cy="1553500"/>
          </a:xfrm>
          <a:prstGeom prst="curvedConnector3">
            <a:avLst>
              <a:gd name="adj1" fmla="val 247967"/>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249562" y="5679533"/>
            <a:ext cx="3110" cy="60930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750489" y="305191"/>
            <a:ext cx="888679" cy="369332"/>
          </a:xfrm>
          <a:prstGeom prst="rect">
            <a:avLst/>
          </a:prstGeom>
          <a:noFill/>
          <a:ln w="38100">
            <a:solidFill>
              <a:schemeClr val="tx1"/>
            </a:solidFill>
          </a:ln>
        </p:spPr>
        <p:txBody>
          <a:bodyPr wrap="square" rtlCol="0">
            <a:spAutoFit/>
          </a:bodyPr>
          <a:lstStyle/>
          <a:p>
            <a:r>
              <a:rPr lang="en-US" dirty="0"/>
              <a:t>Caller</a:t>
            </a:r>
          </a:p>
        </p:txBody>
      </p:sp>
      <p:sp>
        <p:nvSpPr>
          <p:cNvPr id="20" name="TextBox 19"/>
          <p:cNvSpPr txBox="1"/>
          <p:nvPr/>
        </p:nvSpPr>
        <p:spPr>
          <a:xfrm>
            <a:off x="6303266" y="3315826"/>
            <a:ext cx="776149" cy="369332"/>
          </a:xfrm>
          <a:prstGeom prst="rect">
            <a:avLst/>
          </a:prstGeom>
          <a:noFill/>
        </p:spPr>
        <p:txBody>
          <a:bodyPr wrap="square" rtlCol="0">
            <a:spAutoFit/>
          </a:bodyPr>
          <a:lstStyle/>
          <a:p>
            <a:r>
              <a:rPr lang="en-US" dirty="0"/>
              <a:t>n = 0</a:t>
            </a:r>
          </a:p>
        </p:txBody>
      </p:sp>
      <p:cxnSp>
        <p:nvCxnSpPr>
          <p:cNvPr id="22" name="Straight Arrow Connector 21"/>
          <p:cNvCxnSpPr/>
          <p:nvPr/>
        </p:nvCxnSpPr>
        <p:spPr>
          <a:xfrm>
            <a:off x="4166861" y="3398135"/>
            <a:ext cx="0" cy="60303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54001" y="2142972"/>
            <a:ext cx="0" cy="139618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613639" y="5679077"/>
            <a:ext cx="3110" cy="60930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rot="10800000" flipH="1">
            <a:off x="2861185" y="5074197"/>
            <a:ext cx="35567" cy="1307942"/>
          </a:xfrm>
          <a:prstGeom prst="curvedConnector3">
            <a:avLst>
              <a:gd name="adj1" fmla="val -3738333"/>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749721" y="870112"/>
            <a:ext cx="776149" cy="369332"/>
          </a:xfrm>
          <a:prstGeom prst="rect">
            <a:avLst/>
          </a:prstGeom>
          <a:noFill/>
        </p:spPr>
        <p:txBody>
          <a:bodyPr wrap="square" rtlCol="0">
            <a:spAutoFit/>
          </a:bodyPr>
          <a:lstStyle/>
          <a:p>
            <a:r>
              <a:rPr lang="en-US" dirty="0"/>
              <a:t>n = 1</a:t>
            </a:r>
          </a:p>
        </p:txBody>
      </p:sp>
    </p:spTree>
    <p:extLst>
      <p:ext uri="{BB962C8B-B14F-4D97-AF65-F5344CB8AC3E}">
        <p14:creationId xmlns:p14="http://schemas.microsoft.com/office/powerpoint/2010/main" val="19524938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a:off x="4389731" y="4001726"/>
            <a:ext cx="646354" cy="1553500"/>
          </a:xfrm>
          <a:prstGeom prst="curvedConnector3">
            <a:avLst>
              <a:gd name="adj1" fmla="val 247967"/>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249562" y="5679533"/>
            <a:ext cx="3110" cy="60930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p:nvPr/>
        </p:nvCxnSpPr>
        <p:spPr>
          <a:xfrm flipV="1">
            <a:off x="2861185" y="489857"/>
            <a:ext cx="6870643" cy="5892282"/>
          </a:xfrm>
          <a:prstGeom prst="curvedConnector3">
            <a:avLst>
              <a:gd name="adj1" fmla="val -37458"/>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750489" y="305191"/>
            <a:ext cx="888679" cy="369332"/>
          </a:xfrm>
          <a:prstGeom prst="rect">
            <a:avLst/>
          </a:prstGeom>
          <a:noFill/>
          <a:ln w="38100">
            <a:solidFill>
              <a:schemeClr val="tx1"/>
            </a:solidFill>
          </a:ln>
        </p:spPr>
        <p:txBody>
          <a:bodyPr wrap="square" rtlCol="0">
            <a:spAutoFit/>
          </a:bodyPr>
          <a:lstStyle/>
          <a:p>
            <a:r>
              <a:rPr lang="en-US" dirty="0"/>
              <a:t>Caller</a:t>
            </a:r>
          </a:p>
        </p:txBody>
      </p:sp>
      <p:sp>
        <p:nvSpPr>
          <p:cNvPr id="20" name="TextBox 19"/>
          <p:cNvSpPr txBox="1"/>
          <p:nvPr/>
        </p:nvSpPr>
        <p:spPr>
          <a:xfrm>
            <a:off x="6303266" y="3315826"/>
            <a:ext cx="776149" cy="369332"/>
          </a:xfrm>
          <a:prstGeom prst="rect">
            <a:avLst/>
          </a:prstGeom>
          <a:noFill/>
        </p:spPr>
        <p:txBody>
          <a:bodyPr wrap="square" rtlCol="0">
            <a:spAutoFit/>
          </a:bodyPr>
          <a:lstStyle/>
          <a:p>
            <a:r>
              <a:rPr lang="en-US" dirty="0"/>
              <a:t>n = 0</a:t>
            </a:r>
          </a:p>
        </p:txBody>
      </p:sp>
      <p:cxnSp>
        <p:nvCxnSpPr>
          <p:cNvPr id="22" name="Straight Arrow Connector 21"/>
          <p:cNvCxnSpPr/>
          <p:nvPr/>
        </p:nvCxnSpPr>
        <p:spPr>
          <a:xfrm>
            <a:off x="4166861" y="3398135"/>
            <a:ext cx="0" cy="60303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54001" y="2142972"/>
            <a:ext cx="0" cy="139618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613639" y="5679077"/>
            <a:ext cx="3110" cy="60930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p:nvPr/>
        </p:nvCxnSpPr>
        <p:spPr>
          <a:xfrm rot="10800000" flipH="1">
            <a:off x="2861185" y="5074197"/>
            <a:ext cx="35567" cy="1307942"/>
          </a:xfrm>
          <a:prstGeom prst="curvedConnector3">
            <a:avLst>
              <a:gd name="adj1" fmla="val -3738333"/>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10800000" flipV="1">
            <a:off x="5315443" y="513373"/>
            <a:ext cx="4470327" cy="1426738"/>
          </a:xfrm>
          <a:prstGeom prst="curvedConnector3">
            <a:avLst>
              <a:gd name="adj1" fmla="val 50000"/>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49721" y="870112"/>
            <a:ext cx="776149" cy="369332"/>
          </a:xfrm>
          <a:prstGeom prst="rect">
            <a:avLst/>
          </a:prstGeom>
          <a:noFill/>
        </p:spPr>
        <p:txBody>
          <a:bodyPr wrap="square" rtlCol="0">
            <a:spAutoFit/>
          </a:bodyPr>
          <a:lstStyle/>
          <a:p>
            <a:r>
              <a:rPr lang="en-US" dirty="0"/>
              <a:t>n = 1</a:t>
            </a:r>
          </a:p>
        </p:txBody>
      </p:sp>
    </p:spTree>
    <p:extLst>
      <p:ext uri="{BB962C8B-B14F-4D97-AF65-F5344CB8AC3E}">
        <p14:creationId xmlns:p14="http://schemas.microsoft.com/office/powerpoint/2010/main" val="34822972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9507" y="1828798"/>
            <a:ext cx="2320413" cy="1179871"/>
          </a:xfrm>
          <a:prstGeom prst="rect">
            <a:avLst/>
          </a:prstGeom>
          <a:noFill/>
          <a:ln w="38100">
            <a:solidFill>
              <a:schemeClr val="tx1"/>
            </a:solidFill>
          </a:ln>
        </p:spPr>
        <p:txBody>
          <a:bodyPr wrap="square" rtlCol="0">
            <a:noAutofit/>
          </a:bodyPr>
          <a:lstStyle/>
          <a:p>
            <a:r>
              <a:rPr lang="en-US" dirty="0"/>
              <a:t>Build Stack Frame</a:t>
            </a:r>
          </a:p>
        </p:txBody>
      </p:sp>
      <p:sp>
        <p:nvSpPr>
          <p:cNvPr id="6" name="TextBox 5"/>
          <p:cNvSpPr txBox="1"/>
          <p:nvPr/>
        </p:nvSpPr>
        <p:spPr>
          <a:xfrm>
            <a:off x="2959507" y="3008669"/>
            <a:ext cx="2320413" cy="1179871"/>
          </a:xfrm>
          <a:prstGeom prst="rect">
            <a:avLst/>
          </a:prstGeom>
          <a:noFill/>
          <a:ln w="38100">
            <a:solidFill>
              <a:schemeClr val="tx1"/>
            </a:solidFill>
          </a:ln>
        </p:spPr>
        <p:txBody>
          <a:bodyPr wrap="square" rtlCol="0">
            <a:noAutofit/>
          </a:bodyPr>
          <a:lstStyle/>
          <a:p>
            <a:r>
              <a:rPr lang="en-US" dirty="0"/>
              <a:t>terminating condition - YES</a:t>
            </a:r>
          </a:p>
          <a:p>
            <a:endParaRPr lang="en-US" dirty="0"/>
          </a:p>
          <a:p>
            <a:r>
              <a:rPr lang="en-US" dirty="0"/>
              <a:t>BR ENDIF1</a:t>
            </a:r>
          </a:p>
        </p:txBody>
      </p:sp>
      <p:sp>
        <p:nvSpPr>
          <p:cNvPr id="7" name="TextBox 6"/>
          <p:cNvSpPr txBox="1"/>
          <p:nvPr/>
        </p:nvSpPr>
        <p:spPr>
          <a:xfrm>
            <a:off x="2959507" y="4188540"/>
            <a:ext cx="2320413" cy="1179871"/>
          </a:xfrm>
          <a:prstGeom prst="rect">
            <a:avLst/>
          </a:prstGeom>
          <a:noFill/>
          <a:ln w="38100">
            <a:solidFill>
              <a:schemeClr val="tx1"/>
            </a:solidFill>
          </a:ln>
        </p:spPr>
        <p:txBody>
          <a:bodyPr wrap="square" rtlCol="0">
            <a:noAutofit/>
          </a:bodyPr>
          <a:lstStyle/>
          <a:p>
            <a:r>
              <a:rPr lang="en-US" dirty="0"/>
              <a:t>terminating condition - NO</a:t>
            </a:r>
          </a:p>
          <a:p>
            <a:endParaRPr lang="en-US" dirty="0"/>
          </a:p>
          <a:p>
            <a:r>
              <a:rPr lang="en-US" dirty="0"/>
              <a:t>JSR FACT</a:t>
            </a:r>
          </a:p>
        </p:txBody>
      </p:sp>
      <p:sp>
        <p:nvSpPr>
          <p:cNvPr id="8" name="TextBox 7"/>
          <p:cNvSpPr txBox="1"/>
          <p:nvPr/>
        </p:nvSpPr>
        <p:spPr>
          <a:xfrm>
            <a:off x="634180" y="1828798"/>
            <a:ext cx="2320413" cy="1179871"/>
          </a:xfrm>
          <a:prstGeom prst="rect">
            <a:avLst/>
          </a:prstGeom>
          <a:noFill/>
          <a:ln w="38100">
            <a:noFill/>
          </a:ln>
        </p:spPr>
        <p:txBody>
          <a:bodyPr wrap="square" rtlCol="0">
            <a:noAutofit/>
          </a:bodyPr>
          <a:lstStyle/>
          <a:p>
            <a:pPr algn="r"/>
            <a:r>
              <a:rPr lang="en-US" dirty="0"/>
              <a:t>FACT</a:t>
            </a:r>
          </a:p>
        </p:txBody>
      </p:sp>
      <p:sp>
        <p:nvSpPr>
          <p:cNvPr id="9" name="TextBox 8"/>
          <p:cNvSpPr txBox="1"/>
          <p:nvPr/>
        </p:nvSpPr>
        <p:spPr>
          <a:xfrm>
            <a:off x="2959507" y="5368411"/>
            <a:ext cx="2320413" cy="1179871"/>
          </a:xfrm>
          <a:prstGeom prst="rect">
            <a:avLst/>
          </a:prstGeom>
          <a:noFill/>
          <a:ln w="38100">
            <a:solidFill>
              <a:schemeClr val="tx1"/>
            </a:solidFill>
          </a:ln>
        </p:spPr>
        <p:txBody>
          <a:bodyPr wrap="square" rtlCol="0">
            <a:noAutofit/>
          </a:bodyPr>
          <a:lstStyle/>
          <a:p>
            <a:r>
              <a:rPr lang="en-US" dirty="0"/>
              <a:t>Clean up and return</a:t>
            </a:r>
          </a:p>
          <a:p>
            <a:endParaRPr lang="en-US" dirty="0"/>
          </a:p>
          <a:p>
            <a:endParaRPr lang="en-US" dirty="0"/>
          </a:p>
          <a:p>
            <a:r>
              <a:rPr lang="en-US" dirty="0"/>
              <a:t>Ret</a:t>
            </a:r>
          </a:p>
          <a:p>
            <a:endParaRPr lang="en-US" dirty="0"/>
          </a:p>
        </p:txBody>
      </p:sp>
      <p:sp>
        <p:nvSpPr>
          <p:cNvPr id="10" name="TextBox 9"/>
          <p:cNvSpPr txBox="1"/>
          <p:nvPr/>
        </p:nvSpPr>
        <p:spPr>
          <a:xfrm>
            <a:off x="634180" y="5368411"/>
            <a:ext cx="2320413" cy="1179871"/>
          </a:xfrm>
          <a:prstGeom prst="rect">
            <a:avLst/>
          </a:prstGeom>
          <a:noFill/>
          <a:ln w="38100">
            <a:noFill/>
          </a:ln>
        </p:spPr>
        <p:txBody>
          <a:bodyPr wrap="square" rtlCol="0">
            <a:noAutofit/>
          </a:bodyPr>
          <a:lstStyle/>
          <a:p>
            <a:pPr algn="r"/>
            <a:r>
              <a:rPr lang="en-US" dirty="0"/>
              <a:t>ENDIF1</a:t>
            </a:r>
          </a:p>
        </p:txBody>
      </p:sp>
      <p:cxnSp>
        <p:nvCxnSpPr>
          <p:cNvPr id="3" name="Straight Arrow Connector 2"/>
          <p:cNvCxnSpPr/>
          <p:nvPr/>
        </p:nvCxnSpPr>
        <p:spPr>
          <a:xfrm>
            <a:off x="3342968" y="2143430"/>
            <a:ext cx="0" cy="139618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2861187" y="3633019"/>
            <a:ext cx="388375" cy="737415"/>
          </a:xfrm>
          <a:prstGeom prst="curvedConnector3">
            <a:avLst>
              <a:gd name="adj1" fmla="val 250000"/>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2968" y="4454013"/>
            <a:ext cx="0" cy="506364"/>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a:off x="4389731" y="4001726"/>
            <a:ext cx="646354" cy="1553500"/>
          </a:xfrm>
          <a:prstGeom prst="curvedConnector3">
            <a:avLst>
              <a:gd name="adj1" fmla="val 247967"/>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249562" y="5679533"/>
            <a:ext cx="3110" cy="60930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p:nvPr/>
        </p:nvCxnSpPr>
        <p:spPr>
          <a:xfrm flipV="1">
            <a:off x="2861185" y="489857"/>
            <a:ext cx="6870643" cy="5892282"/>
          </a:xfrm>
          <a:prstGeom prst="curvedConnector3">
            <a:avLst>
              <a:gd name="adj1" fmla="val -37458"/>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750489" y="305191"/>
            <a:ext cx="826895" cy="369332"/>
          </a:xfrm>
          <a:prstGeom prst="rect">
            <a:avLst/>
          </a:prstGeom>
          <a:noFill/>
          <a:ln w="38100">
            <a:solidFill>
              <a:schemeClr val="tx1"/>
            </a:solidFill>
          </a:ln>
        </p:spPr>
        <p:txBody>
          <a:bodyPr wrap="square" rtlCol="0">
            <a:spAutoFit/>
          </a:bodyPr>
          <a:lstStyle/>
          <a:p>
            <a:r>
              <a:rPr lang="en-US" dirty="0"/>
              <a:t>Caller</a:t>
            </a:r>
          </a:p>
        </p:txBody>
      </p:sp>
      <p:sp>
        <p:nvSpPr>
          <p:cNvPr id="2" name="TextBox 1"/>
          <p:cNvSpPr txBox="1"/>
          <p:nvPr/>
        </p:nvSpPr>
        <p:spPr>
          <a:xfrm>
            <a:off x="7067656" y="1587364"/>
            <a:ext cx="4586332" cy="1938992"/>
          </a:xfrm>
          <a:prstGeom prst="rect">
            <a:avLst/>
          </a:prstGeom>
          <a:noFill/>
        </p:spPr>
        <p:txBody>
          <a:bodyPr wrap="square" rtlCol="0">
            <a:spAutoFit/>
          </a:bodyPr>
          <a:lstStyle/>
          <a:p>
            <a:r>
              <a:rPr lang="en-US" sz="2400" dirty="0">
                <a:solidFill>
                  <a:srgbClr val="008000"/>
                </a:solidFill>
              </a:rPr>
              <a:t>Note that we didn’t have to account for any of this crazy control-transfer! The stack and the calling sequence handled it automatically!</a:t>
            </a:r>
          </a:p>
        </p:txBody>
      </p:sp>
      <p:sp>
        <p:nvSpPr>
          <p:cNvPr id="20" name="TextBox 19"/>
          <p:cNvSpPr txBox="1"/>
          <p:nvPr/>
        </p:nvSpPr>
        <p:spPr>
          <a:xfrm>
            <a:off x="6303266" y="3315826"/>
            <a:ext cx="776149" cy="369332"/>
          </a:xfrm>
          <a:prstGeom prst="rect">
            <a:avLst/>
          </a:prstGeom>
          <a:noFill/>
        </p:spPr>
        <p:txBody>
          <a:bodyPr wrap="square" rtlCol="0">
            <a:spAutoFit/>
          </a:bodyPr>
          <a:lstStyle/>
          <a:p>
            <a:r>
              <a:rPr lang="en-US" dirty="0"/>
              <a:t>n = 0</a:t>
            </a:r>
          </a:p>
        </p:txBody>
      </p:sp>
      <p:cxnSp>
        <p:nvCxnSpPr>
          <p:cNvPr id="22" name="Straight Arrow Connector 21"/>
          <p:cNvCxnSpPr/>
          <p:nvPr/>
        </p:nvCxnSpPr>
        <p:spPr>
          <a:xfrm>
            <a:off x="4166861" y="3398135"/>
            <a:ext cx="0" cy="60303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54001" y="2142972"/>
            <a:ext cx="0" cy="139618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613639" y="5679077"/>
            <a:ext cx="3110" cy="60930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rot="10800000" flipH="1">
            <a:off x="2861185" y="5074197"/>
            <a:ext cx="35567" cy="1307942"/>
          </a:xfrm>
          <a:prstGeom prst="curvedConnector3">
            <a:avLst>
              <a:gd name="adj1" fmla="val -3738333"/>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flipV="1">
            <a:off x="3967313" y="2015152"/>
            <a:ext cx="844837" cy="2905890"/>
          </a:xfrm>
          <a:prstGeom prst="curvedConnector3">
            <a:avLst>
              <a:gd name="adj1" fmla="val 270468"/>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152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3FDDA37-FF3D-0C46-81A6-E6632A6163C1}"/>
              </a:ext>
            </a:extLst>
          </p:cNvPr>
          <p:cNvSpPr>
            <a:spLocks noGrp="1"/>
          </p:cNvSpPr>
          <p:nvPr>
            <p:ph type="title"/>
          </p:nvPr>
        </p:nvSpPr>
        <p:spPr/>
        <p:txBody>
          <a:bodyPr/>
          <a:lstStyle/>
          <a:p>
            <a:r>
              <a:rPr lang="en-US" dirty="0">
                <a:cs typeface="Courier New" panose="02070309020205020404" pitchFamily="49" charset="0"/>
              </a:rPr>
              <a:t>What about MULT?</a:t>
            </a:r>
            <a:endParaRPr lang="en-US" dirty="0"/>
          </a:p>
        </p:txBody>
      </p:sp>
      <p:sp>
        <p:nvSpPr>
          <p:cNvPr id="3" name="Content Placeholder 2"/>
          <p:cNvSpPr>
            <a:spLocks noGrp="1"/>
          </p:cNvSpPr>
          <p:nvPr>
            <p:ph idx="1"/>
          </p:nvPr>
        </p:nvSpPr>
        <p:spPr>
          <a:xfrm>
            <a:off x="584831" y="1252700"/>
            <a:ext cx="8955132" cy="5170866"/>
          </a:xfrm>
        </p:spPr>
        <p:txBody>
          <a:bodyPr>
            <a:normAutofit fontScale="85000" lnSpcReduction="10000"/>
          </a:bodyPr>
          <a:lstStyle/>
          <a:p>
            <a:pPr marL="0" indent="0">
              <a:spcBef>
                <a:spcPts val="600"/>
              </a:spcBef>
              <a:buNone/>
            </a:pPr>
            <a:r>
              <a:rPr lang="en-US" sz="4000" dirty="0">
                <a:cs typeface="Courier New" panose="02070309020205020404" pitchFamily="49" charset="0"/>
              </a:rPr>
              <a:t> </a:t>
            </a:r>
          </a:p>
          <a:p>
            <a:pPr marL="0" indent="0">
              <a:spcBef>
                <a:spcPts val="600"/>
              </a:spcBef>
              <a:buNone/>
            </a:pPr>
            <a:endParaRPr lang="en-US" sz="2400" b="1" dirty="0">
              <a:solidFill>
                <a:srgbClr val="008000"/>
              </a:solidFill>
              <a:latin typeface="Courier New" panose="02070309020205020404" pitchFamily="49" charset="0"/>
              <a:cs typeface="Courier New" panose="02070309020205020404" pitchFamily="49" charset="0"/>
            </a:endParaRPr>
          </a:p>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 Set up stack frame template</a:t>
            </a:r>
          </a:p>
          <a:p>
            <a:pPr marL="0" indent="0">
              <a:spcBef>
                <a:spcPts val="600"/>
              </a:spcBef>
              <a:buNone/>
            </a:pPr>
            <a:r>
              <a:rPr lang="en-US" sz="2400" b="1" dirty="0">
                <a:latin typeface="Courier New" panose="02070309020205020404" pitchFamily="49" charset="0"/>
                <a:cs typeface="Courier New" panose="02070309020205020404" pitchFamily="49" charset="0"/>
              </a:rPr>
              <a:t>MULT		ADD	R6, R6, -4; Allocate space rv,ra,fp,lv1</a:t>
            </a:r>
          </a:p>
          <a:p>
            <a:pPr marL="0" indent="0">
              <a:spcBef>
                <a:spcPts val="600"/>
              </a:spcBef>
              <a:buNone/>
            </a:pPr>
            <a:r>
              <a:rPr lang="en-US" sz="2400" b="1" dirty="0">
                <a:latin typeface="Courier New" panose="02070309020205020404" pitchFamily="49" charset="0"/>
                <a:cs typeface="Courier New" panose="02070309020205020404" pitchFamily="49" charset="0"/>
              </a:rPr>
              <a:t>		STR	R7, R6, 2	; Save Ret </a:t>
            </a:r>
            <a:r>
              <a:rPr lang="en-US" sz="2400" b="1" dirty="0" err="1">
                <a:latin typeface="Courier New" panose="02070309020205020404" pitchFamily="49" charset="0"/>
                <a:cs typeface="Courier New" panose="02070309020205020404" pitchFamily="49" charset="0"/>
              </a:rPr>
              <a:t>Addr</a:t>
            </a:r>
            <a:endParaRPr lang="en-US" sz="2400" b="1" dirty="0">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STR	R5, R6, 1	; Save Old FP</a:t>
            </a:r>
          </a:p>
          <a:p>
            <a:pPr marL="0" indent="0">
              <a:spcBef>
                <a:spcPts val="600"/>
              </a:spcBef>
              <a:buNone/>
            </a:pPr>
            <a:r>
              <a:rPr lang="en-US" sz="2400" b="1" dirty="0">
                <a:latin typeface="Courier New" panose="02070309020205020404" pitchFamily="49" charset="0"/>
                <a:cs typeface="Courier New" panose="02070309020205020404" pitchFamily="49" charset="0"/>
              </a:rPr>
              <a:t>		ADD	R5, R6, 0	; Copy SP to FP</a:t>
            </a:r>
          </a:p>
          <a:p>
            <a:pPr marL="0" indent="0">
              <a:spcBef>
                <a:spcPts val="600"/>
              </a:spcBef>
              <a:buNone/>
            </a:pPr>
            <a:r>
              <a:rPr lang="en-US" sz="2400" b="1" dirty="0">
                <a:latin typeface="Courier New" panose="02070309020205020404" pitchFamily="49" charset="0"/>
                <a:cs typeface="Courier New" panose="02070309020205020404" pitchFamily="49" charset="0"/>
              </a:rPr>
              <a:t>		ADD	R6, R6, </a:t>
            </a:r>
            <a:r>
              <a:rPr lang="en-US" sz="2400" b="1" dirty="0">
                <a:solidFill>
                  <a:srgbClr val="FF0000"/>
                </a:solidFill>
                <a:latin typeface="Courier New" panose="02070309020205020404" pitchFamily="49" charset="0"/>
                <a:cs typeface="Courier New" panose="02070309020205020404" pitchFamily="49" charset="0"/>
              </a:rPr>
              <a:t>-5</a:t>
            </a:r>
            <a:r>
              <a:rPr lang="en-US" sz="2400" b="1" dirty="0">
                <a:latin typeface="Courier New" panose="02070309020205020404" pitchFamily="49" charset="0"/>
                <a:cs typeface="Courier New" panose="02070309020205020404" pitchFamily="49" charset="0"/>
              </a:rPr>
              <a:t>; Make room for saved regs</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STR 	R0, R5, -1	</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STR 	R1, R5, -2	</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STR 	R2, R5, -3</a:t>
            </a:r>
            <a:r>
              <a:rPr lang="en-US" sz="2400" b="1" dirty="0">
                <a:latin typeface="Courier New" panose="02070309020205020404" pitchFamily="49" charset="0"/>
                <a:cs typeface="Courier New" panose="02070309020205020404" pitchFamily="49" charset="0"/>
              </a:rPr>
              <a:t>	</a:t>
            </a:r>
          </a:p>
          <a:p>
            <a:pPr marL="0" indent="0">
              <a:spcBef>
                <a:spcPts val="600"/>
              </a:spcBef>
              <a:buNone/>
            </a:pPr>
            <a:r>
              <a:rPr lang="en-US" b="1" dirty="0">
                <a:solidFill>
                  <a:srgbClr val="FF0000"/>
                </a:solidFill>
                <a:latin typeface="Courier New" panose="02070309020205020404" pitchFamily="49" charset="0"/>
                <a:cs typeface="Courier New" panose="02070309020205020404" pitchFamily="49" charset="0"/>
              </a:rPr>
              <a:t>		STR 	R3, R5, -4</a:t>
            </a:r>
            <a:r>
              <a:rPr lang="en-US" b="1" dirty="0">
                <a:latin typeface="Courier New" panose="02070309020205020404" pitchFamily="49" charset="0"/>
                <a:cs typeface="Courier New" panose="02070309020205020404" pitchFamily="49" charset="0"/>
              </a:rPr>
              <a:t>	</a:t>
            </a:r>
          </a:p>
          <a:p>
            <a:pPr marL="0" indent="0">
              <a:spcBef>
                <a:spcPts val="600"/>
              </a:spcBef>
              <a:buNone/>
            </a:pPr>
            <a:r>
              <a:rPr lang="en-US" b="1" dirty="0">
                <a:solidFill>
                  <a:srgbClr val="FF0000"/>
                </a:solidFill>
                <a:latin typeface="Courier New" panose="02070309020205020404" pitchFamily="49" charset="0"/>
                <a:cs typeface="Courier New" panose="02070309020205020404" pitchFamily="49" charset="0"/>
              </a:rPr>
              <a:t>		STR 	R4, R5, -5</a:t>
            </a:r>
            <a:r>
              <a:rPr lang="en-US" b="1" dirty="0">
                <a:latin typeface="Courier New" panose="02070309020205020404" pitchFamily="49" charset="0"/>
                <a:cs typeface="Courier New" panose="02070309020205020404" pitchFamily="49" charset="0"/>
              </a:rPr>
              <a:t>	</a:t>
            </a:r>
          </a:p>
          <a:p>
            <a:pPr marL="0" indent="0">
              <a:spcBef>
                <a:spcPts val="600"/>
              </a:spcBef>
              <a:buNone/>
            </a:pPr>
            <a:endParaRPr lang="en-US" b="1" dirty="0">
              <a:latin typeface="Courier New" panose="02070309020205020404" pitchFamily="49" charset="0"/>
              <a:cs typeface="Courier New" panose="02070309020205020404" pitchFamily="49" charset="0"/>
            </a:endParaRPr>
          </a:p>
          <a:p>
            <a:pPr marL="0" indent="0">
              <a:spcBef>
                <a:spcPts val="600"/>
              </a:spcBef>
              <a:buNone/>
            </a:pPr>
            <a:endParaRPr lang="en-US" sz="2400" b="1" dirty="0">
              <a:latin typeface="Courier New" panose="02070309020205020404" pitchFamily="49" charset="0"/>
              <a:cs typeface="Courier New" panose="02070309020205020404" pitchFamily="49" charset="0"/>
            </a:endParaRPr>
          </a:p>
        </p:txBody>
      </p:sp>
      <p:sp>
        <p:nvSpPr>
          <p:cNvPr id="4" name="TextBox 3"/>
          <p:cNvSpPr txBox="1"/>
          <p:nvPr/>
        </p:nvSpPr>
        <p:spPr>
          <a:xfrm>
            <a:off x="10334257" y="5571069"/>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p>
        </p:txBody>
      </p:sp>
      <p:sp>
        <p:nvSpPr>
          <p:cNvPr id="5" name="TextBox 4"/>
          <p:cNvSpPr txBox="1"/>
          <p:nvPr/>
        </p:nvSpPr>
        <p:spPr>
          <a:xfrm>
            <a:off x="10334257" y="5155518"/>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6" name="TextBox 5"/>
          <p:cNvSpPr txBox="1"/>
          <p:nvPr/>
        </p:nvSpPr>
        <p:spPr>
          <a:xfrm>
            <a:off x="10334257" y="4739967"/>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34257" y="4324416"/>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34257" y="3908865"/>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11" name="Right Arrow 10"/>
          <p:cNvSpPr/>
          <p:nvPr/>
        </p:nvSpPr>
        <p:spPr>
          <a:xfrm>
            <a:off x="9543047" y="3701089"/>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12" name="TextBox 11"/>
          <p:cNvSpPr txBox="1"/>
          <p:nvPr/>
        </p:nvSpPr>
        <p:spPr>
          <a:xfrm>
            <a:off x="10334257" y="3493314"/>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13" name="TextBox 12"/>
          <p:cNvSpPr txBox="1"/>
          <p:nvPr/>
        </p:nvSpPr>
        <p:spPr>
          <a:xfrm>
            <a:off x="10334257" y="3077763"/>
            <a:ext cx="1694329" cy="415551"/>
          </a:xfrm>
          <a:prstGeom prst="rect">
            <a:avLst/>
          </a:prstGeom>
          <a:noFill/>
          <a:ln w="28575">
            <a:solidFill>
              <a:schemeClr val="tx1"/>
            </a:solidFill>
          </a:ln>
        </p:spPr>
        <p:txBody>
          <a:bodyPr wrap="square" rtlCol="0">
            <a:noAutofit/>
          </a:bodyPr>
          <a:lstStyle/>
          <a:p>
            <a:r>
              <a:rPr lang="en-US" dirty="0"/>
              <a:t>Saved R1</a:t>
            </a:r>
          </a:p>
        </p:txBody>
      </p:sp>
      <p:sp>
        <p:nvSpPr>
          <p:cNvPr id="16" name="Right Arrow 15"/>
          <p:cNvSpPr/>
          <p:nvPr/>
        </p:nvSpPr>
        <p:spPr>
          <a:xfrm>
            <a:off x="9545363" y="1622545"/>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9" name="TextBox 18"/>
          <p:cNvSpPr txBox="1"/>
          <p:nvPr/>
        </p:nvSpPr>
        <p:spPr>
          <a:xfrm>
            <a:off x="10335027" y="5932005"/>
            <a:ext cx="1694329" cy="369332"/>
          </a:xfrm>
          <a:prstGeom prst="rect">
            <a:avLst/>
          </a:prstGeom>
          <a:noFill/>
          <a:ln w="28575">
            <a:solidFill>
              <a:schemeClr val="tx1"/>
            </a:solidFill>
          </a:ln>
        </p:spPr>
        <p:txBody>
          <a:bodyPr wrap="square" rtlCol="0">
            <a:noAutofit/>
          </a:bodyPr>
          <a:lstStyle/>
          <a:p>
            <a:r>
              <a:rPr lang="en-US" dirty="0"/>
              <a:t>Rightmost </a:t>
            </a:r>
            <a:r>
              <a:rPr lang="en-US" dirty="0" err="1"/>
              <a:t>arg</a:t>
            </a:r>
            <a:endParaRPr lang="en-US" dirty="0"/>
          </a:p>
        </p:txBody>
      </p:sp>
      <p:sp>
        <p:nvSpPr>
          <p:cNvPr id="20" name="TextBox 19"/>
          <p:cNvSpPr txBox="1"/>
          <p:nvPr/>
        </p:nvSpPr>
        <p:spPr>
          <a:xfrm>
            <a:off x="10335025" y="2661423"/>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4" name="Folded Corner 13"/>
          <p:cNvSpPr/>
          <p:nvPr/>
        </p:nvSpPr>
        <p:spPr>
          <a:xfrm>
            <a:off x="6108131" y="4503409"/>
            <a:ext cx="2664542" cy="1766677"/>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mic Sans MS" panose="030F0702030302020204" pitchFamily="66" charset="0"/>
              </a:rPr>
              <a:t>Note well that this is the same preamble code we used for fact()!</a:t>
            </a:r>
          </a:p>
        </p:txBody>
      </p:sp>
      <p:sp>
        <p:nvSpPr>
          <p:cNvPr id="17" name="TextBox 16">
            <a:extLst>
              <a:ext uri="{FF2B5EF4-FFF2-40B4-BE49-F238E27FC236}">
                <a16:creationId xmlns:a16="http://schemas.microsoft.com/office/drawing/2014/main" id="{8098C993-6A43-6842-9DBF-201092DB11EF}"/>
              </a:ext>
            </a:extLst>
          </p:cNvPr>
          <p:cNvSpPr txBox="1"/>
          <p:nvPr/>
        </p:nvSpPr>
        <p:spPr>
          <a:xfrm>
            <a:off x="10331941" y="2242326"/>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8" name="TextBox 17">
            <a:extLst>
              <a:ext uri="{FF2B5EF4-FFF2-40B4-BE49-F238E27FC236}">
                <a16:creationId xmlns:a16="http://schemas.microsoft.com/office/drawing/2014/main" id="{1C9078DB-37D0-C14C-A7A0-15D0997A73F3}"/>
              </a:ext>
            </a:extLst>
          </p:cNvPr>
          <p:cNvSpPr txBox="1"/>
          <p:nvPr/>
        </p:nvSpPr>
        <p:spPr>
          <a:xfrm>
            <a:off x="10328857" y="1823229"/>
            <a:ext cx="1694329"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4951632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8462" y="465438"/>
            <a:ext cx="9725025" cy="6292850"/>
          </a:xfrm>
        </p:spPr>
        <p:txBody>
          <a:bodyPr>
            <a:normAutofit fontScale="92500" lnSpcReduction="20000"/>
          </a:bodyPr>
          <a:lstStyle/>
          <a:p>
            <a:pPr marL="0" indent="0">
              <a:spcBef>
                <a:spcPts val="600"/>
              </a:spcBef>
              <a:buNone/>
            </a:pPr>
            <a:r>
              <a:rPr lang="en-US" sz="2400" b="1" dirty="0">
                <a:solidFill>
                  <a:schemeClr val="accent1">
                    <a:lumMod val="75000"/>
                  </a:schemeClr>
                </a:solidFill>
                <a:latin typeface="Courier New" panose="02070309020205020404" pitchFamily="49" charset="0"/>
                <a:cs typeface="Courier New" panose="02070309020205020404" pitchFamily="49" charset="0"/>
              </a:rPr>
              <a:t>; R0 = 0</a:t>
            </a:r>
          </a:p>
          <a:p>
            <a:pPr marL="0" indent="0">
              <a:spcBef>
                <a:spcPts val="600"/>
              </a:spcBef>
              <a:buNone/>
            </a:pPr>
            <a:r>
              <a:rPr lang="en-US" sz="2400" b="1" dirty="0">
                <a:latin typeface="Courier New" panose="02070309020205020404" pitchFamily="49" charset="0"/>
                <a:cs typeface="Courier New" panose="02070309020205020404" pitchFamily="49" charset="0"/>
              </a:rPr>
              <a:t>		AND	R0, R0, 0</a:t>
            </a:r>
          </a:p>
          <a:p>
            <a:pPr marL="0" indent="0">
              <a:spcBef>
                <a:spcPts val="600"/>
              </a:spcBef>
              <a:buNone/>
            </a:pPr>
            <a:r>
              <a:rPr lang="en-US" sz="2400" b="1" dirty="0">
                <a:solidFill>
                  <a:srgbClr val="2E75B6"/>
                </a:solidFill>
                <a:latin typeface="Courier New" panose="02070309020205020404" pitchFamily="49" charset="0"/>
                <a:cs typeface="Courier New" panose="02070309020205020404" pitchFamily="49" charset="0"/>
              </a:rPr>
              <a:t>; R1 = arg1</a:t>
            </a:r>
          </a:p>
          <a:p>
            <a:pPr marL="0" indent="0">
              <a:spcBef>
                <a:spcPts val="600"/>
              </a:spcBef>
              <a:buNone/>
            </a:pPr>
            <a:r>
              <a:rPr lang="en-US" sz="2400" b="1" dirty="0">
                <a:latin typeface="Courier New" panose="02070309020205020404" pitchFamily="49" charset="0"/>
                <a:cs typeface="Courier New" panose="02070309020205020404" pitchFamily="49" charset="0"/>
              </a:rPr>
              <a:t>		LDR	R1, R5, 4</a:t>
            </a:r>
          </a:p>
          <a:p>
            <a:pPr marL="0" indent="0">
              <a:spcBef>
                <a:spcPts val="600"/>
              </a:spcBef>
              <a:buNone/>
            </a:pPr>
            <a:r>
              <a:rPr lang="en-US" sz="2400" b="1" dirty="0">
                <a:solidFill>
                  <a:srgbClr val="2E75B6"/>
                </a:solidFill>
                <a:latin typeface="Courier New" panose="02070309020205020404" pitchFamily="49" charset="0"/>
                <a:cs typeface="Courier New" panose="02070309020205020404" pitchFamily="49" charset="0"/>
              </a:rPr>
              <a:t>; R2 = arg2</a:t>
            </a:r>
          </a:p>
          <a:p>
            <a:pPr marL="0" indent="0">
              <a:spcBef>
                <a:spcPts val="600"/>
              </a:spcBef>
              <a:buNone/>
            </a:pPr>
            <a:r>
              <a:rPr lang="en-US" sz="2400" b="1" dirty="0">
                <a:latin typeface="Courier New" panose="02070309020205020404" pitchFamily="49" charset="0"/>
                <a:cs typeface="Courier New" panose="02070309020205020404" pitchFamily="49" charset="0"/>
              </a:rPr>
              <a:t>		LDR	R2, R5, 5</a:t>
            </a:r>
          </a:p>
          <a:p>
            <a:pPr marL="0" indent="0">
              <a:spcBef>
                <a:spcPts val="600"/>
              </a:spcBef>
              <a:buNone/>
            </a:pPr>
            <a:r>
              <a:rPr lang="en-US" sz="2400" b="1" dirty="0">
                <a:solidFill>
                  <a:srgbClr val="2E75B6"/>
                </a:solidFill>
                <a:latin typeface="Courier New" panose="02070309020205020404" pitchFamily="49" charset="0"/>
                <a:cs typeface="Courier New" panose="02070309020205020404" pitchFamily="49" charset="0"/>
              </a:rPr>
              <a:t>; while (R1 &gt; 0) {</a:t>
            </a:r>
          </a:p>
          <a:p>
            <a:pPr marL="0" indent="0">
              <a:spcBef>
                <a:spcPts val="600"/>
              </a:spcBef>
              <a:buNone/>
            </a:pPr>
            <a:r>
              <a:rPr lang="en-US" sz="2400" b="1" dirty="0">
                <a:latin typeface="Courier New" panose="02070309020205020404" pitchFamily="49" charset="0"/>
                <a:cs typeface="Courier New" panose="02070309020205020404" pitchFamily="49" charset="0"/>
              </a:rPr>
              <a:t>WHILE2	ADD	R1, R1, 0</a:t>
            </a:r>
          </a:p>
          <a:p>
            <a:pPr marL="0" indent="0">
              <a:spcBef>
                <a:spcPts val="600"/>
              </a:spcBef>
              <a:buNone/>
            </a:pPr>
            <a:r>
              <a:rPr lang="en-US" sz="2400" b="1" dirty="0">
                <a:latin typeface="Courier New" panose="02070309020205020404" pitchFamily="49" charset="0"/>
                <a:cs typeface="Courier New" panose="02070309020205020404" pitchFamily="49" charset="0"/>
              </a:rPr>
              <a:t>		BRNZ	ENDWHILE2</a:t>
            </a:r>
          </a:p>
          <a:p>
            <a:pPr marL="0" indent="0">
              <a:spcBef>
                <a:spcPts val="600"/>
              </a:spcBef>
              <a:buNone/>
            </a:pPr>
            <a:r>
              <a:rPr lang="en-US" sz="2400" b="1" dirty="0">
                <a:solidFill>
                  <a:srgbClr val="2E75B6"/>
                </a:solidFill>
                <a:latin typeface="Courier New" panose="02070309020205020404" pitchFamily="49" charset="0"/>
                <a:cs typeface="Courier New" panose="02070309020205020404" pitchFamily="49" charset="0"/>
              </a:rPr>
              <a:t>;	R0 += R2</a:t>
            </a:r>
          </a:p>
          <a:p>
            <a:pPr marL="0" indent="0">
              <a:spcBef>
                <a:spcPts val="600"/>
              </a:spcBef>
              <a:buNone/>
            </a:pPr>
            <a:r>
              <a:rPr lang="en-US" sz="2400" b="1" dirty="0">
                <a:latin typeface="Courier New" panose="02070309020205020404" pitchFamily="49" charset="0"/>
                <a:cs typeface="Courier New" panose="02070309020205020404" pitchFamily="49" charset="0"/>
              </a:rPr>
              <a:t>		ADD	R0, R0, R2</a:t>
            </a:r>
          </a:p>
          <a:p>
            <a:pPr marL="0" indent="0">
              <a:spcBef>
                <a:spcPts val="600"/>
              </a:spcBef>
              <a:buNone/>
            </a:pPr>
            <a:r>
              <a:rPr lang="en-US" sz="2400" b="1" dirty="0">
                <a:solidFill>
                  <a:srgbClr val="2E75B6"/>
                </a:solidFill>
                <a:latin typeface="Courier New" panose="02070309020205020404" pitchFamily="49" charset="0"/>
                <a:cs typeface="Courier New" panose="02070309020205020404" pitchFamily="49" charset="0"/>
              </a:rPr>
              <a:t>;	R1 -= 1</a:t>
            </a:r>
          </a:p>
          <a:p>
            <a:pPr marL="0" indent="0">
              <a:spcBef>
                <a:spcPts val="600"/>
              </a:spcBef>
              <a:buNone/>
            </a:pPr>
            <a:r>
              <a:rPr lang="en-US" sz="2400" b="1" dirty="0">
                <a:latin typeface="Courier New" panose="02070309020205020404" pitchFamily="49" charset="0"/>
                <a:cs typeface="Courier New" panose="02070309020205020404" pitchFamily="49" charset="0"/>
              </a:rPr>
              <a:t>		ADD	R1, R1, -1</a:t>
            </a:r>
          </a:p>
          <a:p>
            <a:pPr marL="0" indent="0">
              <a:spcBef>
                <a:spcPts val="600"/>
              </a:spcBef>
              <a:buNone/>
            </a:pPr>
            <a:r>
              <a:rPr lang="en-US" sz="2400" b="1" dirty="0">
                <a:solidFill>
                  <a:srgbClr val="2E75B6"/>
                </a:solidFill>
                <a:latin typeface="Courier New" panose="02070309020205020404" pitchFamily="49" charset="0"/>
                <a:cs typeface="Courier New" panose="02070309020205020404" pitchFamily="49" charset="0"/>
              </a:rPr>
              <a:t>; }</a:t>
            </a:r>
          </a:p>
          <a:p>
            <a:pPr marL="0" indent="0">
              <a:spcBef>
                <a:spcPts val="600"/>
              </a:spcBef>
              <a:buNone/>
            </a:pPr>
            <a:r>
              <a:rPr lang="en-US" sz="2400" b="1" dirty="0">
                <a:latin typeface="Courier New" panose="02070309020205020404" pitchFamily="49" charset="0"/>
                <a:cs typeface="Courier New" panose="02070309020205020404" pitchFamily="49" charset="0"/>
              </a:rPr>
              <a:t>		BR	WHILE2</a:t>
            </a:r>
          </a:p>
          <a:p>
            <a:pPr marL="0" indent="0">
              <a:spcBef>
                <a:spcPts val="600"/>
              </a:spcBef>
              <a:buNone/>
            </a:pPr>
            <a:r>
              <a:rPr lang="en-US" sz="2400" b="1" dirty="0">
                <a:solidFill>
                  <a:srgbClr val="2E75B6"/>
                </a:solidFill>
                <a:latin typeface="Courier New" panose="02070309020205020404" pitchFamily="49" charset="0"/>
                <a:cs typeface="Courier New" panose="02070309020205020404" pitchFamily="49" charset="0"/>
              </a:rPr>
              <a:t>; answer = R0</a:t>
            </a:r>
          </a:p>
          <a:p>
            <a:pPr marL="0" indent="0">
              <a:spcBef>
                <a:spcPts val="600"/>
              </a:spcBef>
              <a:buNone/>
            </a:pPr>
            <a:r>
              <a:rPr lang="en-US" sz="2400" b="1" dirty="0">
                <a:latin typeface="Courier New" panose="02070309020205020404" pitchFamily="49" charset="0"/>
                <a:cs typeface="Courier New" panose="02070309020205020404" pitchFamily="49" charset="0"/>
              </a:rPr>
              <a:t>ENDWHILE2	STR	R0, R5, 0</a:t>
            </a:r>
          </a:p>
        </p:txBody>
      </p:sp>
      <p:sp>
        <p:nvSpPr>
          <p:cNvPr id="19" name="TextBox 18"/>
          <p:cNvSpPr txBox="1"/>
          <p:nvPr/>
        </p:nvSpPr>
        <p:spPr>
          <a:xfrm>
            <a:off x="10334257" y="5571069"/>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p>
        </p:txBody>
      </p:sp>
      <p:sp>
        <p:nvSpPr>
          <p:cNvPr id="20" name="TextBox 19"/>
          <p:cNvSpPr txBox="1"/>
          <p:nvPr/>
        </p:nvSpPr>
        <p:spPr>
          <a:xfrm>
            <a:off x="10334257" y="5155518"/>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21" name="TextBox 20"/>
          <p:cNvSpPr txBox="1"/>
          <p:nvPr/>
        </p:nvSpPr>
        <p:spPr>
          <a:xfrm>
            <a:off x="10334257" y="4739967"/>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22" name="TextBox 21"/>
          <p:cNvSpPr txBox="1"/>
          <p:nvPr/>
        </p:nvSpPr>
        <p:spPr>
          <a:xfrm>
            <a:off x="10334257" y="4324416"/>
            <a:ext cx="1694329" cy="415551"/>
          </a:xfrm>
          <a:prstGeom prst="rect">
            <a:avLst/>
          </a:prstGeom>
          <a:noFill/>
          <a:ln w="28575">
            <a:solidFill>
              <a:schemeClr val="tx1"/>
            </a:solidFill>
          </a:ln>
        </p:spPr>
        <p:txBody>
          <a:bodyPr wrap="square" rtlCol="0">
            <a:noAutofit/>
          </a:bodyPr>
          <a:lstStyle/>
          <a:p>
            <a:r>
              <a:rPr lang="en-US" dirty="0"/>
              <a:t>Old FP</a:t>
            </a:r>
          </a:p>
        </p:txBody>
      </p:sp>
      <p:sp>
        <p:nvSpPr>
          <p:cNvPr id="23" name="TextBox 22"/>
          <p:cNvSpPr txBox="1"/>
          <p:nvPr/>
        </p:nvSpPr>
        <p:spPr>
          <a:xfrm>
            <a:off x="10334257" y="3908865"/>
            <a:ext cx="1694329" cy="415551"/>
          </a:xfrm>
          <a:prstGeom prst="rect">
            <a:avLst/>
          </a:prstGeom>
          <a:noFill/>
          <a:ln w="28575">
            <a:solidFill>
              <a:schemeClr val="tx1"/>
            </a:solidFill>
          </a:ln>
        </p:spPr>
        <p:txBody>
          <a:bodyPr wrap="square" rtlCol="0">
            <a:noAutofit/>
          </a:bodyPr>
          <a:lstStyle/>
          <a:p>
            <a:r>
              <a:rPr lang="en-US" b="1" dirty="0">
                <a:latin typeface="Courier New" panose="02070309020205020404" pitchFamily="49" charset="0"/>
                <a:cs typeface="Courier New" panose="02070309020205020404" pitchFamily="49" charset="0"/>
              </a:rPr>
              <a:t>answer</a:t>
            </a:r>
          </a:p>
        </p:txBody>
      </p:sp>
      <p:sp>
        <p:nvSpPr>
          <p:cNvPr id="24" name="Right Arrow 23"/>
          <p:cNvSpPr/>
          <p:nvPr/>
        </p:nvSpPr>
        <p:spPr>
          <a:xfrm>
            <a:off x="9543047" y="3701089"/>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25" name="TextBox 24"/>
          <p:cNvSpPr txBox="1"/>
          <p:nvPr/>
        </p:nvSpPr>
        <p:spPr>
          <a:xfrm>
            <a:off x="10334257" y="3493314"/>
            <a:ext cx="1694329" cy="415551"/>
          </a:xfrm>
          <a:prstGeom prst="rect">
            <a:avLst/>
          </a:prstGeom>
          <a:noFill/>
          <a:ln w="28575">
            <a:solidFill>
              <a:schemeClr val="tx1"/>
            </a:solidFill>
          </a:ln>
        </p:spPr>
        <p:txBody>
          <a:bodyPr wrap="square" rtlCol="0">
            <a:noAutofit/>
          </a:bodyPr>
          <a:lstStyle/>
          <a:p>
            <a:r>
              <a:rPr lang="en-US" dirty="0"/>
              <a:t>Saved R0</a:t>
            </a:r>
          </a:p>
          <a:p>
            <a:endParaRPr lang="en-US" dirty="0"/>
          </a:p>
        </p:txBody>
      </p:sp>
      <p:sp>
        <p:nvSpPr>
          <p:cNvPr id="26" name="TextBox 25"/>
          <p:cNvSpPr txBox="1"/>
          <p:nvPr/>
        </p:nvSpPr>
        <p:spPr>
          <a:xfrm>
            <a:off x="10334257" y="3077763"/>
            <a:ext cx="1694329" cy="415551"/>
          </a:xfrm>
          <a:prstGeom prst="rect">
            <a:avLst/>
          </a:prstGeom>
          <a:noFill/>
          <a:ln w="28575">
            <a:solidFill>
              <a:schemeClr val="tx1"/>
            </a:solidFill>
          </a:ln>
        </p:spPr>
        <p:txBody>
          <a:bodyPr wrap="square" rtlCol="0">
            <a:noAutofit/>
          </a:bodyPr>
          <a:lstStyle/>
          <a:p>
            <a:r>
              <a:rPr lang="en-US" dirty="0"/>
              <a:t>Saved R1</a:t>
            </a:r>
          </a:p>
        </p:txBody>
      </p:sp>
      <p:sp>
        <p:nvSpPr>
          <p:cNvPr id="27" name="Right Arrow 26"/>
          <p:cNvSpPr/>
          <p:nvPr/>
        </p:nvSpPr>
        <p:spPr>
          <a:xfrm>
            <a:off x="9542189" y="1634685"/>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28" name="TextBox 27"/>
          <p:cNvSpPr txBox="1"/>
          <p:nvPr/>
        </p:nvSpPr>
        <p:spPr>
          <a:xfrm>
            <a:off x="10335027" y="5932005"/>
            <a:ext cx="1694329" cy="369332"/>
          </a:xfrm>
          <a:prstGeom prst="rect">
            <a:avLst/>
          </a:prstGeom>
          <a:noFill/>
          <a:ln w="28575">
            <a:solidFill>
              <a:schemeClr val="tx1"/>
            </a:solidFill>
          </a:ln>
        </p:spPr>
        <p:txBody>
          <a:bodyPr wrap="square" rtlCol="0">
            <a:noAutofit/>
          </a:bodyPr>
          <a:lstStyle/>
          <a:p>
            <a:r>
              <a:rPr lang="en-US" dirty="0"/>
              <a:t>Rightmost </a:t>
            </a:r>
            <a:r>
              <a:rPr lang="en-US" dirty="0" err="1"/>
              <a:t>arg</a:t>
            </a:r>
            <a:endParaRPr lang="en-US" dirty="0"/>
          </a:p>
        </p:txBody>
      </p:sp>
      <p:sp>
        <p:nvSpPr>
          <p:cNvPr id="29" name="TextBox 28"/>
          <p:cNvSpPr txBox="1"/>
          <p:nvPr/>
        </p:nvSpPr>
        <p:spPr>
          <a:xfrm>
            <a:off x="10335025" y="2661423"/>
            <a:ext cx="1694329" cy="415551"/>
          </a:xfrm>
          <a:prstGeom prst="rect">
            <a:avLst/>
          </a:prstGeom>
          <a:noFill/>
          <a:ln w="28575">
            <a:solidFill>
              <a:schemeClr val="tx1"/>
            </a:solidFill>
          </a:ln>
        </p:spPr>
        <p:txBody>
          <a:bodyPr wrap="square" rtlCol="0">
            <a:noAutofit/>
          </a:bodyPr>
          <a:lstStyle/>
          <a:p>
            <a:r>
              <a:rPr lang="en-US" dirty="0"/>
              <a:t>Saved R2</a:t>
            </a:r>
          </a:p>
        </p:txBody>
      </p:sp>
      <p:sp>
        <p:nvSpPr>
          <p:cNvPr id="14" name="Folded Corner 13"/>
          <p:cNvSpPr/>
          <p:nvPr/>
        </p:nvSpPr>
        <p:spPr>
          <a:xfrm>
            <a:off x="6425646" y="1211098"/>
            <a:ext cx="2664542" cy="1766677"/>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mic Sans MS" panose="030F0702030302020204" pitchFamily="66" charset="0"/>
              </a:rPr>
              <a:t>This is the usual dumb multiply-by-adding solution.</a:t>
            </a:r>
          </a:p>
        </p:txBody>
      </p:sp>
      <p:sp>
        <p:nvSpPr>
          <p:cNvPr id="15" name="TextBox 14">
            <a:extLst>
              <a:ext uri="{FF2B5EF4-FFF2-40B4-BE49-F238E27FC236}">
                <a16:creationId xmlns:a16="http://schemas.microsoft.com/office/drawing/2014/main" id="{A98E2665-2C3E-D34C-936B-2CA212636952}"/>
              </a:ext>
            </a:extLst>
          </p:cNvPr>
          <p:cNvSpPr txBox="1"/>
          <p:nvPr/>
        </p:nvSpPr>
        <p:spPr>
          <a:xfrm>
            <a:off x="10331941" y="2242326"/>
            <a:ext cx="1694329" cy="415551"/>
          </a:xfrm>
          <a:prstGeom prst="rect">
            <a:avLst/>
          </a:prstGeom>
          <a:noFill/>
          <a:ln w="28575">
            <a:solidFill>
              <a:schemeClr val="tx1"/>
            </a:solidFill>
          </a:ln>
        </p:spPr>
        <p:txBody>
          <a:bodyPr wrap="square" rtlCol="0">
            <a:noAutofit/>
          </a:bodyPr>
          <a:lstStyle/>
          <a:p>
            <a:r>
              <a:rPr lang="en-US" dirty="0"/>
              <a:t>Saved R3</a:t>
            </a:r>
          </a:p>
        </p:txBody>
      </p:sp>
      <p:sp>
        <p:nvSpPr>
          <p:cNvPr id="16" name="TextBox 15">
            <a:extLst>
              <a:ext uri="{FF2B5EF4-FFF2-40B4-BE49-F238E27FC236}">
                <a16:creationId xmlns:a16="http://schemas.microsoft.com/office/drawing/2014/main" id="{5B89BDA6-C475-FF42-B3F5-37116792CDC1}"/>
              </a:ext>
            </a:extLst>
          </p:cNvPr>
          <p:cNvSpPr txBox="1"/>
          <p:nvPr/>
        </p:nvSpPr>
        <p:spPr>
          <a:xfrm>
            <a:off x="10328857" y="1823229"/>
            <a:ext cx="1694329" cy="415551"/>
          </a:xfrm>
          <a:prstGeom prst="rect">
            <a:avLst/>
          </a:prstGeom>
          <a:noFill/>
          <a:ln w="28575">
            <a:solidFill>
              <a:schemeClr val="tx1"/>
            </a:solidFill>
          </a:ln>
        </p:spPr>
        <p:txBody>
          <a:bodyPr wrap="square" rtlCol="0">
            <a:noAutofit/>
          </a:bodyPr>
          <a:lstStyle/>
          <a:p>
            <a:r>
              <a:rPr lang="en-US" dirty="0"/>
              <a:t>Saved R4</a:t>
            </a:r>
          </a:p>
        </p:txBody>
      </p:sp>
    </p:spTree>
    <p:extLst>
      <p:ext uri="{BB962C8B-B14F-4D97-AF65-F5344CB8AC3E}">
        <p14:creationId xmlns:p14="http://schemas.microsoft.com/office/powerpoint/2010/main" val="20553986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725025" cy="6292850"/>
          </a:xfrm>
        </p:spPr>
        <p:txBody>
          <a:bodyPr>
            <a:normAutofit/>
          </a:bodyPr>
          <a:lstStyle/>
          <a:p>
            <a:pPr marL="0" indent="0">
              <a:spcBef>
                <a:spcPts val="600"/>
              </a:spcBef>
              <a:buNone/>
            </a:pP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t>
            </a:r>
            <a:r>
              <a:rPr lang="en-US" sz="2400" b="1" dirty="0">
                <a:solidFill>
                  <a:srgbClr val="008000"/>
                </a:solidFill>
                <a:latin typeface="Courier New" panose="02070309020205020404" pitchFamily="49" charset="0"/>
                <a:cs typeface="Courier New" panose="02070309020205020404" pitchFamily="49" charset="0"/>
              </a:rPr>
              <a:t>Tear down stack frame template</a:t>
            </a:r>
          </a:p>
          <a:p>
            <a:pPr marL="0" indent="0">
              <a:spcBef>
                <a:spcPts val="600"/>
              </a:spcBef>
              <a:buNone/>
            </a:pPr>
            <a:r>
              <a:rPr lang="en-US" sz="2400" b="1" dirty="0">
                <a:latin typeface="Courier New" panose="02070309020205020404" pitchFamily="49" charset="0"/>
                <a:cs typeface="Courier New" panose="02070309020205020404" pitchFamily="49" charset="0"/>
              </a:rPr>
              <a:t>		LDR	R0, R5, 0 ; Ret </a:t>
            </a:r>
            <a:r>
              <a:rPr lang="en-US" sz="2400" b="1" dirty="0" err="1">
                <a:latin typeface="Courier New" panose="02070309020205020404" pitchFamily="49" charset="0"/>
                <a:cs typeface="Courier New" panose="02070309020205020404" pitchFamily="49" charset="0"/>
              </a:rPr>
              <a:t>val</a:t>
            </a:r>
            <a:r>
              <a:rPr lang="en-US" sz="2400" b="1" dirty="0">
                <a:latin typeface="Courier New" panose="02070309020205020404" pitchFamily="49" charset="0"/>
                <a:cs typeface="Courier New" panose="02070309020205020404" pitchFamily="49" charset="0"/>
              </a:rPr>
              <a:t> = answer</a:t>
            </a:r>
          </a:p>
          <a:p>
            <a:pPr marL="0" indent="0">
              <a:spcBef>
                <a:spcPts val="600"/>
              </a:spcBef>
              <a:buNone/>
            </a:pPr>
            <a:r>
              <a:rPr lang="en-US" sz="2400" b="1" dirty="0">
                <a:latin typeface="Courier New" panose="02070309020205020404" pitchFamily="49" charset="0"/>
                <a:cs typeface="Courier New" panose="02070309020205020404" pitchFamily="49" charset="0"/>
              </a:rPr>
              <a:t>		STR	R0, R5, 3	; </a:t>
            </a:r>
          </a:p>
          <a:p>
            <a:pPr marL="0" indent="0">
              <a:spcBef>
                <a:spcPts val="60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LDR	R0, R5, -1; Restore R0</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LDR	R1, R5, -2; Restore R1</a:t>
            </a:r>
          </a:p>
          <a:p>
            <a:pPr marL="0" indent="0">
              <a:spcBef>
                <a:spcPts val="600"/>
              </a:spcBef>
              <a:buNone/>
            </a:pPr>
            <a:r>
              <a:rPr lang="en-US" sz="2400" b="1" dirty="0">
                <a:solidFill>
                  <a:srgbClr val="FF0000"/>
                </a:solidFill>
                <a:latin typeface="Courier New" panose="02070309020205020404" pitchFamily="49" charset="0"/>
                <a:cs typeface="Courier New" panose="02070309020205020404" pitchFamily="49" charset="0"/>
              </a:rPr>
              <a:t>		LDR	R2, R5, -3</a:t>
            </a:r>
          </a:p>
          <a:p>
            <a:pPr marL="0" indent="0">
              <a:spcBef>
                <a:spcPts val="600"/>
              </a:spcBef>
              <a:buNone/>
            </a:pPr>
            <a:r>
              <a:rPr lang="en-US" b="1" dirty="0">
                <a:solidFill>
                  <a:srgbClr val="FF0000"/>
                </a:solidFill>
                <a:latin typeface="Courier New" panose="02070309020205020404" pitchFamily="49" charset="0"/>
                <a:cs typeface="Courier New" panose="02070309020205020404" pitchFamily="49" charset="0"/>
              </a:rPr>
              <a:t>		LDR	R3, R5, -4</a:t>
            </a:r>
          </a:p>
          <a:p>
            <a:pPr marL="0" indent="0">
              <a:spcBef>
                <a:spcPts val="600"/>
              </a:spcBef>
              <a:buNone/>
            </a:pPr>
            <a:r>
              <a:rPr lang="en-US" b="1" dirty="0">
                <a:solidFill>
                  <a:srgbClr val="FF0000"/>
                </a:solidFill>
                <a:latin typeface="Courier New" panose="02070309020205020404" pitchFamily="49" charset="0"/>
                <a:cs typeface="Courier New" panose="02070309020205020404" pitchFamily="49" charset="0"/>
              </a:rPr>
              <a:t>		LDR	R4, R5, -5</a:t>
            </a:r>
            <a:endParaRPr lang="en-US" sz="2400" b="1" dirty="0">
              <a:solidFill>
                <a:srgbClr val="FF0000"/>
              </a:solidFill>
              <a:latin typeface="Courier New" panose="02070309020205020404" pitchFamily="49" charset="0"/>
              <a:cs typeface="Courier New" panose="02070309020205020404" pitchFamily="49" charset="0"/>
            </a:endParaRPr>
          </a:p>
          <a:p>
            <a:pPr marL="0" indent="0">
              <a:spcBef>
                <a:spcPts val="600"/>
              </a:spcBef>
              <a:buNone/>
            </a:pPr>
            <a:r>
              <a:rPr lang="en-US" sz="2400" b="1" dirty="0">
                <a:latin typeface="Courier New" panose="02070309020205020404" pitchFamily="49" charset="0"/>
                <a:cs typeface="Courier New" panose="02070309020205020404" pitchFamily="49" charset="0"/>
              </a:rPr>
              <a:t>		ADD	R6, R5, 0	; Restore SP</a:t>
            </a:r>
          </a:p>
          <a:p>
            <a:pPr marL="0" indent="0">
              <a:spcBef>
                <a:spcPts val="600"/>
              </a:spcBef>
              <a:buNone/>
            </a:pPr>
            <a:r>
              <a:rPr lang="en-US" sz="2400" b="1" dirty="0">
                <a:latin typeface="Courier New" panose="02070309020205020404" pitchFamily="49" charset="0"/>
                <a:cs typeface="Courier New" panose="02070309020205020404" pitchFamily="49" charset="0"/>
              </a:rPr>
              <a:t>		LDR	R5, R6, 1	; Restore FP</a:t>
            </a:r>
          </a:p>
          <a:p>
            <a:pPr marL="0" indent="0">
              <a:spcBef>
                <a:spcPts val="600"/>
              </a:spcBef>
              <a:buNone/>
            </a:pPr>
            <a:r>
              <a:rPr lang="en-US" sz="2400" b="1" dirty="0">
                <a:latin typeface="Courier New" panose="02070309020205020404" pitchFamily="49" charset="0"/>
                <a:cs typeface="Courier New" panose="02070309020205020404" pitchFamily="49" charset="0"/>
              </a:rPr>
              <a:t>		LDR	R7, R6, 2	; Restore RA</a:t>
            </a:r>
          </a:p>
          <a:p>
            <a:pPr marL="0" indent="0">
              <a:spcBef>
                <a:spcPts val="600"/>
              </a:spcBef>
              <a:buNone/>
            </a:pPr>
            <a:r>
              <a:rPr lang="en-US" sz="2400" b="1" dirty="0">
                <a:latin typeface="Courier New" panose="02070309020205020404" pitchFamily="49" charset="0"/>
                <a:cs typeface="Courier New" panose="02070309020205020404" pitchFamily="49" charset="0"/>
              </a:rPr>
              <a:t>		ADD	R6, R6, 3	; Pop ra,fp,lv1</a:t>
            </a:r>
          </a:p>
          <a:p>
            <a:pPr marL="0" indent="0">
              <a:spcBef>
                <a:spcPts val="600"/>
              </a:spcBef>
              <a:buNone/>
            </a:pPr>
            <a:r>
              <a:rPr lang="en-US" sz="2400" b="1" dirty="0">
                <a:latin typeface="Courier New" panose="02070309020205020404" pitchFamily="49" charset="0"/>
                <a:cs typeface="Courier New" panose="02070309020205020404" pitchFamily="49" charset="0"/>
              </a:rPr>
              <a:t>		RET</a:t>
            </a:r>
          </a:p>
        </p:txBody>
      </p:sp>
      <p:sp>
        <p:nvSpPr>
          <p:cNvPr id="19" name="TextBox 18"/>
          <p:cNvSpPr txBox="1"/>
          <p:nvPr/>
        </p:nvSpPr>
        <p:spPr>
          <a:xfrm>
            <a:off x="10334257" y="5571069"/>
            <a:ext cx="1694329" cy="369332"/>
          </a:xfrm>
          <a:prstGeom prst="rect">
            <a:avLst/>
          </a:prstGeom>
          <a:noFill/>
          <a:ln w="28575">
            <a:solidFill>
              <a:schemeClr val="tx1"/>
            </a:solidFill>
          </a:ln>
        </p:spPr>
        <p:txBody>
          <a:bodyPr wrap="square" rtlCol="0">
            <a:noAutofit/>
          </a:bodyPr>
          <a:lstStyle/>
          <a:p>
            <a:r>
              <a:rPr lang="en-US" dirty="0"/>
              <a:t>Leftmost </a:t>
            </a:r>
            <a:r>
              <a:rPr lang="en-US" dirty="0" err="1"/>
              <a:t>arg</a:t>
            </a:r>
            <a:r>
              <a:rPr lang="en-US" dirty="0"/>
              <a:t> </a:t>
            </a:r>
          </a:p>
        </p:txBody>
      </p:sp>
      <p:sp>
        <p:nvSpPr>
          <p:cNvPr id="20" name="TextBox 19"/>
          <p:cNvSpPr txBox="1"/>
          <p:nvPr/>
        </p:nvSpPr>
        <p:spPr>
          <a:xfrm>
            <a:off x="10334257" y="5155518"/>
            <a:ext cx="1694329" cy="415551"/>
          </a:xfrm>
          <a:prstGeom prst="rect">
            <a:avLst/>
          </a:prstGeom>
          <a:noFill/>
          <a:ln w="28575">
            <a:solidFill>
              <a:schemeClr val="tx1"/>
            </a:solidFill>
          </a:ln>
        </p:spPr>
        <p:txBody>
          <a:bodyPr wrap="square" rtlCol="0">
            <a:noAutofit/>
          </a:bodyPr>
          <a:lstStyle/>
          <a:p>
            <a:r>
              <a:rPr lang="en-US" dirty="0"/>
              <a:t>Return Value</a:t>
            </a:r>
          </a:p>
        </p:txBody>
      </p:sp>
      <p:sp>
        <p:nvSpPr>
          <p:cNvPr id="24" name="Right Arrow 23"/>
          <p:cNvSpPr/>
          <p:nvPr/>
        </p:nvSpPr>
        <p:spPr>
          <a:xfrm>
            <a:off x="9543047" y="6108755"/>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
        <p:nvSpPr>
          <p:cNvPr id="27" name="Right Arrow 26"/>
          <p:cNvSpPr/>
          <p:nvPr/>
        </p:nvSpPr>
        <p:spPr>
          <a:xfrm>
            <a:off x="9543047" y="4976835"/>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28" name="TextBox 27"/>
          <p:cNvSpPr txBox="1"/>
          <p:nvPr/>
        </p:nvSpPr>
        <p:spPr>
          <a:xfrm>
            <a:off x="10335027" y="5932005"/>
            <a:ext cx="1694329" cy="369332"/>
          </a:xfrm>
          <a:prstGeom prst="rect">
            <a:avLst/>
          </a:prstGeom>
          <a:noFill/>
          <a:ln w="28575">
            <a:solidFill>
              <a:schemeClr val="tx1"/>
            </a:solidFill>
          </a:ln>
        </p:spPr>
        <p:txBody>
          <a:bodyPr wrap="square" rtlCol="0">
            <a:noAutofit/>
          </a:bodyPr>
          <a:lstStyle/>
          <a:p>
            <a:r>
              <a:rPr lang="en-US" dirty="0"/>
              <a:t>Rightmost </a:t>
            </a:r>
            <a:r>
              <a:rPr lang="en-US" dirty="0" err="1"/>
              <a:t>arg</a:t>
            </a:r>
            <a:endParaRPr lang="en-US" dirty="0"/>
          </a:p>
        </p:txBody>
      </p:sp>
      <p:sp>
        <p:nvSpPr>
          <p:cNvPr id="8" name="Folded Corner 7"/>
          <p:cNvSpPr/>
          <p:nvPr/>
        </p:nvSpPr>
        <p:spPr>
          <a:xfrm>
            <a:off x="8392754" y="2885062"/>
            <a:ext cx="2664542" cy="1766677"/>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mic Sans MS" panose="030F0702030302020204" pitchFamily="66" charset="0"/>
              </a:rPr>
              <a:t>And the same </a:t>
            </a:r>
            <a:r>
              <a:rPr lang="en-US" dirty="0" err="1">
                <a:solidFill>
                  <a:schemeClr val="tx1"/>
                </a:solidFill>
                <a:latin typeface="Comic Sans MS" panose="030F0702030302020204" pitchFamily="66" charset="0"/>
              </a:rPr>
              <a:t>postamble</a:t>
            </a:r>
            <a:r>
              <a:rPr lang="en-US" dirty="0">
                <a:solidFill>
                  <a:schemeClr val="tx1"/>
                </a:solidFill>
                <a:latin typeface="Comic Sans MS" panose="030F0702030302020204" pitchFamily="66" charset="0"/>
              </a:rPr>
              <a:t> code we used for fact(), too!</a:t>
            </a:r>
          </a:p>
        </p:txBody>
      </p:sp>
    </p:spTree>
    <p:extLst>
      <p:ext uri="{BB962C8B-B14F-4D97-AF65-F5344CB8AC3E}">
        <p14:creationId xmlns:p14="http://schemas.microsoft.com/office/powerpoint/2010/main" val="3340228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 part is always the same</a:t>
            </a:r>
          </a:p>
        </p:txBody>
      </p:sp>
      <p:sp>
        <p:nvSpPr>
          <p:cNvPr id="3" name="Content Placeholder 2"/>
          <p:cNvSpPr>
            <a:spLocks noGrp="1"/>
          </p:cNvSpPr>
          <p:nvPr>
            <p:ph idx="1"/>
          </p:nvPr>
        </p:nvSpPr>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ADD	R6, R6, -4	; Allocate space</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R7, R6, 2</a:t>
            </a:r>
            <a:r>
              <a:rPr lang="en-US" b="1" dirty="0">
                <a:latin typeface="Courier New" panose="02070309020205020404" pitchFamily="49" charset="0"/>
                <a:cs typeface="Courier New" panose="02070309020205020404" pitchFamily="49" charset="0"/>
              </a:rPr>
              <a:t>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spcBef>
                <a:spcPts val="600"/>
              </a:spcBef>
              <a:buNone/>
            </a:pPr>
            <a:endParaRPr lang="en-US" b="1" dirty="0">
              <a:solidFill>
                <a:srgbClr val="00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(n)</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endParaRPr lang="en-US" dirty="0"/>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endParaRPr lang="en-US" dirty="0"/>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noAutofit/>
          </a:bodyPr>
          <a:lstStyle/>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3271" y="410214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36993598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Stack Frames: fact(2)</a:t>
            </a:r>
          </a:p>
        </p:txBody>
      </p:sp>
      <p:sp>
        <p:nvSpPr>
          <p:cNvPr id="6" name="TextBox 5"/>
          <p:cNvSpPr txBox="1"/>
          <p:nvPr/>
        </p:nvSpPr>
        <p:spPr>
          <a:xfrm>
            <a:off x="1153503" y="5438579"/>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fact(2)</a:t>
            </a:r>
          </a:p>
          <a:p>
            <a:pPr algn="ctr"/>
            <a:endParaRPr lang="en-US" dirty="0"/>
          </a:p>
          <a:p>
            <a:pPr algn="ctr"/>
            <a:endParaRPr lang="en-US" dirty="0"/>
          </a:p>
        </p:txBody>
      </p:sp>
      <p:sp>
        <p:nvSpPr>
          <p:cNvPr id="7" name="Content Placeholder 2"/>
          <p:cNvSpPr>
            <a:spLocks noGrp="1"/>
          </p:cNvSpPr>
          <p:nvPr>
            <p:ph idx="1"/>
          </p:nvPr>
        </p:nvSpPr>
        <p:spPr>
          <a:xfrm>
            <a:off x="5397910" y="1556978"/>
            <a:ext cx="6413091" cy="5032375"/>
          </a:xfrm>
        </p:spPr>
        <p:txBody>
          <a:bodyPr>
            <a:normAutofit/>
          </a:bodyPr>
          <a:lstStyle/>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fact(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answer;</a:t>
            </a:r>
          </a:p>
          <a:p>
            <a:pPr marL="0" indent="0">
              <a:buNone/>
            </a:pPr>
            <a:r>
              <a:rPr lang="en-US" b="1" dirty="0">
                <a:latin typeface="Courier New" panose="02070309020205020404" pitchFamily="49" charset="0"/>
                <a:cs typeface="Courier New" panose="02070309020205020404" pitchFamily="49" charset="0"/>
              </a:rPr>
              <a:t>  if(n &lt;= 0)</a:t>
            </a:r>
          </a:p>
          <a:p>
            <a:pPr marL="0" indent="0">
              <a:buNone/>
            </a:pPr>
            <a:r>
              <a:rPr lang="en-US" b="1" dirty="0">
                <a:latin typeface="Courier New" panose="02070309020205020404" pitchFamily="49" charset="0"/>
                <a:cs typeface="Courier New" panose="02070309020205020404" pitchFamily="49" charset="0"/>
              </a:rPr>
              <a:t>    answer = 1;</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answer = </a:t>
            </a:r>
            <a:r>
              <a:rPr lang="en-US" b="1" dirty="0" err="1">
                <a:latin typeface="Courier New" panose="02070309020205020404" pitchFamily="49" charset="0"/>
                <a:cs typeface="Courier New" panose="02070309020205020404" pitchFamily="49" charset="0"/>
              </a:rPr>
              <a:t>mult</a:t>
            </a:r>
            <a:r>
              <a:rPr lang="en-US" b="1" dirty="0">
                <a:latin typeface="Courier New" panose="02070309020205020404" pitchFamily="49" charset="0"/>
                <a:cs typeface="Courier New" panose="02070309020205020404" pitchFamily="49" charset="0"/>
              </a:rPr>
              <a:t>(n, fact(n-1));</a:t>
            </a:r>
          </a:p>
          <a:p>
            <a:pPr marL="0" indent="0">
              <a:buNone/>
            </a:pPr>
            <a:r>
              <a:rPr lang="en-US" b="1" dirty="0">
                <a:latin typeface="Courier New" panose="02070309020205020404" pitchFamily="49" charset="0"/>
                <a:cs typeface="Courier New" panose="02070309020205020404" pitchFamily="49" charset="0"/>
              </a:rPr>
              <a:t>  return answer;</a:t>
            </a:r>
          </a:p>
          <a:p>
            <a:pPr marL="0" indent="0">
              <a:buNone/>
            </a:pP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p:txBody>
      </p:sp>
      <p:sp>
        <p:nvSpPr>
          <p:cNvPr id="3" name="Right Arrow 2">
            <a:extLst>
              <a:ext uri="{FF2B5EF4-FFF2-40B4-BE49-F238E27FC236}">
                <a16:creationId xmlns:a16="http://schemas.microsoft.com/office/drawing/2014/main" id="{ED0CD82E-74C3-2A47-9D25-8D0754A76B68}"/>
              </a:ext>
            </a:extLst>
          </p:cNvPr>
          <p:cNvSpPr/>
          <p:nvPr/>
        </p:nvSpPr>
        <p:spPr>
          <a:xfrm>
            <a:off x="4979898" y="4519749"/>
            <a:ext cx="836023" cy="4310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7146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Stack Frames: fact(2)</a:t>
            </a:r>
          </a:p>
        </p:txBody>
      </p:sp>
      <p:sp>
        <p:nvSpPr>
          <p:cNvPr id="6" name="TextBox 5"/>
          <p:cNvSpPr txBox="1"/>
          <p:nvPr/>
        </p:nvSpPr>
        <p:spPr>
          <a:xfrm>
            <a:off x="1153503" y="5438579"/>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fact(2)</a:t>
            </a:r>
          </a:p>
          <a:p>
            <a:pPr algn="ctr"/>
            <a:endParaRPr lang="en-US" dirty="0"/>
          </a:p>
          <a:p>
            <a:pPr algn="ctr"/>
            <a:endParaRPr lang="en-US" dirty="0"/>
          </a:p>
        </p:txBody>
      </p:sp>
      <p:sp>
        <p:nvSpPr>
          <p:cNvPr id="8" name="TextBox 7"/>
          <p:cNvSpPr txBox="1"/>
          <p:nvPr/>
        </p:nvSpPr>
        <p:spPr>
          <a:xfrm>
            <a:off x="1153503" y="4299493"/>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fact(1)</a:t>
            </a:r>
          </a:p>
          <a:p>
            <a:pPr algn="ctr"/>
            <a:endParaRPr lang="en-US" dirty="0"/>
          </a:p>
          <a:p>
            <a:pPr algn="ctr"/>
            <a:endParaRPr lang="en-US" dirty="0"/>
          </a:p>
        </p:txBody>
      </p:sp>
      <p:sp>
        <p:nvSpPr>
          <p:cNvPr id="7" name="Content Placeholder 2"/>
          <p:cNvSpPr>
            <a:spLocks noGrp="1"/>
          </p:cNvSpPr>
          <p:nvPr>
            <p:ph idx="1"/>
          </p:nvPr>
        </p:nvSpPr>
        <p:spPr>
          <a:xfrm>
            <a:off x="5397910" y="1556978"/>
            <a:ext cx="6413091" cy="5032375"/>
          </a:xfrm>
        </p:spPr>
        <p:txBody>
          <a:bodyPr>
            <a:normAutofit/>
          </a:bodyPr>
          <a:lstStyle/>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fact(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answer;</a:t>
            </a:r>
          </a:p>
          <a:p>
            <a:pPr marL="0" indent="0">
              <a:buNone/>
            </a:pPr>
            <a:r>
              <a:rPr lang="en-US" b="1" dirty="0">
                <a:latin typeface="Courier New" panose="02070309020205020404" pitchFamily="49" charset="0"/>
                <a:cs typeface="Courier New" panose="02070309020205020404" pitchFamily="49" charset="0"/>
              </a:rPr>
              <a:t>  if(n &lt;= 0)</a:t>
            </a:r>
          </a:p>
          <a:p>
            <a:pPr marL="0" indent="0">
              <a:buNone/>
            </a:pPr>
            <a:r>
              <a:rPr lang="en-US" b="1" dirty="0">
                <a:latin typeface="Courier New" panose="02070309020205020404" pitchFamily="49" charset="0"/>
                <a:cs typeface="Courier New" panose="02070309020205020404" pitchFamily="49" charset="0"/>
              </a:rPr>
              <a:t>    answer = 1;</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answer = </a:t>
            </a:r>
            <a:r>
              <a:rPr lang="en-US" b="1" dirty="0" err="1">
                <a:latin typeface="Courier New" panose="02070309020205020404" pitchFamily="49" charset="0"/>
                <a:cs typeface="Courier New" panose="02070309020205020404" pitchFamily="49" charset="0"/>
              </a:rPr>
              <a:t>mult</a:t>
            </a:r>
            <a:r>
              <a:rPr lang="en-US" b="1" dirty="0">
                <a:latin typeface="Courier New" panose="02070309020205020404" pitchFamily="49" charset="0"/>
                <a:cs typeface="Courier New" panose="02070309020205020404" pitchFamily="49" charset="0"/>
              </a:rPr>
              <a:t>(n, fact(n-1));</a:t>
            </a:r>
          </a:p>
          <a:p>
            <a:pPr marL="0" indent="0">
              <a:buNone/>
            </a:pPr>
            <a:r>
              <a:rPr lang="en-US" b="1" dirty="0">
                <a:latin typeface="Courier New" panose="02070309020205020404" pitchFamily="49" charset="0"/>
                <a:cs typeface="Courier New" panose="02070309020205020404" pitchFamily="49" charset="0"/>
              </a:rPr>
              <a:t>  return answer;</a:t>
            </a:r>
          </a:p>
          <a:p>
            <a:pPr marL="0" indent="0">
              <a:buNone/>
            </a:pP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p:txBody>
      </p:sp>
      <p:sp>
        <p:nvSpPr>
          <p:cNvPr id="10" name="Right Arrow 9">
            <a:extLst>
              <a:ext uri="{FF2B5EF4-FFF2-40B4-BE49-F238E27FC236}">
                <a16:creationId xmlns:a16="http://schemas.microsoft.com/office/drawing/2014/main" id="{9F316EDB-7235-8D41-B920-ABB506474FDD}"/>
              </a:ext>
            </a:extLst>
          </p:cNvPr>
          <p:cNvSpPr/>
          <p:nvPr/>
        </p:nvSpPr>
        <p:spPr>
          <a:xfrm>
            <a:off x="4979898" y="4519749"/>
            <a:ext cx="836023" cy="4310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9256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Stack Frames: fact(2)</a:t>
            </a:r>
          </a:p>
        </p:txBody>
      </p:sp>
      <p:sp>
        <p:nvSpPr>
          <p:cNvPr id="6" name="TextBox 5"/>
          <p:cNvSpPr txBox="1"/>
          <p:nvPr/>
        </p:nvSpPr>
        <p:spPr>
          <a:xfrm>
            <a:off x="1153503" y="5438579"/>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fact(2)</a:t>
            </a:r>
          </a:p>
          <a:p>
            <a:pPr algn="ctr"/>
            <a:endParaRPr lang="en-US" dirty="0"/>
          </a:p>
          <a:p>
            <a:pPr algn="ctr"/>
            <a:endParaRPr lang="en-US" dirty="0"/>
          </a:p>
        </p:txBody>
      </p:sp>
      <p:sp>
        <p:nvSpPr>
          <p:cNvPr id="8" name="TextBox 7"/>
          <p:cNvSpPr txBox="1"/>
          <p:nvPr/>
        </p:nvSpPr>
        <p:spPr>
          <a:xfrm>
            <a:off x="1153503" y="4299493"/>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fact(1)</a:t>
            </a:r>
          </a:p>
          <a:p>
            <a:pPr algn="ctr"/>
            <a:endParaRPr lang="en-US" dirty="0"/>
          </a:p>
          <a:p>
            <a:pPr algn="ctr"/>
            <a:endParaRPr lang="en-US" dirty="0"/>
          </a:p>
        </p:txBody>
      </p:sp>
      <p:sp>
        <p:nvSpPr>
          <p:cNvPr id="9" name="TextBox 8"/>
          <p:cNvSpPr txBox="1"/>
          <p:nvPr/>
        </p:nvSpPr>
        <p:spPr>
          <a:xfrm>
            <a:off x="1153502" y="3160407"/>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fact(0)</a:t>
            </a:r>
          </a:p>
          <a:p>
            <a:pPr algn="ctr"/>
            <a:endParaRPr lang="en-US" dirty="0"/>
          </a:p>
          <a:p>
            <a:pPr algn="ctr"/>
            <a:endParaRPr lang="en-US" dirty="0"/>
          </a:p>
        </p:txBody>
      </p:sp>
      <p:sp>
        <p:nvSpPr>
          <p:cNvPr id="7" name="Content Placeholder 2"/>
          <p:cNvSpPr>
            <a:spLocks noGrp="1"/>
          </p:cNvSpPr>
          <p:nvPr>
            <p:ph idx="1"/>
          </p:nvPr>
        </p:nvSpPr>
        <p:spPr>
          <a:xfrm>
            <a:off x="5397910" y="1556978"/>
            <a:ext cx="6413091" cy="5032375"/>
          </a:xfrm>
        </p:spPr>
        <p:txBody>
          <a:bodyPr>
            <a:normAutofit/>
          </a:bodyPr>
          <a:lstStyle/>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fact(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answer;</a:t>
            </a:r>
          </a:p>
          <a:p>
            <a:pPr marL="0" indent="0">
              <a:buNone/>
            </a:pPr>
            <a:r>
              <a:rPr lang="en-US" b="1" dirty="0">
                <a:latin typeface="Courier New" panose="02070309020205020404" pitchFamily="49" charset="0"/>
                <a:cs typeface="Courier New" panose="02070309020205020404" pitchFamily="49" charset="0"/>
              </a:rPr>
              <a:t>  if(n &lt;= 0)</a:t>
            </a:r>
          </a:p>
          <a:p>
            <a:pPr marL="0" indent="0">
              <a:buNone/>
            </a:pPr>
            <a:r>
              <a:rPr lang="en-US" b="1" dirty="0">
                <a:latin typeface="Courier New" panose="02070309020205020404" pitchFamily="49" charset="0"/>
                <a:cs typeface="Courier New" panose="02070309020205020404" pitchFamily="49" charset="0"/>
              </a:rPr>
              <a:t>    answer = 1;</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answer = </a:t>
            </a:r>
            <a:r>
              <a:rPr lang="en-US" b="1" dirty="0" err="1">
                <a:latin typeface="Courier New" panose="02070309020205020404" pitchFamily="49" charset="0"/>
                <a:cs typeface="Courier New" panose="02070309020205020404" pitchFamily="49" charset="0"/>
              </a:rPr>
              <a:t>mult</a:t>
            </a:r>
            <a:r>
              <a:rPr lang="en-US" b="1" dirty="0">
                <a:latin typeface="Courier New" panose="02070309020205020404" pitchFamily="49" charset="0"/>
                <a:cs typeface="Courier New" panose="02070309020205020404" pitchFamily="49" charset="0"/>
              </a:rPr>
              <a:t>(n, fact(n-1));</a:t>
            </a:r>
          </a:p>
          <a:p>
            <a:pPr marL="0" indent="0">
              <a:buNone/>
            </a:pPr>
            <a:r>
              <a:rPr lang="en-US" b="1" dirty="0">
                <a:latin typeface="Courier New" panose="02070309020205020404" pitchFamily="49" charset="0"/>
                <a:cs typeface="Courier New" panose="02070309020205020404" pitchFamily="49" charset="0"/>
              </a:rPr>
              <a:t>  return answer;</a:t>
            </a:r>
          </a:p>
          <a:p>
            <a:pPr marL="0" indent="0">
              <a:buNone/>
            </a:pP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p:txBody>
      </p:sp>
      <p:sp>
        <p:nvSpPr>
          <p:cNvPr id="10" name="Right Arrow 9">
            <a:extLst>
              <a:ext uri="{FF2B5EF4-FFF2-40B4-BE49-F238E27FC236}">
                <a16:creationId xmlns:a16="http://schemas.microsoft.com/office/drawing/2014/main" id="{DD1B76F5-24B5-9B49-B0A4-75AAE0CF12CB}"/>
              </a:ext>
            </a:extLst>
          </p:cNvPr>
          <p:cNvSpPr/>
          <p:nvPr/>
        </p:nvSpPr>
        <p:spPr>
          <a:xfrm>
            <a:off x="5084401" y="3213463"/>
            <a:ext cx="836023" cy="4310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4998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Stack Frames: fact(2)</a:t>
            </a:r>
          </a:p>
        </p:txBody>
      </p:sp>
      <p:sp>
        <p:nvSpPr>
          <p:cNvPr id="6" name="TextBox 5"/>
          <p:cNvSpPr txBox="1"/>
          <p:nvPr/>
        </p:nvSpPr>
        <p:spPr>
          <a:xfrm>
            <a:off x="1153503" y="5438579"/>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fact(2)</a:t>
            </a:r>
          </a:p>
          <a:p>
            <a:pPr algn="ctr"/>
            <a:endParaRPr lang="en-US" dirty="0"/>
          </a:p>
          <a:p>
            <a:pPr algn="ctr"/>
            <a:endParaRPr lang="en-US" dirty="0"/>
          </a:p>
        </p:txBody>
      </p:sp>
      <p:sp>
        <p:nvSpPr>
          <p:cNvPr id="8" name="TextBox 7"/>
          <p:cNvSpPr txBox="1"/>
          <p:nvPr/>
        </p:nvSpPr>
        <p:spPr>
          <a:xfrm>
            <a:off x="1153503" y="4299493"/>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fact(1)</a:t>
            </a:r>
          </a:p>
          <a:p>
            <a:pPr algn="ctr"/>
            <a:endParaRPr lang="en-US" dirty="0"/>
          </a:p>
          <a:p>
            <a:pPr algn="ctr"/>
            <a:endParaRPr lang="en-US" dirty="0"/>
          </a:p>
        </p:txBody>
      </p:sp>
      <p:sp>
        <p:nvSpPr>
          <p:cNvPr id="7" name="TextBox 6"/>
          <p:cNvSpPr txBox="1"/>
          <p:nvPr/>
        </p:nvSpPr>
        <p:spPr>
          <a:xfrm>
            <a:off x="1153503" y="3714405"/>
            <a:ext cx="2964873" cy="461665"/>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fact(0) returned: 1</a:t>
            </a:r>
          </a:p>
        </p:txBody>
      </p:sp>
      <p:sp>
        <p:nvSpPr>
          <p:cNvPr id="10" name="Content Placeholder 2"/>
          <p:cNvSpPr>
            <a:spLocks noGrp="1"/>
          </p:cNvSpPr>
          <p:nvPr>
            <p:ph idx="1"/>
          </p:nvPr>
        </p:nvSpPr>
        <p:spPr>
          <a:xfrm>
            <a:off x="5397910" y="1556978"/>
            <a:ext cx="6413091" cy="5032375"/>
          </a:xfrm>
        </p:spPr>
        <p:txBody>
          <a:bodyPr>
            <a:normAutofit/>
          </a:bodyPr>
          <a:lstStyle/>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fact(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answer;</a:t>
            </a:r>
          </a:p>
          <a:p>
            <a:pPr marL="0" indent="0">
              <a:buNone/>
            </a:pPr>
            <a:r>
              <a:rPr lang="en-US" b="1" dirty="0">
                <a:latin typeface="Courier New" panose="02070309020205020404" pitchFamily="49" charset="0"/>
                <a:cs typeface="Courier New" panose="02070309020205020404" pitchFamily="49" charset="0"/>
              </a:rPr>
              <a:t>  if(n &lt;= 0)</a:t>
            </a:r>
          </a:p>
          <a:p>
            <a:pPr marL="0" indent="0">
              <a:buNone/>
            </a:pPr>
            <a:r>
              <a:rPr lang="en-US" b="1" dirty="0">
                <a:latin typeface="Courier New" panose="02070309020205020404" pitchFamily="49" charset="0"/>
                <a:cs typeface="Courier New" panose="02070309020205020404" pitchFamily="49" charset="0"/>
              </a:rPr>
              <a:t>    answer = 1;</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answer = </a:t>
            </a:r>
            <a:r>
              <a:rPr lang="en-US" b="1" dirty="0" err="1">
                <a:latin typeface="Courier New" panose="02070309020205020404" pitchFamily="49" charset="0"/>
                <a:cs typeface="Courier New" panose="02070309020205020404" pitchFamily="49" charset="0"/>
              </a:rPr>
              <a:t>mult</a:t>
            </a:r>
            <a:r>
              <a:rPr lang="en-US" b="1" dirty="0">
                <a:latin typeface="Courier New" panose="02070309020205020404" pitchFamily="49" charset="0"/>
                <a:cs typeface="Courier New" panose="02070309020205020404" pitchFamily="49" charset="0"/>
              </a:rPr>
              <a:t>(n, fact(n-1));</a:t>
            </a:r>
          </a:p>
          <a:p>
            <a:pPr marL="0" indent="0">
              <a:buNone/>
            </a:pPr>
            <a:r>
              <a:rPr lang="en-US" b="1" dirty="0">
                <a:latin typeface="Courier New" panose="02070309020205020404" pitchFamily="49" charset="0"/>
                <a:cs typeface="Courier New" panose="02070309020205020404" pitchFamily="49" charset="0"/>
              </a:rPr>
              <a:t>  return answer;</a:t>
            </a:r>
          </a:p>
          <a:p>
            <a:pPr marL="0" indent="0">
              <a:buNone/>
            </a:pP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A104D6D1-88AF-B748-99F7-FCECBC10C9E9}"/>
              </a:ext>
            </a:extLst>
          </p:cNvPr>
          <p:cNvSpPr/>
          <p:nvPr/>
        </p:nvSpPr>
        <p:spPr>
          <a:xfrm>
            <a:off x="4979898" y="4715691"/>
            <a:ext cx="836023" cy="4310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04825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Stack Frames: fact(2)</a:t>
            </a:r>
          </a:p>
        </p:txBody>
      </p:sp>
      <p:sp>
        <p:nvSpPr>
          <p:cNvPr id="6" name="TextBox 5"/>
          <p:cNvSpPr txBox="1"/>
          <p:nvPr/>
        </p:nvSpPr>
        <p:spPr>
          <a:xfrm>
            <a:off x="1153503" y="5438579"/>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fact(2)</a:t>
            </a:r>
          </a:p>
          <a:p>
            <a:pPr algn="ctr"/>
            <a:endParaRPr lang="en-US" dirty="0"/>
          </a:p>
          <a:p>
            <a:pPr algn="ctr"/>
            <a:endParaRPr lang="en-US" dirty="0"/>
          </a:p>
        </p:txBody>
      </p:sp>
      <p:sp>
        <p:nvSpPr>
          <p:cNvPr id="8" name="TextBox 7"/>
          <p:cNvSpPr txBox="1"/>
          <p:nvPr/>
        </p:nvSpPr>
        <p:spPr>
          <a:xfrm>
            <a:off x="1153503" y="4299493"/>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fact(1)</a:t>
            </a:r>
          </a:p>
          <a:p>
            <a:pPr algn="ctr"/>
            <a:endParaRPr lang="en-US" dirty="0"/>
          </a:p>
          <a:p>
            <a:pPr algn="ctr"/>
            <a:endParaRPr lang="en-US" dirty="0"/>
          </a:p>
        </p:txBody>
      </p:sp>
      <p:sp>
        <p:nvSpPr>
          <p:cNvPr id="9" name="Content Placeholder 2"/>
          <p:cNvSpPr>
            <a:spLocks noGrp="1"/>
          </p:cNvSpPr>
          <p:nvPr>
            <p:ph idx="1"/>
          </p:nvPr>
        </p:nvSpPr>
        <p:spPr>
          <a:xfrm>
            <a:off x="5397910" y="1556978"/>
            <a:ext cx="6413091" cy="5032375"/>
          </a:xfrm>
        </p:spPr>
        <p:txBody>
          <a:bodyPr>
            <a:normAutofit/>
          </a:bodyPr>
          <a:lstStyle/>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fact(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answer;</a:t>
            </a:r>
          </a:p>
          <a:p>
            <a:pPr marL="0" indent="0">
              <a:buNone/>
            </a:pPr>
            <a:r>
              <a:rPr lang="en-US" b="1" dirty="0">
                <a:latin typeface="Courier New" panose="02070309020205020404" pitchFamily="49" charset="0"/>
                <a:cs typeface="Courier New" panose="02070309020205020404" pitchFamily="49" charset="0"/>
              </a:rPr>
              <a:t>  if(n &lt;= 0)</a:t>
            </a:r>
          </a:p>
          <a:p>
            <a:pPr marL="0" indent="0">
              <a:buNone/>
            </a:pPr>
            <a:r>
              <a:rPr lang="en-US" b="1" dirty="0">
                <a:latin typeface="Courier New" panose="02070309020205020404" pitchFamily="49" charset="0"/>
                <a:cs typeface="Courier New" panose="02070309020205020404" pitchFamily="49" charset="0"/>
              </a:rPr>
              <a:t>    answer = 1;</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answer = </a:t>
            </a:r>
            <a:r>
              <a:rPr lang="en-US" b="1" dirty="0" err="1">
                <a:latin typeface="Courier New" panose="02070309020205020404" pitchFamily="49" charset="0"/>
                <a:cs typeface="Courier New" panose="02070309020205020404" pitchFamily="49" charset="0"/>
              </a:rPr>
              <a:t>mult</a:t>
            </a:r>
            <a:r>
              <a:rPr lang="en-US" b="1" dirty="0">
                <a:latin typeface="Courier New" panose="02070309020205020404" pitchFamily="49" charset="0"/>
                <a:cs typeface="Courier New" panose="02070309020205020404" pitchFamily="49" charset="0"/>
              </a:rPr>
              <a:t>(n, fact(n-1));</a:t>
            </a:r>
          </a:p>
          <a:p>
            <a:pPr marL="0" indent="0">
              <a:buNone/>
            </a:pPr>
            <a:r>
              <a:rPr lang="en-US" b="1" dirty="0">
                <a:latin typeface="Courier New" panose="02070309020205020404" pitchFamily="49" charset="0"/>
                <a:cs typeface="Courier New" panose="02070309020205020404" pitchFamily="49" charset="0"/>
              </a:rPr>
              <a:t>  return answer;</a:t>
            </a:r>
          </a:p>
          <a:p>
            <a:pPr marL="0" indent="0">
              <a:buNone/>
            </a:pP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p:txBody>
      </p:sp>
      <p:sp>
        <p:nvSpPr>
          <p:cNvPr id="7" name="Right Arrow 6">
            <a:extLst>
              <a:ext uri="{FF2B5EF4-FFF2-40B4-BE49-F238E27FC236}">
                <a16:creationId xmlns:a16="http://schemas.microsoft.com/office/drawing/2014/main" id="{A6CDD943-6FDB-B442-9744-43624AAF2DAF}"/>
              </a:ext>
            </a:extLst>
          </p:cNvPr>
          <p:cNvSpPr/>
          <p:nvPr/>
        </p:nvSpPr>
        <p:spPr>
          <a:xfrm>
            <a:off x="4979898" y="4702629"/>
            <a:ext cx="836023" cy="4310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29875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Stack Frames: fact(2)</a:t>
            </a:r>
          </a:p>
        </p:txBody>
      </p:sp>
      <p:sp>
        <p:nvSpPr>
          <p:cNvPr id="6" name="TextBox 5"/>
          <p:cNvSpPr txBox="1"/>
          <p:nvPr/>
        </p:nvSpPr>
        <p:spPr>
          <a:xfrm>
            <a:off x="1153503" y="5438579"/>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fact(2)</a:t>
            </a:r>
          </a:p>
          <a:p>
            <a:pPr algn="ctr"/>
            <a:endParaRPr lang="en-US" dirty="0"/>
          </a:p>
          <a:p>
            <a:pPr algn="ctr"/>
            <a:endParaRPr lang="en-US" dirty="0"/>
          </a:p>
        </p:txBody>
      </p:sp>
      <p:sp>
        <p:nvSpPr>
          <p:cNvPr id="8" name="TextBox 7"/>
          <p:cNvSpPr txBox="1"/>
          <p:nvPr/>
        </p:nvSpPr>
        <p:spPr>
          <a:xfrm>
            <a:off x="1153503" y="4299493"/>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fact(1)</a:t>
            </a:r>
          </a:p>
          <a:p>
            <a:pPr algn="ctr"/>
            <a:endParaRPr lang="en-US" dirty="0"/>
          </a:p>
          <a:p>
            <a:pPr algn="ctr"/>
            <a:endParaRPr lang="en-US" dirty="0"/>
          </a:p>
        </p:txBody>
      </p:sp>
      <p:sp>
        <p:nvSpPr>
          <p:cNvPr id="9" name="TextBox 8"/>
          <p:cNvSpPr txBox="1"/>
          <p:nvPr/>
        </p:nvSpPr>
        <p:spPr>
          <a:xfrm>
            <a:off x="1153503" y="3160407"/>
            <a:ext cx="2964873" cy="1015663"/>
          </a:xfrm>
          <a:prstGeom prst="rect">
            <a:avLst/>
          </a:prstGeom>
          <a:solidFill>
            <a:srgbClr val="FF0000"/>
          </a:solidFill>
          <a:ln>
            <a:solidFill>
              <a:schemeClr val="tx1"/>
            </a:solidFill>
          </a:ln>
        </p:spPr>
        <p:txBody>
          <a:bodyPr wrap="square" rtlCol="0">
            <a:spAutoFit/>
          </a:bodyPr>
          <a:lstStyle/>
          <a:p>
            <a:pPr algn="ctr"/>
            <a:r>
              <a:rPr lang="en-US" sz="2400" dirty="0" err="1">
                <a:solidFill>
                  <a:schemeClr val="bg1"/>
                </a:solidFill>
              </a:rPr>
              <a:t>mult</a:t>
            </a:r>
            <a:r>
              <a:rPr lang="en-US" sz="2400" dirty="0">
                <a:solidFill>
                  <a:schemeClr val="bg1"/>
                </a:solidFill>
              </a:rPr>
              <a:t>(1,1)</a:t>
            </a:r>
          </a:p>
          <a:p>
            <a:pPr algn="ctr"/>
            <a:endParaRPr lang="en-US" dirty="0"/>
          </a:p>
          <a:p>
            <a:pPr algn="ctr"/>
            <a:endParaRPr lang="en-US" dirty="0"/>
          </a:p>
        </p:txBody>
      </p:sp>
      <p:sp>
        <p:nvSpPr>
          <p:cNvPr id="10" name="Content Placeholder 2"/>
          <p:cNvSpPr>
            <a:spLocks noGrp="1"/>
          </p:cNvSpPr>
          <p:nvPr>
            <p:ph idx="1"/>
          </p:nvPr>
        </p:nvSpPr>
        <p:spPr>
          <a:xfrm>
            <a:off x="5397910" y="1556978"/>
            <a:ext cx="6413091" cy="5032375"/>
          </a:xfrm>
        </p:spPr>
        <p:txBody>
          <a:bodyPr>
            <a:normAutofit/>
          </a:bodyPr>
          <a:lstStyle/>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fact(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answer;</a:t>
            </a:r>
          </a:p>
          <a:p>
            <a:pPr marL="0" indent="0">
              <a:buNone/>
            </a:pPr>
            <a:r>
              <a:rPr lang="en-US" b="1" dirty="0">
                <a:latin typeface="Courier New" panose="02070309020205020404" pitchFamily="49" charset="0"/>
                <a:cs typeface="Courier New" panose="02070309020205020404" pitchFamily="49" charset="0"/>
              </a:rPr>
              <a:t>  if(n &lt;= 0)</a:t>
            </a:r>
          </a:p>
          <a:p>
            <a:pPr marL="0" indent="0">
              <a:buNone/>
            </a:pPr>
            <a:r>
              <a:rPr lang="en-US" b="1" dirty="0">
                <a:latin typeface="Courier New" panose="02070309020205020404" pitchFamily="49" charset="0"/>
                <a:cs typeface="Courier New" panose="02070309020205020404" pitchFamily="49" charset="0"/>
              </a:rPr>
              <a:t>    answer = 1;</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answer = </a:t>
            </a:r>
            <a:r>
              <a:rPr lang="en-US" b="1" dirty="0" err="1">
                <a:latin typeface="Courier New" panose="02070309020205020404" pitchFamily="49" charset="0"/>
                <a:cs typeface="Courier New" panose="02070309020205020404" pitchFamily="49" charset="0"/>
              </a:rPr>
              <a:t>mult</a:t>
            </a:r>
            <a:r>
              <a:rPr lang="en-US" b="1" dirty="0">
                <a:latin typeface="Courier New" panose="02070309020205020404" pitchFamily="49" charset="0"/>
                <a:cs typeface="Courier New" panose="02070309020205020404" pitchFamily="49" charset="0"/>
              </a:rPr>
              <a:t>(n, fact(n-1));</a:t>
            </a:r>
          </a:p>
          <a:p>
            <a:pPr marL="0" indent="0">
              <a:buNone/>
            </a:pPr>
            <a:r>
              <a:rPr lang="en-US" b="1" dirty="0">
                <a:latin typeface="Courier New" panose="02070309020205020404" pitchFamily="49" charset="0"/>
                <a:cs typeface="Courier New" panose="02070309020205020404" pitchFamily="49" charset="0"/>
              </a:rPr>
              <a:t>  return answer;</a:t>
            </a:r>
          </a:p>
          <a:p>
            <a:pPr marL="0" indent="0">
              <a:buNone/>
            </a:pP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p:txBody>
      </p:sp>
      <p:sp>
        <p:nvSpPr>
          <p:cNvPr id="7" name="Right Arrow 6">
            <a:extLst>
              <a:ext uri="{FF2B5EF4-FFF2-40B4-BE49-F238E27FC236}">
                <a16:creationId xmlns:a16="http://schemas.microsoft.com/office/drawing/2014/main" id="{FD13909B-DC64-AD4B-9923-6731CBFD5088}"/>
              </a:ext>
            </a:extLst>
          </p:cNvPr>
          <p:cNvSpPr/>
          <p:nvPr/>
        </p:nvSpPr>
        <p:spPr>
          <a:xfrm>
            <a:off x="4979898" y="4702629"/>
            <a:ext cx="836023" cy="4310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02611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Stack Frames: fact(2)</a:t>
            </a:r>
          </a:p>
        </p:txBody>
      </p:sp>
      <p:sp>
        <p:nvSpPr>
          <p:cNvPr id="6" name="TextBox 5"/>
          <p:cNvSpPr txBox="1"/>
          <p:nvPr/>
        </p:nvSpPr>
        <p:spPr>
          <a:xfrm>
            <a:off x="1153503" y="5438579"/>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fact(2)</a:t>
            </a:r>
          </a:p>
          <a:p>
            <a:pPr algn="ctr"/>
            <a:endParaRPr lang="en-US" dirty="0"/>
          </a:p>
          <a:p>
            <a:pPr algn="ctr"/>
            <a:endParaRPr lang="en-US" dirty="0"/>
          </a:p>
        </p:txBody>
      </p:sp>
      <p:sp>
        <p:nvSpPr>
          <p:cNvPr id="8" name="TextBox 7"/>
          <p:cNvSpPr txBox="1"/>
          <p:nvPr/>
        </p:nvSpPr>
        <p:spPr>
          <a:xfrm>
            <a:off x="1153503" y="4299493"/>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fact(1)</a:t>
            </a:r>
          </a:p>
          <a:p>
            <a:pPr algn="ctr"/>
            <a:endParaRPr lang="en-US" dirty="0"/>
          </a:p>
          <a:p>
            <a:pPr algn="ctr"/>
            <a:endParaRPr lang="en-US" dirty="0"/>
          </a:p>
        </p:txBody>
      </p:sp>
      <p:sp>
        <p:nvSpPr>
          <p:cNvPr id="7" name="TextBox 6"/>
          <p:cNvSpPr txBox="1"/>
          <p:nvPr/>
        </p:nvSpPr>
        <p:spPr>
          <a:xfrm>
            <a:off x="1153503" y="3714405"/>
            <a:ext cx="2964873" cy="461665"/>
          </a:xfrm>
          <a:prstGeom prst="rect">
            <a:avLst/>
          </a:prstGeom>
          <a:solidFill>
            <a:srgbClr val="FF0000"/>
          </a:solidFill>
          <a:ln>
            <a:solidFill>
              <a:schemeClr val="tx1"/>
            </a:solidFill>
          </a:ln>
        </p:spPr>
        <p:txBody>
          <a:bodyPr wrap="square" rtlCol="0">
            <a:spAutoFit/>
          </a:bodyPr>
          <a:lstStyle/>
          <a:p>
            <a:pPr algn="ctr"/>
            <a:r>
              <a:rPr lang="en-US" sz="2400" dirty="0" err="1">
                <a:solidFill>
                  <a:schemeClr val="bg1"/>
                </a:solidFill>
              </a:rPr>
              <a:t>mult</a:t>
            </a:r>
            <a:r>
              <a:rPr lang="en-US" sz="2400" dirty="0">
                <a:solidFill>
                  <a:schemeClr val="bg1"/>
                </a:solidFill>
              </a:rPr>
              <a:t>(1,1) returned: 1</a:t>
            </a:r>
          </a:p>
        </p:txBody>
      </p:sp>
      <p:sp>
        <p:nvSpPr>
          <p:cNvPr id="9" name="Content Placeholder 2"/>
          <p:cNvSpPr>
            <a:spLocks noGrp="1"/>
          </p:cNvSpPr>
          <p:nvPr>
            <p:ph idx="1"/>
          </p:nvPr>
        </p:nvSpPr>
        <p:spPr>
          <a:xfrm>
            <a:off x="5397910" y="1556978"/>
            <a:ext cx="6413091" cy="5032375"/>
          </a:xfrm>
        </p:spPr>
        <p:txBody>
          <a:bodyPr>
            <a:normAutofit/>
          </a:bodyPr>
          <a:lstStyle/>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fact(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answer;</a:t>
            </a:r>
          </a:p>
          <a:p>
            <a:pPr marL="0" indent="0">
              <a:buNone/>
            </a:pPr>
            <a:r>
              <a:rPr lang="en-US" b="1" dirty="0">
                <a:latin typeface="Courier New" panose="02070309020205020404" pitchFamily="49" charset="0"/>
                <a:cs typeface="Courier New" panose="02070309020205020404" pitchFamily="49" charset="0"/>
              </a:rPr>
              <a:t>  if(n &lt;= 0)</a:t>
            </a:r>
          </a:p>
          <a:p>
            <a:pPr marL="0" indent="0">
              <a:buNone/>
            </a:pPr>
            <a:r>
              <a:rPr lang="en-US" b="1" dirty="0">
                <a:latin typeface="Courier New" panose="02070309020205020404" pitchFamily="49" charset="0"/>
                <a:cs typeface="Courier New" panose="02070309020205020404" pitchFamily="49" charset="0"/>
              </a:rPr>
              <a:t>    answer = 1;</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answer = </a:t>
            </a:r>
            <a:r>
              <a:rPr lang="en-US" b="1" dirty="0" err="1">
                <a:latin typeface="Courier New" panose="02070309020205020404" pitchFamily="49" charset="0"/>
                <a:cs typeface="Courier New" panose="02070309020205020404" pitchFamily="49" charset="0"/>
              </a:rPr>
              <a:t>mult</a:t>
            </a:r>
            <a:r>
              <a:rPr lang="en-US" b="1" dirty="0">
                <a:latin typeface="Courier New" panose="02070309020205020404" pitchFamily="49" charset="0"/>
                <a:cs typeface="Courier New" panose="02070309020205020404" pitchFamily="49" charset="0"/>
              </a:rPr>
              <a:t>(n, fact(n-1));</a:t>
            </a:r>
          </a:p>
          <a:p>
            <a:pPr marL="0" indent="0">
              <a:buNone/>
            </a:pPr>
            <a:r>
              <a:rPr lang="en-US" b="1" dirty="0">
                <a:latin typeface="Courier New" panose="02070309020205020404" pitchFamily="49" charset="0"/>
                <a:cs typeface="Courier New" panose="02070309020205020404" pitchFamily="49" charset="0"/>
              </a:rPr>
              <a:t>  return answer;</a:t>
            </a:r>
          </a:p>
          <a:p>
            <a:pPr marL="0" indent="0">
              <a:buNone/>
            </a:pP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p:txBody>
      </p:sp>
      <p:sp>
        <p:nvSpPr>
          <p:cNvPr id="10" name="Right Arrow 9">
            <a:extLst>
              <a:ext uri="{FF2B5EF4-FFF2-40B4-BE49-F238E27FC236}">
                <a16:creationId xmlns:a16="http://schemas.microsoft.com/office/drawing/2014/main" id="{757A67A2-BCA5-C74F-9219-000C73404110}"/>
              </a:ext>
            </a:extLst>
          </p:cNvPr>
          <p:cNvSpPr/>
          <p:nvPr/>
        </p:nvSpPr>
        <p:spPr>
          <a:xfrm>
            <a:off x="4979898" y="4702629"/>
            <a:ext cx="836023" cy="4310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2366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Stack Frames: fact(2)</a:t>
            </a:r>
          </a:p>
        </p:txBody>
      </p:sp>
      <p:sp>
        <p:nvSpPr>
          <p:cNvPr id="6" name="TextBox 5"/>
          <p:cNvSpPr txBox="1"/>
          <p:nvPr/>
        </p:nvSpPr>
        <p:spPr>
          <a:xfrm>
            <a:off x="1153503" y="5438579"/>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fact(2)</a:t>
            </a:r>
          </a:p>
          <a:p>
            <a:pPr algn="ctr"/>
            <a:endParaRPr lang="en-US" dirty="0"/>
          </a:p>
          <a:p>
            <a:pPr algn="ctr"/>
            <a:endParaRPr lang="en-US" dirty="0"/>
          </a:p>
        </p:txBody>
      </p:sp>
      <p:sp>
        <p:nvSpPr>
          <p:cNvPr id="8" name="TextBox 7"/>
          <p:cNvSpPr txBox="1"/>
          <p:nvPr/>
        </p:nvSpPr>
        <p:spPr>
          <a:xfrm>
            <a:off x="1153503" y="4299493"/>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fact(1)</a:t>
            </a:r>
          </a:p>
          <a:p>
            <a:pPr algn="ctr"/>
            <a:endParaRPr lang="en-US" dirty="0"/>
          </a:p>
          <a:p>
            <a:pPr algn="ctr"/>
            <a:endParaRPr lang="en-US" dirty="0"/>
          </a:p>
        </p:txBody>
      </p:sp>
      <p:sp>
        <p:nvSpPr>
          <p:cNvPr id="10" name="Content Placeholder 2"/>
          <p:cNvSpPr>
            <a:spLocks noGrp="1"/>
          </p:cNvSpPr>
          <p:nvPr>
            <p:ph idx="1"/>
          </p:nvPr>
        </p:nvSpPr>
        <p:spPr>
          <a:xfrm>
            <a:off x="5397910" y="1556978"/>
            <a:ext cx="6413091" cy="5032375"/>
          </a:xfrm>
        </p:spPr>
        <p:txBody>
          <a:bodyPr>
            <a:normAutofit/>
          </a:bodyPr>
          <a:lstStyle/>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fact(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answer;</a:t>
            </a:r>
          </a:p>
          <a:p>
            <a:pPr marL="0" indent="0">
              <a:buNone/>
            </a:pPr>
            <a:r>
              <a:rPr lang="en-US" b="1" dirty="0">
                <a:latin typeface="Courier New" panose="02070309020205020404" pitchFamily="49" charset="0"/>
                <a:cs typeface="Courier New" panose="02070309020205020404" pitchFamily="49" charset="0"/>
              </a:rPr>
              <a:t>  if(n &lt;= 0)</a:t>
            </a:r>
          </a:p>
          <a:p>
            <a:pPr marL="0" indent="0">
              <a:buNone/>
            </a:pPr>
            <a:r>
              <a:rPr lang="en-US" b="1" dirty="0">
                <a:latin typeface="Courier New" panose="02070309020205020404" pitchFamily="49" charset="0"/>
                <a:cs typeface="Courier New" panose="02070309020205020404" pitchFamily="49" charset="0"/>
              </a:rPr>
              <a:t>    answer = 1;</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answer = </a:t>
            </a:r>
            <a:r>
              <a:rPr lang="en-US" b="1" dirty="0" err="1">
                <a:latin typeface="Courier New" panose="02070309020205020404" pitchFamily="49" charset="0"/>
                <a:cs typeface="Courier New" panose="02070309020205020404" pitchFamily="49" charset="0"/>
              </a:rPr>
              <a:t>mult</a:t>
            </a:r>
            <a:r>
              <a:rPr lang="en-US" b="1" dirty="0">
                <a:latin typeface="Courier New" panose="02070309020205020404" pitchFamily="49" charset="0"/>
                <a:cs typeface="Courier New" panose="02070309020205020404" pitchFamily="49" charset="0"/>
              </a:rPr>
              <a:t>(n, fact(n-1));</a:t>
            </a:r>
          </a:p>
          <a:p>
            <a:pPr marL="0" indent="0">
              <a:buNone/>
            </a:pPr>
            <a:r>
              <a:rPr lang="en-US" b="1" dirty="0">
                <a:latin typeface="Courier New" panose="02070309020205020404" pitchFamily="49" charset="0"/>
                <a:cs typeface="Courier New" panose="02070309020205020404" pitchFamily="49" charset="0"/>
              </a:rPr>
              <a:t>  return answer;</a:t>
            </a:r>
          </a:p>
          <a:p>
            <a:pPr marL="0" indent="0">
              <a:buNone/>
            </a:pP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p:txBody>
      </p:sp>
      <p:sp>
        <p:nvSpPr>
          <p:cNvPr id="7" name="Right Arrow 6">
            <a:extLst>
              <a:ext uri="{FF2B5EF4-FFF2-40B4-BE49-F238E27FC236}">
                <a16:creationId xmlns:a16="http://schemas.microsoft.com/office/drawing/2014/main" id="{3D8BB673-EC84-3241-B71B-2638841BE54B}"/>
              </a:ext>
            </a:extLst>
          </p:cNvPr>
          <p:cNvSpPr/>
          <p:nvPr/>
        </p:nvSpPr>
        <p:spPr>
          <a:xfrm>
            <a:off x="4979898" y="5007505"/>
            <a:ext cx="836023" cy="4310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9500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Stack Frames: fact(2)</a:t>
            </a:r>
          </a:p>
        </p:txBody>
      </p:sp>
      <p:sp>
        <p:nvSpPr>
          <p:cNvPr id="6" name="TextBox 5"/>
          <p:cNvSpPr txBox="1"/>
          <p:nvPr/>
        </p:nvSpPr>
        <p:spPr>
          <a:xfrm>
            <a:off x="1153503" y="5438579"/>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fact(2)</a:t>
            </a:r>
          </a:p>
          <a:p>
            <a:pPr algn="ctr"/>
            <a:endParaRPr lang="en-US" dirty="0"/>
          </a:p>
          <a:p>
            <a:pPr algn="ctr"/>
            <a:endParaRPr lang="en-US" dirty="0"/>
          </a:p>
        </p:txBody>
      </p:sp>
      <p:sp>
        <p:nvSpPr>
          <p:cNvPr id="5" name="TextBox 4"/>
          <p:cNvSpPr txBox="1"/>
          <p:nvPr/>
        </p:nvSpPr>
        <p:spPr>
          <a:xfrm>
            <a:off x="1153502" y="4859746"/>
            <a:ext cx="2964873" cy="461665"/>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fact(1) returned: 1</a:t>
            </a:r>
          </a:p>
        </p:txBody>
      </p:sp>
      <p:sp>
        <p:nvSpPr>
          <p:cNvPr id="7" name="Content Placeholder 2"/>
          <p:cNvSpPr>
            <a:spLocks noGrp="1"/>
          </p:cNvSpPr>
          <p:nvPr>
            <p:ph idx="1"/>
          </p:nvPr>
        </p:nvSpPr>
        <p:spPr>
          <a:xfrm>
            <a:off x="5397910" y="1556978"/>
            <a:ext cx="6413091" cy="5032375"/>
          </a:xfrm>
        </p:spPr>
        <p:txBody>
          <a:bodyPr>
            <a:normAutofit/>
          </a:bodyPr>
          <a:lstStyle/>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fact(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answer;</a:t>
            </a:r>
          </a:p>
          <a:p>
            <a:pPr marL="0" indent="0">
              <a:buNone/>
            </a:pPr>
            <a:r>
              <a:rPr lang="en-US" b="1" dirty="0">
                <a:latin typeface="Courier New" panose="02070309020205020404" pitchFamily="49" charset="0"/>
                <a:cs typeface="Courier New" panose="02070309020205020404" pitchFamily="49" charset="0"/>
              </a:rPr>
              <a:t>  if(n &lt;= 0)</a:t>
            </a:r>
          </a:p>
          <a:p>
            <a:pPr marL="0" indent="0">
              <a:buNone/>
            </a:pPr>
            <a:r>
              <a:rPr lang="en-US" b="1" dirty="0">
                <a:latin typeface="Courier New" panose="02070309020205020404" pitchFamily="49" charset="0"/>
                <a:cs typeface="Courier New" panose="02070309020205020404" pitchFamily="49" charset="0"/>
              </a:rPr>
              <a:t>    answer = 1;</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answer = </a:t>
            </a:r>
            <a:r>
              <a:rPr lang="en-US" b="1" dirty="0" err="1">
                <a:latin typeface="Courier New" panose="02070309020205020404" pitchFamily="49" charset="0"/>
                <a:cs typeface="Courier New" panose="02070309020205020404" pitchFamily="49" charset="0"/>
              </a:rPr>
              <a:t>mult</a:t>
            </a:r>
            <a:r>
              <a:rPr lang="en-US" b="1" dirty="0">
                <a:latin typeface="Courier New" panose="02070309020205020404" pitchFamily="49" charset="0"/>
                <a:cs typeface="Courier New" panose="02070309020205020404" pitchFamily="49" charset="0"/>
              </a:rPr>
              <a:t>(n, fact(n-1));</a:t>
            </a:r>
          </a:p>
          <a:p>
            <a:pPr marL="0" indent="0">
              <a:buNone/>
            </a:pPr>
            <a:r>
              <a:rPr lang="en-US" b="1" dirty="0">
                <a:latin typeface="Courier New" panose="02070309020205020404" pitchFamily="49" charset="0"/>
                <a:cs typeface="Courier New" panose="02070309020205020404" pitchFamily="49" charset="0"/>
              </a:rPr>
              <a:t>  return answer;</a:t>
            </a:r>
          </a:p>
          <a:p>
            <a:pPr marL="0" indent="0">
              <a:buNone/>
            </a:pP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p:txBody>
      </p:sp>
      <p:sp>
        <p:nvSpPr>
          <p:cNvPr id="8" name="Right Arrow 7">
            <a:extLst>
              <a:ext uri="{FF2B5EF4-FFF2-40B4-BE49-F238E27FC236}">
                <a16:creationId xmlns:a16="http://schemas.microsoft.com/office/drawing/2014/main" id="{DB8E1B2A-84C5-2B41-AA39-B9A2C2DCE579}"/>
              </a:ext>
            </a:extLst>
          </p:cNvPr>
          <p:cNvSpPr/>
          <p:nvPr/>
        </p:nvSpPr>
        <p:spPr>
          <a:xfrm>
            <a:off x="4979898" y="4702629"/>
            <a:ext cx="836023" cy="4310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77240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Stack Frames: fact(2)</a:t>
            </a:r>
          </a:p>
        </p:txBody>
      </p:sp>
      <p:sp>
        <p:nvSpPr>
          <p:cNvPr id="6" name="TextBox 5"/>
          <p:cNvSpPr txBox="1"/>
          <p:nvPr/>
        </p:nvSpPr>
        <p:spPr>
          <a:xfrm>
            <a:off x="1153503" y="5438579"/>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fact(2)</a:t>
            </a:r>
          </a:p>
          <a:p>
            <a:pPr algn="ctr"/>
            <a:endParaRPr lang="en-US" dirty="0"/>
          </a:p>
          <a:p>
            <a:pPr algn="ctr"/>
            <a:endParaRPr lang="en-US" dirty="0"/>
          </a:p>
        </p:txBody>
      </p:sp>
      <p:sp>
        <p:nvSpPr>
          <p:cNvPr id="8" name="Content Placeholder 2"/>
          <p:cNvSpPr>
            <a:spLocks noGrp="1"/>
          </p:cNvSpPr>
          <p:nvPr>
            <p:ph idx="1"/>
          </p:nvPr>
        </p:nvSpPr>
        <p:spPr>
          <a:xfrm>
            <a:off x="5397910" y="1556978"/>
            <a:ext cx="6413091" cy="5032375"/>
          </a:xfrm>
        </p:spPr>
        <p:txBody>
          <a:bodyPr>
            <a:normAutofit/>
          </a:bodyPr>
          <a:lstStyle/>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fact(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answer;</a:t>
            </a:r>
          </a:p>
          <a:p>
            <a:pPr marL="0" indent="0">
              <a:buNone/>
            </a:pPr>
            <a:r>
              <a:rPr lang="en-US" b="1" dirty="0">
                <a:latin typeface="Courier New" panose="02070309020205020404" pitchFamily="49" charset="0"/>
                <a:cs typeface="Courier New" panose="02070309020205020404" pitchFamily="49" charset="0"/>
              </a:rPr>
              <a:t>  if(n &lt;= 0)</a:t>
            </a:r>
          </a:p>
          <a:p>
            <a:pPr marL="0" indent="0">
              <a:buNone/>
            </a:pPr>
            <a:r>
              <a:rPr lang="en-US" b="1" dirty="0">
                <a:latin typeface="Courier New" panose="02070309020205020404" pitchFamily="49" charset="0"/>
                <a:cs typeface="Courier New" panose="02070309020205020404" pitchFamily="49" charset="0"/>
              </a:rPr>
              <a:t>    answer = 1;</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answer = </a:t>
            </a:r>
            <a:r>
              <a:rPr lang="en-US" b="1" dirty="0" err="1">
                <a:latin typeface="Courier New" panose="02070309020205020404" pitchFamily="49" charset="0"/>
                <a:cs typeface="Courier New" panose="02070309020205020404" pitchFamily="49" charset="0"/>
              </a:rPr>
              <a:t>mult</a:t>
            </a:r>
            <a:r>
              <a:rPr lang="en-US" b="1" dirty="0">
                <a:latin typeface="Courier New" panose="02070309020205020404" pitchFamily="49" charset="0"/>
                <a:cs typeface="Courier New" panose="02070309020205020404" pitchFamily="49" charset="0"/>
              </a:rPr>
              <a:t>(n, fact(n-1));</a:t>
            </a:r>
          </a:p>
          <a:p>
            <a:pPr marL="0" indent="0">
              <a:buNone/>
            </a:pPr>
            <a:r>
              <a:rPr lang="en-US" b="1" dirty="0">
                <a:latin typeface="Courier New" panose="02070309020205020404" pitchFamily="49" charset="0"/>
                <a:cs typeface="Courier New" panose="02070309020205020404" pitchFamily="49" charset="0"/>
              </a:rPr>
              <a:t>  return answer;</a:t>
            </a:r>
          </a:p>
          <a:p>
            <a:pPr marL="0" indent="0">
              <a:buNone/>
            </a:pP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p:txBody>
      </p:sp>
      <p:sp>
        <p:nvSpPr>
          <p:cNvPr id="5" name="Right Arrow 4">
            <a:extLst>
              <a:ext uri="{FF2B5EF4-FFF2-40B4-BE49-F238E27FC236}">
                <a16:creationId xmlns:a16="http://schemas.microsoft.com/office/drawing/2014/main" id="{4F4D6020-F7B5-864D-AB26-1B05FC07CBE9}"/>
              </a:ext>
            </a:extLst>
          </p:cNvPr>
          <p:cNvSpPr/>
          <p:nvPr/>
        </p:nvSpPr>
        <p:spPr>
          <a:xfrm>
            <a:off x="4979898" y="4702629"/>
            <a:ext cx="836023" cy="4310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789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 part is always the same</a:t>
            </a:r>
          </a:p>
        </p:txBody>
      </p:sp>
      <p:sp>
        <p:nvSpPr>
          <p:cNvPr id="3" name="Content Placeholder 2"/>
          <p:cNvSpPr>
            <a:spLocks noGrp="1"/>
          </p:cNvSpPr>
          <p:nvPr>
            <p:ph idx="1"/>
          </p:nvPr>
        </p:nvSpPr>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ADD	R6, R6, -4	; Allocate space</a:t>
            </a:r>
          </a:p>
          <a:p>
            <a:pPr marL="0" indent="0">
              <a:spcBef>
                <a:spcPts val="600"/>
              </a:spcBef>
              <a:buNone/>
            </a:pPr>
            <a:r>
              <a:rPr lang="en-US" b="1" dirty="0">
                <a:latin typeface="Courier New" panose="02070309020205020404" pitchFamily="49" charset="0"/>
                <a:cs typeface="Courier New" panose="02070309020205020404" pitchFamily="49" charset="0"/>
              </a:rPr>
              <a:t> 		STR	R7, R6, 2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STR	R5, R6, 1</a:t>
            </a:r>
            <a:r>
              <a:rPr lang="en-US" b="1" dirty="0">
                <a:latin typeface="Courier New" panose="02070309020205020404" pitchFamily="49" charset="0"/>
                <a:cs typeface="Courier New" panose="02070309020205020404" pitchFamily="49" charset="0"/>
              </a:rPr>
              <a:t>	; Save Old FP</a:t>
            </a:r>
          </a:p>
          <a:p>
            <a:pPr marL="0" indent="0">
              <a:spcBef>
                <a:spcPts val="600"/>
              </a:spcBef>
              <a:buNone/>
            </a:pPr>
            <a:endParaRPr lang="en-US" b="1" dirty="0">
              <a:solidFill>
                <a:srgbClr val="000000"/>
              </a:solidFill>
              <a:latin typeface="Courier New" panose="02070309020205020404" pitchFamily="49" charset="0"/>
              <a:cs typeface="Courier New" panose="02070309020205020404" pitchFamily="49" charset="0"/>
            </a:endParaRP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(n)</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endParaRPr lang="en-US" dirty="0"/>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noAutofit/>
          </a:bodyPr>
          <a:lstStyle/>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3271" y="410214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Tree>
    <p:extLst>
      <p:ext uri="{BB962C8B-B14F-4D97-AF65-F5344CB8AC3E}">
        <p14:creationId xmlns:p14="http://schemas.microsoft.com/office/powerpoint/2010/main" val="23643679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Stack Frames: fact(2)</a:t>
            </a:r>
          </a:p>
        </p:txBody>
      </p:sp>
      <p:sp>
        <p:nvSpPr>
          <p:cNvPr id="6" name="TextBox 5"/>
          <p:cNvSpPr txBox="1"/>
          <p:nvPr/>
        </p:nvSpPr>
        <p:spPr>
          <a:xfrm>
            <a:off x="1153503" y="5438579"/>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fact(2)</a:t>
            </a:r>
          </a:p>
          <a:p>
            <a:pPr algn="ctr"/>
            <a:endParaRPr lang="en-US" dirty="0"/>
          </a:p>
          <a:p>
            <a:pPr algn="ctr"/>
            <a:endParaRPr lang="en-US" dirty="0"/>
          </a:p>
        </p:txBody>
      </p:sp>
      <p:sp>
        <p:nvSpPr>
          <p:cNvPr id="7" name="TextBox 6"/>
          <p:cNvSpPr txBox="1"/>
          <p:nvPr/>
        </p:nvSpPr>
        <p:spPr>
          <a:xfrm>
            <a:off x="1153502" y="4296033"/>
            <a:ext cx="2964873" cy="1015663"/>
          </a:xfrm>
          <a:prstGeom prst="rect">
            <a:avLst/>
          </a:prstGeom>
          <a:solidFill>
            <a:srgbClr val="FF0000"/>
          </a:solidFill>
          <a:ln>
            <a:solidFill>
              <a:schemeClr val="tx1"/>
            </a:solidFill>
          </a:ln>
        </p:spPr>
        <p:txBody>
          <a:bodyPr wrap="square" rtlCol="0">
            <a:spAutoFit/>
          </a:bodyPr>
          <a:lstStyle/>
          <a:p>
            <a:pPr algn="ctr"/>
            <a:r>
              <a:rPr lang="en-US" sz="2400" dirty="0" err="1">
                <a:solidFill>
                  <a:schemeClr val="bg1"/>
                </a:solidFill>
              </a:rPr>
              <a:t>mult</a:t>
            </a:r>
            <a:r>
              <a:rPr lang="en-US" sz="2400" dirty="0">
                <a:solidFill>
                  <a:schemeClr val="bg1"/>
                </a:solidFill>
              </a:rPr>
              <a:t>(2,1)</a:t>
            </a:r>
          </a:p>
          <a:p>
            <a:pPr algn="ctr"/>
            <a:endParaRPr lang="en-US" dirty="0"/>
          </a:p>
          <a:p>
            <a:pPr algn="ctr"/>
            <a:endParaRPr lang="en-US" dirty="0"/>
          </a:p>
        </p:txBody>
      </p:sp>
      <p:sp>
        <p:nvSpPr>
          <p:cNvPr id="5" name="Content Placeholder 2"/>
          <p:cNvSpPr>
            <a:spLocks noGrp="1"/>
          </p:cNvSpPr>
          <p:nvPr>
            <p:ph idx="1"/>
          </p:nvPr>
        </p:nvSpPr>
        <p:spPr>
          <a:xfrm>
            <a:off x="5397910" y="1556978"/>
            <a:ext cx="6413091" cy="5032375"/>
          </a:xfrm>
        </p:spPr>
        <p:txBody>
          <a:bodyPr>
            <a:normAutofit/>
          </a:bodyPr>
          <a:lstStyle/>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fact(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answer;</a:t>
            </a:r>
          </a:p>
          <a:p>
            <a:pPr marL="0" indent="0">
              <a:buNone/>
            </a:pPr>
            <a:r>
              <a:rPr lang="en-US" b="1" dirty="0">
                <a:latin typeface="Courier New" panose="02070309020205020404" pitchFamily="49" charset="0"/>
                <a:cs typeface="Courier New" panose="02070309020205020404" pitchFamily="49" charset="0"/>
              </a:rPr>
              <a:t>  if(n &lt;= 0)</a:t>
            </a:r>
          </a:p>
          <a:p>
            <a:pPr marL="0" indent="0">
              <a:buNone/>
            </a:pPr>
            <a:r>
              <a:rPr lang="en-US" b="1" dirty="0">
                <a:latin typeface="Courier New" panose="02070309020205020404" pitchFamily="49" charset="0"/>
                <a:cs typeface="Courier New" panose="02070309020205020404" pitchFamily="49" charset="0"/>
              </a:rPr>
              <a:t>    answer = 1;</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answer = </a:t>
            </a:r>
            <a:r>
              <a:rPr lang="en-US" b="1" dirty="0" err="1">
                <a:latin typeface="Courier New" panose="02070309020205020404" pitchFamily="49" charset="0"/>
                <a:cs typeface="Courier New" panose="02070309020205020404" pitchFamily="49" charset="0"/>
              </a:rPr>
              <a:t>mult</a:t>
            </a:r>
            <a:r>
              <a:rPr lang="en-US" b="1" dirty="0">
                <a:latin typeface="Courier New" panose="02070309020205020404" pitchFamily="49" charset="0"/>
                <a:cs typeface="Courier New" panose="02070309020205020404" pitchFamily="49" charset="0"/>
              </a:rPr>
              <a:t>(n, fact(n-1));</a:t>
            </a:r>
          </a:p>
          <a:p>
            <a:pPr marL="0" indent="0">
              <a:buNone/>
            </a:pPr>
            <a:r>
              <a:rPr lang="en-US" b="1" dirty="0">
                <a:latin typeface="Courier New" panose="02070309020205020404" pitchFamily="49" charset="0"/>
                <a:cs typeface="Courier New" panose="02070309020205020404" pitchFamily="49" charset="0"/>
              </a:rPr>
              <a:t>  return answer;</a:t>
            </a:r>
          </a:p>
          <a:p>
            <a:pPr marL="0" indent="0">
              <a:buNone/>
            </a:pP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p:txBody>
      </p:sp>
      <p:sp>
        <p:nvSpPr>
          <p:cNvPr id="8" name="Right Arrow 7">
            <a:extLst>
              <a:ext uri="{FF2B5EF4-FFF2-40B4-BE49-F238E27FC236}">
                <a16:creationId xmlns:a16="http://schemas.microsoft.com/office/drawing/2014/main" id="{9CF1EE21-A25B-584D-857D-FA942CEE15CA}"/>
              </a:ext>
            </a:extLst>
          </p:cNvPr>
          <p:cNvSpPr/>
          <p:nvPr/>
        </p:nvSpPr>
        <p:spPr>
          <a:xfrm>
            <a:off x="4979898" y="4702629"/>
            <a:ext cx="836023" cy="4310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75673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Stack Frames: fact(2)</a:t>
            </a:r>
          </a:p>
        </p:txBody>
      </p:sp>
      <p:sp>
        <p:nvSpPr>
          <p:cNvPr id="6" name="TextBox 5"/>
          <p:cNvSpPr txBox="1"/>
          <p:nvPr/>
        </p:nvSpPr>
        <p:spPr>
          <a:xfrm>
            <a:off x="1153503" y="5438579"/>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fact(2)</a:t>
            </a:r>
          </a:p>
          <a:p>
            <a:pPr algn="ctr"/>
            <a:endParaRPr lang="en-US" dirty="0"/>
          </a:p>
          <a:p>
            <a:pPr algn="ctr"/>
            <a:endParaRPr lang="en-US" dirty="0"/>
          </a:p>
        </p:txBody>
      </p:sp>
      <p:sp>
        <p:nvSpPr>
          <p:cNvPr id="5" name="TextBox 4"/>
          <p:cNvSpPr txBox="1"/>
          <p:nvPr/>
        </p:nvSpPr>
        <p:spPr>
          <a:xfrm>
            <a:off x="1153503" y="4850031"/>
            <a:ext cx="2964873" cy="461665"/>
          </a:xfrm>
          <a:prstGeom prst="rect">
            <a:avLst/>
          </a:prstGeom>
          <a:solidFill>
            <a:srgbClr val="FF0000"/>
          </a:solidFill>
          <a:ln>
            <a:solidFill>
              <a:schemeClr val="tx1"/>
            </a:solidFill>
          </a:ln>
        </p:spPr>
        <p:txBody>
          <a:bodyPr wrap="square" rtlCol="0">
            <a:spAutoFit/>
          </a:bodyPr>
          <a:lstStyle/>
          <a:p>
            <a:pPr algn="ctr"/>
            <a:r>
              <a:rPr lang="en-US" sz="2400" dirty="0" err="1">
                <a:solidFill>
                  <a:schemeClr val="bg1"/>
                </a:solidFill>
              </a:rPr>
              <a:t>mult</a:t>
            </a:r>
            <a:r>
              <a:rPr lang="en-US" sz="2400" dirty="0">
                <a:solidFill>
                  <a:schemeClr val="bg1"/>
                </a:solidFill>
              </a:rPr>
              <a:t>(2,1) returned: 2</a:t>
            </a:r>
          </a:p>
        </p:txBody>
      </p:sp>
      <p:sp>
        <p:nvSpPr>
          <p:cNvPr id="8" name="Content Placeholder 2"/>
          <p:cNvSpPr>
            <a:spLocks noGrp="1"/>
          </p:cNvSpPr>
          <p:nvPr>
            <p:ph idx="1"/>
          </p:nvPr>
        </p:nvSpPr>
        <p:spPr>
          <a:xfrm>
            <a:off x="5397910" y="1556978"/>
            <a:ext cx="6413091" cy="5032375"/>
          </a:xfrm>
        </p:spPr>
        <p:txBody>
          <a:bodyPr>
            <a:normAutofit/>
          </a:bodyPr>
          <a:lstStyle/>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fact(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answer;</a:t>
            </a:r>
          </a:p>
          <a:p>
            <a:pPr marL="0" indent="0">
              <a:buNone/>
            </a:pPr>
            <a:r>
              <a:rPr lang="en-US" b="1" dirty="0">
                <a:latin typeface="Courier New" panose="02070309020205020404" pitchFamily="49" charset="0"/>
                <a:cs typeface="Courier New" panose="02070309020205020404" pitchFamily="49" charset="0"/>
              </a:rPr>
              <a:t>  if(n &lt;= 0)</a:t>
            </a:r>
          </a:p>
          <a:p>
            <a:pPr marL="0" indent="0">
              <a:buNone/>
            </a:pPr>
            <a:r>
              <a:rPr lang="en-US" b="1" dirty="0">
                <a:latin typeface="Courier New" panose="02070309020205020404" pitchFamily="49" charset="0"/>
                <a:cs typeface="Courier New" panose="02070309020205020404" pitchFamily="49" charset="0"/>
              </a:rPr>
              <a:t>    answer = 1;</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answer = </a:t>
            </a:r>
            <a:r>
              <a:rPr lang="en-US" b="1" dirty="0" err="1">
                <a:latin typeface="Courier New" panose="02070309020205020404" pitchFamily="49" charset="0"/>
                <a:cs typeface="Courier New" panose="02070309020205020404" pitchFamily="49" charset="0"/>
              </a:rPr>
              <a:t>mult</a:t>
            </a:r>
            <a:r>
              <a:rPr lang="en-US" b="1" dirty="0">
                <a:latin typeface="Courier New" panose="02070309020205020404" pitchFamily="49" charset="0"/>
                <a:cs typeface="Courier New" panose="02070309020205020404" pitchFamily="49" charset="0"/>
              </a:rPr>
              <a:t>(n, fact(n-1));</a:t>
            </a:r>
          </a:p>
          <a:p>
            <a:pPr marL="0" indent="0">
              <a:buNone/>
            </a:pPr>
            <a:r>
              <a:rPr lang="en-US" b="1" dirty="0">
                <a:latin typeface="Courier New" panose="02070309020205020404" pitchFamily="49" charset="0"/>
                <a:cs typeface="Courier New" panose="02070309020205020404" pitchFamily="49" charset="0"/>
              </a:rPr>
              <a:t>  return answer;</a:t>
            </a:r>
          </a:p>
          <a:p>
            <a:pPr marL="0" indent="0">
              <a:buNone/>
            </a:pP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p:txBody>
      </p:sp>
      <p:sp>
        <p:nvSpPr>
          <p:cNvPr id="7" name="Right Arrow 6">
            <a:extLst>
              <a:ext uri="{FF2B5EF4-FFF2-40B4-BE49-F238E27FC236}">
                <a16:creationId xmlns:a16="http://schemas.microsoft.com/office/drawing/2014/main" id="{DC9830F1-AAE1-C740-95A5-40743709A229}"/>
              </a:ext>
            </a:extLst>
          </p:cNvPr>
          <p:cNvSpPr/>
          <p:nvPr/>
        </p:nvSpPr>
        <p:spPr>
          <a:xfrm>
            <a:off x="4979898" y="4649789"/>
            <a:ext cx="836023" cy="4310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128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Stack Frames: fact(2)</a:t>
            </a:r>
          </a:p>
        </p:txBody>
      </p:sp>
      <p:sp>
        <p:nvSpPr>
          <p:cNvPr id="6" name="TextBox 5"/>
          <p:cNvSpPr txBox="1"/>
          <p:nvPr/>
        </p:nvSpPr>
        <p:spPr>
          <a:xfrm>
            <a:off x="1153503" y="5438579"/>
            <a:ext cx="2964873" cy="1015663"/>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fact(2)</a:t>
            </a:r>
          </a:p>
          <a:p>
            <a:pPr algn="ctr"/>
            <a:endParaRPr lang="en-US" dirty="0"/>
          </a:p>
          <a:p>
            <a:pPr algn="ctr"/>
            <a:endParaRPr lang="en-US" dirty="0"/>
          </a:p>
        </p:txBody>
      </p:sp>
      <p:sp>
        <p:nvSpPr>
          <p:cNvPr id="7" name="Content Placeholder 2"/>
          <p:cNvSpPr>
            <a:spLocks noGrp="1"/>
          </p:cNvSpPr>
          <p:nvPr>
            <p:ph idx="1"/>
          </p:nvPr>
        </p:nvSpPr>
        <p:spPr>
          <a:xfrm>
            <a:off x="5397910" y="1556978"/>
            <a:ext cx="6413091" cy="5032375"/>
          </a:xfrm>
        </p:spPr>
        <p:txBody>
          <a:bodyPr>
            <a:normAutofit/>
          </a:bodyPr>
          <a:lstStyle/>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fact(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answer;</a:t>
            </a:r>
          </a:p>
          <a:p>
            <a:pPr marL="0" indent="0">
              <a:buNone/>
            </a:pPr>
            <a:r>
              <a:rPr lang="en-US" b="1" dirty="0">
                <a:latin typeface="Courier New" panose="02070309020205020404" pitchFamily="49" charset="0"/>
                <a:cs typeface="Courier New" panose="02070309020205020404" pitchFamily="49" charset="0"/>
              </a:rPr>
              <a:t>  if(n &lt;= 0)</a:t>
            </a:r>
          </a:p>
          <a:p>
            <a:pPr marL="0" indent="0">
              <a:buNone/>
            </a:pPr>
            <a:r>
              <a:rPr lang="en-US" b="1" dirty="0">
                <a:latin typeface="Courier New" panose="02070309020205020404" pitchFamily="49" charset="0"/>
                <a:cs typeface="Courier New" panose="02070309020205020404" pitchFamily="49" charset="0"/>
              </a:rPr>
              <a:t>    answer = 1;</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answer = </a:t>
            </a:r>
            <a:r>
              <a:rPr lang="en-US" b="1" dirty="0" err="1">
                <a:latin typeface="Courier New" panose="02070309020205020404" pitchFamily="49" charset="0"/>
                <a:cs typeface="Courier New" panose="02070309020205020404" pitchFamily="49" charset="0"/>
              </a:rPr>
              <a:t>mult</a:t>
            </a:r>
            <a:r>
              <a:rPr lang="en-US" b="1" dirty="0">
                <a:latin typeface="Courier New" panose="02070309020205020404" pitchFamily="49" charset="0"/>
                <a:cs typeface="Courier New" panose="02070309020205020404" pitchFamily="49" charset="0"/>
              </a:rPr>
              <a:t>(n, fact(n-1));</a:t>
            </a:r>
          </a:p>
          <a:p>
            <a:pPr marL="0" indent="0">
              <a:buNone/>
            </a:pPr>
            <a:r>
              <a:rPr lang="en-US" b="1" dirty="0">
                <a:latin typeface="Courier New" panose="02070309020205020404" pitchFamily="49" charset="0"/>
                <a:cs typeface="Courier New" panose="02070309020205020404" pitchFamily="49" charset="0"/>
              </a:rPr>
              <a:t>  return answer;</a:t>
            </a:r>
          </a:p>
          <a:p>
            <a:pPr marL="0" indent="0">
              <a:buNone/>
            </a:pP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p:txBody>
      </p:sp>
      <p:sp>
        <p:nvSpPr>
          <p:cNvPr id="5" name="Right Arrow 4">
            <a:extLst>
              <a:ext uri="{FF2B5EF4-FFF2-40B4-BE49-F238E27FC236}">
                <a16:creationId xmlns:a16="http://schemas.microsoft.com/office/drawing/2014/main" id="{7AFE5597-3A9B-1A42-942A-7CB7D3B1F4C1}"/>
              </a:ext>
            </a:extLst>
          </p:cNvPr>
          <p:cNvSpPr/>
          <p:nvPr/>
        </p:nvSpPr>
        <p:spPr>
          <a:xfrm>
            <a:off x="4979898" y="5007505"/>
            <a:ext cx="836023" cy="4310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0656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Stack Frames: fact(2)</a:t>
            </a:r>
          </a:p>
        </p:txBody>
      </p:sp>
      <p:sp>
        <p:nvSpPr>
          <p:cNvPr id="7" name="TextBox 6"/>
          <p:cNvSpPr txBox="1"/>
          <p:nvPr/>
        </p:nvSpPr>
        <p:spPr>
          <a:xfrm>
            <a:off x="1153502" y="5992577"/>
            <a:ext cx="2964873" cy="461665"/>
          </a:xfrm>
          <a:prstGeom prst="rect">
            <a:avLst/>
          </a:prstGeom>
          <a:solidFill>
            <a:srgbClr val="3333CC"/>
          </a:solidFill>
          <a:ln>
            <a:solidFill>
              <a:schemeClr val="tx1"/>
            </a:solidFill>
          </a:ln>
        </p:spPr>
        <p:txBody>
          <a:bodyPr wrap="square" rtlCol="0">
            <a:spAutoFit/>
          </a:bodyPr>
          <a:lstStyle/>
          <a:p>
            <a:pPr algn="ctr"/>
            <a:r>
              <a:rPr lang="en-US" sz="2400" dirty="0">
                <a:solidFill>
                  <a:schemeClr val="bg1"/>
                </a:solidFill>
              </a:rPr>
              <a:t>fact(2) returned: 2</a:t>
            </a:r>
          </a:p>
        </p:txBody>
      </p:sp>
      <p:sp>
        <p:nvSpPr>
          <p:cNvPr id="8" name="Content Placeholder 2"/>
          <p:cNvSpPr>
            <a:spLocks noGrp="1"/>
          </p:cNvSpPr>
          <p:nvPr>
            <p:ph idx="1"/>
          </p:nvPr>
        </p:nvSpPr>
        <p:spPr>
          <a:xfrm>
            <a:off x="5397910" y="1556978"/>
            <a:ext cx="6413091" cy="5032375"/>
          </a:xfrm>
        </p:spPr>
        <p:txBody>
          <a:bodyPr>
            <a:normAutofit/>
          </a:bodyPr>
          <a:lstStyle/>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fact(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answer;</a:t>
            </a:r>
          </a:p>
          <a:p>
            <a:pPr marL="0" indent="0">
              <a:buNone/>
            </a:pPr>
            <a:r>
              <a:rPr lang="en-US" b="1" dirty="0">
                <a:latin typeface="Courier New" panose="02070309020205020404" pitchFamily="49" charset="0"/>
                <a:cs typeface="Courier New" panose="02070309020205020404" pitchFamily="49" charset="0"/>
              </a:rPr>
              <a:t>  if(n &lt;= 0)</a:t>
            </a:r>
          </a:p>
          <a:p>
            <a:pPr marL="0" indent="0">
              <a:buNone/>
            </a:pPr>
            <a:r>
              <a:rPr lang="en-US" b="1" dirty="0">
                <a:latin typeface="Courier New" panose="02070309020205020404" pitchFamily="49" charset="0"/>
                <a:cs typeface="Courier New" panose="02070309020205020404" pitchFamily="49" charset="0"/>
              </a:rPr>
              <a:t>    answer = 1;</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answer = </a:t>
            </a:r>
            <a:r>
              <a:rPr lang="en-US" b="1" dirty="0" err="1">
                <a:latin typeface="Courier New" panose="02070309020205020404" pitchFamily="49" charset="0"/>
                <a:cs typeface="Courier New" panose="02070309020205020404" pitchFamily="49" charset="0"/>
              </a:rPr>
              <a:t>mult</a:t>
            </a:r>
            <a:r>
              <a:rPr lang="en-US" b="1" dirty="0">
                <a:latin typeface="Courier New" panose="02070309020205020404" pitchFamily="49" charset="0"/>
                <a:cs typeface="Courier New" panose="02070309020205020404" pitchFamily="49" charset="0"/>
              </a:rPr>
              <a:t>(n, fact(n-1));</a:t>
            </a:r>
          </a:p>
          <a:p>
            <a:pPr marL="0" indent="0">
              <a:buNone/>
            </a:pPr>
            <a:r>
              <a:rPr lang="en-US" b="1" dirty="0">
                <a:latin typeface="Courier New" panose="02070309020205020404" pitchFamily="49" charset="0"/>
                <a:cs typeface="Courier New" panose="02070309020205020404" pitchFamily="49" charset="0"/>
              </a:rPr>
              <a:t>  return answer;</a:t>
            </a:r>
          </a:p>
          <a:p>
            <a:pPr marL="0" indent="0">
              <a:buNone/>
            </a:pP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308690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fontScale="92500" lnSpcReduction="20000"/>
          </a:bodyPr>
          <a:lstStyle/>
          <a:p>
            <a:r>
              <a:rPr lang="en-US" sz="3200" i="1" dirty="0"/>
              <a:t>If</a:t>
            </a:r>
            <a:r>
              <a:rPr lang="en-US" sz="3200" dirty="0"/>
              <a:t> you use a well-designed calling sequence, a recursive function call looks like any other function call.  </a:t>
            </a:r>
          </a:p>
          <a:p>
            <a:r>
              <a:rPr lang="en-US" sz="3200" dirty="0"/>
              <a:t>And a recursive function looks just like any other function.</a:t>
            </a:r>
          </a:p>
          <a:p>
            <a:r>
              <a:rPr lang="en-US" sz="3200" dirty="0"/>
              <a:t>So why is merely the thought of writing recursive assembly code terrifying to some people?</a:t>
            </a:r>
          </a:p>
          <a:p>
            <a:r>
              <a:rPr lang="en-US" sz="3200" dirty="0"/>
              <a:t>Good question.</a:t>
            </a:r>
          </a:p>
          <a:p>
            <a:r>
              <a:rPr lang="en-US" sz="3200" dirty="0"/>
              <a:t>Please publish a paper if you figure it out. Lots of us would like to know the answer.</a:t>
            </a:r>
          </a:p>
        </p:txBody>
      </p:sp>
    </p:spTree>
    <p:extLst>
      <p:ext uri="{BB962C8B-B14F-4D97-AF65-F5344CB8AC3E}">
        <p14:creationId xmlns:p14="http://schemas.microsoft.com/office/powerpoint/2010/main" val="412972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Questions?</a:t>
            </a:r>
          </a:p>
        </p:txBody>
      </p:sp>
      <p:sp>
        <p:nvSpPr>
          <p:cNvPr id="5" name="Subtitle 4"/>
          <p:cNvSpPr>
            <a:spLocks noGrp="1"/>
          </p:cNvSpPr>
          <p:nvPr>
            <p:ph type="subTitle" idx="1"/>
          </p:nvPr>
        </p:nvSpPr>
        <p:spPr/>
        <p:txBody>
          <a:bodyPr>
            <a:normAutofit fontScale="85000" lnSpcReduction="20000"/>
          </a:bodyPr>
          <a:lstStyle/>
          <a:p>
            <a:endParaRPr lang="en-US"/>
          </a:p>
        </p:txBody>
      </p:sp>
    </p:spTree>
    <p:extLst>
      <p:ext uri="{BB962C8B-B14F-4D97-AF65-F5344CB8AC3E}">
        <p14:creationId xmlns:p14="http://schemas.microsoft.com/office/powerpoint/2010/main" val="386710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 part is always the same</a:t>
            </a:r>
          </a:p>
        </p:txBody>
      </p:sp>
      <p:sp>
        <p:nvSpPr>
          <p:cNvPr id="3" name="Content Placeholder 2"/>
          <p:cNvSpPr>
            <a:spLocks noGrp="1"/>
          </p:cNvSpPr>
          <p:nvPr>
            <p:ph idx="1"/>
          </p:nvPr>
        </p:nvSpPr>
        <p:spPr/>
        <p:txBody>
          <a:bodyPr/>
          <a:lstStyle/>
          <a:p>
            <a:pPr marL="0" indent="0">
              <a:spcBef>
                <a:spcPts val="600"/>
              </a:spcBef>
              <a:buNone/>
            </a:pPr>
            <a:r>
              <a:rPr lang="en-US" b="1" dirty="0">
                <a:latin typeface="Courier New" panose="02070309020205020404" pitchFamily="49" charset="0"/>
                <a:cs typeface="Courier New" panose="02070309020205020404" pitchFamily="49" charset="0"/>
              </a:rPr>
              <a:t>FACT		ADD	R6, R6, -4	; Allocate space</a:t>
            </a:r>
          </a:p>
          <a:p>
            <a:pPr marL="0" indent="0">
              <a:spcBef>
                <a:spcPts val="600"/>
              </a:spcBef>
              <a:buNone/>
            </a:pPr>
            <a:r>
              <a:rPr lang="en-US" b="1" dirty="0">
                <a:latin typeface="Courier New" panose="02070309020205020404" pitchFamily="49" charset="0"/>
                <a:cs typeface="Courier New" panose="02070309020205020404" pitchFamily="49" charset="0"/>
              </a:rPr>
              <a:t> 		STR	R7, R6, 2	; Save Ret </a:t>
            </a:r>
            <a:r>
              <a:rPr lang="en-US" b="1" dirty="0" err="1">
                <a:latin typeface="Courier New" panose="02070309020205020404" pitchFamily="49" charset="0"/>
                <a:cs typeface="Courier New" panose="02070309020205020404" pitchFamily="49" charset="0"/>
              </a:rPr>
              <a:t>Addr</a:t>
            </a:r>
            <a:endParaRPr lang="en-US" b="1" dirty="0">
              <a:latin typeface="Courier New" panose="02070309020205020404" pitchFamily="49" charset="0"/>
              <a:cs typeface="Courier New" panose="02070309020205020404" pitchFamily="49" charset="0"/>
            </a:endParaRPr>
          </a:p>
          <a:p>
            <a:pPr marL="0" indent="0">
              <a:spcBef>
                <a:spcPts val="600"/>
              </a:spcBef>
              <a:buNone/>
            </a:pPr>
            <a:r>
              <a:rPr lang="en-US" b="1" dirty="0">
                <a:latin typeface="Courier New" panose="02070309020205020404" pitchFamily="49" charset="0"/>
                <a:cs typeface="Courier New" panose="02070309020205020404" pitchFamily="49" charset="0"/>
              </a:rPr>
              <a:t>		STR	R5, R6, 1	; Save Old FP</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ADD	R5, R6, 0</a:t>
            </a:r>
            <a:r>
              <a:rPr lang="en-US" b="1" dirty="0">
                <a:latin typeface="Courier New" panose="02070309020205020404" pitchFamily="49" charset="0"/>
                <a:cs typeface="Courier New" panose="02070309020205020404" pitchFamily="49" charset="0"/>
              </a:rPr>
              <a:t>	; Copy SP to FP</a:t>
            </a:r>
          </a:p>
          <a:p>
            <a:pPr marL="0" indent="0">
              <a:spcBef>
                <a:spcPts val="600"/>
              </a:spcBef>
              <a:buNone/>
            </a:pPr>
            <a:r>
              <a:rPr lang="en-US" b="1" dirty="0">
                <a:latin typeface="Courier New" panose="02070309020205020404" pitchFamily="49" charset="0"/>
                <a:cs typeface="Courier New" panose="02070309020205020404" pitchFamily="49" charset="0"/>
              </a:rPr>
              <a:t>	</a:t>
            </a:r>
            <a:r>
              <a:rPr lang="en-US" b="1" dirty="0">
                <a:solidFill>
                  <a:srgbClr val="000000"/>
                </a:solidFill>
                <a:latin typeface="Courier New" panose="02070309020205020404" pitchFamily="49" charset="0"/>
                <a:cs typeface="Courier New" panose="02070309020205020404" pitchFamily="49" charset="0"/>
              </a:rPr>
              <a:t>	</a:t>
            </a:r>
          </a:p>
        </p:txBody>
      </p:sp>
      <p:sp>
        <p:nvSpPr>
          <p:cNvPr id="4" name="TextBox 3"/>
          <p:cNvSpPr txBox="1"/>
          <p:nvPr/>
        </p:nvSpPr>
        <p:spPr>
          <a:xfrm>
            <a:off x="10372165" y="5969187"/>
            <a:ext cx="1694329" cy="369332"/>
          </a:xfrm>
          <a:prstGeom prst="rect">
            <a:avLst/>
          </a:prstGeom>
          <a:noFill/>
          <a:ln w="28575">
            <a:solidFill>
              <a:schemeClr val="tx1"/>
            </a:solidFill>
          </a:ln>
        </p:spPr>
        <p:txBody>
          <a:bodyPr wrap="square" rtlCol="0">
            <a:noAutofit/>
          </a:bodyPr>
          <a:lstStyle/>
          <a:p>
            <a:r>
              <a:rPr lang="en-US" dirty="0"/>
              <a:t>First </a:t>
            </a:r>
            <a:r>
              <a:rPr lang="en-US" dirty="0" err="1"/>
              <a:t>arg</a:t>
            </a:r>
            <a:r>
              <a:rPr lang="en-US" dirty="0"/>
              <a:t> (n)</a:t>
            </a:r>
          </a:p>
        </p:txBody>
      </p:sp>
      <p:sp>
        <p:nvSpPr>
          <p:cNvPr id="5" name="TextBox 4"/>
          <p:cNvSpPr txBox="1"/>
          <p:nvPr/>
        </p:nvSpPr>
        <p:spPr>
          <a:xfrm>
            <a:off x="10372165" y="5553636"/>
            <a:ext cx="1694329" cy="415551"/>
          </a:xfrm>
          <a:prstGeom prst="rect">
            <a:avLst/>
          </a:prstGeom>
          <a:noFill/>
          <a:ln w="28575">
            <a:solidFill>
              <a:schemeClr val="tx1"/>
            </a:solidFill>
          </a:ln>
        </p:spPr>
        <p:txBody>
          <a:bodyPr wrap="square" rtlCol="0">
            <a:noAutofit/>
          </a:bodyPr>
          <a:lstStyle/>
          <a:p>
            <a:endParaRPr lang="en-US" dirty="0"/>
          </a:p>
        </p:txBody>
      </p:sp>
      <p:sp>
        <p:nvSpPr>
          <p:cNvPr id="6" name="TextBox 5"/>
          <p:cNvSpPr txBox="1"/>
          <p:nvPr/>
        </p:nvSpPr>
        <p:spPr>
          <a:xfrm>
            <a:off x="10372165" y="5138085"/>
            <a:ext cx="1694329" cy="415551"/>
          </a:xfrm>
          <a:prstGeom prst="rect">
            <a:avLst/>
          </a:prstGeom>
          <a:noFill/>
          <a:ln w="28575">
            <a:solidFill>
              <a:schemeClr val="tx1"/>
            </a:solidFill>
          </a:ln>
        </p:spPr>
        <p:txBody>
          <a:bodyPr wrap="square" rtlCol="0">
            <a:noAutofit/>
          </a:bodyPr>
          <a:lstStyle/>
          <a:p>
            <a:r>
              <a:rPr lang="en-US" dirty="0"/>
              <a:t>Return </a:t>
            </a:r>
            <a:r>
              <a:rPr lang="en-US" dirty="0" err="1"/>
              <a:t>Addr</a:t>
            </a:r>
            <a:endParaRPr lang="en-US" dirty="0"/>
          </a:p>
        </p:txBody>
      </p:sp>
      <p:sp>
        <p:nvSpPr>
          <p:cNvPr id="7" name="TextBox 6"/>
          <p:cNvSpPr txBox="1"/>
          <p:nvPr/>
        </p:nvSpPr>
        <p:spPr>
          <a:xfrm>
            <a:off x="10372165" y="4722534"/>
            <a:ext cx="1694329" cy="415551"/>
          </a:xfrm>
          <a:prstGeom prst="rect">
            <a:avLst/>
          </a:prstGeom>
          <a:noFill/>
          <a:ln w="28575">
            <a:solidFill>
              <a:schemeClr val="tx1"/>
            </a:solidFill>
          </a:ln>
        </p:spPr>
        <p:txBody>
          <a:bodyPr wrap="square" rtlCol="0">
            <a:noAutofit/>
          </a:bodyPr>
          <a:lstStyle/>
          <a:p>
            <a:r>
              <a:rPr lang="en-US" dirty="0"/>
              <a:t>Old FP</a:t>
            </a:r>
          </a:p>
        </p:txBody>
      </p:sp>
      <p:sp>
        <p:nvSpPr>
          <p:cNvPr id="8" name="TextBox 7"/>
          <p:cNvSpPr txBox="1"/>
          <p:nvPr/>
        </p:nvSpPr>
        <p:spPr>
          <a:xfrm>
            <a:off x="10372165" y="4306983"/>
            <a:ext cx="1694329" cy="415551"/>
          </a:xfrm>
          <a:prstGeom prst="rect">
            <a:avLst/>
          </a:prstGeom>
          <a:noFill/>
          <a:ln w="28575">
            <a:solidFill>
              <a:schemeClr val="tx1"/>
            </a:solidFill>
          </a:ln>
        </p:spPr>
        <p:txBody>
          <a:bodyPr wrap="square" rtlCol="0">
            <a:noAutofit/>
          </a:bodyPr>
          <a:lstStyle/>
          <a:p>
            <a:endParaRPr lang="en-US" dirty="0"/>
          </a:p>
        </p:txBody>
      </p:sp>
      <p:sp>
        <p:nvSpPr>
          <p:cNvPr id="9" name="TextBox 8"/>
          <p:cNvSpPr txBox="1"/>
          <p:nvPr/>
        </p:nvSpPr>
        <p:spPr>
          <a:xfrm>
            <a:off x="10372165" y="3891432"/>
            <a:ext cx="1694329" cy="415551"/>
          </a:xfrm>
          <a:prstGeom prst="rect">
            <a:avLst/>
          </a:prstGeom>
          <a:noFill/>
          <a:ln w="28575">
            <a:solidFill>
              <a:schemeClr val="tx1"/>
            </a:solidFill>
          </a:ln>
        </p:spPr>
        <p:txBody>
          <a:bodyPr wrap="square" rtlCol="0">
            <a:noAutofit/>
          </a:bodyPr>
          <a:lstStyle/>
          <a:p>
            <a:endParaRPr lang="en-US" dirty="0"/>
          </a:p>
        </p:txBody>
      </p:sp>
      <p:sp>
        <p:nvSpPr>
          <p:cNvPr id="10" name="TextBox 9"/>
          <p:cNvSpPr txBox="1"/>
          <p:nvPr/>
        </p:nvSpPr>
        <p:spPr>
          <a:xfrm>
            <a:off x="10372165" y="3475881"/>
            <a:ext cx="1694329" cy="415551"/>
          </a:xfrm>
          <a:prstGeom prst="rect">
            <a:avLst/>
          </a:prstGeom>
          <a:noFill/>
          <a:ln w="28575">
            <a:solidFill>
              <a:schemeClr val="tx1"/>
            </a:solidFill>
          </a:ln>
        </p:spPr>
        <p:txBody>
          <a:bodyPr wrap="square" rtlCol="0">
            <a:noAutofit/>
          </a:bodyPr>
          <a:lstStyle/>
          <a:p>
            <a:endParaRPr lang="en-US" dirty="0"/>
          </a:p>
        </p:txBody>
      </p:sp>
      <p:sp>
        <p:nvSpPr>
          <p:cNvPr id="11" name="TextBox 10"/>
          <p:cNvSpPr txBox="1"/>
          <p:nvPr/>
        </p:nvSpPr>
        <p:spPr>
          <a:xfrm>
            <a:off x="10372165" y="3060330"/>
            <a:ext cx="1694329" cy="415551"/>
          </a:xfrm>
          <a:prstGeom prst="rect">
            <a:avLst/>
          </a:prstGeom>
          <a:noFill/>
          <a:ln w="28575">
            <a:solidFill>
              <a:schemeClr val="tx1"/>
            </a:solidFill>
          </a:ln>
        </p:spPr>
        <p:txBody>
          <a:bodyPr wrap="square" rtlCol="0">
            <a:noAutofit/>
          </a:bodyPr>
          <a:lstStyle/>
          <a:p>
            <a:endParaRPr lang="en-US" dirty="0"/>
          </a:p>
        </p:txBody>
      </p:sp>
      <p:sp>
        <p:nvSpPr>
          <p:cNvPr id="13" name="Right Arrow 12"/>
          <p:cNvSpPr/>
          <p:nvPr/>
        </p:nvSpPr>
        <p:spPr>
          <a:xfrm>
            <a:off x="9583271" y="4102149"/>
            <a:ext cx="788894" cy="806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R6</a:t>
            </a:r>
          </a:p>
        </p:txBody>
      </p:sp>
      <p:sp>
        <p:nvSpPr>
          <p:cNvPr id="14" name="Right Arrow 13"/>
          <p:cNvSpPr/>
          <p:nvPr/>
        </p:nvSpPr>
        <p:spPr>
          <a:xfrm>
            <a:off x="8794377" y="4099207"/>
            <a:ext cx="788894" cy="80682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p>
        </p:txBody>
      </p:sp>
    </p:spTree>
    <p:extLst>
      <p:ext uri="{BB962C8B-B14F-4D97-AF65-F5344CB8AC3E}">
        <p14:creationId xmlns:p14="http://schemas.microsoft.com/office/powerpoint/2010/main" val="3690549890"/>
      </p:ext>
    </p:extLst>
  </p:cSld>
  <p:clrMapOvr>
    <a:masterClrMapping/>
  </p:clrMapOvr>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_Template" id="{BE84910D-E539-6A4E-AD05-284A9E5AC02A}" vid="{D3840F83-395C-6D4E-B887-31D8A937F5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33094</TotalTime>
  <Words>8483</Words>
  <Application>Microsoft Macintosh PowerPoint</Application>
  <PresentationFormat>Widescreen</PresentationFormat>
  <Paragraphs>1595</Paragraphs>
  <Slides>85</Slides>
  <Notes>0</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Calibri</vt:lpstr>
      <vt:lpstr>Comic Sans MS</vt:lpstr>
      <vt:lpstr>Corbel</vt:lpstr>
      <vt:lpstr>Courier</vt:lpstr>
      <vt:lpstr>Courier New</vt:lpstr>
      <vt:lpstr>Wingdings</vt:lpstr>
      <vt:lpstr>Spectrum</vt:lpstr>
      <vt:lpstr>There is Nothing Magical About Recursion</vt:lpstr>
      <vt:lpstr>The function</vt:lpstr>
      <vt:lpstr>Question</vt:lpstr>
      <vt:lpstr>Assumptions</vt:lpstr>
      <vt:lpstr>The initial code in a function is always the same</vt:lpstr>
      <vt:lpstr>The initial part is always the same</vt:lpstr>
      <vt:lpstr>The initial part is always the same</vt:lpstr>
      <vt:lpstr>The initial part is always the same</vt:lpstr>
      <vt:lpstr>The initial part is always the same</vt:lpstr>
      <vt:lpstr>The initial code is always the same</vt:lpstr>
      <vt:lpstr>The initial code is always the same</vt:lpstr>
      <vt:lpstr>The initial code is always the same</vt:lpstr>
      <vt:lpstr>The initial code is always the same</vt:lpstr>
      <vt:lpstr>The initial code is always the same</vt:lpstr>
      <vt:lpstr>The ending can be always the same</vt:lpstr>
      <vt:lpstr>The ending can be always the same</vt:lpstr>
      <vt:lpstr>The ending can be always the same</vt:lpstr>
      <vt:lpstr>The ending can be always the same</vt:lpstr>
      <vt:lpstr>The ending can be always the same</vt:lpstr>
      <vt:lpstr>The ending can be always the same</vt:lpstr>
      <vt:lpstr>The ending can be always the same</vt:lpstr>
      <vt:lpstr>The ending can be always the same</vt:lpstr>
      <vt:lpstr>The ending can be always the same</vt:lpstr>
      <vt:lpstr>PowerPoint Presentation</vt:lpstr>
      <vt:lpstr>PowerPoint Presentation</vt:lpstr>
      <vt:lpstr>What about the function body?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Things to Notice in fact()</vt:lpstr>
      <vt:lpstr>Big 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about MULT?</vt:lpstr>
      <vt:lpstr>PowerPoint Presentation</vt:lpstr>
      <vt:lpstr>PowerPoint Presentation</vt:lpstr>
      <vt:lpstr>Trace Stack Frames: fact(2)</vt:lpstr>
      <vt:lpstr>Trace Stack Frames: fact(2)</vt:lpstr>
      <vt:lpstr>Trace Stack Frames: fact(2)</vt:lpstr>
      <vt:lpstr>Trace Stack Frames: fact(2)</vt:lpstr>
      <vt:lpstr>Trace Stack Frames: fact(2)</vt:lpstr>
      <vt:lpstr>Trace Stack Frames: fact(2)</vt:lpstr>
      <vt:lpstr>Trace Stack Frames: fact(2)</vt:lpstr>
      <vt:lpstr>Trace Stack Frames: fact(2)</vt:lpstr>
      <vt:lpstr>Trace Stack Frames: fact(2)</vt:lpstr>
      <vt:lpstr>Trace Stack Frames: fact(2)</vt:lpstr>
      <vt:lpstr>Trace Stack Frames: fact(2)</vt:lpstr>
      <vt:lpstr>Trace Stack Frames: fact(2)</vt:lpstr>
      <vt:lpstr>Trace Stack Frames: fact(2)</vt:lpstr>
      <vt:lpstr>Trace Stack Frames: fact(2)</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 &amp; Objectives</dc:title>
  <dc:creator>Bill Leahy</dc:creator>
  <cp:lastModifiedBy>Forsyth, Daniel H</cp:lastModifiedBy>
  <cp:revision>503</cp:revision>
  <cp:lastPrinted>2021-02-01T02:30:58Z</cp:lastPrinted>
  <dcterms:created xsi:type="dcterms:W3CDTF">2004-07-11T12:37:23Z</dcterms:created>
  <dcterms:modified xsi:type="dcterms:W3CDTF">2022-03-01T19:39:47Z</dcterms:modified>
</cp:coreProperties>
</file>