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9" r:id="rId4"/>
    <p:sldId id="290" r:id="rId5"/>
    <p:sldId id="280" r:id="rId6"/>
    <p:sldId id="281" r:id="rId7"/>
    <p:sldId id="292" r:id="rId8"/>
    <p:sldId id="258" r:id="rId9"/>
    <p:sldId id="282" r:id="rId10"/>
    <p:sldId id="259" r:id="rId11"/>
    <p:sldId id="264" r:id="rId12"/>
    <p:sldId id="262" r:id="rId13"/>
    <p:sldId id="287" r:id="rId14"/>
    <p:sldId id="293" r:id="rId15"/>
    <p:sldId id="260" r:id="rId16"/>
    <p:sldId id="263" r:id="rId17"/>
    <p:sldId id="266" r:id="rId18"/>
    <p:sldId id="278" r:id="rId19"/>
    <p:sldId id="267" r:id="rId20"/>
    <p:sldId id="279" r:id="rId21"/>
    <p:sldId id="294" r:id="rId22"/>
    <p:sldId id="288" r:id="rId23"/>
    <p:sldId id="270" r:id="rId24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EFF24"/>
    <a:srgbClr val="F3F8FA"/>
    <a:srgbClr val="F3F9FA"/>
    <a:srgbClr val="EAEAEA"/>
    <a:srgbClr val="FFCC66"/>
    <a:srgbClr val="FFFF99"/>
    <a:srgbClr val="CC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/>
    <p:restoredTop sz="94768"/>
  </p:normalViewPr>
  <p:slideViewPr>
    <p:cSldViewPr snapToGrid="0" snapToObjects="1">
      <p:cViewPr varScale="1">
        <p:scale>
          <a:sx n="94" d="100"/>
          <a:sy n="94" d="100"/>
        </p:scale>
        <p:origin x="54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52"/>
    </p:cViewPr>
  </p:sorter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9EE7CCD-D0D6-204C-8B02-D9BB8AC2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9C89EED9-EC76-754E-9D39-874B182CEBC7}" type="datetimeFigureOut">
              <a:rPr lang="en-US"/>
              <a:pPr>
                <a:defRPr/>
              </a:pPr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AB2A98D-D104-C64F-B71D-44C7D1FB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4504A3-B15A-8141-86B9-7583C771F3CC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05146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lnSpcReduction="1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492885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74558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788" y="1211888"/>
            <a:ext cx="10338816" cy="28099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27091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37203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6BE5-E2F8-6F45-9805-B4A061553587}"/>
              </a:ext>
            </a:extLst>
          </p:cNvPr>
          <p:cNvSpPr/>
          <p:nvPr userDrawn="1"/>
        </p:nvSpPr>
        <p:spPr>
          <a:xfrm>
            <a:off x="379816" y="5435229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09503-1578-914F-845E-4A7237C87136}"/>
              </a:ext>
            </a:extLst>
          </p:cNvPr>
          <p:cNvGrpSpPr/>
          <p:nvPr userDrawn="1"/>
        </p:nvGrpSpPr>
        <p:grpSpPr>
          <a:xfrm>
            <a:off x="379816" y="6263390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3C79C4-5CC9-864E-A31F-14DB150F994E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078F31-0936-C84F-BA65-0292130CF5B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4F4686-E101-2F4C-AF5D-07FC995CC85F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DCCF06-735E-8B48-AF16-41865FD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16" y="5609837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36755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5074576"/>
            <a:ext cx="7782983" cy="1195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969563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540730"/>
            <a:ext cx="7538009" cy="63146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1465729"/>
            <a:ext cx="11432116" cy="468107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7EEA3-A373-D640-A765-42D4DB5F0D14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0B7CF-C06F-764D-894F-BB10FCFB5A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256374-B8A1-6F40-882D-1C6451096484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7FA2B4-76C7-5F47-A753-92E2A5ED1FA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84DDE-DB6E-1542-A01B-FF055639893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79D9472-193C-1A45-8CDF-371F68BE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290121" y="2884387"/>
            <a:ext cx="5934615" cy="108024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305" y="473076"/>
            <a:ext cx="888999" cy="5921375"/>
          </a:xfrm>
        </p:spPr>
        <p:txBody>
          <a:bodyPr vert="eaVert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4" y="457200"/>
            <a:ext cx="1003608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657906" y="3346269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4" y="1385888"/>
            <a:ext cx="10225088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5836" y="1121186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429000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721FB-420D-A64C-A743-66331CE37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5" y="630382"/>
            <a:ext cx="11432116" cy="50267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1905000"/>
            <a:ext cx="8814905" cy="109366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945ED-88FC-614F-8A23-CFCBB87367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52138" y="6553200"/>
            <a:ext cx="400050" cy="304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260475" indent="0">
              <a:buNone/>
              <a:defRPr/>
            </a:lvl4pPr>
            <a:lvl5pPr marL="1608137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1336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5108713"/>
            <a:ext cx="11432116" cy="11613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5108713"/>
            <a:ext cx="10363200" cy="75697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5090456"/>
            <a:ext cx="11432116" cy="117955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5090456"/>
            <a:ext cx="10363200" cy="772463"/>
          </a:xfrm>
          <a:noFill/>
        </p:spPr>
        <p:txBody>
          <a:bodyPr anchor="b" anchorCtr="0">
            <a:normAutofit/>
          </a:bodyPr>
          <a:lstStyle>
            <a:lvl1pPr algn="l"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601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635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93677-88CB-2E4A-BE4A-539BE352E039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DD81C-C82F-A84A-AC5A-8C75D3AB14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BF52C1-DEE2-1C43-8593-B59483682E6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2EC6AB-74F3-5649-B121-C7699956C009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A8CDCC-9CF1-3E4E-B320-1B1FB6A6057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F81BA4D-6B22-414E-9D15-4CAE0B92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E02E4-FBDF-7F4B-AEEF-08EEB6879FA7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3364A-3CFE-D24C-BD9E-97404A583E8C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EDE14-98AF-5A43-B3E3-1393A2677CBF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E7A567-BA84-DA41-A62E-D5B8AA239D0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320235-13DA-C841-BCB8-6F4BD5227F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0C1EB4D-A322-0A43-965D-D669A5F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6F86C-8C86-7044-A484-8677970C5FA6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32A1B6-A685-9F4A-BDC8-B96EC3364F6E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CE7C14-A632-AA49-ABC0-D2381D5036C6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381D9-8A1A-F143-8013-1292C8EBF1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9DDC16-5E7D-6D43-AA74-17447954AA3A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AF4D97C-3638-9E47-89E6-A58EE3F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55" r:id="rId3"/>
    <p:sldLayoutId id="2147484354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Input/Output</a:t>
            </a:r>
          </a:p>
        </p:txBody>
      </p:sp>
    </p:spTree>
    <p:extLst>
      <p:ext uri="{BB962C8B-B14F-4D97-AF65-F5344CB8AC3E}">
        <p14:creationId xmlns:p14="http://schemas.microsoft.com/office/powerpoint/2010/main" val="82500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Memory Mapped vs. Special I/O Instructions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If device registers are located at valid memory addresses, how can we access them?</a:t>
            </a:r>
          </a:p>
          <a:p>
            <a:pPr eaLnBrk="1" hangingPunct="1"/>
            <a:r>
              <a:rPr lang="en-US" dirty="0">
                <a:latin typeface="Arial" charset="0"/>
              </a:rPr>
              <a:t>How </a:t>
            </a:r>
            <a:r>
              <a:rPr lang="en-US" b="1" dirty="0">
                <a:latin typeface="Arial" charset="0"/>
              </a:rPr>
              <a:t>can</a:t>
            </a:r>
            <a:r>
              <a:rPr lang="en-US" dirty="0">
                <a:latin typeface="Arial" charset="0"/>
              </a:rPr>
              <a:t> they be located at valid memory addresses?</a:t>
            </a:r>
          </a:p>
          <a:p>
            <a:pPr eaLnBrk="1" hangingPunct="1"/>
            <a:r>
              <a:rPr lang="en-US" dirty="0">
                <a:latin typeface="Arial" charset="0"/>
              </a:rPr>
              <a:t>"The very old PDP-8 (from DEC, light years ago</a:t>
            </a:r>
            <a:r>
              <a:rPr lang="en-US" dirty="0">
                <a:latin typeface="Arial" charset="0"/>
                <a:cs typeface="Arial" charset="0"/>
              </a:rPr>
              <a:t>—1965) is an example of a computer that used special I/O instructions."</a:t>
            </a:r>
          </a:p>
        </p:txBody>
      </p:sp>
    </p:spTree>
    <p:extLst>
      <p:ext uri="{BB962C8B-B14F-4D97-AF65-F5344CB8AC3E}">
        <p14:creationId xmlns:p14="http://schemas.microsoft.com/office/powerpoint/2010/main" val="95987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5" descr="pdp8i_frontpa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6" y="990601"/>
            <a:ext cx="8988425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48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Interrupt-Driven vs. Polling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Two ways to handle I/</a:t>
            </a:r>
            <a:r>
              <a:rPr lang="en-US">
                <a:latin typeface="Arial" charset="0"/>
              </a:rPr>
              <a:t>O completion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Interrupt-driven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Excuse me but I've just given you a character </a:t>
            </a:r>
          </a:p>
          <a:p>
            <a:pPr eaLnBrk="1" hangingPunct="1"/>
            <a:r>
              <a:rPr lang="en-US" dirty="0">
                <a:latin typeface="Arial" charset="0"/>
              </a:rPr>
              <a:t>Polling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Has a character been typed?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Has a character been typed?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Has a character been typed?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Has a character been typed?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Has a character been typed?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Has a character been typed?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Arial" charset="0"/>
              </a:rPr>
              <a:t>(We’ll start with this approach)</a:t>
            </a:r>
          </a:p>
        </p:txBody>
      </p:sp>
    </p:spTree>
    <p:extLst>
      <p:ext uri="{BB962C8B-B14F-4D97-AF65-F5344CB8AC3E}">
        <p14:creationId xmlns:p14="http://schemas.microsoft.com/office/powerpoint/2010/main" val="205961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Family Vacation!</a:t>
            </a:r>
          </a:p>
        </p:txBody>
      </p:sp>
      <p:pic>
        <p:nvPicPr>
          <p:cNvPr id="20482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41" y="1367801"/>
            <a:ext cx="6541660" cy="489743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1B0C9B-9654-B044-9AA0-E4B5D20AD1F4}"/>
              </a:ext>
            </a:extLst>
          </p:cNvPr>
          <p:cNvSpPr txBox="1"/>
          <p:nvPr/>
        </p:nvSpPr>
        <p:spPr>
          <a:xfrm>
            <a:off x="378883" y="1519881"/>
            <a:ext cx="48904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Dad, Dad, are we there yet?</a:t>
            </a:r>
          </a:p>
          <a:p>
            <a:r>
              <a:rPr lang="en-US" dirty="0"/>
              <a:t>	Not yet.</a:t>
            </a:r>
          </a:p>
          <a:p>
            <a:r>
              <a:rPr lang="en-US" dirty="0"/>
              <a:t>Dad, Dad, are we there yet?</a:t>
            </a:r>
          </a:p>
          <a:p>
            <a:r>
              <a:rPr lang="en-US" dirty="0"/>
              <a:t>	Not yet.</a:t>
            </a:r>
          </a:p>
          <a:p>
            <a:r>
              <a:rPr lang="en-US" dirty="0"/>
              <a:t>Dad, Dad, are we there yet?</a:t>
            </a:r>
          </a:p>
          <a:p>
            <a:r>
              <a:rPr lang="en-US" dirty="0"/>
              <a:t>	Not yet.  (sigh)</a:t>
            </a:r>
          </a:p>
          <a:p>
            <a:r>
              <a:rPr lang="en-US" dirty="0"/>
              <a:t>	……….</a:t>
            </a:r>
          </a:p>
          <a:p>
            <a:r>
              <a:rPr lang="en-US" dirty="0">
                <a:solidFill>
                  <a:srgbClr val="FF0000"/>
                </a:solidFill>
              </a:rPr>
              <a:t>This is polling, right?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 what would the interrupt script sound like?</a:t>
            </a:r>
          </a:p>
          <a:p>
            <a:endParaRPr lang="en-US" dirty="0"/>
          </a:p>
          <a:p>
            <a:r>
              <a:rPr lang="en-US" dirty="0"/>
              <a:t>Dad, Dad, are we there yet?	</a:t>
            </a:r>
          </a:p>
          <a:p>
            <a:r>
              <a:rPr lang="en-US" dirty="0"/>
              <a:t>	No.  Put your heads back, take a nap</a:t>
            </a:r>
            <a:br>
              <a:rPr lang="en-US" dirty="0"/>
            </a:br>
            <a:r>
              <a:rPr lang="en-US" dirty="0"/>
              <a:t>	and I’ll wake you when we get there.</a:t>
            </a:r>
          </a:p>
          <a:p>
            <a:r>
              <a:rPr lang="en-US" dirty="0"/>
              <a:t>(long silence)</a:t>
            </a:r>
          </a:p>
          <a:p>
            <a:r>
              <a:rPr lang="en-US" dirty="0"/>
              <a:t>	OK kids, wake up! We’re here!</a:t>
            </a:r>
          </a:p>
        </p:txBody>
      </p:sp>
    </p:spTree>
    <p:extLst>
      <p:ext uri="{BB962C8B-B14F-4D97-AF65-F5344CB8AC3E}">
        <p14:creationId xmlns:p14="http://schemas.microsoft.com/office/powerpoint/2010/main" val="42442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8C4C-795A-6D41-8504-91B496F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Attempts at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ED8A-1C47-2948-A292-78E3E7178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working with </a:t>
            </a:r>
            <a:r>
              <a:rPr lang="en-US" dirty="0">
                <a:solidFill>
                  <a:srgbClr val="FF0000"/>
                </a:solidFill>
              </a:rPr>
              <a:t>asynchronous I/O </a:t>
            </a:r>
            <a:r>
              <a:rPr lang="en-US" dirty="0"/>
              <a:t>instead of synchronous</a:t>
            </a:r>
          </a:p>
          <a:p>
            <a:r>
              <a:rPr lang="en-US" dirty="0"/>
              <a:t>We’re going to use </a:t>
            </a:r>
            <a:r>
              <a:rPr lang="en-US" dirty="0">
                <a:solidFill>
                  <a:srgbClr val="FF0000"/>
                </a:solidFill>
              </a:rPr>
              <a:t>memory mapped I/O </a:t>
            </a:r>
            <a:r>
              <a:rPr lang="en-US" dirty="0"/>
              <a:t>instead of special I/O instructions</a:t>
            </a:r>
          </a:p>
          <a:p>
            <a:r>
              <a:rPr lang="en-US" dirty="0"/>
              <a:t>We’re going to use </a:t>
            </a:r>
            <a:r>
              <a:rPr lang="en-US" dirty="0">
                <a:solidFill>
                  <a:srgbClr val="FF0000"/>
                </a:solidFill>
              </a:rPr>
              <a:t>polling</a:t>
            </a:r>
            <a:r>
              <a:rPr lang="en-US" dirty="0"/>
              <a:t> instead of </a:t>
            </a:r>
            <a:r>
              <a:rPr lang="en-US" dirty="0">
                <a:solidFill>
                  <a:schemeClr val="tx1"/>
                </a:solidFill>
              </a:rPr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327413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LC-3 Address Space</a:t>
            </a:r>
          </a:p>
        </p:txBody>
      </p:sp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5181600" y="1828800"/>
            <a:ext cx="1676400" cy="464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7010400" y="18430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x0000</a:t>
            </a:r>
          </a:p>
        </p:txBody>
      </p:sp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5181600" y="5638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6972300" y="529431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xFDFF</a:t>
            </a:r>
          </a:p>
        </p:txBody>
      </p:sp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6972300" y="5638801"/>
            <a:ext cx="332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xFE00 = </a:t>
            </a:r>
            <a:r>
              <a:rPr lang="en-US" sz="1800">
                <a:solidFill>
                  <a:srgbClr val="FF0000"/>
                </a:solidFill>
              </a:rPr>
              <a:t>1111 111</a:t>
            </a:r>
            <a:r>
              <a:rPr lang="en-US" sz="1800"/>
              <a:t>0 0000 0000</a:t>
            </a: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6972300" y="6096001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xFFFF</a:t>
            </a: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1808164" y="5696744"/>
            <a:ext cx="1839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Device registers</a:t>
            </a:r>
          </a:p>
          <a:p>
            <a:pPr eaLnBrk="1" hangingPunct="1"/>
            <a:r>
              <a:rPr lang="en-US" sz="1800" dirty="0"/>
              <a:t>How many?</a:t>
            </a:r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>
            <a:off x="3581400" y="6019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5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Keyboard Input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27440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KBSR (xFE00)</a:t>
            </a:r>
          </a:p>
          <a:p>
            <a:pPr lvl="1" eaLnBrk="1" hangingPunct="1"/>
            <a:r>
              <a:rPr lang="en-US" dirty="0">
                <a:latin typeface="Arial" charset="0"/>
              </a:rPr>
              <a:t>Only uses 1 bit. Why bit 15 instead of 0?</a:t>
            </a:r>
          </a:p>
          <a:p>
            <a:pPr lvl="1" eaLnBrk="1" hangingPunct="1"/>
            <a:r>
              <a:rPr lang="en-US" dirty="0">
                <a:latin typeface="Arial" charset="0"/>
              </a:rPr>
              <a:t>Bit 15 is set when a character is available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KBDR (xFE02)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Really only need 8 bits but 16 easier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This location is read-only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Reading clears KBSR</a:t>
            </a:r>
          </a:p>
          <a:p>
            <a:r>
              <a:rPr lang="en-US" dirty="0">
                <a:latin typeface="Arial" charset="0"/>
              </a:rPr>
              <a:t>(There’s also an Interrupt Enable bit not shown in KBSR to indicate we want to be interrupted when KBSR[15] is set to 1, but we’re going to wait to discuss that)</a:t>
            </a:r>
          </a:p>
        </p:txBody>
      </p:sp>
      <p:grpSp>
        <p:nvGrpSpPr>
          <p:cNvPr id="22531" name="Group 6"/>
          <p:cNvGrpSpPr>
            <a:grpSpLocks/>
          </p:cNvGrpSpPr>
          <p:nvPr/>
        </p:nvGrpSpPr>
        <p:grpSpPr bwMode="auto">
          <a:xfrm>
            <a:off x="6096000" y="3453276"/>
            <a:ext cx="4114800" cy="381000"/>
            <a:chOff x="1968" y="2304"/>
            <a:chExt cx="2592" cy="240"/>
          </a:xfrm>
        </p:grpSpPr>
        <p:sp>
          <p:nvSpPr>
            <p:cNvPr id="22535" name="Rectangle 4"/>
            <p:cNvSpPr>
              <a:spLocks noChangeArrowheads="1"/>
            </p:cNvSpPr>
            <p:nvPr/>
          </p:nvSpPr>
          <p:spPr bwMode="auto">
            <a:xfrm>
              <a:off x="1968" y="2304"/>
              <a:ext cx="12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2536" name="Rectangle 5"/>
            <p:cNvSpPr>
              <a:spLocks noChangeArrowheads="1"/>
            </p:cNvSpPr>
            <p:nvPr/>
          </p:nvSpPr>
          <p:spPr bwMode="auto">
            <a:xfrm>
              <a:off x="3264" y="2304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/>
                <a:t>data</a:t>
              </a:r>
            </a:p>
          </p:txBody>
        </p:sp>
      </p:grpSp>
      <p:grpSp>
        <p:nvGrpSpPr>
          <p:cNvPr id="22532" name="Group 9"/>
          <p:cNvGrpSpPr>
            <a:grpSpLocks/>
          </p:cNvGrpSpPr>
          <p:nvPr/>
        </p:nvGrpSpPr>
        <p:grpSpPr bwMode="auto">
          <a:xfrm>
            <a:off x="6096000" y="1385888"/>
            <a:ext cx="4114800" cy="381000"/>
            <a:chOff x="2448" y="2112"/>
            <a:chExt cx="2592" cy="240"/>
          </a:xfrm>
        </p:grpSpPr>
        <p:sp>
          <p:nvSpPr>
            <p:cNvPr id="22533" name="Rectangle 7"/>
            <p:cNvSpPr>
              <a:spLocks noChangeArrowheads="1"/>
            </p:cNvSpPr>
            <p:nvPr/>
          </p:nvSpPr>
          <p:spPr bwMode="auto">
            <a:xfrm>
              <a:off x="2592" y="2112"/>
              <a:ext cx="24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2448" y="2112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wrap="none" anchor="ctr"/>
            <a:lstStyle/>
            <a:p>
              <a:pPr algn="ctr" eaLnBrk="1" hangingPunct="1"/>
              <a:r>
                <a:rPr lang="en-US" sz="1200" dirty="0" err="1"/>
                <a:t>rdy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21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Memory Mapped Input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49873" y="1542471"/>
            <a:ext cx="8033314" cy="5041740"/>
            <a:chOff x="381000" y="1704231"/>
            <a:chExt cx="8382000" cy="5260576"/>
          </a:xfrm>
        </p:grpSpPr>
        <p:sp>
          <p:nvSpPr>
            <p:cNvPr id="25601" name="Rectangle 11"/>
            <p:cNvSpPr>
              <a:spLocks noChangeArrowheads="1"/>
            </p:cNvSpPr>
            <p:nvPr/>
          </p:nvSpPr>
          <p:spPr bwMode="auto">
            <a:xfrm>
              <a:off x="6172200" y="3609231"/>
              <a:ext cx="2209800" cy="914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603" name="Line 4"/>
            <p:cNvSpPr>
              <a:spLocks noChangeShapeType="1"/>
            </p:cNvSpPr>
            <p:nvPr/>
          </p:nvSpPr>
          <p:spPr bwMode="auto">
            <a:xfrm>
              <a:off x="381000" y="1704231"/>
              <a:ext cx="8382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4" name="Text Box 5"/>
            <p:cNvSpPr txBox="1">
              <a:spLocks noChangeArrowheads="1"/>
            </p:cNvSpPr>
            <p:nvPr/>
          </p:nvSpPr>
          <p:spPr bwMode="auto">
            <a:xfrm>
              <a:off x="914400" y="2313831"/>
              <a:ext cx="741288" cy="385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MDR</a:t>
              </a:r>
            </a:p>
          </p:txBody>
        </p:sp>
        <p:sp>
          <p:nvSpPr>
            <p:cNvPr id="25605" name="Text Box 6"/>
            <p:cNvSpPr txBox="1">
              <a:spLocks noChangeArrowheads="1"/>
            </p:cNvSpPr>
            <p:nvPr/>
          </p:nvSpPr>
          <p:spPr bwMode="auto">
            <a:xfrm>
              <a:off x="2590800" y="2313831"/>
              <a:ext cx="727908" cy="385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MAR</a:t>
              </a:r>
            </a:p>
          </p:txBody>
        </p:sp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2286000" y="3685431"/>
              <a:ext cx="1370179" cy="96340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ADDRESS</a:t>
              </a:r>
            </a:p>
            <a:p>
              <a:pPr eaLnBrk="1" hangingPunct="1"/>
              <a:r>
                <a:rPr lang="en-US" sz="1800" dirty="0"/>
                <a:t>CONTROL</a:t>
              </a:r>
            </a:p>
            <a:p>
              <a:pPr eaLnBrk="1" hangingPunct="1"/>
              <a:r>
                <a:rPr lang="en-US" sz="1800" dirty="0"/>
                <a:t>LOGIC</a:t>
              </a:r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4267199" y="3914031"/>
              <a:ext cx="1272166" cy="385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MEMORY</a:t>
              </a:r>
            </a:p>
          </p:txBody>
        </p:sp>
        <p:sp>
          <p:nvSpPr>
            <p:cNvPr id="25608" name="Text Box 9"/>
            <p:cNvSpPr txBox="1">
              <a:spLocks noChangeArrowheads="1"/>
            </p:cNvSpPr>
            <p:nvPr/>
          </p:nvSpPr>
          <p:spPr bwMode="auto">
            <a:xfrm>
              <a:off x="6324600" y="3855294"/>
              <a:ext cx="848333" cy="3853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KBSR</a:t>
              </a:r>
            </a:p>
          </p:txBody>
        </p:sp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7375525" y="3856881"/>
              <a:ext cx="861714" cy="3853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KBDR</a:t>
              </a:r>
            </a:p>
          </p:txBody>
        </p:sp>
        <p:sp>
          <p:nvSpPr>
            <p:cNvPr id="25610" name="Text Box 12"/>
            <p:cNvSpPr txBox="1">
              <a:spLocks noChangeArrowheads="1"/>
            </p:cNvSpPr>
            <p:nvPr/>
          </p:nvSpPr>
          <p:spPr bwMode="auto">
            <a:xfrm>
              <a:off x="6781800" y="3228231"/>
              <a:ext cx="915236" cy="38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INPUT</a:t>
              </a:r>
            </a:p>
          </p:txBody>
        </p:sp>
        <p:sp>
          <p:nvSpPr>
            <p:cNvPr id="25611" name="AutoShape 13"/>
            <p:cNvSpPr>
              <a:spLocks noChangeArrowheads="1"/>
            </p:cNvSpPr>
            <p:nvPr/>
          </p:nvSpPr>
          <p:spPr bwMode="auto">
            <a:xfrm rot="5400000">
              <a:off x="2038350" y="5685681"/>
              <a:ext cx="1790700" cy="53340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>
              <a:off x="2895600" y="4676031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6"/>
            <p:cNvSpPr>
              <a:spLocks noChangeShapeType="1"/>
            </p:cNvSpPr>
            <p:nvPr/>
          </p:nvSpPr>
          <p:spPr bwMode="auto">
            <a:xfrm flipH="1">
              <a:off x="3184525" y="5434856"/>
              <a:ext cx="1695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7"/>
            <p:cNvSpPr>
              <a:spLocks noChangeShapeType="1"/>
            </p:cNvSpPr>
            <p:nvPr/>
          </p:nvSpPr>
          <p:spPr bwMode="auto">
            <a:xfrm flipH="1">
              <a:off x="3184525" y="5798394"/>
              <a:ext cx="3597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 flipH="1">
              <a:off x="3184525" y="6161931"/>
              <a:ext cx="466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flipH="1">
              <a:off x="3184525" y="6525469"/>
              <a:ext cx="744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>
              <a:off x="4879975" y="4318844"/>
              <a:ext cx="0" cy="1116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>
              <a:off x="6781800" y="4260106"/>
              <a:ext cx="0" cy="1538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22"/>
            <p:cNvSpPr>
              <a:spLocks noChangeShapeType="1"/>
            </p:cNvSpPr>
            <p:nvPr/>
          </p:nvSpPr>
          <p:spPr bwMode="auto">
            <a:xfrm>
              <a:off x="7847013" y="4261694"/>
              <a:ext cx="0" cy="1900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23"/>
            <p:cNvSpPr>
              <a:spLocks noChangeShapeType="1"/>
            </p:cNvSpPr>
            <p:nvPr/>
          </p:nvSpPr>
          <p:spPr bwMode="auto">
            <a:xfrm>
              <a:off x="2962275" y="2718644"/>
              <a:ext cx="0" cy="966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24"/>
            <p:cNvSpPr>
              <a:spLocks noChangeShapeType="1"/>
            </p:cNvSpPr>
            <p:nvPr/>
          </p:nvSpPr>
          <p:spPr bwMode="auto">
            <a:xfrm>
              <a:off x="2962275" y="3228231"/>
              <a:ext cx="966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5"/>
            <p:cNvSpPr>
              <a:spLocks noChangeShapeType="1"/>
            </p:cNvSpPr>
            <p:nvPr/>
          </p:nvSpPr>
          <p:spPr bwMode="auto">
            <a:xfrm>
              <a:off x="3929063" y="3228231"/>
              <a:ext cx="0" cy="80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6"/>
            <p:cNvSpPr>
              <a:spLocks noChangeShapeType="1"/>
            </p:cNvSpPr>
            <p:nvPr/>
          </p:nvSpPr>
          <p:spPr bwMode="auto">
            <a:xfrm>
              <a:off x="3929063" y="4028331"/>
              <a:ext cx="338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27"/>
            <p:cNvSpPr>
              <a:spLocks noChangeShapeType="1"/>
            </p:cNvSpPr>
            <p:nvPr/>
          </p:nvSpPr>
          <p:spPr bwMode="auto">
            <a:xfrm>
              <a:off x="3184525" y="4810457"/>
              <a:ext cx="744538" cy="6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28"/>
            <p:cNvSpPr>
              <a:spLocks noChangeShapeType="1"/>
            </p:cNvSpPr>
            <p:nvPr/>
          </p:nvSpPr>
          <p:spPr bwMode="auto">
            <a:xfrm flipV="1">
              <a:off x="3929063" y="4204544"/>
              <a:ext cx="0" cy="612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29"/>
            <p:cNvSpPr>
              <a:spLocks noChangeShapeType="1"/>
            </p:cNvSpPr>
            <p:nvPr/>
          </p:nvSpPr>
          <p:spPr bwMode="auto">
            <a:xfrm>
              <a:off x="3929063" y="4204544"/>
              <a:ext cx="338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30"/>
            <p:cNvSpPr>
              <a:spLocks noChangeShapeType="1"/>
            </p:cNvSpPr>
            <p:nvPr/>
          </p:nvSpPr>
          <p:spPr bwMode="auto">
            <a:xfrm flipH="1">
              <a:off x="1296988" y="5934919"/>
              <a:ext cx="13700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31"/>
            <p:cNvSpPr>
              <a:spLocks noChangeShapeType="1"/>
            </p:cNvSpPr>
            <p:nvPr/>
          </p:nvSpPr>
          <p:spPr bwMode="auto">
            <a:xfrm flipV="1">
              <a:off x="1285875" y="2718644"/>
              <a:ext cx="0" cy="3216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AutoShape 32"/>
            <p:cNvSpPr>
              <a:spLocks noChangeArrowheads="1"/>
            </p:cNvSpPr>
            <p:nvPr/>
          </p:nvSpPr>
          <p:spPr bwMode="auto">
            <a:xfrm>
              <a:off x="1222375" y="1882031"/>
              <a:ext cx="127000" cy="1492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630" name="Line 33"/>
            <p:cNvSpPr>
              <a:spLocks noChangeShapeType="1"/>
            </p:cNvSpPr>
            <p:nvPr/>
          </p:nvSpPr>
          <p:spPr bwMode="auto">
            <a:xfrm flipV="1">
              <a:off x="1285875" y="2031256"/>
              <a:ext cx="0" cy="282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34"/>
            <p:cNvSpPr>
              <a:spLocks noChangeShapeType="1"/>
            </p:cNvSpPr>
            <p:nvPr/>
          </p:nvSpPr>
          <p:spPr bwMode="auto">
            <a:xfrm flipV="1">
              <a:off x="1285875" y="1704231"/>
              <a:ext cx="11113" cy="17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35"/>
            <p:cNvSpPr>
              <a:spLocks noChangeShapeType="1"/>
            </p:cNvSpPr>
            <p:nvPr/>
          </p:nvSpPr>
          <p:spPr bwMode="auto">
            <a:xfrm>
              <a:off x="1319213" y="1975694"/>
              <a:ext cx="233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36"/>
            <p:cNvSpPr>
              <a:spLocks noChangeShapeType="1"/>
            </p:cNvSpPr>
            <p:nvPr/>
          </p:nvSpPr>
          <p:spPr bwMode="auto">
            <a:xfrm>
              <a:off x="2962275" y="1704231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37"/>
            <p:cNvSpPr>
              <a:spLocks noChangeShapeType="1"/>
            </p:cNvSpPr>
            <p:nvPr/>
          </p:nvSpPr>
          <p:spPr bwMode="auto">
            <a:xfrm>
              <a:off x="1914525" y="3371106"/>
              <a:ext cx="55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38"/>
            <p:cNvSpPr>
              <a:spLocks noChangeShapeType="1"/>
            </p:cNvSpPr>
            <p:nvPr/>
          </p:nvSpPr>
          <p:spPr bwMode="auto">
            <a:xfrm>
              <a:off x="2466975" y="3371106"/>
              <a:ext cx="0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Text Box 39"/>
            <p:cNvSpPr txBox="1">
              <a:spLocks noChangeArrowheads="1"/>
            </p:cNvSpPr>
            <p:nvPr/>
          </p:nvSpPr>
          <p:spPr bwMode="auto">
            <a:xfrm>
              <a:off x="1552575" y="1747094"/>
              <a:ext cx="557305" cy="481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/>
                <a:t>Gate</a:t>
              </a:r>
            </a:p>
            <a:p>
              <a:pPr eaLnBrk="1" hangingPunct="1"/>
              <a:r>
                <a:rPr lang="en-US" sz="1200" b="1"/>
                <a:t>MDR</a:t>
              </a:r>
            </a:p>
          </p:txBody>
        </p:sp>
        <p:sp>
          <p:nvSpPr>
            <p:cNvPr id="25637" name="Line 40"/>
            <p:cNvSpPr>
              <a:spLocks noChangeShapeType="1"/>
            </p:cNvSpPr>
            <p:nvPr/>
          </p:nvSpPr>
          <p:spPr bwMode="auto">
            <a:xfrm>
              <a:off x="3321050" y="2510681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Text Box 41"/>
            <p:cNvSpPr txBox="1">
              <a:spLocks noChangeArrowheads="1"/>
            </p:cNvSpPr>
            <p:nvPr/>
          </p:nvSpPr>
          <p:spPr bwMode="auto">
            <a:xfrm>
              <a:off x="3625850" y="2372569"/>
              <a:ext cx="816555" cy="289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/>
                <a:t>LD.MAR</a:t>
              </a:r>
            </a:p>
          </p:txBody>
        </p:sp>
        <p:sp>
          <p:nvSpPr>
            <p:cNvPr id="25639" name="Text Box 42"/>
            <p:cNvSpPr txBox="1">
              <a:spLocks noChangeArrowheads="1"/>
            </p:cNvSpPr>
            <p:nvPr/>
          </p:nvSpPr>
          <p:spPr bwMode="auto">
            <a:xfrm>
              <a:off x="1509713" y="3090119"/>
              <a:ext cx="1003884" cy="289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/>
                <a:t>R.W/READ</a:t>
              </a:r>
            </a:p>
          </p:txBody>
        </p:sp>
        <p:sp>
          <p:nvSpPr>
            <p:cNvPr id="25640" name="Line 43"/>
            <p:cNvSpPr>
              <a:spLocks noChangeShapeType="1"/>
            </p:cNvSpPr>
            <p:nvPr/>
          </p:nvSpPr>
          <p:spPr bwMode="auto">
            <a:xfrm flipH="1">
              <a:off x="3625850" y="4742706"/>
              <a:ext cx="12700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44"/>
            <p:cNvSpPr>
              <a:spLocks noChangeShapeType="1"/>
            </p:cNvSpPr>
            <p:nvPr/>
          </p:nvSpPr>
          <p:spPr bwMode="auto">
            <a:xfrm flipH="1">
              <a:off x="2832100" y="4907806"/>
              <a:ext cx="12700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45"/>
            <p:cNvSpPr>
              <a:spLocks noChangeShapeType="1"/>
            </p:cNvSpPr>
            <p:nvPr/>
          </p:nvSpPr>
          <p:spPr bwMode="auto">
            <a:xfrm flipH="1">
              <a:off x="1219200" y="4133106"/>
              <a:ext cx="12700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Text Box 47"/>
            <p:cNvSpPr txBox="1">
              <a:spLocks noChangeArrowheads="1"/>
            </p:cNvSpPr>
            <p:nvPr/>
          </p:nvSpPr>
          <p:spPr bwMode="auto">
            <a:xfrm>
              <a:off x="1327150" y="4066431"/>
              <a:ext cx="369975" cy="289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16</a:t>
              </a:r>
            </a:p>
          </p:txBody>
        </p:sp>
        <p:sp>
          <p:nvSpPr>
            <p:cNvPr id="25644" name="Text Box 48"/>
            <p:cNvSpPr txBox="1">
              <a:spLocks noChangeArrowheads="1"/>
            </p:cNvSpPr>
            <p:nvPr/>
          </p:nvSpPr>
          <p:spPr bwMode="auto">
            <a:xfrm>
              <a:off x="2940050" y="4807794"/>
              <a:ext cx="281329" cy="289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2</a:t>
              </a:r>
            </a:p>
          </p:txBody>
        </p:sp>
        <p:sp>
          <p:nvSpPr>
            <p:cNvPr id="25645" name="Line 49"/>
            <p:cNvSpPr>
              <a:spLocks noChangeShapeType="1"/>
            </p:cNvSpPr>
            <p:nvPr/>
          </p:nvSpPr>
          <p:spPr bwMode="auto">
            <a:xfrm flipH="1">
              <a:off x="2905125" y="1948706"/>
              <a:ext cx="12700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Text Box 50"/>
            <p:cNvSpPr txBox="1">
              <a:spLocks noChangeArrowheads="1"/>
            </p:cNvSpPr>
            <p:nvPr/>
          </p:nvSpPr>
          <p:spPr bwMode="auto">
            <a:xfrm>
              <a:off x="3013075" y="1882031"/>
              <a:ext cx="369975" cy="289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16</a:t>
              </a:r>
            </a:p>
          </p:txBody>
        </p:sp>
        <p:sp>
          <p:nvSpPr>
            <p:cNvPr id="25647" name="Line 51"/>
            <p:cNvSpPr>
              <a:spLocks noChangeShapeType="1"/>
            </p:cNvSpPr>
            <p:nvPr/>
          </p:nvSpPr>
          <p:spPr bwMode="auto">
            <a:xfrm flipH="1">
              <a:off x="3854450" y="3431431"/>
              <a:ext cx="12700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Text Box 52"/>
            <p:cNvSpPr txBox="1">
              <a:spLocks noChangeArrowheads="1"/>
            </p:cNvSpPr>
            <p:nvPr/>
          </p:nvSpPr>
          <p:spPr bwMode="auto">
            <a:xfrm>
              <a:off x="3962400" y="3364756"/>
              <a:ext cx="369975" cy="289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16</a:t>
              </a:r>
            </a:p>
          </p:txBody>
        </p:sp>
        <p:sp>
          <p:nvSpPr>
            <p:cNvPr id="25649" name="Text Box 53"/>
            <p:cNvSpPr txBox="1">
              <a:spLocks noChangeArrowheads="1"/>
            </p:cNvSpPr>
            <p:nvPr/>
          </p:nvSpPr>
          <p:spPr bwMode="auto">
            <a:xfrm>
              <a:off x="3586163" y="4822081"/>
              <a:ext cx="281329" cy="289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/>
                <a:t>2</a:t>
              </a:r>
            </a:p>
          </p:txBody>
        </p:sp>
        <p:sp>
          <p:nvSpPr>
            <p:cNvPr id="25650" name="Text Box 54"/>
            <p:cNvSpPr txBox="1">
              <a:spLocks noChangeArrowheads="1"/>
            </p:cNvSpPr>
            <p:nvPr/>
          </p:nvSpPr>
          <p:spPr bwMode="auto">
            <a:xfrm>
              <a:off x="1911350" y="6579444"/>
              <a:ext cx="968759" cy="38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INMUX</a:t>
              </a:r>
            </a:p>
          </p:txBody>
        </p:sp>
        <p:sp>
          <p:nvSpPr>
            <p:cNvPr id="25651" name="Line 55"/>
            <p:cNvSpPr>
              <a:spLocks noChangeShapeType="1"/>
            </p:cNvSpPr>
            <p:nvPr/>
          </p:nvSpPr>
          <p:spPr bwMode="auto">
            <a:xfrm>
              <a:off x="1657350" y="2510681"/>
              <a:ext cx="157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Text Box 56"/>
            <p:cNvSpPr txBox="1">
              <a:spLocks noChangeArrowheads="1"/>
            </p:cNvSpPr>
            <p:nvPr/>
          </p:nvSpPr>
          <p:spPr bwMode="auto">
            <a:xfrm>
              <a:off x="1758950" y="2372569"/>
              <a:ext cx="816555" cy="289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/>
                <a:t>LD.MDR</a:t>
              </a:r>
            </a:p>
          </p:txBody>
        </p:sp>
        <p:sp>
          <p:nvSpPr>
            <p:cNvPr id="25653" name="Text Box 57"/>
            <p:cNvSpPr txBox="1">
              <a:spLocks noChangeArrowheads="1"/>
            </p:cNvSpPr>
            <p:nvPr/>
          </p:nvSpPr>
          <p:spPr bwMode="auto">
            <a:xfrm>
              <a:off x="3929063" y="4742706"/>
              <a:ext cx="880113" cy="481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/>
                <a:t>MEM.EN,</a:t>
              </a:r>
            </a:p>
            <a:p>
              <a:pPr eaLnBrk="1" hangingPunct="1"/>
              <a:r>
                <a:rPr lang="en-US" sz="1200" b="1"/>
                <a:t>R.W</a:t>
              </a:r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3184525" y="482208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3191393" y="4639519"/>
              <a:ext cx="0" cy="18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6452621-1D16-5549-9FBE-DF401402C6F3}"/>
              </a:ext>
            </a:extLst>
          </p:cNvPr>
          <p:cNvSpPr/>
          <p:nvPr/>
        </p:nvSpPr>
        <p:spPr>
          <a:xfrm>
            <a:off x="284205" y="2206213"/>
            <a:ext cx="2767914" cy="3082480"/>
          </a:xfrm>
          <a:prstGeom prst="wedgeRoundRectCallout">
            <a:avLst>
              <a:gd name="adj1" fmla="val 122471"/>
              <a:gd name="adj2" fmla="val 25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 you build a circuit that does this?</a:t>
            </a:r>
          </a:p>
          <a:p>
            <a:endParaRPr lang="en-US" dirty="0"/>
          </a:p>
          <a:p>
            <a:r>
              <a:rPr lang="en-US" dirty="0"/>
              <a:t>If MAR == 0xFE00</a:t>
            </a:r>
          </a:p>
          <a:p>
            <a:r>
              <a:rPr lang="en-US" dirty="0"/>
              <a:t>	INMUX=1</a:t>
            </a:r>
          </a:p>
          <a:p>
            <a:r>
              <a:rPr lang="en-US" dirty="0"/>
              <a:t>else if MAR == 0xFE02</a:t>
            </a:r>
            <a:br>
              <a:rPr lang="en-US" dirty="0"/>
            </a:br>
            <a:r>
              <a:rPr lang="en-US" dirty="0"/>
              <a:t>	INMUX=2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	INMUX=0</a:t>
            </a:r>
          </a:p>
        </p:txBody>
      </p:sp>
    </p:spTree>
    <p:extLst>
      <p:ext uri="{BB962C8B-B14F-4D97-AF65-F5344CB8AC3E}">
        <p14:creationId xmlns:p14="http://schemas.microsoft.com/office/powerpoint/2010/main" val="34144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3413" y="398801"/>
            <a:ext cx="8686800" cy="513702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; Read characters from the keyboard until CTRL/Z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.</a:t>
            </a:r>
            <a:r>
              <a:rPr lang="en-US" sz="2000" b="1" dirty="0" err="1">
                <a:latin typeface="Courier New" charset="0"/>
              </a:rPr>
              <a:t>orig</a:t>
            </a:r>
            <a:r>
              <a:rPr lang="en-US" sz="2000" b="1" dirty="0">
                <a:latin typeface="Courier New" charset="0"/>
              </a:rPr>
              <a:t>   x3000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ld</a:t>
            </a:r>
            <a:r>
              <a:rPr lang="en-US" sz="2000" b="1" dirty="0">
                <a:latin typeface="Courier New" charset="0"/>
              </a:rPr>
              <a:t>	r4, term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lea	r2, buffer	; Initialize buffer pointer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start	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ldi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	r1,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kbsrA</a:t>
            </a:r>
            <a:r>
              <a:rPr lang="en-US" sz="2000" b="1" dirty="0">
                <a:latin typeface="Courier New" charset="0"/>
              </a:rPr>
              <a:t>	; See if a char is there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BRzp</a:t>
            </a:r>
            <a:r>
              <a:rPr lang="en-US" sz="2000" b="1" dirty="0">
                <a:latin typeface="Courier New" charset="0"/>
              </a:rPr>
              <a:t>	start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ldi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	r0,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kbdrA</a:t>
            </a:r>
            <a:r>
              <a:rPr lang="en-US" sz="2000" b="1" dirty="0">
                <a:latin typeface="Courier New" charset="0"/>
              </a:rPr>
              <a:t>	; get the character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str</a:t>
            </a:r>
            <a:r>
              <a:rPr lang="en-US" sz="2000" b="1" dirty="0">
                <a:latin typeface="Courier New" charset="0"/>
              </a:rPr>
              <a:t>	r0, r2, 0	; Store it in buffer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not	r0, r0	; subtract R4-R0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add	r0, r0, #1	;   to check for termination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add	r0, r0, r4	;   char stored in R4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brZ</a:t>
            </a:r>
            <a:r>
              <a:rPr lang="en-US" sz="2000" b="1" dirty="0">
                <a:latin typeface="Courier New" charset="0"/>
              </a:rPr>
              <a:t>	quit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add	r2, r2, 1	; Increment buffer pointer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br</a:t>
            </a:r>
            <a:r>
              <a:rPr lang="en-US" sz="2000" b="1" dirty="0">
                <a:latin typeface="Courier New" charset="0"/>
              </a:rPr>
              <a:t>	start	; Do it again!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r>
              <a:rPr lang="en-US" sz="2000" b="1" dirty="0">
                <a:latin typeface="Courier New" charset="0"/>
              </a:rPr>
              <a:t>quit	halt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1084263" algn="l"/>
                <a:tab pos="2286000" algn="l"/>
                <a:tab pos="3890963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1993413" y="5316014"/>
            <a:ext cx="5345113" cy="15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rmAutofit lnSpcReduction="10000"/>
          </a:bodyPr>
          <a:lstStyle>
            <a:lvl1pPr>
              <a:tabLst>
                <a:tab pos="1084263" algn="l"/>
                <a:tab pos="2286000" algn="l"/>
                <a:tab pos="38909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1084263" algn="l"/>
                <a:tab pos="2286000" algn="l"/>
                <a:tab pos="38909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1084263" algn="l"/>
                <a:tab pos="2286000" algn="l"/>
                <a:tab pos="38909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1084263" algn="l"/>
                <a:tab pos="2286000" algn="l"/>
                <a:tab pos="38909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1084263" algn="l"/>
                <a:tab pos="2286000" algn="l"/>
                <a:tab pos="38909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  <a:tab pos="2286000" algn="l"/>
                <a:tab pos="38909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  <a:tab pos="2286000" algn="l"/>
                <a:tab pos="38909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  <a:tab pos="2286000" algn="l"/>
                <a:tab pos="38909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  <a:tab pos="2286000" algn="l"/>
                <a:tab pos="38909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term	.fill   x001A	; CTRL/Z</a:t>
            </a:r>
          </a:p>
          <a:p>
            <a:pPr eaLnBrk="1" hangingPunct="1"/>
            <a:r>
              <a:rPr lang="en-US" sz="2000" b="1" dirty="0" err="1">
                <a:latin typeface="Courier New" charset="0"/>
              </a:rPr>
              <a:t>kbsrA</a:t>
            </a:r>
            <a:r>
              <a:rPr lang="en-US" sz="2000" b="1" dirty="0">
                <a:latin typeface="Courier New" charset="0"/>
              </a:rPr>
              <a:t>	.fill	xfe00</a:t>
            </a:r>
          </a:p>
          <a:p>
            <a:pPr eaLnBrk="1" hangingPunct="1"/>
            <a:r>
              <a:rPr lang="en-US" sz="2000" b="1" dirty="0" err="1">
                <a:latin typeface="Courier New" charset="0"/>
              </a:rPr>
              <a:t>kbdrA</a:t>
            </a:r>
            <a:r>
              <a:rPr lang="en-US" sz="2000" b="1" dirty="0">
                <a:latin typeface="Courier New" charset="0"/>
              </a:rPr>
              <a:t>	.fill	xfe02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buffer	.</a:t>
            </a:r>
            <a:r>
              <a:rPr lang="en-US" sz="2000" b="1" dirty="0" err="1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x0100</a:t>
            </a:r>
          </a:p>
          <a:p>
            <a:pPr eaLnBrk="1" hangingPunct="1"/>
            <a:r>
              <a:rPr lang="en-US" sz="2000" b="1" dirty="0">
                <a:latin typeface="Courier New" charset="0"/>
              </a:rPr>
              <a:t>	.end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9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Monitor Output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DSR (xFE04)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Transferring a character to DDR clears DSR</a:t>
            </a:r>
          </a:p>
          <a:p>
            <a:pPr lvl="1" eaLnBrk="1" hangingPunct="1"/>
            <a:r>
              <a:rPr lang="en-US" dirty="0">
                <a:latin typeface="Arial" charset="0"/>
              </a:rPr>
              <a:t>When monitor is finished processing a character it sets DSR bit 15</a:t>
            </a:r>
          </a:p>
          <a:p>
            <a:pPr lvl="1" eaLnBrk="1" hangingPunct="1"/>
            <a:r>
              <a:rPr lang="en-US" dirty="0">
                <a:latin typeface="Arial" charset="0"/>
              </a:rPr>
              <a:t>"Please sir, may I have another?”</a:t>
            </a:r>
          </a:p>
          <a:p>
            <a:pPr lvl="1"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DDR (xFE06)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Transfer character to this address to print it on the monitor</a:t>
            </a:r>
          </a:p>
          <a:p>
            <a:r>
              <a:rPr lang="en-US" dirty="0">
                <a:latin typeface="Arial" charset="0"/>
              </a:rPr>
              <a:t>(There’s also an Interrupt Enable bit not shown in DSR to indicate we want to be interrupted when DSR[15] is set to 1, but we’re going to wait to discuss that)</a:t>
            </a: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6356797" y="1385888"/>
            <a:ext cx="4114800" cy="381000"/>
            <a:chOff x="2448" y="2112"/>
            <a:chExt cx="2592" cy="240"/>
          </a:xfrm>
        </p:grpSpPr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2592" y="2112"/>
              <a:ext cx="24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2448" y="2112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wrap="none" anchor="ctr"/>
            <a:lstStyle/>
            <a:p>
              <a:pPr algn="ctr" eaLnBrk="1" hangingPunct="1"/>
              <a:r>
                <a:rPr lang="en-US" sz="1200" dirty="0" err="1"/>
                <a:t>rdy</a:t>
              </a:r>
              <a:endParaRPr lang="en-US" sz="1200" dirty="0"/>
            </a:p>
          </p:txBody>
        </p:sp>
      </p:grpSp>
      <p:grpSp>
        <p:nvGrpSpPr>
          <p:cNvPr id="26628" name="Group 7"/>
          <p:cNvGrpSpPr>
            <a:grpSpLocks/>
          </p:cNvGrpSpPr>
          <p:nvPr/>
        </p:nvGrpSpPr>
        <p:grpSpPr bwMode="auto">
          <a:xfrm>
            <a:off x="6356797" y="3998376"/>
            <a:ext cx="4114800" cy="381000"/>
            <a:chOff x="1968" y="2304"/>
            <a:chExt cx="2592" cy="240"/>
          </a:xfrm>
        </p:grpSpPr>
        <p:sp>
          <p:nvSpPr>
            <p:cNvPr id="26629" name="Rectangle 8"/>
            <p:cNvSpPr>
              <a:spLocks noChangeArrowheads="1"/>
            </p:cNvSpPr>
            <p:nvPr/>
          </p:nvSpPr>
          <p:spPr bwMode="auto">
            <a:xfrm>
              <a:off x="1968" y="2304"/>
              <a:ext cx="12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6630" name="Rectangle 9"/>
            <p:cNvSpPr>
              <a:spLocks noChangeArrowheads="1"/>
            </p:cNvSpPr>
            <p:nvPr/>
          </p:nvSpPr>
          <p:spPr bwMode="auto">
            <a:xfrm>
              <a:off x="3264" y="2304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8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I/O Basics</a:t>
            </a:r>
          </a:p>
          <a:p>
            <a:pPr lvl="1"/>
            <a:r>
              <a:rPr lang="en-US" dirty="0">
                <a:latin typeface="Arial" charset="0"/>
              </a:rPr>
              <a:t>Asynchronous vs. Synchronous</a:t>
            </a:r>
          </a:p>
          <a:p>
            <a:pPr lvl="1"/>
            <a:r>
              <a:rPr lang="en-US" dirty="0">
                <a:latin typeface="Arial" charset="0"/>
              </a:rPr>
              <a:t>Memory Mapped I/O vs. Special I/O </a:t>
            </a:r>
            <a:r>
              <a:rPr lang="en-US" dirty="0" err="1">
                <a:latin typeface="Arial" charset="0"/>
              </a:rPr>
              <a:t>Instrs</a:t>
            </a:r>
            <a:r>
              <a:rPr lang="en-US" dirty="0">
                <a:latin typeface="Arial" charset="0"/>
              </a:rPr>
              <a:t>.</a:t>
            </a:r>
          </a:p>
          <a:p>
            <a:pPr lvl="1"/>
            <a:r>
              <a:rPr lang="en-US" dirty="0">
                <a:latin typeface="Arial" charset="0"/>
              </a:rPr>
              <a:t>Interrupt Driven cs. Polling</a:t>
            </a:r>
          </a:p>
          <a:p>
            <a:pPr lvl="1"/>
            <a:r>
              <a:rPr lang="en-US" dirty="0">
                <a:latin typeface="Arial" charset="0"/>
              </a:rPr>
              <a:t>LC-3 Implementation of Memory Mapped I/O</a:t>
            </a:r>
          </a:p>
          <a:p>
            <a:pPr eaLnBrk="1" hangingPunct="1"/>
            <a:r>
              <a:rPr lang="en-US" dirty="0">
                <a:latin typeface="Arial" charset="0"/>
              </a:rPr>
              <a:t>Keyboard Input</a:t>
            </a:r>
          </a:p>
          <a:p>
            <a:pPr eaLnBrk="1" hangingPunct="1"/>
            <a:r>
              <a:rPr lang="en-US" dirty="0">
                <a:latin typeface="Arial" charset="0"/>
              </a:rPr>
              <a:t>Monitor Output</a:t>
            </a:r>
          </a:p>
          <a:p>
            <a:pPr eaLnBrk="1" hangingPunct="1"/>
            <a:r>
              <a:rPr lang="en-US" dirty="0">
                <a:latin typeface="Arial" charset="0"/>
              </a:rPr>
              <a:t>Full Implementation on LC-3</a:t>
            </a:r>
          </a:p>
        </p:txBody>
      </p:sp>
    </p:spTree>
    <p:extLst>
      <p:ext uri="{BB962C8B-B14F-4D97-AF65-F5344CB8AC3E}">
        <p14:creationId xmlns:p14="http://schemas.microsoft.com/office/powerpoint/2010/main" val="384604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43816" y="951471"/>
            <a:ext cx="8229600" cy="5617606"/>
          </a:xfrm>
        </p:spPr>
        <p:txBody>
          <a:bodyPr>
            <a:normAutofit fontScale="92500" lnSpcReduction="10000"/>
          </a:bodyPr>
          <a:lstStyle/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; Write the contents of a string to the display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endParaRPr lang="en-US" sz="2000" b="1" dirty="0">
              <a:latin typeface="Courier New" charset="0"/>
            </a:endParaRP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	.</a:t>
            </a:r>
            <a:r>
              <a:rPr lang="en-US" sz="2000" b="1" dirty="0" err="1">
                <a:latin typeface="Courier New" charset="0"/>
              </a:rPr>
              <a:t>orig</a:t>
            </a:r>
            <a:r>
              <a:rPr lang="en-US" sz="2000" b="1" dirty="0">
                <a:latin typeface="Courier New" charset="0"/>
              </a:rPr>
              <a:t> 	x3000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	lea	r2, buffer	; Initialize buffer </a:t>
            </a:r>
            <a:r>
              <a:rPr lang="en-US" sz="2000" b="1" dirty="0" err="1">
                <a:latin typeface="Courier New" charset="0"/>
              </a:rPr>
              <a:t>ptr</a:t>
            </a:r>
            <a:endParaRPr lang="en-US" sz="2000" b="1" dirty="0">
              <a:latin typeface="Courier New" charset="0"/>
            </a:endParaRP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start	</a:t>
            </a:r>
            <a:r>
              <a:rPr lang="en-US" sz="2000" b="1" dirty="0" err="1">
                <a:latin typeface="Courier New" charset="0"/>
              </a:rPr>
              <a:t>ldr</a:t>
            </a:r>
            <a:r>
              <a:rPr lang="en-US" sz="2000" b="1" dirty="0">
                <a:latin typeface="Courier New" charset="0"/>
              </a:rPr>
              <a:t>	r0, r2, 0	; Get char into r0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brZ</a:t>
            </a:r>
            <a:r>
              <a:rPr lang="en-US" sz="2000" b="1" dirty="0">
                <a:latin typeface="Courier New" charset="0"/>
              </a:rPr>
              <a:t>	quit	; Terminate on null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wait	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ldi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	r3,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dsrA</a:t>
            </a:r>
            <a:r>
              <a:rPr lang="en-US" sz="2000" b="1" dirty="0">
                <a:latin typeface="Courier New" charset="0"/>
              </a:rPr>
              <a:t>	; Are we ready?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brZP</a:t>
            </a:r>
            <a:r>
              <a:rPr lang="en-US" sz="2000" b="1" dirty="0">
                <a:latin typeface="Courier New" charset="0"/>
              </a:rPr>
              <a:t>	wait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sti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	r0,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ddrA</a:t>
            </a:r>
            <a:r>
              <a:rPr lang="en-US" sz="2000" b="1" dirty="0">
                <a:latin typeface="Courier New" charset="0"/>
              </a:rPr>
              <a:t>	; Send R0 to monitor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	add	r2, r2, 1	; Move buffer </a:t>
            </a:r>
            <a:r>
              <a:rPr lang="en-US" sz="2000" b="1" dirty="0" err="1">
                <a:latin typeface="Courier New" charset="0"/>
              </a:rPr>
              <a:t>ptr</a:t>
            </a:r>
            <a:r>
              <a:rPr lang="en-US" sz="2000" b="1" dirty="0">
                <a:latin typeface="Courier New" charset="0"/>
              </a:rPr>
              <a:t> over 1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br</a:t>
            </a:r>
            <a:r>
              <a:rPr lang="en-US" sz="2000" b="1" dirty="0">
                <a:latin typeface="Courier New" charset="0"/>
              </a:rPr>
              <a:t>	start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quit	halt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 err="1">
                <a:latin typeface="Courier New" charset="0"/>
              </a:rPr>
              <a:t>dsrA</a:t>
            </a:r>
            <a:r>
              <a:rPr lang="en-US" sz="2000" b="1" dirty="0">
                <a:latin typeface="Courier New" charset="0"/>
              </a:rPr>
              <a:t>	.fill	xfe04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 err="1">
                <a:latin typeface="Courier New" charset="0"/>
              </a:rPr>
              <a:t>ddrA</a:t>
            </a:r>
            <a:r>
              <a:rPr lang="en-US" sz="2000" b="1" dirty="0">
                <a:latin typeface="Courier New" charset="0"/>
              </a:rPr>
              <a:t>	.fill	xfe06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buffer	.</a:t>
            </a:r>
            <a:r>
              <a:rPr lang="en-US" sz="2000" b="1" dirty="0" err="1">
                <a:latin typeface="Courier New" charset="0"/>
              </a:rPr>
              <a:t>stringz</a:t>
            </a:r>
            <a:r>
              <a:rPr lang="en-US" sz="2000" b="1" dirty="0">
                <a:latin typeface="Courier New" charset="0"/>
              </a:rPr>
              <a:t> "Hello, World!"</a:t>
            </a:r>
          </a:p>
          <a:p>
            <a:pPr marL="6350" indent="7938">
              <a:spcBef>
                <a:spcPts val="500"/>
              </a:spcBef>
              <a:buNone/>
              <a:tabLst>
                <a:tab pos="1143000" algn="l"/>
                <a:tab pos="2286000" algn="l"/>
                <a:tab pos="4114800" algn="l"/>
              </a:tabLst>
            </a:pPr>
            <a:r>
              <a:rPr lang="en-US" sz="2000" b="1" dirty="0">
                <a:latin typeface="Courier New" charset="0"/>
              </a:rPr>
              <a:t>	.end</a:t>
            </a:r>
          </a:p>
        </p:txBody>
      </p:sp>
    </p:spTree>
    <p:extLst>
      <p:ext uri="{BB962C8B-B14F-4D97-AF65-F5344CB8AC3E}">
        <p14:creationId xmlns:p14="http://schemas.microsoft.com/office/powerpoint/2010/main" val="331482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6EEF-440B-AA4C-8026-7B60927A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RDY bit in the KBSR is cleared</a:t>
            </a:r>
          </a:p>
          <a:p>
            <a:r>
              <a:rPr lang="en-US" dirty="0"/>
              <a:t>A byte is moved from KBDR to the designated CPU register</a:t>
            </a:r>
          </a:p>
          <a:p>
            <a:r>
              <a:rPr lang="en-US" dirty="0"/>
              <a:t>A and B</a:t>
            </a:r>
          </a:p>
          <a:p>
            <a:r>
              <a:rPr lang="en-US" dirty="0"/>
              <a:t>None of the above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AC8DD1-B8E8-5244-86C3-AE74328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E6A71-96DA-2642-B8D9-ED29FFE514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Loading a value from the Keyboard Data Register (KBDR) into a CPU register causes the following to happen: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DC6794-BEC3-044A-8367-7B8F0527D3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8E315EF-B877-4349-A27A-ED25B1A746D0}"/>
              </a:ext>
            </a:extLst>
          </p:cNvPr>
          <p:cNvSpPr/>
          <p:nvPr/>
        </p:nvSpPr>
        <p:spPr>
          <a:xfrm>
            <a:off x="869430" y="4437089"/>
            <a:ext cx="809468" cy="3897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C938BF-806B-B047-B24B-D9D9B0D13294}"/>
              </a:ext>
            </a:extLst>
          </p:cNvPr>
          <p:cNvSpPr/>
          <p:nvPr/>
        </p:nvSpPr>
        <p:spPr>
          <a:xfrm>
            <a:off x="7011021" y="5495165"/>
            <a:ext cx="280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  <a:ea typeface="ＭＳ Ｐゴシック"/>
              </a:rPr>
              <a:t>Today's number is 98,065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Full Implementation of LC-3 Memory-Mapped I/O</a:t>
            </a:r>
          </a:p>
        </p:txBody>
      </p:sp>
      <p:sp>
        <p:nvSpPr>
          <p:cNvPr id="2867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324600"/>
            <a:ext cx="2362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8-</a:t>
            </a:r>
            <a:fld id="{4C1267E7-69CF-2340-A8E9-4DA3631696F5}" type="slidenum">
              <a:rPr lang="en-US" sz="1800"/>
              <a:pPr/>
              <a:t>22</a:t>
            </a:fld>
            <a:endParaRPr lang="en-US" sz="1800"/>
          </a:p>
        </p:txBody>
      </p:sp>
      <p:pic>
        <p:nvPicPr>
          <p:cNvPr id="28675" name="Picture 3" descr="C:\cygwin\home\gbyrd\pattFigures\Chapt08\Ch08-09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72" r="35294"/>
          <a:stretch>
            <a:fillRect/>
          </a:stretch>
        </p:blipFill>
        <p:spPr bwMode="auto">
          <a:xfrm>
            <a:off x="1752600" y="1777497"/>
            <a:ext cx="8345488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286000" y="5638801"/>
            <a:ext cx="7151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2"/>
                </a:solidFill>
              </a:rPr>
              <a:t>Because of interrupt enable bits, status registers (KBSR/DSR)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must be written, as well as read.</a:t>
            </a:r>
          </a:p>
        </p:txBody>
      </p:sp>
    </p:spTree>
    <p:extLst>
      <p:ext uri="{BB962C8B-B14F-4D97-AF65-F5344CB8AC3E}">
        <p14:creationId xmlns:p14="http://schemas.microsoft.com/office/powerpoint/2010/main" val="279807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I/O Basics</a:t>
            </a:r>
          </a:p>
          <a:p>
            <a:pPr lvl="1"/>
            <a:r>
              <a:rPr lang="en-US" dirty="0">
                <a:latin typeface="Arial" charset="0"/>
              </a:rPr>
              <a:t>Asynchronous vs. Synchronous</a:t>
            </a:r>
          </a:p>
          <a:p>
            <a:pPr lvl="1"/>
            <a:r>
              <a:rPr lang="en-US" dirty="0">
                <a:latin typeface="Arial" charset="0"/>
              </a:rPr>
              <a:t>Memory Mapped I/O vs. Special I/O </a:t>
            </a:r>
            <a:r>
              <a:rPr lang="en-US" dirty="0" err="1">
                <a:latin typeface="Arial" charset="0"/>
              </a:rPr>
              <a:t>Instrs</a:t>
            </a:r>
            <a:r>
              <a:rPr lang="en-US" dirty="0">
                <a:latin typeface="Arial" charset="0"/>
              </a:rPr>
              <a:t>.</a:t>
            </a:r>
          </a:p>
          <a:p>
            <a:pPr lvl="1"/>
            <a:r>
              <a:rPr lang="en-US" dirty="0">
                <a:latin typeface="Arial" charset="0"/>
              </a:rPr>
              <a:t>Interrupt Driven cs. Polling</a:t>
            </a:r>
          </a:p>
          <a:p>
            <a:pPr lvl="1"/>
            <a:r>
              <a:rPr lang="en-US" dirty="0">
                <a:latin typeface="Arial" charset="0"/>
              </a:rPr>
              <a:t>LC-3 Implementation of Memory Mapped I/O</a:t>
            </a:r>
          </a:p>
          <a:p>
            <a:r>
              <a:rPr lang="en-US" dirty="0">
                <a:latin typeface="Arial" charset="0"/>
              </a:rPr>
              <a:t>Keyboard Input</a:t>
            </a:r>
          </a:p>
          <a:p>
            <a:r>
              <a:rPr lang="en-US" dirty="0">
                <a:latin typeface="Arial" charset="0"/>
              </a:rPr>
              <a:t>Monitor Output</a:t>
            </a:r>
          </a:p>
          <a:p>
            <a:r>
              <a:rPr lang="en-US" dirty="0">
                <a:latin typeface="Arial" charset="0"/>
              </a:rPr>
              <a:t>Full Implementation on LC-3</a:t>
            </a:r>
          </a:p>
        </p:txBody>
      </p:sp>
    </p:spTree>
    <p:extLst>
      <p:ext uri="{BB962C8B-B14F-4D97-AF65-F5344CB8AC3E}">
        <p14:creationId xmlns:p14="http://schemas.microsoft.com/office/powerpoint/2010/main" val="403382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Synchronicity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Asynchronous</a:t>
            </a:r>
          </a:p>
          <a:p>
            <a:pPr lvl="1" eaLnBrk="1" hangingPunct="1"/>
            <a:r>
              <a:rPr lang="en-US" dirty="0">
                <a:latin typeface="Arial" charset="0"/>
              </a:rPr>
              <a:t>Electronic, mechanical and human speed</a:t>
            </a:r>
          </a:p>
          <a:p>
            <a:pPr lvl="1" eaLnBrk="1" hangingPunct="1"/>
            <a:r>
              <a:rPr lang="en-US" dirty="0">
                <a:latin typeface="Arial" charset="0"/>
              </a:rPr>
              <a:t>Speed mismatch 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Handshaking: Ready bit</a:t>
            </a:r>
          </a:p>
          <a:p>
            <a:pPr eaLnBrk="1" hangingPunct="1"/>
            <a:r>
              <a:rPr lang="en-US" dirty="0">
                <a:latin typeface="Arial" charset="0"/>
              </a:rPr>
              <a:t>Synchronous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Processor operation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Certain kinds of high speed I/O</a:t>
            </a: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  <p:pic>
        <p:nvPicPr>
          <p:cNvPr id="16387" name="Picture 5" descr="B000002G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198" y="2871989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47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Transfer Timing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dirty="0"/>
              <a:t>I/O events generally happen </a:t>
            </a:r>
            <a:r>
              <a:rPr lang="en-US"/>
              <a:t>much more </a:t>
            </a:r>
            <a:r>
              <a:rPr lang="en-US" dirty="0"/>
              <a:t>slowly</a:t>
            </a:r>
            <a:br>
              <a:rPr lang="en-US" dirty="0"/>
            </a:br>
            <a:r>
              <a:rPr lang="en-US" dirty="0"/>
              <a:t>than CPU cycles.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solidFill>
                  <a:srgbClr val="CE0000"/>
                </a:solidFill>
              </a:rPr>
              <a:t>Synchronous</a:t>
            </a:r>
            <a:endParaRPr lang="en-US" dirty="0"/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data supplied at a fixed, predictable rate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CPU reads/writes every X cycles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solidFill>
                  <a:srgbClr val="CE0000"/>
                </a:solidFill>
              </a:rPr>
              <a:t>Asynchronous</a:t>
            </a:r>
            <a:endParaRPr lang="en-US" dirty="0"/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data rate less predictable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CPU must </a:t>
            </a:r>
            <a:r>
              <a:rPr lang="en-US" b="1" i="1" dirty="0"/>
              <a:t>synchronize</a:t>
            </a:r>
            <a:r>
              <a:rPr lang="en-US" dirty="0"/>
              <a:t> with device,</a:t>
            </a:r>
            <a:br>
              <a:rPr lang="en-US" dirty="0"/>
            </a:br>
            <a:r>
              <a:rPr lang="en-US" dirty="0"/>
              <a:t>so that it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miss data or write too quickly</a:t>
            </a:r>
          </a:p>
        </p:txBody>
      </p:sp>
      <p:sp>
        <p:nvSpPr>
          <p:cNvPr id="17409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8-</a:t>
            </a:r>
            <a:fld id="{8C830559-9A83-394C-A634-DEF95DB69877}" type="slidenum">
              <a:rPr lang="en-US" sz="1800"/>
              <a:pPr/>
              <a:t>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548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do we do I/O?</a:t>
            </a:r>
          </a:p>
        </p:txBody>
      </p:sp>
      <p:pic>
        <p:nvPicPr>
          <p:cNvPr id="5122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704976"/>
            <a:ext cx="4024312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148263"/>
            <a:ext cx="25431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445001"/>
            <a:ext cx="24384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83076" y="6343651"/>
            <a:ext cx="385763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52516" y="4190178"/>
            <a:ext cx="1424345" cy="593509"/>
          </a:xfrm>
          <a:prstGeom prst="ellips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704976"/>
            <a:ext cx="4024312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we do I/O</a:t>
            </a:r>
          </a:p>
        </p:txBody>
      </p:sp>
      <p:pic>
        <p:nvPicPr>
          <p:cNvPr id="6147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148263"/>
            <a:ext cx="25431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445001"/>
            <a:ext cx="24384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52963" y="5148263"/>
            <a:ext cx="893762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1551" y="5222876"/>
            <a:ext cx="390525" cy="119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81551" y="5503863"/>
            <a:ext cx="390525" cy="119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73763" y="5159376"/>
            <a:ext cx="895350" cy="63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03939" y="5232401"/>
            <a:ext cx="388937" cy="119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03939" y="5514976"/>
            <a:ext cx="388937" cy="119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Connector 12"/>
          <p:cNvCxnSpPr>
            <a:stCxn id="3" idx="0"/>
          </p:cNvCxnSpPr>
          <p:nvPr/>
        </p:nvCxnSpPr>
        <p:spPr>
          <a:xfrm flipV="1">
            <a:off x="5100638" y="4591051"/>
            <a:ext cx="63500" cy="557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</p:cNvCxnSpPr>
          <p:nvPr/>
        </p:nvCxnSpPr>
        <p:spPr>
          <a:xfrm flipH="1" flipV="1">
            <a:off x="5738814" y="4591051"/>
            <a:ext cx="682625" cy="56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83076" y="6343651"/>
            <a:ext cx="385763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52516" y="4190178"/>
            <a:ext cx="1424345" cy="593509"/>
          </a:xfrm>
          <a:prstGeom prst="ellips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3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Doing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I/O instructions</a:t>
            </a:r>
          </a:p>
          <a:p>
            <a:pPr lvl="1"/>
            <a:r>
              <a:rPr lang="en-US" dirty="0"/>
              <a:t>Need an </a:t>
            </a:r>
            <a:r>
              <a:rPr lang="en-US" dirty="0" err="1"/>
              <a:t>opcode</a:t>
            </a:r>
            <a:endParaRPr lang="en-US" dirty="0"/>
          </a:p>
          <a:p>
            <a:pPr lvl="1"/>
            <a:r>
              <a:rPr lang="en-US" dirty="0"/>
              <a:t>Need to be general enough to work with devices that haven’t been invented yet</a:t>
            </a:r>
          </a:p>
          <a:p>
            <a:r>
              <a:rPr lang="en-US" dirty="0"/>
              <a:t>Memory-mapped I/O</a:t>
            </a:r>
          </a:p>
          <a:p>
            <a:pPr lvl="1"/>
            <a:r>
              <a:rPr lang="en-US" dirty="0"/>
              <a:t>Steal part of the address space for device registers</a:t>
            </a:r>
          </a:p>
          <a:p>
            <a:pPr lvl="1"/>
            <a:r>
              <a:rPr lang="en-US" dirty="0"/>
              <a:t>Operations done by reading/writing bits in the device registers</a:t>
            </a:r>
          </a:p>
          <a:p>
            <a:pPr lvl="1"/>
            <a:r>
              <a:rPr lang="en-US" dirty="0"/>
              <a:t>(We’re going to concentrate on this method)</a:t>
            </a:r>
          </a:p>
        </p:txBody>
      </p:sp>
    </p:spTree>
    <p:extLst>
      <p:ext uri="{BB962C8B-B14F-4D97-AF65-F5344CB8AC3E}">
        <p14:creationId xmlns:p14="http://schemas.microsoft.com/office/powerpoint/2010/main" val="20870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Device Registers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3600" b="1" dirty="0">
                <a:latin typeface="Arial" charset="0"/>
              </a:rPr>
              <a:t>Data registers</a:t>
            </a:r>
            <a:r>
              <a:rPr lang="en-US" sz="3600" dirty="0">
                <a:latin typeface="Arial" charset="0"/>
              </a:rPr>
              <a:t>: Used for the actual transfer of data i.e. character code</a:t>
            </a:r>
          </a:p>
          <a:p>
            <a:pPr eaLnBrk="1" hangingPunct="1"/>
            <a:r>
              <a:rPr lang="en-US" sz="3600" b="1" dirty="0">
                <a:latin typeface="Arial" charset="0"/>
              </a:rPr>
              <a:t>Status registers</a:t>
            </a:r>
            <a:r>
              <a:rPr lang="en-US" sz="3600" dirty="0">
                <a:latin typeface="Arial" charset="0"/>
              </a:rPr>
              <a:t>: Information the device is telling us</a:t>
            </a:r>
          </a:p>
          <a:p>
            <a:pPr eaLnBrk="1" hangingPunct="1"/>
            <a:r>
              <a:rPr lang="en-US" sz="3600" b="1" dirty="0">
                <a:latin typeface="Arial" charset="0"/>
              </a:rPr>
              <a:t>Control registers</a:t>
            </a:r>
            <a:r>
              <a:rPr lang="en-US" sz="3600" dirty="0">
                <a:latin typeface="Arial" charset="0"/>
              </a:rPr>
              <a:t>: Allows us to set changeable device characteristics</a:t>
            </a:r>
          </a:p>
          <a:p>
            <a:pPr eaLnBrk="1" hangingPunct="1"/>
            <a:endParaRPr lang="en-US" sz="3600" dirty="0">
              <a:latin typeface="Arial" charset="0"/>
            </a:endParaRPr>
          </a:p>
          <a:p>
            <a:pPr eaLnBrk="1" hangingPunct="1"/>
            <a:r>
              <a:rPr lang="en-US" sz="3600" dirty="0">
                <a:latin typeface="Arial" charset="0"/>
              </a:rPr>
              <a:t>Device registers are often part of the i/o device itself</a:t>
            </a:r>
          </a:p>
        </p:txBody>
      </p:sp>
    </p:spTree>
    <p:extLst>
      <p:ext uri="{BB962C8B-B14F-4D97-AF65-F5344CB8AC3E}">
        <p14:creationId xmlns:p14="http://schemas.microsoft.com/office/powerpoint/2010/main" val="298550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Device Registers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Options</a:t>
            </a:r>
          </a:p>
          <a:p>
            <a:pPr lvl="1"/>
            <a:r>
              <a:rPr lang="en-US">
                <a:latin typeface="Arial" charset="0"/>
              </a:rPr>
              <a:t>May be memory mapped. That is the device register has a memory address</a:t>
            </a:r>
          </a:p>
          <a:p>
            <a:pPr lvl="1"/>
            <a:r>
              <a:rPr lang="en-US">
                <a:latin typeface="Arial" charset="0"/>
              </a:rPr>
              <a:t>May have special I/O instructions</a:t>
            </a:r>
          </a:p>
        </p:txBody>
      </p:sp>
    </p:spTree>
    <p:extLst>
      <p:ext uri="{BB962C8B-B14F-4D97-AF65-F5344CB8AC3E}">
        <p14:creationId xmlns:p14="http://schemas.microsoft.com/office/powerpoint/2010/main" val="377651950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_Template" id="{BE84910D-E539-6A4E-AD05-284A9E5AC02A}" vid="{D3840F83-395C-6D4E-B887-31D8A937F5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32759</TotalTime>
  <Words>1244</Words>
  <Application>Microsoft Macintosh PowerPoint</Application>
  <PresentationFormat>Widescreen</PresentationFormat>
  <Paragraphs>200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Wingdings</vt:lpstr>
      <vt:lpstr>Spectrum</vt:lpstr>
      <vt:lpstr>Input/Output</vt:lpstr>
      <vt:lpstr>Outline</vt:lpstr>
      <vt:lpstr>Synchronicity</vt:lpstr>
      <vt:lpstr>Transfer Timing</vt:lpstr>
      <vt:lpstr>How do we do I/O?</vt:lpstr>
      <vt:lpstr>How we do I/O</vt:lpstr>
      <vt:lpstr>Two Methods of Doing I/O</vt:lpstr>
      <vt:lpstr>Device Registers</vt:lpstr>
      <vt:lpstr>Device Registers</vt:lpstr>
      <vt:lpstr>Memory Mapped vs. Special I/O Instructions</vt:lpstr>
      <vt:lpstr>PowerPoint Presentation</vt:lpstr>
      <vt:lpstr>Interrupt-Driven vs. Polling</vt:lpstr>
      <vt:lpstr>Family Vacation!</vt:lpstr>
      <vt:lpstr>Our First Attempts at I/O</vt:lpstr>
      <vt:lpstr>LC-3 Address Space</vt:lpstr>
      <vt:lpstr>Keyboard Input</vt:lpstr>
      <vt:lpstr>Memory Mapped Input</vt:lpstr>
      <vt:lpstr>PowerPoint Presentation</vt:lpstr>
      <vt:lpstr>Monitor Output</vt:lpstr>
      <vt:lpstr>PowerPoint Presentation</vt:lpstr>
      <vt:lpstr>PowerPoint Presentation</vt:lpstr>
      <vt:lpstr>Full Implementation of LC-3 Memory-Mapped I/O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Forsyth, Daniel H</cp:lastModifiedBy>
  <cp:revision>482</cp:revision>
  <cp:lastPrinted>2021-02-01T02:30:58Z</cp:lastPrinted>
  <dcterms:created xsi:type="dcterms:W3CDTF">2004-07-11T12:37:23Z</dcterms:created>
  <dcterms:modified xsi:type="dcterms:W3CDTF">2022-03-03T16:38:23Z</dcterms:modified>
</cp:coreProperties>
</file>