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7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81" r:id="rId4"/>
    <p:sldId id="298" r:id="rId5"/>
    <p:sldId id="354" r:id="rId6"/>
    <p:sldId id="355" r:id="rId7"/>
    <p:sldId id="316" r:id="rId8"/>
    <p:sldId id="317" r:id="rId9"/>
    <p:sldId id="318" r:id="rId10"/>
    <p:sldId id="319" r:id="rId11"/>
    <p:sldId id="357" r:id="rId12"/>
    <p:sldId id="360" r:id="rId13"/>
    <p:sldId id="322" r:id="rId14"/>
    <p:sldId id="323" r:id="rId15"/>
    <p:sldId id="321" r:id="rId16"/>
    <p:sldId id="359" r:id="rId17"/>
    <p:sldId id="325" r:id="rId18"/>
    <p:sldId id="363" r:id="rId19"/>
    <p:sldId id="328" r:id="rId20"/>
    <p:sldId id="329" r:id="rId21"/>
    <p:sldId id="330" r:id="rId22"/>
    <p:sldId id="331" r:id="rId23"/>
    <p:sldId id="332" r:id="rId24"/>
    <p:sldId id="333" r:id="rId25"/>
    <p:sldId id="365" r:id="rId26"/>
    <p:sldId id="314" r:id="rId27"/>
    <p:sldId id="312" r:id="rId28"/>
    <p:sldId id="283" r:id="rId29"/>
    <p:sldId id="284" r:id="rId30"/>
    <p:sldId id="287" r:id="rId31"/>
    <p:sldId id="305" r:id="rId32"/>
    <p:sldId id="306" r:id="rId33"/>
    <p:sldId id="260" r:id="rId34"/>
    <p:sldId id="295" r:id="rId35"/>
    <p:sldId id="296" r:id="rId36"/>
    <p:sldId id="297" r:id="rId37"/>
    <p:sldId id="286" r:id="rId38"/>
    <p:sldId id="261" r:id="rId39"/>
    <p:sldId id="262" r:id="rId40"/>
    <p:sldId id="263" r:id="rId41"/>
    <p:sldId id="285" r:id="rId42"/>
    <p:sldId id="356" r:id="rId43"/>
    <p:sldId id="364" r:id="rId44"/>
    <p:sldId id="275" r:id="rId45"/>
  </p:sldIdLst>
  <p:sldSz cx="12192000" cy="6858000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EFF24"/>
    <a:srgbClr val="F3F8FA"/>
    <a:srgbClr val="F3F9FA"/>
    <a:srgbClr val="EAEAEA"/>
    <a:srgbClr val="FFCC66"/>
    <a:srgbClr val="FFFF99"/>
    <a:srgbClr val="CCFF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62"/>
  </p:normalViewPr>
  <p:slideViewPr>
    <p:cSldViewPr snapToGrid="0" snapToObjects="1">
      <p:cViewPr>
        <p:scale>
          <a:sx n="86" d="100"/>
          <a:sy n="86" d="100"/>
        </p:scale>
        <p:origin x="152" y="6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552"/>
    </p:cViewPr>
  </p:sorterViewPr>
  <p:notesViewPr>
    <p:cSldViewPr snapToGrid="0" snapToObjects="1">
      <p:cViewPr varScale="1">
        <p:scale>
          <a:sx n="87" d="100"/>
          <a:sy n="87" d="100"/>
        </p:scale>
        <p:origin x="269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49EE7CCD-D0D6-204C-8B02-D9BB8AC2E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0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9C89EED9-EC76-754E-9D39-874B182CEBC7}" type="datetimeFigureOut">
              <a:rPr lang="en-US"/>
              <a:pPr>
                <a:defRPr/>
              </a:pPr>
              <a:t>6/20/22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7AB2A98D-D104-C64F-B71D-44C7D1FB0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96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E5E3B6-0D8F-1D47-AAA1-AF8C21A0593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5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2697021-7D2A-E745-AE66-5FB9552B85E2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63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0A1053B-A08C-3148-957C-1DF2C313DAEF}" type="slidenum">
              <a:rPr lang="en-US" sz="1200"/>
              <a:pPr/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3328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D0FF583-D857-2344-AD26-0DAD5B037C95}" type="slidenum">
              <a:rPr lang="en-US" sz="1200"/>
              <a:pPr/>
              <a:t>28</a:t>
            </a:fld>
            <a:endParaRPr lang="en-US" sz="1200"/>
          </a:p>
        </p:txBody>
      </p:sp>
      <p:sp>
        <p:nvSpPr>
          <p:cNvPr id="112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7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409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E774DB2-8988-774F-B391-F1B0EA34D995}" type="slidenum">
              <a:rPr lang="en-US" sz="1200"/>
              <a:pPr/>
              <a:t>29</a:t>
            </a:fld>
            <a:endParaRPr lang="en-US" sz="1200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915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44729"/>
            <a:ext cx="11432116" cy="1051465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 lnSpcReduction="10000"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78885" y="1492885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74519" y="444729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788" y="449005"/>
            <a:ext cx="10411968" cy="74558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788" y="1211888"/>
            <a:ext cx="10338816" cy="28099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78885" y="6227064"/>
            <a:ext cx="11432116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78885" y="27091"/>
            <a:ext cx="11435164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88" y="1298762"/>
            <a:ext cx="542544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8089" y="914401"/>
            <a:ext cx="542544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88" y="2456329"/>
            <a:ext cx="542544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8885" y="372037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199"/>
            <a:ext cx="11436096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406BE5-E2F8-6F45-9805-B4A061553587}"/>
              </a:ext>
            </a:extLst>
          </p:cNvPr>
          <p:cNvSpPr/>
          <p:nvPr userDrawn="1"/>
        </p:nvSpPr>
        <p:spPr>
          <a:xfrm>
            <a:off x="379816" y="5435229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109503-1578-914F-845E-4A7237C87136}"/>
              </a:ext>
            </a:extLst>
          </p:cNvPr>
          <p:cNvGrpSpPr/>
          <p:nvPr userDrawn="1"/>
        </p:nvGrpSpPr>
        <p:grpSpPr>
          <a:xfrm>
            <a:off x="379816" y="6263390"/>
            <a:ext cx="11435164" cy="137411"/>
            <a:chOff x="284163" y="1577847"/>
            <a:chExt cx="8576373" cy="13741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93C79C4-5CC9-864E-A31F-14DB150F994E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D078F31-0936-C84F-BA65-0292130CF5B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4F4686-E101-2F4C-AF5D-07FC995CC85F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CEDCCF06-735E-8B48-AF16-41865FD79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816" y="5609837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378885" y="4280648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778189"/>
            <a:ext cx="11146989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200"/>
            <a:ext cx="11436096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44927"/>
            <a:ext cx="11072284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914401"/>
            <a:ext cx="6926729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884" y="4267201"/>
            <a:ext cx="36576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2" y="4953001"/>
            <a:ext cx="3296023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6" y="4419600"/>
            <a:ext cx="3300527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8885" y="594360"/>
            <a:ext cx="36576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378885" y="367554"/>
            <a:ext cx="11435164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8018" y="5074576"/>
            <a:ext cx="7782983" cy="1195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215" y="4969563"/>
            <a:ext cx="7588868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28019" y="457199"/>
            <a:ext cx="7778496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074" y="5540730"/>
            <a:ext cx="7538009" cy="63146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378886" y="457200"/>
            <a:ext cx="3649133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378886" y="3364992"/>
            <a:ext cx="3649133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1465729"/>
            <a:ext cx="11432116" cy="468107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67EEA3-A373-D640-A765-42D4DB5F0D14}"/>
              </a:ext>
            </a:extLst>
          </p:cNvPr>
          <p:cNvSpPr/>
          <p:nvPr userDrawn="1"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30B7CF-C06F-764D-894F-BB10FCFB5A70}"/>
              </a:ext>
            </a:extLst>
          </p:cNvPr>
          <p:cNvGrpSpPr/>
          <p:nvPr userDrawn="1"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256374-B8A1-6F40-882D-1C6451096484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F7FA2B4-76C7-5F47-A753-92E2A5ED1FAD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E84DDE-DB6E-1542-A01B-FF055639893E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B79D9472-193C-1A45-8CDF-371F68BE6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290121" y="2884387"/>
            <a:ext cx="5934615" cy="1080248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17305" y="473076"/>
            <a:ext cx="888999" cy="5921375"/>
          </a:xfrm>
        </p:spPr>
        <p:txBody>
          <a:bodyPr vert="eaVert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4" y="457200"/>
            <a:ext cx="1003608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7657906" y="3346269"/>
            <a:ext cx="5934456" cy="183215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2485" y="1385888"/>
            <a:ext cx="8460316" cy="489677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914" y="1385888"/>
            <a:ext cx="10225088" cy="489677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8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/C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677287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375836" y="1121186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5339" y="3124200"/>
            <a:ext cx="8776366" cy="3429000"/>
          </a:xfrm>
        </p:spPr>
        <p:txBody>
          <a:bodyPr/>
          <a:lstStyle>
            <a:lvl1pPr marL="457200" indent="-457200">
              <a:buFont typeface="+mj-lt"/>
              <a:buAutoNum type="alphaUcPeriod"/>
              <a:defRPr/>
            </a:lvl1pPr>
            <a:lvl2pPr>
              <a:buFont typeface="+mj-lt"/>
              <a:buAutoNum type="alphaUcPeriod"/>
              <a:defRPr/>
            </a:lvl2pPr>
            <a:lvl3pPr marL="1371600" indent="-457200">
              <a:buFont typeface="+mj-lt"/>
              <a:buAutoNum type="alphaUcPeriod"/>
              <a:defRPr/>
            </a:lvl3pPr>
            <a:lvl4pPr marL="1603375" indent="-342900">
              <a:buFont typeface="+mj-lt"/>
              <a:buAutoNum type="alphaUcPeriod"/>
              <a:defRPr/>
            </a:lvl4pPr>
            <a:lvl5pPr marL="1951037" indent="-342900">
              <a:buFont typeface="+mj-lt"/>
              <a:buAutoNum type="alphaU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41721FB-420D-A64C-A743-66331CE37F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5" y="630382"/>
            <a:ext cx="11432116" cy="502679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50983D5-67C9-E642-8FAD-59ACC41522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36800" y="1905000"/>
            <a:ext cx="8814905" cy="1093664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 dirty="0"/>
              <a:t>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2570D-CA95-B84F-827C-ABB057575B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93400" y="6553200"/>
            <a:ext cx="458788" cy="30480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1336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5108713"/>
            <a:ext cx="11432116" cy="1161300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4" y="5108713"/>
            <a:ext cx="10363200" cy="756972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984" y="5861304"/>
            <a:ext cx="10314432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443755"/>
            <a:ext cx="11432116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5090456"/>
            <a:ext cx="11432116" cy="117955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41" y="5090456"/>
            <a:ext cx="10363200" cy="772463"/>
          </a:xfrm>
          <a:noFill/>
        </p:spPr>
        <p:txBody>
          <a:bodyPr anchor="b" anchorCtr="0">
            <a:normAutofit/>
          </a:bodyPr>
          <a:lstStyle>
            <a:lvl1pPr algn="l">
              <a:defRPr sz="3600" b="0" i="0" cap="none" baseline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530" y="5862918"/>
            <a:ext cx="10309412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5601" y="1606578"/>
            <a:ext cx="5242560" cy="4727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8635" y="1606578"/>
            <a:ext cx="5242560" cy="4727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D93677-88CB-2E4A-BE4A-539BE352E039}"/>
              </a:ext>
            </a:extLst>
          </p:cNvPr>
          <p:cNvSpPr/>
          <p:nvPr userDrawn="1"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6DD81C-C82F-A84A-AC5A-8C75D3AB1470}"/>
              </a:ext>
            </a:extLst>
          </p:cNvPr>
          <p:cNvGrpSpPr/>
          <p:nvPr userDrawn="1"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CBF52C1-DEE2-1C43-8593-B59483682E6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2EC6AB-74F3-5649-B121-C7699956C009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EA8CDCC-9CF1-3E4E-B320-1B1FB6A60575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AF81BA4D-6B22-414E-9D15-4CAE0B92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883" y="1358622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83" y="2191872"/>
            <a:ext cx="5242560" cy="423169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2660" y="1358622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2660" y="2191872"/>
            <a:ext cx="5242560" cy="423169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2E02E4-FBDF-7F4B-AEEF-08EEB6879FA7}"/>
              </a:ext>
            </a:extLst>
          </p:cNvPr>
          <p:cNvSpPr/>
          <p:nvPr userDrawn="1"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63364A-3CFE-D24C-BD9E-97404A583E8C}"/>
              </a:ext>
            </a:extLst>
          </p:cNvPr>
          <p:cNvGrpSpPr/>
          <p:nvPr userDrawn="1"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9EEDE14-98AF-5A43-B3E3-1393A2677CBF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EE7A567-BA84-DA41-A62E-D5B8AA239D05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7320235-13DA-C841-BCB8-6F4BD5227F71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E0C1EB4D-A322-0A43-965D-D669A5F1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E6F86C-8C86-7044-A484-8677970C5FA6}"/>
              </a:ext>
            </a:extLst>
          </p:cNvPr>
          <p:cNvSpPr/>
          <p:nvPr userDrawn="1"/>
        </p:nvSpPr>
        <p:spPr>
          <a:xfrm>
            <a:off x="378885" y="259826"/>
            <a:ext cx="11432116" cy="81120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32A1B6-A685-9F4A-BDC8-B96EC3364F6E}"/>
              </a:ext>
            </a:extLst>
          </p:cNvPr>
          <p:cNvGrpSpPr/>
          <p:nvPr userDrawn="1"/>
        </p:nvGrpSpPr>
        <p:grpSpPr>
          <a:xfrm>
            <a:off x="378885" y="1087987"/>
            <a:ext cx="11435164" cy="137411"/>
            <a:chOff x="284163" y="1577847"/>
            <a:chExt cx="8576373" cy="13741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CE7C14-A632-AA49-ABC0-D2381D5036C6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2381D9-8A1A-F143-8013-1292C8EBF107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19DDC16-5E7D-6D43-AA74-17447954AA3A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4AF4D97C-3638-9E47-89E6-A58EE3F1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34434"/>
            <a:ext cx="11432116" cy="63659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338" y="2133601"/>
            <a:ext cx="9435663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9915" y="643703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264" y="6437033"/>
            <a:ext cx="8166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55" r:id="rId3"/>
    <p:sldLayoutId id="2147484354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46" r:id="rId10"/>
    <p:sldLayoutId id="2147484347" r:id="rId11"/>
    <p:sldLayoutId id="2147484348" r:id="rId12"/>
    <p:sldLayoutId id="2147484349" r:id="rId13"/>
    <p:sldLayoutId id="2147484350" r:id="rId14"/>
    <p:sldLayoutId id="2147484351" r:id="rId15"/>
    <p:sldLayoutId id="2147484352" r:id="rId16"/>
    <p:sldLayoutId id="2147484353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8" Type="http://schemas.openxmlformats.org/officeDocument/2006/relationships/tags" Target="../tags/tag8.xml"/><Relationship Id="rId3" Type="http://schemas.openxmlformats.org/officeDocument/2006/relationships/tags" Target="../tags/tag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Interrupts, TRAPs, and Exceptions</a:t>
            </a:r>
          </a:p>
        </p:txBody>
      </p:sp>
      <p:sp>
        <p:nvSpPr>
          <p:cNvPr id="3074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43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Device Status Register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C2B9E2-97F1-4149-8389-629247394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7088" y="1444499"/>
            <a:ext cx="3686765" cy="4838166"/>
          </a:xfrm>
        </p:spPr>
        <p:txBody>
          <a:bodyPr/>
          <a:lstStyle/>
          <a:p>
            <a:r>
              <a:rPr lang="en-US" dirty="0"/>
              <a:t>When a device goes “ready” and its IE bit is set, it will generate an interrupt signal</a:t>
            </a:r>
          </a:p>
          <a:p>
            <a:r>
              <a:rPr lang="en-US" dirty="0"/>
              <a:t>There are several more steps that must allow the interrupt signal to pass before the </a:t>
            </a:r>
            <a:r>
              <a:rPr lang="en-US" dirty="0" err="1"/>
              <a:t>microsequencer</a:t>
            </a:r>
            <a:r>
              <a:rPr lang="en-US" dirty="0"/>
              <a:t> can see it</a:t>
            </a:r>
          </a:p>
        </p:txBody>
      </p:sp>
      <p:grpSp>
        <p:nvGrpSpPr>
          <p:cNvPr id="72706" name="Group 3"/>
          <p:cNvGrpSpPr>
            <a:grpSpLocks/>
          </p:cNvGrpSpPr>
          <p:nvPr/>
        </p:nvGrpSpPr>
        <p:grpSpPr bwMode="auto">
          <a:xfrm>
            <a:off x="2110062" y="3170238"/>
            <a:ext cx="4114800" cy="381000"/>
            <a:chOff x="1325" y="1328"/>
            <a:chExt cx="2592" cy="240"/>
          </a:xfrm>
        </p:grpSpPr>
        <p:grpSp>
          <p:nvGrpSpPr>
            <p:cNvPr id="72722" name="Group 4"/>
            <p:cNvGrpSpPr>
              <a:grpSpLocks/>
            </p:cNvGrpSpPr>
            <p:nvPr/>
          </p:nvGrpSpPr>
          <p:grpSpPr bwMode="auto">
            <a:xfrm>
              <a:off x="1325" y="1328"/>
              <a:ext cx="2592" cy="240"/>
              <a:chOff x="2448" y="2112"/>
              <a:chExt cx="2592" cy="240"/>
            </a:xfrm>
          </p:grpSpPr>
          <p:sp>
            <p:nvSpPr>
              <p:cNvPr id="72724" name="Rectangle 5"/>
              <p:cNvSpPr>
                <a:spLocks noChangeArrowheads="1"/>
              </p:cNvSpPr>
              <p:nvPr/>
            </p:nvSpPr>
            <p:spPr bwMode="auto">
              <a:xfrm>
                <a:off x="2592" y="2112"/>
                <a:ext cx="2448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2725" name="Rectangle 6"/>
              <p:cNvSpPr>
                <a:spLocks noChangeArrowheads="1"/>
              </p:cNvSpPr>
              <p:nvPr/>
            </p:nvSpPr>
            <p:spPr bwMode="auto">
              <a:xfrm>
                <a:off x="2448" y="2112"/>
                <a:ext cx="144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vert270" wrap="none" anchor="ctr"/>
              <a:lstStyle/>
              <a:p>
                <a:pPr algn="ctr" eaLnBrk="1" hangingPunct="1"/>
                <a:r>
                  <a:rPr lang="en-US" sz="1200" dirty="0" err="1"/>
                  <a:t>rdy</a:t>
                </a:r>
                <a:endParaRPr lang="en-US" sz="1200" dirty="0"/>
              </a:p>
            </p:txBody>
          </p:sp>
        </p:grpSp>
        <p:sp>
          <p:nvSpPr>
            <p:cNvPr id="72723" name="Rectangle 7"/>
            <p:cNvSpPr>
              <a:spLocks noChangeArrowheads="1"/>
            </p:cNvSpPr>
            <p:nvPr/>
          </p:nvSpPr>
          <p:spPr bwMode="auto">
            <a:xfrm>
              <a:off x="1469" y="1328"/>
              <a:ext cx="144" cy="2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wrap="none" anchor="ctr"/>
            <a:lstStyle/>
            <a:p>
              <a:pPr algn="ctr" eaLnBrk="1" hangingPunct="1"/>
              <a:r>
                <a:rPr lang="en-US" sz="1200" dirty="0"/>
                <a:t>IE</a:t>
              </a:r>
            </a:p>
          </p:txBody>
        </p:sp>
      </p:grpSp>
      <p:sp>
        <p:nvSpPr>
          <p:cNvPr id="72707" name="Text Box 8"/>
          <p:cNvSpPr txBox="1">
            <a:spLocks noChangeArrowheads="1"/>
          </p:cNvSpPr>
          <p:nvPr/>
        </p:nvSpPr>
        <p:spPr bwMode="auto">
          <a:xfrm>
            <a:off x="443187" y="1970088"/>
            <a:ext cx="12490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 dirty="0"/>
              <a:t>Ready Bit</a:t>
            </a:r>
          </a:p>
        </p:txBody>
      </p:sp>
      <p:sp>
        <p:nvSpPr>
          <p:cNvPr id="72708" name="Text Box 9"/>
          <p:cNvSpPr txBox="1">
            <a:spLocks noChangeArrowheads="1"/>
          </p:cNvSpPr>
          <p:nvPr/>
        </p:nvSpPr>
        <p:spPr bwMode="auto">
          <a:xfrm>
            <a:off x="3124474" y="1970088"/>
            <a:ext cx="23262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/>
              <a:t>Interrupt Enable Bit</a:t>
            </a:r>
          </a:p>
        </p:txBody>
      </p:sp>
      <p:sp>
        <p:nvSpPr>
          <p:cNvPr id="72709" name="Line 10"/>
          <p:cNvSpPr>
            <a:spLocks noChangeShapeType="1"/>
          </p:cNvSpPr>
          <p:nvPr/>
        </p:nvSpPr>
        <p:spPr bwMode="auto">
          <a:xfrm>
            <a:off x="1617938" y="2336800"/>
            <a:ext cx="492125" cy="833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0" name="Line 11"/>
          <p:cNvSpPr>
            <a:spLocks noChangeShapeType="1"/>
          </p:cNvSpPr>
          <p:nvPr/>
        </p:nvSpPr>
        <p:spPr bwMode="auto">
          <a:xfrm flipH="1">
            <a:off x="2567262" y="2336800"/>
            <a:ext cx="557212" cy="833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2711" name="Group 12"/>
          <p:cNvGrpSpPr>
            <a:grpSpLocks/>
          </p:cNvGrpSpPr>
          <p:nvPr/>
        </p:nvGrpSpPr>
        <p:grpSpPr bwMode="auto">
          <a:xfrm>
            <a:off x="4027762" y="4757739"/>
            <a:ext cx="1236662" cy="758825"/>
            <a:chOff x="4755" y="1791"/>
            <a:chExt cx="779" cy="478"/>
          </a:xfrm>
        </p:grpSpPr>
        <p:sp>
          <p:nvSpPr>
            <p:cNvPr id="72718" name="AutoShape 13"/>
            <p:cNvSpPr>
              <a:spLocks noChangeArrowheads="1"/>
            </p:cNvSpPr>
            <p:nvPr/>
          </p:nvSpPr>
          <p:spPr bwMode="auto">
            <a:xfrm>
              <a:off x="4906" y="1791"/>
              <a:ext cx="479" cy="478"/>
            </a:xfrm>
            <a:prstGeom prst="flowChartDelay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2719" name="Line 14"/>
            <p:cNvSpPr>
              <a:spLocks noChangeShapeType="1"/>
            </p:cNvSpPr>
            <p:nvPr/>
          </p:nvSpPr>
          <p:spPr bwMode="auto">
            <a:xfrm flipH="1">
              <a:off x="4755" y="1932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0" name="Line 15"/>
            <p:cNvSpPr>
              <a:spLocks noChangeShapeType="1"/>
            </p:cNvSpPr>
            <p:nvPr/>
          </p:nvSpPr>
          <p:spPr bwMode="auto">
            <a:xfrm flipH="1">
              <a:off x="4755" y="2136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1" name="Line 16"/>
            <p:cNvSpPr>
              <a:spLocks noChangeShapeType="1"/>
            </p:cNvSpPr>
            <p:nvPr/>
          </p:nvSpPr>
          <p:spPr bwMode="auto">
            <a:xfrm flipH="1">
              <a:off x="5385" y="2028"/>
              <a:ext cx="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712" name="Line 17"/>
          <p:cNvSpPr>
            <a:spLocks noChangeShapeType="1"/>
          </p:cNvSpPr>
          <p:nvPr/>
        </p:nvSpPr>
        <p:spPr bwMode="auto">
          <a:xfrm>
            <a:off x="2452962" y="3551239"/>
            <a:ext cx="0" cy="1430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3" name="Line 18"/>
          <p:cNvSpPr>
            <a:spLocks noChangeShapeType="1"/>
          </p:cNvSpPr>
          <p:nvPr/>
        </p:nvSpPr>
        <p:spPr bwMode="auto">
          <a:xfrm flipH="1">
            <a:off x="2452962" y="4981575"/>
            <a:ext cx="157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4" name="Line 19"/>
          <p:cNvSpPr>
            <a:spLocks noChangeShapeType="1"/>
          </p:cNvSpPr>
          <p:nvPr/>
        </p:nvSpPr>
        <p:spPr bwMode="auto">
          <a:xfrm>
            <a:off x="2224362" y="3551239"/>
            <a:ext cx="0" cy="175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5" name="Line 20"/>
          <p:cNvSpPr>
            <a:spLocks noChangeShapeType="1"/>
          </p:cNvSpPr>
          <p:nvPr/>
        </p:nvSpPr>
        <p:spPr bwMode="auto">
          <a:xfrm flipH="1">
            <a:off x="2224362" y="5305425"/>
            <a:ext cx="180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6" name="Line 21"/>
          <p:cNvSpPr>
            <a:spLocks noChangeShapeType="1"/>
          </p:cNvSpPr>
          <p:nvPr/>
        </p:nvSpPr>
        <p:spPr bwMode="auto">
          <a:xfrm>
            <a:off x="5264425" y="5133975"/>
            <a:ext cx="2257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7" name="Text Box 22"/>
          <p:cNvSpPr txBox="1">
            <a:spLocks noChangeArrowheads="1"/>
          </p:cNvSpPr>
          <p:nvPr/>
        </p:nvSpPr>
        <p:spPr bwMode="auto">
          <a:xfrm>
            <a:off x="5662887" y="4757738"/>
            <a:ext cx="1123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/>
              <a:t>Interrupt</a:t>
            </a:r>
          </a:p>
        </p:txBody>
      </p:sp>
    </p:spTree>
    <p:extLst>
      <p:ext uri="{BB962C8B-B14F-4D97-AF65-F5344CB8AC3E}">
        <p14:creationId xmlns:p14="http://schemas.microsoft.com/office/powerpoint/2010/main" val="461586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Interrupt Circuitry, for Completeness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6B8CC6-2B49-8B4A-9F02-B527CB82E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199" y="1723292"/>
            <a:ext cx="4495802" cy="48767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a device (or devices) interrupts, the priority encoder outputs the highest priority with an interrupt signal</a:t>
            </a:r>
          </a:p>
          <a:p>
            <a:r>
              <a:rPr lang="en-US" dirty="0"/>
              <a:t>If the priority is greater than the priority in the PL register, the comparator asserts the INT signal to the </a:t>
            </a:r>
            <a:r>
              <a:rPr lang="en-US" dirty="0" err="1"/>
              <a:t>microsequencer</a:t>
            </a:r>
            <a:endParaRPr lang="en-US" dirty="0"/>
          </a:p>
          <a:p>
            <a:r>
              <a:rPr lang="en-US" dirty="0"/>
              <a:t>The new priority is stored in PL</a:t>
            </a:r>
          </a:p>
          <a:p>
            <a:r>
              <a:rPr lang="en-US" dirty="0"/>
              <a:t>The interrupting device ID is stored in the INTV register (circuit not shown)</a:t>
            </a:r>
          </a:p>
        </p:txBody>
      </p:sp>
      <p:pic>
        <p:nvPicPr>
          <p:cNvPr id="6147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"/>
          <a:stretch/>
        </p:blipFill>
        <p:spPr bwMode="auto">
          <a:xfrm>
            <a:off x="556846" y="1546767"/>
            <a:ext cx="6389077" cy="487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5724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EC05-68D3-3248-83BE-844E2A2A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092E-4F46-1A41-BDA7-E164E2C8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929" y="1505158"/>
            <a:ext cx="4452732" cy="5134181"/>
          </a:xfrm>
        </p:spPr>
        <p:txBody>
          <a:bodyPr/>
          <a:lstStyle/>
          <a:p>
            <a:r>
              <a:rPr lang="en-US" dirty="0"/>
              <a:t>When the I/O device is allowed to signal an interrupt, the INT control signal to the microcode FSM is asserted</a:t>
            </a:r>
          </a:p>
          <a:p>
            <a:r>
              <a:rPr lang="en-US" dirty="0"/>
              <a:t>The first state in the FETCH cycle tests to see if INT is asserted</a:t>
            </a:r>
          </a:p>
          <a:p>
            <a:r>
              <a:rPr lang="en-US" dirty="0"/>
              <a:t>If it is, the microcode transfers to state 49 and sets up a call to the interrupt service routine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49B9E7D-BD54-3E47-B286-059D355380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1" t="1858" r="9046" b="61060"/>
          <a:stretch/>
        </p:blipFill>
        <p:spPr bwMode="auto">
          <a:xfrm>
            <a:off x="842711" y="1505158"/>
            <a:ext cx="6086902" cy="428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61A04D17-56BC-F649-BBDA-7E84932C2BA3}"/>
              </a:ext>
            </a:extLst>
          </p:cNvPr>
          <p:cNvSpPr/>
          <p:nvPr/>
        </p:nvSpPr>
        <p:spPr>
          <a:xfrm>
            <a:off x="3670852" y="1828800"/>
            <a:ext cx="662609" cy="31295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22668C46-574B-EA4A-8596-B1BB579B4C64}"/>
              </a:ext>
            </a:extLst>
          </p:cNvPr>
          <p:cNvSpPr/>
          <p:nvPr/>
        </p:nvSpPr>
        <p:spPr>
          <a:xfrm rot="16200000">
            <a:off x="5763638" y="3272522"/>
            <a:ext cx="662609" cy="31295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3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Where to Save Processor State?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2512485" y="1385888"/>
            <a:ext cx="9298516" cy="5361276"/>
          </a:xfrm>
        </p:spPr>
        <p:txBody>
          <a:bodyPr>
            <a:normAutofit lnSpcReduction="10000"/>
          </a:bodyPr>
          <a:lstStyle/>
          <a:p>
            <a:pPr>
              <a:spcBef>
                <a:spcPts val="500"/>
              </a:spcBef>
              <a:defRPr/>
            </a:pPr>
            <a:r>
              <a:rPr lang="en-US" dirty="0"/>
              <a:t>Can</a:t>
            </a:r>
            <a:r>
              <a:rPr lang="en-US" dirty="0">
                <a:latin typeface="Arial"/>
              </a:rPr>
              <a:t>’</a:t>
            </a:r>
            <a:r>
              <a:rPr lang="en-US" dirty="0"/>
              <a:t>t use general purpose registers</a:t>
            </a:r>
          </a:p>
          <a:p>
            <a:pPr lvl="1">
              <a:spcBef>
                <a:spcPts val="500"/>
              </a:spcBef>
              <a:defRPr/>
            </a:pPr>
            <a:r>
              <a:rPr lang="en-US" dirty="0"/>
              <a:t>Programmer doesn</a:t>
            </a:r>
            <a:r>
              <a:rPr lang="en-US" dirty="0">
                <a:latin typeface="Arial"/>
              </a:rPr>
              <a:t>’</a:t>
            </a:r>
            <a:r>
              <a:rPr lang="en-US" dirty="0"/>
              <a:t>t know when interrupt might occur,</a:t>
            </a:r>
            <a:br>
              <a:rPr lang="en-US" dirty="0"/>
            </a:br>
            <a:r>
              <a:rPr lang="en-US" dirty="0"/>
              <a:t>so she can</a:t>
            </a:r>
            <a:r>
              <a:rPr lang="en-US" dirty="0">
                <a:latin typeface="Arial"/>
              </a:rPr>
              <a:t>’</a:t>
            </a:r>
            <a:r>
              <a:rPr lang="en-US" dirty="0"/>
              <a:t>t prepare by saving critical registers.</a:t>
            </a:r>
          </a:p>
          <a:p>
            <a:pPr lvl="1">
              <a:spcBef>
                <a:spcPts val="500"/>
              </a:spcBef>
              <a:defRPr/>
            </a:pPr>
            <a:r>
              <a:rPr lang="en-US" dirty="0"/>
              <a:t>When resuming, need to restore state exactly as it was.</a:t>
            </a:r>
          </a:p>
          <a:p>
            <a:pPr>
              <a:spcBef>
                <a:spcPts val="500"/>
              </a:spcBef>
              <a:defRPr/>
            </a:pPr>
            <a:endParaRPr lang="en-US" dirty="0"/>
          </a:p>
          <a:p>
            <a:pPr>
              <a:spcBef>
                <a:spcPts val="500"/>
              </a:spcBef>
              <a:defRPr/>
            </a:pPr>
            <a:r>
              <a:rPr lang="en-US" dirty="0"/>
              <a:t>Can’t use memory allocated by service routine</a:t>
            </a:r>
          </a:p>
          <a:p>
            <a:pPr lvl="1">
              <a:spcBef>
                <a:spcPts val="500"/>
              </a:spcBef>
              <a:defRPr/>
            </a:pPr>
            <a:r>
              <a:rPr lang="en-US" dirty="0"/>
              <a:t>Must save state </a:t>
            </a:r>
            <a:r>
              <a:rPr lang="en-US" u="sng" dirty="0"/>
              <a:t>before</a:t>
            </a:r>
            <a:r>
              <a:rPr lang="en-US" dirty="0"/>
              <a:t> invoking routine, so the hardware wouldn</a:t>
            </a:r>
            <a:r>
              <a:rPr lang="en-US" dirty="0">
                <a:latin typeface="Arial"/>
              </a:rPr>
              <a:t>’</a:t>
            </a:r>
            <a:r>
              <a:rPr lang="en-US" dirty="0"/>
              <a:t>t know where.</a:t>
            </a:r>
          </a:p>
          <a:p>
            <a:pPr lvl="1">
              <a:spcBef>
                <a:spcPts val="500"/>
              </a:spcBef>
              <a:defRPr/>
            </a:pPr>
            <a:r>
              <a:rPr lang="en-US" dirty="0"/>
              <a:t>Also, interrupts may be nested – that is, an interrupt service routine might also get interrupted!</a:t>
            </a:r>
          </a:p>
          <a:p>
            <a:pPr>
              <a:spcBef>
                <a:spcPts val="500"/>
              </a:spcBef>
              <a:defRPr/>
            </a:pPr>
            <a:endParaRPr lang="en-US" dirty="0"/>
          </a:p>
          <a:p>
            <a:pPr>
              <a:spcBef>
                <a:spcPts val="500"/>
              </a:spcBef>
              <a:defRPr/>
            </a:pPr>
            <a:r>
              <a:rPr lang="en-US" dirty="0">
                <a:solidFill>
                  <a:srgbClr val="009900"/>
                </a:solidFill>
              </a:rPr>
              <a:t>Use the existing supervisor stack!</a:t>
            </a:r>
          </a:p>
          <a:p>
            <a:pPr lvl="1">
              <a:spcBef>
                <a:spcPts val="500"/>
              </a:spcBef>
              <a:defRPr/>
            </a:pPr>
            <a:r>
              <a:rPr lang="en-US" dirty="0"/>
              <a:t>Top of the stack is already known in R6.</a:t>
            </a:r>
          </a:p>
          <a:p>
            <a:pPr lvl="1">
              <a:spcBef>
                <a:spcPts val="500"/>
              </a:spcBef>
              <a:defRPr/>
            </a:pPr>
            <a:r>
              <a:rPr lang="en-US" dirty="0"/>
              <a:t>Push state to save, pop to restore.</a:t>
            </a:r>
          </a:p>
        </p:txBody>
      </p:sp>
    </p:spTree>
    <p:extLst>
      <p:ext uri="{BB962C8B-B14F-4D97-AF65-F5344CB8AC3E}">
        <p14:creationId xmlns:p14="http://schemas.microsoft.com/office/powerpoint/2010/main" val="28408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Supervisor Stack, for Completeness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>
          <a:xfrm>
            <a:off x="2512485" y="1385888"/>
            <a:ext cx="8873270" cy="5265635"/>
          </a:xfrm>
        </p:spPr>
        <p:txBody>
          <a:bodyPr>
            <a:normAutofit lnSpcReduction="10000"/>
          </a:bodyPr>
          <a:lstStyle/>
          <a:p>
            <a:pPr>
              <a:spcBef>
                <a:spcPts val="500"/>
              </a:spcBef>
              <a:defRPr/>
            </a:pPr>
            <a:r>
              <a:rPr lang="en-US" dirty="0"/>
              <a:t>Interrupts are handled on the supervisor-mode stack to protect them from user mode programs</a:t>
            </a:r>
          </a:p>
          <a:p>
            <a:pPr lvl="1">
              <a:spcBef>
                <a:spcPts val="500"/>
              </a:spcBef>
              <a:defRPr/>
            </a:pPr>
            <a:r>
              <a:rPr lang="en-US" dirty="0"/>
              <a:t>R6 points to the supervisor-mode stack when the PSR is set to Supervisor mode (bit 15) and to the user-mode stack when it’s not</a:t>
            </a:r>
          </a:p>
          <a:p>
            <a:pPr lvl="1">
              <a:spcBef>
                <a:spcPts val="500"/>
              </a:spcBef>
              <a:defRPr/>
            </a:pPr>
            <a:endParaRPr lang="en-US" dirty="0"/>
          </a:p>
          <a:p>
            <a:pPr>
              <a:spcBef>
                <a:spcPts val="500"/>
              </a:spcBef>
              <a:defRPr/>
            </a:pPr>
            <a:r>
              <a:rPr lang="en-US" dirty="0"/>
              <a:t>We want to use R6 as stack pointer.</a:t>
            </a:r>
          </a:p>
          <a:p>
            <a:pPr lvl="1">
              <a:spcBef>
                <a:spcPts val="500"/>
              </a:spcBef>
              <a:defRPr/>
            </a:pPr>
            <a:r>
              <a:rPr lang="en-US" dirty="0"/>
              <a:t>So that our PUSH/POP routines still work.</a:t>
            </a:r>
          </a:p>
          <a:p>
            <a:pPr>
              <a:spcBef>
                <a:spcPts val="500"/>
              </a:spcBef>
              <a:defRPr/>
            </a:pPr>
            <a:endParaRPr lang="en-US" dirty="0"/>
          </a:p>
          <a:p>
            <a:pPr>
              <a:spcBef>
                <a:spcPts val="500"/>
              </a:spcBef>
              <a:defRPr/>
            </a:pPr>
            <a:r>
              <a:rPr lang="en-US" dirty="0"/>
              <a:t>When swapping between modes</a:t>
            </a:r>
          </a:p>
          <a:p>
            <a:pPr lvl="1">
              <a:spcBef>
                <a:spcPts val="500"/>
              </a:spcBef>
              <a:defRPr/>
            </a:pPr>
            <a:r>
              <a:rPr lang="en-US" dirty="0"/>
              <a:t>Supervisor Stack Pointer (SSP) is saved in </a:t>
            </a:r>
            <a:r>
              <a:rPr lang="en-US" dirty="0" err="1"/>
              <a:t>Saved.SSP</a:t>
            </a:r>
            <a:r>
              <a:rPr lang="en-US" dirty="0"/>
              <a:t>.</a:t>
            </a:r>
          </a:p>
          <a:p>
            <a:pPr lvl="1">
              <a:spcBef>
                <a:spcPts val="500"/>
              </a:spcBef>
              <a:defRPr/>
            </a:pPr>
            <a:r>
              <a:rPr lang="en-US" dirty="0"/>
              <a:t>User Stack Pointer (USP) is saved in </a:t>
            </a:r>
            <a:r>
              <a:rPr lang="en-US" dirty="0" err="1"/>
              <a:t>Saved.USP</a:t>
            </a:r>
            <a:r>
              <a:rPr lang="en-US" dirty="0"/>
              <a:t>.</a:t>
            </a:r>
          </a:p>
          <a:p>
            <a:pPr>
              <a:spcBef>
                <a:spcPts val="500"/>
              </a:spcBef>
              <a:defRPr/>
            </a:pPr>
            <a:endParaRPr lang="en-US" dirty="0"/>
          </a:p>
          <a:p>
            <a:pPr>
              <a:spcBef>
                <a:spcPts val="500"/>
              </a:spcBef>
              <a:defRPr/>
            </a:pPr>
            <a:r>
              <a:rPr lang="en-US" dirty="0"/>
              <a:t>An interrupt in User mode will switch to Supervisor mode, save R6 to </a:t>
            </a:r>
            <a:r>
              <a:rPr lang="en-US" dirty="0" err="1"/>
              <a:t>Saved.USP</a:t>
            </a:r>
            <a:r>
              <a:rPr lang="en-US" dirty="0"/>
              <a:t>, and load R6 from </a:t>
            </a:r>
            <a:r>
              <a:rPr lang="en-US" dirty="0" err="1"/>
              <a:t>Saved.SSP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606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3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What is the Processor State?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>
          <a:xfrm>
            <a:off x="2512485" y="1385888"/>
            <a:ext cx="8460316" cy="5472112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500"/>
              </a:spcBef>
              <a:defRPr/>
            </a:pPr>
            <a:r>
              <a:rPr lang="en-US" dirty="0"/>
              <a:t>What three items are needed to completely capture the</a:t>
            </a:r>
            <a:br>
              <a:rPr lang="en-US" dirty="0"/>
            </a:br>
            <a:r>
              <a:rPr lang="en-US" dirty="0"/>
              <a:t>state of a running process on the LC-3?</a:t>
            </a:r>
          </a:p>
          <a:p>
            <a:pPr>
              <a:spcBef>
                <a:spcPts val="500"/>
              </a:spcBef>
              <a:defRPr/>
            </a:pPr>
            <a:r>
              <a:rPr lang="en-US" dirty="0">
                <a:solidFill>
                  <a:srgbClr val="CE0000"/>
                </a:solidFill>
              </a:rPr>
              <a:t>(1) Processor Status Register</a:t>
            </a:r>
          </a:p>
          <a:p>
            <a:pPr lvl="1">
              <a:spcBef>
                <a:spcPts val="500"/>
              </a:spcBef>
              <a:defRPr/>
            </a:pPr>
            <a:r>
              <a:rPr lang="en-US" sz="1800" dirty="0"/>
              <a:t>Privilege [15], Priority Level [10:8], Condition Codes [2:0]</a:t>
            </a:r>
          </a:p>
          <a:p>
            <a:pPr lvl="1">
              <a:spcBef>
                <a:spcPts val="500"/>
              </a:spcBef>
              <a:defRPr/>
            </a:pPr>
            <a:r>
              <a:rPr lang="en-US" sz="1800" dirty="0"/>
              <a:t>This register doesn’t really exist, but the hardware pushes the values on the stack using the following format</a:t>
            </a:r>
          </a:p>
          <a:p>
            <a:pPr lvl="1">
              <a:spcBef>
                <a:spcPts val="500"/>
              </a:spcBef>
              <a:defRPr/>
            </a:pPr>
            <a:endParaRPr lang="en-US" sz="1800" dirty="0"/>
          </a:p>
          <a:p>
            <a:pPr>
              <a:spcBef>
                <a:spcPts val="500"/>
              </a:spcBef>
              <a:defRPr/>
            </a:pPr>
            <a:endParaRPr lang="en-US" dirty="0"/>
          </a:p>
          <a:p>
            <a:pPr>
              <a:spcBef>
                <a:spcPts val="500"/>
              </a:spcBef>
              <a:defRPr/>
            </a:pPr>
            <a:endParaRPr lang="en-US" dirty="0"/>
          </a:p>
          <a:p>
            <a:pPr>
              <a:spcBef>
                <a:spcPts val="500"/>
              </a:spcBef>
              <a:defRPr/>
            </a:pPr>
            <a:r>
              <a:rPr lang="en-US" dirty="0">
                <a:solidFill>
                  <a:srgbClr val="CE0000"/>
                </a:solidFill>
              </a:rPr>
              <a:t>(2) Program Counter</a:t>
            </a:r>
          </a:p>
          <a:p>
            <a:pPr lvl="1">
              <a:spcBef>
                <a:spcPts val="500"/>
              </a:spcBef>
              <a:defRPr/>
            </a:pPr>
            <a:r>
              <a:rPr lang="en-US" dirty="0"/>
              <a:t>Pointer to next instruction to be executed.</a:t>
            </a:r>
          </a:p>
          <a:p>
            <a:pPr>
              <a:spcBef>
                <a:spcPts val="500"/>
              </a:spcBef>
              <a:defRPr/>
            </a:pPr>
            <a:r>
              <a:rPr lang="en-US" dirty="0">
                <a:solidFill>
                  <a:srgbClr val="CE0000"/>
                </a:solidFill>
              </a:rPr>
              <a:t>(3) General Registers</a:t>
            </a:r>
          </a:p>
          <a:p>
            <a:pPr lvl="1">
              <a:spcBef>
                <a:spcPts val="500"/>
              </a:spcBef>
              <a:defRPr/>
            </a:pPr>
            <a:r>
              <a:rPr lang="en-US" dirty="0"/>
              <a:t>All temporary state of the process that</a:t>
            </a:r>
            <a:r>
              <a:rPr lang="en-US" dirty="0">
                <a:latin typeface="Arial"/>
              </a:rPr>
              <a:t>’</a:t>
            </a:r>
            <a:r>
              <a:rPr lang="en-US" dirty="0"/>
              <a:t>s not stored in memory.</a:t>
            </a:r>
          </a:p>
          <a:p>
            <a:pPr lvl="1">
              <a:spcBef>
                <a:spcPts val="500"/>
              </a:spcBef>
              <a:defRPr/>
            </a:pPr>
            <a:endParaRPr lang="en-US" dirty="0"/>
          </a:p>
          <a:p>
            <a:pPr>
              <a:spcBef>
                <a:spcPts val="500"/>
              </a:spcBef>
              <a:defRPr/>
            </a:pPr>
            <a:r>
              <a:rPr lang="en-US" dirty="0"/>
              <a:t>Privilege (P) has only two values, 0 and 1, but a lot of synonyms.</a:t>
            </a:r>
          </a:p>
          <a:p>
            <a:pPr lvl="1">
              <a:spcBef>
                <a:spcPts val="500"/>
              </a:spcBef>
              <a:defRPr/>
            </a:pPr>
            <a:r>
              <a:rPr lang="en-US" dirty="0"/>
              <a:t>1 is user mode or unprivileged mode</a:t>
            </a:r>
          </a:p>
          <a:p>
            <a:pPr lvl="1">
              <a:spcBef>
                <a:spcPts val="500"/>
              </a:spcBef>
              <a:defRPr/>
            </a:pPr>
            <a:r>
              <a:rPr lang="en-US" dirty="0"/>
              <a:t>0 is system, supervisor, kernel, or privileged mode</a:t>
            </a:r>
          </a:p>
        </p:txBody>
      </p:sp>
      <p:pic>
        <p:nvPicPr>
          <p:cNvPr id="74756" name="Picture 4" descr="C:\common\PattPatel slides\e2\ch10-11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836" y="3207220"/>
            <a:ext cx="65262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71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0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0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01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01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201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title" orient="vert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Handling an Interrupt</a:t>
            </a:r>
          </a:p>
        </p:txBody>
      </p:sp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BFDD37F1-A2E8-0043-85F3-AA30816BB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26" t="20316"/>
          <a:stretch/>
        </p:blipFill>
        <p:spPr bwMode="auto">
          <a:xfrm>
            <a:off x="748146" y="144426"/>
            <a:ext cx="2313710" cy="668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89880643-DFA2-AE44-82E9-4B62A6A938B4}"/>
              </a:ext>
            </a:extLst>
          </p:cNvPr>
          <p:cNvSpPr txBox="1">
            <a:spLocks noChangeArrowheads="1"/>
          </p:cNvSpPr>
          <p:nvPr/>
        </p:nvSpPr>
        <p:spPr>
          <a:xfrm>
            <a:off x="3696739" y="1094510"/>
            <a:ext cx="6718232" cy="530629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500"/>
              </a:spcBef>
              <a:spcAft>
                <a:spcPts val="0"/>
              </a:spcAft>
              <a:buFontTx/>
              <a:buAutoNum type="arabicPeriod"/>
            </a:pPr>
            <a:r>
              <a:rPr lang="en-US" sz="2000" dirty="0">
                <a:latin typeface="Arial" charset="0"/>
              </a:rPr>
              <a:t>Set Table to x01, Vector to INTV (i.e., interrupting device ID)</a:t>
            </a:r>
          </a:p>
          <a:p>
            <a:pPr marL="457200" indent="-457200" fontAlgn="auto">
              <a:spcBef>
                <a:spcPts val="500"/>
              </a:spcBef>
              <a:spcAft>
                <a:spcPts val="0"/>
              </a:spcAft>
              <a:buFontTx/>
              <a:buAutoNum type="arabicPeriod"/>
            </a:pPr>
            <a:r>
              <a:rPr lang="en-US" sz="2000" dirty="0">
                <a:latin typeface="Arial" charset="0"/>
              </a:rPr>
              <a:t>If PSR[15] == 1 (user state), </a:t>
            </a:r>
            <a:br>
              <a:rPr lang="en-US" sz="2000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	</a:t>
            </a:r>
            <a:r>
              <a:rPr lang="en-US" sz="2000" dirty="0" err="1">
                <a:latin typeface="Arial" charset="0"/>
              </a:rPr>
              <a:t>Saved.USP</a:t>
            </a:r>
            <a:r>
              <a:rPr lang="en-US" sz="2000" dirty="0">
                <a:latin typeface="Arial" charset="0"/>
              </a:rPr>
              <a:t> = R6, R6 = </a:t>
            </a:r>
            <a:r>
              <a:rPr lang="en-US" sz="2000" dirty="0" err="1">
                <a:latin typeface="Arial" charset="0"/>
              </a:rPr>
              <a:t>Saved.SSP</a:t>
            </a:r>
            <a:r>
              <a:rPr lang="en-US" sz="2000" dirty="0">
                <a:latin typeface="Arial" charset="0"/>
              </a:rPr>
              <a:t>.</a:t>
            </a:r>
          </a:p>
          <a:p>
            <a:pPr marL="457200" indent="-457200" fontAlgn="auto">
              <a:spcBef>
                <a:spcPts val="500"/>
              </a:spcBef>
              <a:spcAft>
                <a:spcPts val="0"/>
              </a:spcAft>
              <a:buFontTx/>
              <a:buAutoNum type="arabicPeriod"/>
            </a:pPr>
            <a:r>
              <a:rPr lang="en-US" sz="2000" dirty="0">
                <a:latin typeface="Arial" charset="0"/>
              </a:rPr>
              <a:t>Push PSR and PC-1 to Supervisor Stack.</a:t>
            </a:r>
          </a:p>
          <a:p>
            <a:pPr marL="457200" indent="-457200" fontAlgn="auto">
              <a:spcBef>
                <a:spcPts val="500"/>
              </a:spcBef>
              <a:spcAft>
                <a:spcPts val="0"/>
              </a:spcAft>
              <a:buFontTx/>
              <a:buAutoNum type="arabicPeriod"/>
            </a:pPr>
            <a:r>
              <a:rPr lang="en-US" sz="2000" dirty="0">
                <a:latin typeface="Arial" charset="0"/>
              </a:rPr>
              <a:t>Set </a:t>
            </a:r>
            <a:r>
              <a:rPr lang="en-US" sz="2000" dirty="0">
                <a:solidFill>
                  <a:srgbClr val="CE0000"/>
                </a:solidFill>
                <a:latin typeface="Arial" charset="0"/>
              </a:rPr>
              <a:t>PSR[15]</a:t>
            </a:r>
            <a:r>
              <a:rPr lang="en-US" sz="2000" dirty="0">
                <a:latin typeface="Arial" charset="0"/>
              </a:rPr>
              <a:t> = 0 (supervisor mode).</a:t>
            </a:r>
          </a:p>
          <a:p>
            <a:pPr marL="457200" indent="-457200" fontAlgn="auto">
              <a:spcBef>
                <a:spcPts val="500"/>
              </a:spcBef>
              <a:spcAft>
                <a:spcPts val="0"/>
              </a:spcAft>
              <a:buFontTx/>
              <a:buAutoNum type="arabicPeriod"/>
            </a:pPr>
            <a:r>
              <a:rPr lang="en-US" sz="2000" dirty="0">
                <a:latin typeface="Arial" charset="0"/>
              </a:rPr>
              <a:t>Set </a:t>
            </a:r>
            <a:r>
              <a:rPr lang="en-US" sz="2000" dirty="0">
                <a:solidFill>
                  <a:srgbClr val="CE0000"/>
                </a:solidFill>
                <a:latin typeface="Arial" charset="0"/>
              </a:rPr>
              <a:t>PSR[10:8]</a:t>
            </a:r>
            <a:r>
              <a:rPr lang="en-US" sz="2000" dirty="0">
                <a:latin typeface="Arial" charset="0"/>
              </a:rPr>
              <a:t> = priority of interrupt being serviced.</a:t>
            </a:r>
          </a:p>
          <a:p>
            <a:pPr marL="457200" indent="-457200" fontAlgn="auto">
              <a:spcBef>
                <a:spcPts val="500"/>
              </a:spcBef>
              <a:spcAft>
                <a:spcPts val="0"/>
              </a:spcAft>
              <a:buFontTx/>
              <a:buAutoNum type="arabicPeriod"/>
            </a:pPr>
            <a:r>
              <a:rPr lang="en-US" sz="2000" dirty="0">
                <a:latin typeface="Arial" charset="0"/>
              </a:rPr>
              <a:t>Set MAR = </a:t>
            </a:r>
            <a:r>
              <a:rPr lang="en-US" sz="2000" dirty="0" err="1">
                <a:latin typeface="Arial" charset="0"/>
              </a:rPr>
              <a:t>Table’Vector</a:t>
            </a:r>
            <a:r>
              <a:rPr lang="en-US" sz="2000" dirty="0">
                <a:latin typeface="Arial" charset="0"/>
              </a:rPr>
              <a:t>, where </a:t>
            </a:r>
            <a:r>
              <a:rPr lang="en-US" sz="2000" dirty="0">
                <a:solidFill>
                  <a:schemeClr val="accent2"/>
                </a:solidFill>
                <a:latin typeface="Arial" charset="0"/>
              </a:rPr>
              <a:t>Vector</a:t>
            </a:r>
            <a:r>
              <a:rPr lang="en-US" sz="2000" dirty="0">
                <a:latin typeface="Arial" charset="0"/>
              </a:rPr>
              <a:t> = 8-bit interrupt vector</a:t>
            </a:r>
            <a:br>
              <a:rPr lang="en-US" sz="2000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provided by interrupting device (e.g., keyboard = x80).</a:t>
            </a:r>
          </a:p>
          <a:p>
            <a:pPr marL="457200" indent="-457200" fontAlgn="auto">
              <a:spcBef>
                <a:spcPts val="500"/>
              </a:spcBef>
              <a:spcAft>
                <a:spcPts val="0"/>
              </a:spcAft>
              <a:buFontTx/>
              <a:buAutoNum type="arabicPeriod"/>
            </a:pPr>
            <a:r>
              <a:rPr lang="en-US" sz="2000" dirty="0">
                <a:latin typeface="Arial" charset="0"/>
              </a:rPr>
              <a:t>Load memory location (M[</a:t>
            </a:r>
            <a:r>
              <a:rPr lang="en-US" sz="2000" dirty="0" err="1">
                <a:latin typeface="Arial" charset="0"/>
              </a:rPr>
              <a:t>Table’Vector</a:t>
            </a:r>
            <a:r>
              <a:rPr lang="en-US" sz="2000" dirty="0">
                <a:latin typeface="Arial" charset="0"/>
              </a:rPr>
              <a:t>]) into MDR.</a:t>
            </a:r>
          </a:p>
          <a:p>
            <a:pPr marL="457200" indent="-457200" fontAlgn="auto">
              <a:spcBef>
                <a:spcPts val="500"/>
              </a:spcBef>
              <a:spcAft>
                <a:spcPts val="0"/>
              </a:spcAft>
              <a:buFontTx/>
              <a:buAutoNum type="arabicPeriod"/>
            </a:pPr>
            <a:r>
              <a:rPr lang="en-US" sz="2000" dirty="0">
                <a:latin typeface="Arial" charset="0"/>
              </a:rPr>
              <a:t>Set </a:t>
            </a:r>
            <a:r>
              <a:rPr lang="en-US" sz="2000" dirty="0">
                <a:solidFill>
                  <a:srgbClr val="CE0000"/>
                </a:solidFill>
                <a:latin typeface="Arial" charset="0"/>
              </a:rPr>
              <a:t>PC</a:t>
            </a:r>
            <a:r>
              <a:rPr lang="en-US" sz="2000" dirty="0">
                <a:latin typeface="Arial" charset="0"/>
              </a:rPr>
              <a:t> = MDR; now first instruction of ISR will be fetched next.</a:t>
            </a:r>
          </a:p>
          <a:p>
            <a:pPr marL="457200" indent="-457200" fontAlgn="auto">
              <a:spcBef>
                <a:spcPts val="500"/>
              </a:spcBef>
              <a:spcAft>
                <a:spcPts val="0"/>
              </a:spcAft>
              <a:buFontTx/>
              <a:buAutoNum type="arabicPeriod"/>
            </a:pPr>
            <a:r>
              <a:rPr lang="en-US" sz="2000" dirty="0">
                <a:latin typeface="Arial" charset="0"/>
              </a:rPr>
              <a:t>Go back to the first state of FETCH (state 18)</a:t>
            </a:r>
          </a:p>
          <a:p>
            <a:pPr marL="457200" indent="-457200" fontAlgn="auto">
              <a:spcBef>
                <a:spcPts val="50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370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Returning from Interrupt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500"/>
              </a:spcBef>
              <a:defRPr/>
            </a:pPr>
            <a:r>
              <a:rPr lang="en-US" dirty="0"/>
              <a:t>Special instruction – RTI – that restores state.</a:t>
            </a:r>
          </a:p>
          <a:p>
            <a:pPr marL="457200" indent="-457200">
              <a:spcBef>
                <a:spcPts val="500"/>
              </a:spcBef>
              <a:defRPr/>
            </a:pPr>
            <a:endParaRPr lang="en-US" dirty="0"/>
          </a:p>
          <a:p>
            <a:pPr marL="457200" indent="-457200">
              <a:spcBef>
                <a:spcPts val="500"/>
              </a:spcBef>
              <a:defRPr/>
            </a:pPr>
            <a:endParaRPr lang="en-US" sz="2000" dirty="0"/>
          </a:p>
          <a:p>
            <a:pPr marL="457200" indent="-457200">
              <a:spcBef>
                <a:spcPts val="500"/>
              </a:spcBef>
              <a:buFontTx/>
              <a:buAutoNum type="arabicPeriod"/>
              <a:defRPr/>
            </a:pPr>
            <a:r>
              <a:rPr lang="en-US" sz="2000" dirty="0"/>
              <a:t>Pop PC from supervisor stack.  (PC = M[R6]; R6 = R6 + 1)</a:t>
            </a:r>
          </a:p>
          <a:p>
            <a:pPr marL="457200" indent="-457200">
              <a:spcBef>
                <a:spcPts val="500"/>
              </a:spcBef>
              <a:buFontTx/>
              <a:buAutoNum type="arabicPeriod"/>
              <a:defRPr/>
            </a:pPr>
            <a:r>
              <a:rPr lang="en-US" sz="2000" dirty="0"/>
              <a:t>Pop PSR from supervisor stack.  (PSR = M[R6]; R6 = R6 + 1)</a:t>
            </a:r>
          </a:p>
          <a:p>
            <a:pPr marL="457200" indent="-457200">
              <a:spcBef>
                <a:spcPts val="500"/>
              </a:spcBef>
              <a:buFontTx/>
              <a:buAutoNum type="arabicPeriod"/>
              <a:defRPr/>
            </a:pPr>
            <a:r>
              <a:rPr lang="en-US" sz="2000" dirty="0"/>
              <a:t>If PSR[15] = 1, </a:t>
            </a:r>
            <a:r>
              <a:rPr lang="en-US" sz="2000" dirty="0" err="1"/>
              <a:t>Saved.SSP</a:t>
            </a:r>
            <a:r>
              <a:rPr lang="en-US" sz="2000" dirty="0"/>
              <a:t> = R6, R6 = </a:t>
            </a:r>
            <a:r>
              <a:rPr lang="en-US" sz="2000" dirty="0" err="1"/>
              <a:t>Saved.USP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(If going back to user mode, need to restore User Stack Pointer.)</a:t>
            </a:r>
          </a:p>
          <a:p>
            <a:pPr marL="0" indent="0">
              <a:spcBef>
                <a:spcPts val="500"/>
              </a:spcBef>
              <a:buNone/>
              <a:defRPr/>
            </a:pPr>
            <a:endParaRPr lang="en-US" sz="2000" dirty="0"/>
          </a:p>
          <a:p>
            <a:pPr marL="457200" indent="-457200">
              <a:spcBef>
                <a:spcPts val="500"/>
              </a:spcBef>
              <a:defRPr/>
            </a:pPr>
            <a:r>
              <a:rPr lang="en-US" dirty="0"/>
              <a:t>RTI is a privileged instruction.</a:t>
            </a:r>
          </a:p>
          <a:p>
            <a:pPr marL="722313" lvl="1" indent="-381000">
              <a:spcBef>
                <a:spcPts val="500"/>
              </a:spcBef>
              <a:defRPr/>
            </a:pPr>
            <a:r>
              <a:rPr lang="en-US" dirty="0"/>
              <a:t>Can only be executed in Supervisor Mode.</a:t>
            </a:r>
          </a:p>
          <a:p>
            <a:pPr marL="722313" lvl="1" indent="-381000">
              <a:spcBef>
                <a:spcPts val="500"/>
              </a:spcBef>
              <a:defRPr/>
            </a:pPr>
            <a:r>
              <a:rPr lang="en-US" dirty="0"/>
              <a:t>If executed in User Mode, causes an </a:t>
            </a:r>
            <a:r>
              <a:rPr lang="en-US" u="sng" dirty="0"/>
              <a:t>exception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(More about that later.)</a:t>
            </a:r>
          </a:p>
        </p:txBody>
      </p:sp>
      <p:pic>
        <p:nvPicPr>
          <p:cNvPr id="78852" name="Picture 4" descr="C:\common\PattPatel slides\e2\ch10-15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1860127"/>
            <a:ext cx="74406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04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title" orient="vert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Returning from an Interrupt (RTI)</a:t>
            </a:r>
          </a:p>
        </p:txBody>
      </p:sp>
      <p:sp>
        <p:nvSpPr>
          <p:cNvPr id="5" name="Vertical Text Placeholder 4">
            <a:extLst>
              <a:ext uri="{FF2B5EF4-FFF2-40B4-BE49-F238E27FC236}">
                <a16:creationId xmlns:a16="http://schemas.microsoft.com/office/drawing/2014/main" id="{47494C07-42F4-2D41-B8BF-B1574838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7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63" r="62236" b="8878"/>
          <a:stretch/>
        </p:blipFill>
        <p:spPr bwMode="auto">
          <a:xfrm>
            <a:off x="278749" y="457200"/>
            <a:ext cx="2981286" cy="608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34F6DC-DBC4-AB44-9AAC-9AD08516E1C7}"/>
              </a:ext>
            </a:extLst>
          </p:cNvPr>
          <p:cNvSpPr/>
          <p:nvPr/>
        </p:nvSpPr>
        <p:spPr>
          <a:xfrm>
            <a:off x="2822713" y="1007165"/>
            <a:ext cx="755374" cy="2782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F1F33764-41AC-D54B-8373-D41F74B2C78E}"/>
              </a:ext>
            </a:extLst>
          </p:cNvPr>
          <p:cNvSpPr txBox="1">
            <a:spLocks noChangeArrowheads="1"/>
          </p:cNvSpPr>
          <p:nvPr/>
        </p:nvSpPr>
        <p:spPr>
          <a:xfrm>
            <a:off x="3200400" y="821497"/>
            <a:ext cx="7268983" cy="593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500"/>
              </a:spcBef>
              <a:spcAft>
                <a:spcPts val="0"/>
              </a:spcAft>
              <a:defRPr/>
            </a:pPr>
            <a:r>
              <a:rPr lang="en-US" dirty="0"/>
              <a:t>Special instruction – RTI – that restores state.</a:t>
            </a:r>
          </a:p>
          <a:p>
            <a:pPr marL="457200" indent="-457200" fontAlgn="auto">
              <a:spcBef>
                <a:spcPts val="500"/>
              </a:spcBef>
              <a:spcAft>
                <a:spcPts val="0"/>
              </a:spcAft>
              <a:defRPr/>
            </a:pPr>
            <a:endParaRPr lang="en-US" dirty="0"/>
          </a:p>
          <a:p>
            <a:pPr marL="457200" indent="-457200" fontAlgn="auto">
              <a:spcBef>
                <a:spcPts val="500"/>
              </a:spcBef>
              <a:spcAft>
                <a:spcPts val="0"/>
              </a:spcAft>
              <a:defRPr/>
            </a:pPr>
            <a:endParaRPr lang="en-US" dirty="0"/>
          </a:p>
          <a:p>
            <a:pPr marL="0" indent="0" fontAlgn="auto">
              <a:spcBef>
                <a:spcPts val="500"/>
              </a:spcBef>
              <a:spcAft>
                <a:spcPts val="0"/>
              </a:spcAft>
              <a:buNone/>
              <a:defRPr/>
            </a:pPr>
            <a:endParaRPr lang="en-US" sz="2000" dirty="0"/>
          </a:p>
          <a:p>
            <a:pPr marL="457200" indent="-457200" fontAlgn="auto">
              <a:spcBef>
                <a:spcPts val="50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000" dirty="0"/>
              <a:t>Pop PC from supervisor stack.  (PC = M[R6]; R6 = R6 + 1)</a:t>
            </a:r>
          </a:p>
          <a:p>
            <a:pPr marL="457200" indent="-457200" fontAlgn="auto">
              <a:spcBef>
                <a:spcPts val="50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000" dirty="0"/>
              <a:t>Pop PSR from supervisor stack.  (PSR = M[R6]; R6 = R6 + 1)</a:t>
            </a:r>
          </a:p>
          <a:p>
            <a:pPr marL="457200" indent="-457200" fontAlgn="auto">
              <a:spcBef>
                <a:spcPts val="50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000" dirty="0"/>
              <a:t>If PSR[15] = 1, </a:t>
            </a:r>
            <a:r>
              <a:rPr lang="en-US" sz="2000" dirty="0" err="1"/>
              <a:t>Saved.SSP</a:t>
            </a:r>
            <a:r>
              <a:rPr lang="en-US" sz="2000" dirty="0"/>
              <a:t> = R6, R6 = </a:t>
            </a:r>
            <a:r>
              <a:rPr lang="en-US" sz="2000" dirty="0" err="1"/>
              <a:t>Saved.USP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(i.e., if going back to user mode, restore User Stack Pointer.)</a:t>
            </a:r>
          </a:p>
          <a:p>
            <a:pPr marL="0" indent="0" fontAlgn="auto">
              <a:spcBef>
                <a:spcPts val="5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dirty="0"/>
          </a:p>
          <a:p>
            <a:pPr marL="457200" indent="-457200" fontAlgn="auto">
              <a:spcBef>
                <a:spcPts val="500"/>
              </a:spcBef>
              <a:spcAft>
                <a:spcPts val="0"/>
              </a:spcAft>
              <a:defRPr/>
            </a:pPr>
            <a:r>
              <a:rPr lang="en-US" dirty="0"/>
              <a:t>RTI is a privileged instruction.</a:t>
            </a:r>
          </a:p>
          <a:p>
            <a:pPr marL="722313" lvl="1" indent="-381000" fontAlgn="auto">
              <a:spcBef>
                <a:spcPts val="500"/>
              </a:spcBef>
              <a:spcAft>
                <a:spcPts val="0"/>
              </a:spcAft>
              <a:defRPr/>
            </a:pPr>
            <a:r>
              <a:rPr lang="en-US" dirty="0"/>
              <a:t>Can only be executed in Supervisor Mode.</a:t>
            </a:r>
          </a:p>
          <a:p>
            <a:pPr marL="722313" lvl="1" indent="-381000" fontAlgn="auto">
              <a:spcBef>
                <a:spcPts val="500"/>
              </a:spcBef>
              <a:spcAft>
                <a:spcPts val="0"/>
              </a:spcAft>
              <a:defRPr/>
            </a:pPr>
            <a:r>
              <a:rPr lang="en-US" dirty="0"/>
              <a:t>If executed in User Mode, causes an </a:t>
            </a:r>
            <a:r>
              <a:rPr lang="en-US" u="sng" dirty="0"/>
              <a:t>exception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(More about that later.)</a:t>
            </a:r>
          </a:p>
        </p:txBody>
      </p:sp>
      <p:pic>
        <p:nvPicPr>
          <p:cNvPr id="15" name="Picture 4" descr="C:\common\PattPatel slides\e2\ch10-15.jpg">
            <a:extLst>
              <a:ext uri="{FF2B5EF4-FFF2-40B4-BE49-F238E27FC236}">
                <a16:creationId xmlns:a16="http://schemas.microsoft.com/office/drawing/2014/main" id="{4F662472-ED1D-3A4F-80DF-3D8765455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7" y="1515315"/>
            <a:ext cx="7786674" cy="71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eft Arrow 9">
            <a:extLst>
              <a:ext uri="{FF2B5EF4-FFF2-40B4-BE49-F238E27FC236}">
                <a16:creationId xmlns:a16="http://schemas.microsoft.com/office/drawing/2014/main" id="{D7983D04-6BFD-DB45-94AD-32858734A07E}"/>
              </a:ext>
            </a:extLst>
          </p:cNvPr>
          <p:cNvSpPr/>
          <p:nvPr/>
        </p:nvSpPr>
        <p:spPr>
          <a:xfrm rot="5400000">
            <a:off x="1541529" y="3322593"/>
            <a:ext cx="719984" cy="357808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6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Example (1)</a:t>
            </a:r>
          </a:p>
        </p:txBody>
      </p:sp>
      <p:sp>
        <p:nvSpPr>
          <p:cNvPr id="212995" name="Rectangle 1027"/>
          <p:cNvSpPr>
            <a:spLocks noChangeArrowheads="1"/>
          </p:cNvSpPr>
          <p:nvPr/>
        </p:nvSpPr>
        <p:spPr bwMode="auto">
          <a:xfrm>
            <a:off x="2286000" y="25863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/ / / / / /</a:t>
            </a:r>
          </a:p>
        </p:txBody>
      </p:sp>
      <p:sp>
        <p:nvSpPr>
          <p:cNvPr id="212996" name="Rectangle 1028"/>
          <p:cNvSpPr>
            <a:spLocks noChangeArrowheads="1"/>
          </p:cNvSpPr>
          <p:nvPr/>
        </p:nvSpPr>
        <p:spPr bwMode="auto">
          <a:xfrm>
            <a:off x="2286000" y="29673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/ / / / / /</a:t>
            </a:r>
          </a:p>
        </p:txBody>
      </p:sp>
      <p:sp>
        <p:nvSpPr>
          <p:cNvPr id="212997" name="Rectangle 1029"/>
          <p:cNvSpPr>
            <a:spLocks noChangeArrowheads="1"/>
          </p:cNvSpPr>
          <p:nvPr/>
        </p:nvSpPr>
        <p:spPr bwMode="auto">
          <a:xfrm>
            <a:off x="2286000" y="33483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/ / / / / /</a:t>
            </a:r>
          </a:p>
        </p:txBody>
      </p:sp>
      <p:sp>
        <p:nvSpPr>
          <p:cNvPr id="212998" name="Rectangle 1030"/>
          <p:cNvSpPr>
            <a:spLocks noChangeArrowheads="1"/>
          </p:cNvSpPr>
          <p:nvPr/>
        </p:nvSpPr>
        <p:spPr bwMode="auto">
          <a:xfrm>
            <a:off x="2286000" y="37293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/ / / / / /</a:t>
            </a:r>
          </a:p>
        </p:txBody>
      </p:sp>
      <p:sp>
        <p:nvSpPr>
          <p:cNvPr id="212999" name="Rectangle 1031"/>
          <p:cNvSpPr>
            <a:spLocks noChangeArrowheads="1"/>
          </p:cNvSpPr>
          <p:nvPr/>
        </p:nvSpPr>
        <p:spPr bwMode="auto">
          <a:xfrm>
            <a:off x="2286000" y="41103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/ / / / / /</a:t>
            </a:r>
          </a:p>
        </p:txBody>
      </p:sp>
      <p:sp>
        <p:nvSpPr>
          <p:cNvPr id="213000" name="Rectangle 1032"/>
          <p:cNvSpPr>
            <a:spLocks noChangeArrowheads="1"/>
          </p:cNvSpPr>
          <p:nvPr/>
        </p:nvSpPr>
        <p:spPr bwMode="auto">
          <a:xfrm>
            <a:off x="2286000" y="48723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x3007</a:t>
            </a:r>
          </a:p>
        </p:txBody>
      </p:sp>
      <p:sp>
        <p:nvSpPr>
          <p:cNvPr id="213001" name="Text Box 1033"/>
          <p:cNvSpPr txBox="1">
            <a:spLocks noChangeArrowheads="1"/>
          </p:cNvSpPr>
          <p:nvPr/>
        </p:nvSpPr>
        <p:spPr bwMode="auto">
          <a:xfrm>
            <a:off x="1796608" y="4883414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/>
              <a:t>PC</a:t>
            </a:r>
          </a:p>
        </p:txBody>
      </p:sp>
      <p:sp>
        <p:nvSpPr>
          <p:cNvPr id="213003" name="Line 1035"/>
          <p:cNvSpPr>
            <a:spLocks noChangeShapeType="1"/>
          </p:cNvSpPr>
          <p:nvPr/>
        </p:nvSpPr>
        <p:spPr bwMode="auto">
          <a:xfrm>
            <a:off x="1981200" y="42627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3004" name="Rectangle 1036"/>
          <p:cNvSpPr>
            <a:spLocks noChangeArrowheads="1"/>
          </p:cNvSpPr>
          <p:nvPr/>
        </p:nvSpPr>
        <p:spPr bwMode="auto">
          <a:xfrm>
            <a:off x="4495800" y="2129100"/>
            <a:ext cx="14478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3005" name="Text Box 1037"/>
          <p:cNvSpPr txBox="1">
            <a:spLocks noChangeArrowheads="1"/>
          </p:cNvSpPr>
          <p:nvPr/>
        </p:nvSpPr>
        <p:spPr bwMode="auto">
          <a:xfrm>
            <a:off x="4403725" y="1808425"/>
            <a:ext cx="1155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Program A</a:t>
            </a:r>
          </a:p>
        </p:txBody>
      </p:sp>
      <p:sp>
        <p:nvSpPr>
          <p:cNvPr id="213006" name="Rectangle 1038"/>
          <p:cNvSpPr>
            <a:spLocks noChangeArrowheads="1"/>
          </p:cNvSpPr>
          <p:nvPr/>
        </p:nvSpPr>
        <p:spPr bwMode="auto">
          <a:xfrm>
            <a:off x="4495800" y="31197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urier New" charset="0"/>
              </a:rPr>
              <a:t>ADD</a:t>
            </a:r>
          </a:p>
        </p:txBody>
      </p:sp>
      <p:sp>
        <p:nvSpPr>
          <p:cNvPr id="213007" name="Text Box 1039"/>
          <p:cNvSpPr txBox="1">
            <a:spLocks noChangeArrowheads="1"/>
          </p:cNvSpPr>
          <p:nvPr/>
        </p:nvSpPr>
        <p:spPr bwMode="auto">
          <a:xfrm>
            <a:off x="3813175" y="3154625"/>
            <a:ext cx="73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/>
              <a:t>x3006</a:t>
            </a:r>
          </a:p>
        </p:txBody>
      </p:sp>
      <p:sp>
        <p:nvSpPr>
          <p:cNvPr id="213008" name="Text Box 1040"/>
          <p:cNvSpPr txBox="1">
            <a:spLocks noChangeArrowheads="1"/>
          </p:cNvSpPr>
          <p:nvPr/>
        </p:nvSpPr>
        <p:spPr bwMode="auto">
          <a:xfrm>
            <a:off x="2117725" y="6331213"/>
            <a:ext cx="87170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E0000"/>
                </a:solidFill>
              </a:rPr>
              <a:t>Fetching ADD at location x3006 when Device B interrupts; PC already incremented.</a:t>
            </a:r>
          </a:p>
        </p:txBody>
      </p:sp>
      <p:sp>
        <p:nvSpPr>
          <p:cNvPr id="213009" name="Text Box 1041"/>
          <p:cNvSpPr txBox="1">
            <a:spLocks noChangeArrowheads="1"/>
          </p:cNvSpPr>
          <p:nvPr/>
        </p:nvSpPr>
        <p:spPr bwMode="auto">
          <a:xfrm>
            <a:off x="1796238" y="2052901"/>
            <a:ext cx="13644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/>
              <a:t>Saved.SSP</a:t>
            </a:r>
          </a:p>
        </p:txBody>
      </p:sp>
      <p:sp>
        <p:nvSpPr>
          <p:cNvPr id="213010" name="Line 1042"/>
          <p:cNvSpPr>
            <a:spLocks noChangeShapeType="1"/>
          </p:cNvSpPr>
          <p:nvPr/>
        </p:nvSpPr>
        <p:spPr bwMode="auto">
          <a:xfrm flipV="1">
            <a:off x="1981200" y="2433900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1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Outline</a:t>
            </a:r>
          </a:p>
        </p:txBody>
      </p:sp>
      <p:sp>
        <p:nvSpPr>
          <p:cNvPr id="40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The Operating System Machine Layer</a:t>
            </a:r>
          </a:p>
          <a:p>
            <a:r>
              <a:rPr lang="en-US" dirty="0">
                <a:latin typeface="Arial" charset="0"/>
              </a:rPr>
              <a:t>Program Discontinuities</a:t>
            </a:r>
          </a:p>
          <a:p>
            <a:pPr lvl="1"/>
            <a:r>
              <a:rPr lang="en-US" dirty="0">
                <a:latin typeface="Arial" charset="0"/>
              </a:rPr>
              <a:t>Interrupts</a:t>
            </a:r>
          </a:p>
          <a:p>
            <a:pPr lvl="1"/>
            <a:r>
              <a:rPr lang="en-US" dirty="0">
                <a:latin typeface="Arial" charset="0"/>
              </a:rPr>
              <a:t>TRAPs</a:t>
            </a:r>
          </a:p>
          <a:p>
            <a:pPr lvl="1"/>
            <a:r>
              <a:rPr lang="en-US" dirty="0">
                <a:latin typeface="Arial" charset="0"/>
              </a:rPr>
              <a:t>Exceptions</a:t>
            </a:r>
          </a:p>
          <a:p>
            <a:pPr lvl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691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Example (2)</a:t>
            </a:r>
          </a:p>
        </p:txBody>
      </p:sp>
      <p:sp>
        <p:nvSpPr>
          <p:cNvPr id="214019" name="Rectangle 1027"/>
          <p:cNvSpPr>
            <a:spLocks noChangeArrowheads="1"/>
          </p:cNvSpPr>
          <p:nvPr/>
        </p:nvSpPr>
        <p:spPr bwMode="auto">
          <a:xfrm>
            <a:off x="2286000" y="241025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/ / / / / /</a:t>
            </a:r>
          </a:p>
        </p:txBody>
      </p:sp>
      <p:sp>
        <p:nvSpPr>
          <p:cNvPr id="214020" name="Rectangle 1028"/>
          <p:cNvSpPr>
            <a:spLocks noChangeArrowheads="1"/>
          </p:cNvSpPr>
          <p:nvPr/>
        </p:nvSpPr>
        <p:spPr bwMode="auto">
          <a:xfrm>
            <a:off x="2286000" y="317225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CE0000"/>
                </a:solidFill>
              </a:rPr>
              <a:t>x3006</a:t>
            </a:r>
          </a:p>
        </p:txBody>
      </p:sp>
      <p:sp>
        <p:nvSpPr>
          <p:cNvPr id="214021" name="Rectangle 1029"/>
          <p:cNvSpPr>
            <a:spLocks noChangeArrowheads="1"/>
          </p:cNvSpPr>
          <p:nvPr/>
        </p:nvSpPr>
        <p:spPr bwMode="auto">
          <a:xfrm>
            <a:off x="2286000" y="355325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rgbClr val="CE0000"/>
                </a:solidFill>
              </a:rPr>
              <a:t>PSR for A</a:t>
            </a:r>
          </a:p>
        </p:txBody>
      </p:sp>
      <p:sp>
        <p:nvSpPr>
          <p:cNvPr id="214022" name="Rectangle 1030"/>
          <p:cNvSpPr>
            <a:spLocks noChangeArrowheads="1"/>
          </p:cNvSpPr>
          <p:nvPr/>
        </p:nvSpPr>
        <p:spPr bwMode="auto">
          <a:xfrm>
            <a:off x="2286000" y="279125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/ / / / / /</a:t>
            </a:r>
          </a:p>
        </p:txBody>
      </p:sp>
      <p:sp>
        <p:nvSpPr>
          <p:cNvPr id="214023" name="Rectangle 1031"/>
          <p:cNvSpPr>
            <a:spLocks noChangeArrowheads="1"/>
          </p:cNvSpPr>
          <p:nvPr/>
        </p:nvSpPr>
        <p:spPr bwMode="auto">
          <a:xfrm>
            <a:off x="2286000" y="393425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/ / / / / /</a:t>
            </a:r>
          </a:p>
        </p:txBody>
      </p:sp>
      <p:sp>
        <p:nvSpPr>
          <p:cNvPr id="214024" name="Rectangle 1032"/>
          <p:cNvSpPr>
            <a:spLocks noChangeArrowheads="1"/>
          </p:cNvSpPr>
          <p:nvPr/>
        </p:nvSpPr>
        <p:spPr bwMode="auto">
          <a:xfrm>
            <a:off x="2286000" y="469625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CE0000"/>
                </a:solidFill>
              </a:rPr>
              <a:t>x2200</a:t>
            </a:r>
          </a:p>
        </p:txBody>
      </p:sp>
      <p:sp>
        <p:nvSpPr>
          <p:cNvPr id="214025" name="Text Box 1033"/>
          <p:cNvSpPr txBox="1">
            <a:spLocks noChangeArrowheads="1"/>
          </p:cNvSpPr>
          <p:nvPr/>
        </p:nvSpPr>
        <p:spPr bwMode="auto">
          <a:xfrm>
            <a:off x="1796608" y="4707364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/>
              <a:t>PC</a:t>
            </a:r>
          </a:p>
        </p:txBody>
      </p:sp>
      <p:sp>
        <p:nvSpPr>
          <p:cNvPr id="214026" name="Text Box 1034"/>
          <p:cNvSpPr txBox="1">
            <a:spLocks noChangeArrowheads="1"/>
          </p:cNvSpPr>
          <p:nvPr/>
        </p:nvSpPr>
        <p:spPr bwMode="auto">
          <a:xfrm>
            <a:off x="1582545" y="3156376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/>
              <a:t>R6</a:t>
            </a:r>
          </a:p>
        </p:txBody>
      </p:sp>
      <p:sp>
        <p:nvSpPr>
          <p:cNvPr id="214027" name="Line 1035"/>
          <p:cNvSpPr>
            <a:spLocks noChangeShapeType="1"/>
          </p:cNvSpPr>
          <p:nvPr/>
        </p:nvSpPr>
        <p:spPr bwMode="auto">
          <a:xfrm>
            <a:off x="2006600" y="33595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4028" name="Rectangle 1036"/>
          <p:cNvSpPr>
            <a:spLocks noChangeArrowheads="1"/>
          </p:cNvSpPr>
          <p:nvPr/>
        </p:nvSpPr>
        <p:spPr bwMode="auto">
          <a:xfrm>
            <a:off x="4495800" y="1953050"/>
            <a:ext cx="14478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4029" name="Text Box 1037"/>
          <p:cNvSpPr txBox="1">
            <a:spLocks noChangeArrowheads="1"/>
          </p:cNvSpPr>
          <p:nvPr/>
        </p:nvSpPr>
        <p:spPr bwMode="auto">
          <a:xfrm>
            <a:off x="4403725" y="1632375"/>
            <a:ext cx="1155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Program A</a:t>
            </a:r>
          </a:p>
        </p:txBody>
      </p:sp>
      <p:sp>
        <p:nvSpPr>
          <p:cNvPr id="214030" name="Rectangle 1038"/>
          <p:cNvSpPr>
            <a:spLocks noChangeArrowheads="1"/>
          </p:cNvSpPr>
          <p:nvPr/>
        </p:nvSpPr>
        <p:spPr bwMode="auto">
          <a:xfrm>
            <a:off x="4495800" y="294365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urier New" charset="0"/>
              </a:rPr>
              <a:t>ADD</a:t>
            </a:r>
          </a:p>
        </p:txBody>
      </p:sp>
      <p:sp>
        <p:nvSpPr>
          <p:cNvPr id="214031" name="Text Box 1039"/>
          <p:cNvSpPr txBox="1">
            <a:spLocks noChangeArrowheads="1"/>
          </p:cNvSpPr>
          <p:nvPr/>
        </p:nvSpPr>
        <p:spPr bwMode="auto">
          <a:xfrm>
            <a:off x="3813175" y="2978575"/>
            <a:ext cx="73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/>
              <a:t>x3006</a:t>
            </a:r>
          </a:p>
        </p:txBody>
      </p:sp>
      <p:sp>
        <p:nvSpPr>
          <p:cNvPr id="214033" name="Text Box 1041"/>
          <p:cNvSpPr txBox="1">
            <a:spLocks noChangeArrowheads="1"/>
          </p:cNvSpPr>
          <p:nvPr/>
        </p:nvSpPr>
        <p:spPr bwMode="auto">
          <a:xfrm>
            <a:off x="2117726" y="5915450"/>
            <a:ext cx="487825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CE0000"/>
                </a:solidFill>
              </a:rPr>
              <a:t>Saved.USP</a:t>
            </a:r>
            <a:r>
              <a:rPr lang="en-US" dirty="0">
                <a:solidFill>
                  <a:srgbClr val="CE0000"/>
                </a:solidFill>
              </a:rPr>
              <a:t> = R6.  R6 = </a:t>
            </a:r>
            <a:r>
              <a:rPr lang="en-US" dirty="0" err="1">
                <a:solidFill>
                  <a:srgbClr val="CE0000"/>
                </a:solidFill>
              </a:rPr>
              <a:t>Saved.SSP</a:t>
            </a:r>
            <a:r>
              <a:rPr lang="en-US" dirty="0">
                <a:solidFill>
                  <a:srgbClr val="CE0000"/>
                </a:solidFill>
              </a:rPr>
              <a:t>.</a:t>
            </a:r>
          </a:p>
          <a:p>
            <a:pPr>
              <a:defRPr/>
            </a:pPr>
            <a:r>
              <a:rPr lang="en-US" dirty="0">
                <a:solidFill>
                  <a:srgbClr val="CE0000"/>
                </a:solidFill>
              </a:rPr>
              <a:t>Push PSR and PC onto stack, then transfer to</a:t>
            </a:r>
            <a:br>
              <a:rPr lang="en-US" dirty="0">
                <a:solidFill>
                  <a:srgbClr val="CE0000"/>
                </a:solidFill>
              </a:rPr>
            </a:br>
            <a:r>
              <a:rPr lang="en-US" dirty="0">
                <a:solidFill>
                  <a:srgbClr val="CE0000"/>
                </a:solidFill>
              </a:rPr>
              <a:t>Device B service routine (at x2200).</a:t>
            </a:r>
          </a:p>
        </p:txBody>
      </p:sp>
      <p:sp>
        <p:nvSpPr>
          <p:cNvPr id="214034" name="Rectangle 1042"/>
          <p:cNvSpPr>
            <a:spLocks noChangeArrowheads="1"/>
          </p:cNvSpPr>
          <p:nvPr/>
        </p:nvSpPr>
        <p:spPr bwMode="auto">
          <a:xfrm>
            <a:off x="6934200" y="2257850"/>
            <a:ext cx="1447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4035" name="Text Box 1043"/>
          <p:cNvSpPr txBox="1">
            <a:spLocks noChangeArrowheads="1"/>
          </p:cNvSpPr>
          <p:nvPr/>
        </p:nvSpPr>
        <p:spPr bwMode="auto">
          <a:xfrm>
            <a:off x="6229790" y="2257850"/>
            <a:ext cx="742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 dirty="0"/>
              <a:t>x2200</a:t>
            </a:r>
          </a:p>
        </p:txBody>
      </p:sp>
      <p:sp>
        <p:nvSpPr>
          <p:cNvPr id="214036" name="Text Box 1044"/>
          <p:cNvSpPr txBox="1">
            <a:spLocks noChangeArrowheads="1"/>
          </p:cNvSpPr>
          <p:nvPr/>
        </p:nvSpPr>
        <p:spPr bwMode="auto">
          <a:xfrm>
            <a:off x="6858001" y="1714926"/>
            <a:ext cx="9953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ISR for</a:t>
            </a:r>
            <a:br>
              <a:rPr lang="en-US" sz="1600"/>
            </a:br>
            <a:r>
              <a:rPr lang="en-US" sz="1600"/>
              <a:t>Device B</a:t>
            </a:r>
          </a:p>
        </p:txBody>
      </p:sp>
      <p:cxnSp>
        <p:nvCxnSpPr>
          <p:cNvPr id="214041" name="AutoShape 1049"/>
          <p:cNvCxnSpPr>
            <a:cxnSpLocks noChangeShapeType="1"/>
          </p:cNvCxnSpPr>
          <p:nvPr/>
        </p:nvCxnSpPr>
        <p:spPr bwMode="auto">
          <a:xfrm flipV="1">
            <a:off x="5638800" y="2410250"/>
            <a:ext cx="1524000" cy="6858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CE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4042" name="Text Box 1050"/>
          <p:cNvSpPr txBox="1">
            <a:spLocks noChangeArrowheads="1"/>
          </p:cNvSpPr>
          <p:nvPr/>
        </p:nvSpPr>
        <p:spPr bwMode="auto">
          <a:xfrm>
            <a:off x="6242490" y="3750100"/>
            <a:ext cx="742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 dirty="0"/>
              <a:t>x2210</a:t>
            </a:r>
          </a:p>
        </p:txBody>
      </p:sp>
      <p:sp>
        <p:nvSpPr>
          <p:cNvPr id="214043" name="Rectangle 1051"/>
          <p:cNvSpPr>
            <a:spLocks noChangeArrowheads="1"/>
          </p:cNvSpPr>
          <p:nvPr/>
        </p:nvSpPr>
        <p:spPr bwMode="auto">
          <a:xfrm>
            <a:off x="6934200" y="370565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urier New" charset="0"/>
              </a:rPr>
              <a:t>RTI</a:t>
            </a:r>
          </a:p>
        </p:txBody>
      </p:sp>
    </p:spTree>
    <p:extLst>
      <p:ext uri="{BB962C8B-B14F-4D97-AF65-F5344CB8AC3E}">
        <p14:creationId xmlns:p14="http://schemas.microsoft.com/office/powerpoint/2010/main" val="3285110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Example (3)</a:t>
            </a:r>
          </a:p>
        </p:txBody>
      </p:sp>
      <p:sp>
        <p:nvSpPr>
          <p:cNvPr id="215043" name="Rectangle 1027"/>
          <p:cNvSpPr>
            <a:spLocks noChangeArrowheads="1"/>
          </p:cNvSpPr>
          <p:nvPr/>
        </p:nvSpPr>
        <p:spPr bwMode="auto">
          <a:xfrm>
            <a:off x="2286000" y="246055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/ / / / / /</a:t>
            </a:r>
          </a:p>
        </p:txBody>
      </p:sp>
      <p:sp>
        <p:nvSpPr>
          <p:cNvPr id="215044" name="Rectangle 1028"/>
          <p:cNvSpPr>
            <a:spLocks noChangeArrowheads="1"/>
          </p:cNvSpPr>
          <p:nvPr/>
        </p:nvSpPr>
        <p:spPr bwMode="auto">
          <a:xfrm>
            <a:off x="2286000" y="322255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x3006</a:t>
            </a:r>
          </a:p>
        </p:txBody>
      </p:sp>
      <p:sp>
        <p:nvSpPr>
          <p:cNvPr id="215045" name="Rectangle 1029"/>
          <p:cNvSpPr>
            <a:spLocks noChangeArrowheads="1"/>
          </p:cNvSpPr>
          <p:nvPr/>
        </p:nvSpPr>
        <p:spPr bwMode="auto">
          <a:xfrm>
            <a:off x="2286000" y="360355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/>
              <a:t>PSR for A</a:t>
            </a:r>
          </a:p>
        </p:txBody>
      </p:sp>
      <p:sp>
        <p:nvSpPr>
          <p:cNvPr id="215046" name="Rectangle 1030"/>
          <p:cNvSpPr>
            <a:spLocks noChangeArrowheads="1"/>
          </p:cNvSpPr>
          <p:nvPr/>
        </p:nvSpPr>
        <p:spPr bwMode="auto">
          <a:xfrm>
            <a:off x="2286000" y="284155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/ / / / / /</a:t>
            </a:r>
          </a:p>
        </p:txBody>
      </p:sp>
      <p:sp>
        <p:nvSpPr>
          <p:cNvPr id="215047" name="Rectangle 1031"/>
          <p:cNvSpPr>
            <a:spLocks noChangeArrowheads="1"/>
          </p:cNvSpPr>
          <p:nvPr/>
        </p:nvSpPr>
        <p:spPr bwMode="auto">
          <a:xfrm>
            <a:off x="2286000" y="398455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/ / / / / /</a:t>
            </a:r>
          </a:p>
        </p:txBody>
      </p:sp>
      <p:sp>
        <p:nvSpPr>
          <p:cNvPr id="215048" name="Rectangle 1032"/>
          <p:cNvSpPr>
            <a:spLocks noChangeArrowheads="1"/>
          </p:cNvSpPr>
          <p:nvPr/>
        </p:nvSpPr>
        <p:spPr bwMode="auto">
          <a:xfrm>
            <a:off x="2286000" y="474655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x2203</a:t>
            </a:r>
          </a:p>
        </p:txBody>
      </p:sp>
      <p:sp>
        <p:nvSpPr>
          <p:cNvPr id="215049" name="Text Box 1033"/>
          <p:cNvSpPr txBox="1">
            <a:spLocks noChangeArrowheads="1"/>
          </p:cNvSpPr>
          <p:nvPr/>
        </p:nvSpPr>
        <p:spPr bwMode="auto">
          <a:xfrm>
            <a:off x="1796608" y="4757664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/>
              <a:t>PC</a:t>
            </a:r>
          </a:p>
        </p:txBody>
      </p:sp>
      <p:sp>
        <p:nvSpPr>
          <p:cNvPr id="215050" name="Text Box 1034"/>
          <p:cNvSpPr txBox="1">
            <a:spLocks noChangeArrowheads="1"/>
          </p:cNvSpPr>
          <p:nvPr/>
        </p:nvSpPr>
        <p:spPr bwMode="auto">
          <a:xfrm>
            <a:off x="1582545" y="3206676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/>
              <a:t>R6</a:t>
            </a:r>
          </a:p>
        </p:txBody>
      </p:sp>
      <p:sp>
        <p:nvSpPr>
          <p:cNvPr id="215051" name="Line 1035"/>
          <p:cNvSpPr>
            <a:spLocks noChangeShapeType="1"/>
          </p:cNvSpPr>
          <p:nvPr/>
        </p:nvSpPr>
        <p:spPr bwMode="auto">
          <a:xfrm>
            <a:off x="2006600" y="34098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052" name="Rectangle 1036"/>
          <p:cNvSpPr>
            <a:spLocks noChangeArrowheads="1"/>
          </p:cNvSpPr>
          <p:nvPr/>
        </p:nvSpPr>
        <p:spPr bwMode="auto">
          <a:xfrm>
            <a:off x="4495800" y="2003350"/>
            <a:ext cx="14478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5053" name="Text Box 1037"/>
          <p:cNvSpPr txBox="1">
            <a:spLocks noChangeArrowheads="1"/>
          </p:cNvSpPr>
          <p:nvPr/>
        </p:nvSpPr>
        <p:spPr bwMode="auto">
          <a:xfrm>
            <a:off x="4403725" y="1682675"/>
            <a:ext cx="1155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Program A</a:t>
            </a:r>
          </a:p>
        </p:txBody>
      </p:sp>
      <p:sp>
        <p:nvSpPr>
          <p:cNvPr id="215054" name="Rectangle 1038"/>
          <p:cNvSpPr>
            <a:spLocks noChangeArrowheads="1"/>
          </p:cNvSpPr>
          <p:nvPr/>
        </p:nvSpPr>
        <p:spPr bwMode="auto">
          <a:xfrm>
            <a:off x="4495800" y="299395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urier New" charset="0"/>
              </a:rPr>
              <a:t>ADD</a:t>
            </a:r>
          </a:p>
        </p:txBody>
      </p:sp>
      <p:sp>
        <p:nvSpPr>
          <p:cNvPr id="215055" name="Text Box 1039"/>
          <p:cNvSpPr txBox="1">
            <a:spLocks noChangeArrowheads="1"/>
          </p:cNvSpPr>
          <p:nvPr/>
        </p:nvSpPr>
        <p:spPr bwMode="auto">
          <a:xfrm>
            <a:off x="3813175" y="3028875"/>
            <a:ext cx="73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/>
              <a:t>x3006</a:t>
            </a:r>
          </a:p>
        </p:txBody>
      </p:sp>
      <p:sp>
        <p:nvSpPr>
          <p:cNvPr id="215056" name="Text Box 1040"/>
          <p:cNvSpPr txBox="1">
            <a:spLocks noChangeArrowheads="1"/>
          </p:cNvSpPr>
          <p:nvPr/>
        </p:nvSpPr>
        <p:spPr bwMode="auto">
          <a:xfrm>
            <a:off x="2117725" y="6205463"/>
            <a:ext cx="53912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E0000"/>
                </a:solidFill>
              </a:rPr>
              <a:t>Executing AND at x2202 when Device C interrupts.</a:t>
            </a:r>
          </a:p>
        </p:txBody>
      </p:sp>
      <p:sp>
        <p:nvSpPr>
          <p:cNvPr id="215057" name="Rectangle 1041"/>
          <p:cNvSpPr>
            <a:spLocks noChangeArrowheads="1"/>
          </p:cNvSpPr>
          <p:nvPr/>
        </p:nvSpPr>
        <p:spPr bwMode="auto">
          <a:xfrm>
            <a:off x="6934200" y="2308150"/>
            <a:ext cx="1447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5058" name="Text Box 1042"/>
          <p:cNvSpPr txBox="1">
            <a:spLocks noChangeArrowheads="1"/>
          </p:cNvSpPr>
          <p:nvPr/>
        </p:nvSpPr>
        <p:spPr bwMode="auto">
          <a:xfrm>
            <a:off x="6229790" y="2308150"/>
            <a:ext cx="742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 dirty="0"/>
              <a:t>x2200</a:t>
            </a:r>
          </a:p>
        </p:txBody>
      </p:sp>
      <p:sp>
        <p:nvSpPr>
          <p:cNvPr id="215059" name="Text Box 1043"/>
          <p:cNvSpPr txBox="1">
            <a:spLocks noChangeArrowheads="1"/>
          </p:cNvSpPr>
          <p:nvPr/>
        </p:nvSpPr>
        <p:spPr bwMode="auto">
          <a:xfrm>
            <a:off x="6858001" y="1765226"/>
            <a:ext cx="9953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ISR for</a:t>
            </a:r>
            <a:br>
              <a:rPr lang="en-US" sz="1600"/>
            </a:br>
            <a:r>
              <a:rPr lang="en-US" sz="1600"/>
              <a:t>Device B</a:t>
            </a:r>
          </a:p>
        </p:txBody>
      </p:sp>
      <p:cxnSp>
        <p:nvCxnSpPr>
          <p:cNvPr id="215060" name="AutoShape 1044"/>
          <p:cNvCxnSpPr>
            <a:cxnSpLocks noChangeShapeType="1"/>
          </p:cNvCxnSpPr>
          <p:nvPr/>
        </p:nvCxnSpPr>
        <p:spPr bwMode="auto">
          <a:xfrm flipV="1">
            <a:off x="5638800" y="2460550"/>
            <a:ext cx="1524000" cy="6858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5061" name="Rectangle 1045"/>
          <p:cNvSpPr>
            <a:spLocks noChangeArrowheads="1"/>
          </p:cNvSpPr>
          <p:nvPr/>
        </p:nvSpPr>
        <p:spPr bwMode="auto">
          <a:xfrm>
            <a:off x="6934200" y="276535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urier New" charset="0"/>
              </a:rPr>
              <a:t>AND</a:t>
            </a:r>
          </a:p>
        </p:txBody>
      </p:sp>
      <p:sp>
        <p:nvSpPr>
          <p:cNvPr id="215062" name="Text Box 1046"/>
          <p:cNvSpPr txBox="1">
            <a:spLocks noChangeArrowheads="1"/>
          </p:cNvSpPr>
          <p:nvPr/>
        </p:nvSpPr>
        <p:spPr bwMode="auto">
          <a:xfrm>
            <a:off x="6229790" y="2765350"/>
            <a:ext cx="742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 dirty="0"/>
              <a:t>x2202</a:t>
            </a:r>
          </a:p>
        </p:txBody>
      </p:sp>
      <p:sp>
        <p:nvSpPr>
          <p:cNvPr id="215063" name="Text Box 1047"/>
          <p:cNvSpPr txBox="1">
            <a:spLocks noChangeArrowheads="1"/>
          </p:cNvSpPr>
          <p:nvPr/>
        </p:nvSpPr>
        <p:spPr bwMode="auto">
          <a:xfrm>
            <a:off x="6242490" y="3800400"/>
            <a:ext cx="742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 dirty="0"/>
              <a:t>x2210</a:t>
            </a:r>
          </a:p>
        </p:txBody>
      </p:sp>
      <p:sp>
        <p:nvSpPr>
          <p:cNvPr id="215064" name="Rectangle 1048"/>
          <p:cNvSpPr>
            <a:spLocks noChangeArrowheads="1"/>
          </p:cNvSpPr>
          <p:nvPr/>
        </p:nvSpPr>
        <p:spPr bwMode="auto">
          <a:xfrm>
            <a:off x="6934200" y="375595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urier New" charset="0"/>
              </a:rPr>
              <a:t>RTI</a:t>
            </a:r>
          </a:p>
        </p:txBody>
      </p:sp>
    </p:spTree>
    <p:extLst>
      <p:ext uri="{BB962C8B-B14F-4D97-AF65-F5344CB8AC3E}">
        <p14:creationId xmlns:p14="http://schemas.microsoft.com/office/powerpoint/2010/main" val="3534708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Example (4)</a:t>
            </a:r>
          </a:p>
        </p:txBody>
      </p:sp>
      <p:sp>
        <p:nvSpPr>
          <p:cNvPr id="216067" name="Rectangle 3"/>
          <p:cNvSpPr>
            <a:spLocks noChangeArrowheads="1"/>
          </p:cNvSpPr>
          <p:nvPr/>
        </p:nvSpPr>
        <p:spPr bwMode="auto">
          <a:xfrm>
            <a:off x="2286000" y="398455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/ / / / / /</a:t>
            </a:r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2286000" y="322255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x3006</a:t>
            </a:r>
          </a:p>
        </p:txBody>
      </p:sp>
      <p:sp>
        <p:nvSpPr>
          <p:cNvPr id="216069" name="Rectangle 5"/>
          <p:cNvSpPr>
            <a:spLocks noChangeArrowheads="1"/>
          </p:cNvSpPr>
          <p:nvPr/>
        </p:nvSpPr>
        <p:spPr bwMode="auto">
          <a:xfrm>
            <a:off x="2286000" y="360355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/>
              <a:t>PSR for A</a:t>
            </a:r>
          </a:p>
        </p:txBody>
      </p:sp>
      <p:sp>
        <p:nvSpPr>
          <p:cNvPr id="216070" name="Rectangle 6"/>
          <p:cNvSpPr>
            <a:spLocks noChangeArrowheads="1"/>
          </p:cNvSpPr>
          <p:nvPr/>
        </p:nvSpPr>
        <p:spPr bwMode="auto">
          <a:xfrm>
            <a:off x="2286000" y="246055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CE0000"/>
                </a:solidFill>
              </a:rPr>
              <a:t>x2202</a:t>
            </a:r>
          </a:p>
        </p:txBody>
      </p:sp>
      <p:sp>
        <p:nvSpPr>
          <p:cNvPr id="216071" name="Rectangle 7"/>
          <p:cNvSpPr>
            <a:spLocks noChangeArrowheads="1"/>
          </p:cNvSpPr>
          <p:nvPr/>
        </p:nvSpPr>
        <p:spPr bwMode="auto">
          <a:xfrm>
            <a:off x="2286000" y="284155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rgbClr val="CE0000"/>
                </a:solidFill>
              </a:rPr>
              <a:t>PSR for B</a:t>
            </a:r>
          </a:p>
        </p:txBody>
      </p:sp>
      <p:sp>
        <p:nvSpPr>
          <p:cNvPr id="216072" name="Rectangle 8"/>
          <p:cNvSpPr>
            <a:spLocks noChangeArrowheads="1"/>
          </p:cNvSpPr>
          <p:nvPr/>
        </p:nvSpPr>
        <p:spPr bwMode="auto">
          <a:xfrm>
            <a:off x="2286000" y="474655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CE0000"/>
                </a:solidFill>
              </a:rPr>
              <a:t>x2300</a:t>
            </a:r>
          </a:p>
        </p:txBody>
      </p:sp>
      <p:sp>
        <p:nvSpPr>
          <p:cNvPr id="216073" name="Text Box 9"/>
          <p:cNvSpPr txBox="1">
            <a:spLocks noChangeArrowheads="1"/>
          </p:cNvSpPr>
          <p:nvPr/>
        </p:nvSpPr>
        <p:spPr bwMode="auto">
          <a:xfrm>
            <a:off x="1796608" y="4757664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/>
              <a:t>PC</a:t>
            </a:r>
          </a:p>
        </p:txBody>
      </p:sp>
      <p:sp>
        <p:nvSpPr>
          <p:cNvPr id="216074" name="Text Box 10"/>
          <p:cNvSpPr txBox="1">
            <a:spLocks noChangeArrowheads="1"/>
          </p:cNvSpPr>
          <p:nvPr/>
        </p:nvSpPr>
        <p:spPr bwMode="auto">
          <a:xfrm>
            <a:off x="1582545" y="2460551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/>
              <a:t>R6</a:t>
            </a:r>
          </a:p>
        </p:txBody>
      </p:sp>
      <p:sp>
        <p:nvSpPr>
          <p:cNvPr id="216075" name="Line 11"/>
          <p:cNvSpPr>
            <a:spLocks noChangeShapeType="1"/>
          </p:cNvSpPr>
          <p:nvPr/>
        </p:nvSpPr>
        <p:spPr bwMode="auto">
          <a:xfrm>
            <a:off x="2006600" y="266375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6076" name="Rectangle 12"/>
          <p:cNvSpPr>
            <a:spLocks noChangeArrowheads="1"/>
          </p:cNvSpPr>
          <p:nvPr/>
        </p:nvSpPr>
        <p:spPr bwMode="auto">
          <a:xfrm>
            <a:off x="4495800" y="2003350"/>
            <a:ext cx="14478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6077" name="Text Box 13"/>
          <p:cNvSpPr txBox="1">
            <a:spLocks noChangeArrowheads="1"/>
          </p:cNvSpPr>
          <p:nvPr/>
        </p:nvSpPr>
        <p:spPr bwMode="auto">
          <a:xfrm>
            <a:off x="4403725" y="1682675"/>
            <a:ext cx="1155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Program A</a:t>
            </a:r>
          </a:p>
        </p:txBody>
      </p:sp>
      <p:sp>
        <p:nvSpPr>
          <p:cNvPr id="216078" name="Rectangle 14"/>
          <p:cNvSpPr>
            <a:spLocks noChangeArrowheads="1"/>
          </p:cNvSpPr>
          <p:nvPr/>
        </p:nvSpPr>
        <p:spPr bwMode="auto">
          <a:xfrm>
            <a:off x="4495800" y="299395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urier New" charset="0"/>
              </a:rPr>
              <a:t>ADD</a:t>
            </a:r>
          </a:p>
        </p:txBody>
      </p:sp>
      <p:sp>
        <p:nvSpPr>
          <p:cNvPr id="216079" name="Text Box 15"/>
          <p:cNvSpPr txBox="1">
            <a:spLocks noChangeArrowheads="1"/>
          </p:cNvSpPr>
          <p:nvPr/>
        </p:nvSpPr>
        <p:spPr bwMode="auto">
          <a:xfrm>
            <a:off x="3813175" y="3028875"/>
            <a:ext cx="73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/>
              <a:t>x3006</a:t>
            </a:r>
          </a:p>
        </p:txBody>
      </p:sp>
      <p:sp>
        <p:nvSpPr>
          <p:cNvPr id="216081" name="Rectangle 17"/>
          <p:cNvSpPr>
            <a:spLocks noChangeArrowheads="1"/>
          </p:cNvSpPr>
          <p:nvPr/>
        </p:nvSpPr>
        <p:spPr bwMode="auto">
          <a:xfrm>
            <a:off x="6934200" y="2308150"/>
            <a:ext cx="1447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6082" name="Text Box 18"/>
          <p:cNvSpPr txBox="1">
            <a:spLocks noChangeArrowheads="1"/>
          </p:cNvSpPr>
          <p:nvPr/>
        </p:nvSpPr>
        <p:spPr bwMode="auto">
          <a:xfrm>
            <a:off x="6229790" y="2308150"/>
            <a:ext cx="742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 dirty="0"/>
              <a:t>x2200</a:t>
            </a:r>
          </a:p>
        </p:txBody>
      </p:sp>
      <p:sp>
        <p:nvSpPr>
          <p:cNvPr id="216083" name="Text Box 19"/>
          <p:cNvSpPr txBox="1">
            <a:spLocks noChangeArrowheads="1"/>
          </p:cNvSpPr>
          <p:nvPr/>
        </p:nvSpPr>
        <p:spPr bwMode="auto">
          <a:xfrm>
            <a:off x="6858001" y="1765226"/>
            <a:ext cx="9953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ISR for</a:t>
            </a:r>
            <a:br>
              <a:rPr lang="en-US" sz="1600"/>
            </a:br>
            <a:r>
              <a:rPr lang="en-US" sz="1600"/>
              <a:t>Device B</a:t>
            </a:r>
          </a:p>
        </p:txBody>
      </p:sp>
      <p:cxnSp>
        <p:nvCxnSpPr>
          <p:cNvPr id="216084" name="AutoShape 20"/>
          <p:cNvCxnSpPr>
            <a:cxnSpLocks noChangeShapeType="1"/>
          </p:cNvCxnSpPr>
          <p:nvPr/>
        </p:nvCxnSpPr>
        <p:spPr bwMode="auto">
          <a:xfrm flipV="1">
            <a:off x="5638800" y="2460550"/>
            <a:ext cx="1524000" cy="6858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6085" name="Rectangle 21"/>
          <p:cNvSpPr>
            <a:spLocks noChangeArrowheads="1"/>
          </p:cNvSpPr>
          <p:nvPr/>
        </p:nvSpPr>
        <p:spPr bwMode="auto">
          <a:xfrm>
            <a:off x="6934200" y="276535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urier New" charset="0"/>
              </a:rPr>
              <a:t>AND</a:t>
            </a:r>
          </a:p>
        </p:txBody>
      </p:sp>
      <p:sp>
        <p:nvSpPr>
          <p:cNvPr id="216086" name="Text Box 22"/>
          <p:cNvSpPr txBox="1">
            <a:spLocks noChangeArrowheads="1"/>
          </p:cNvSpPr>
          <p:nvPr/>
        </p:nvSpPr>
        <p:spPr bwMode="auto">
          <a:xfrm>
            <a:off x="6229790" y="2765350"/>
            <a:ext cx="742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 dirty="0"/>
              <a:t>x2202</a:t>
            </a:r>
          </a:p>
        </p:txBody>
      </p:sp>
      <p:sp>
        <p:nvSpPr>
          <p:cNvPr id="216087" name="Rectangle 23"/>
          <p:cNvSpPr>
            <a:spLocks noChangeArrowheads="1"/>
          </p:cNvSpPr>
          <p:nvPr/>
        </p:nvSpPr>
        <p:spPr bwMode="auto">
          <a:xfrm>
            <a:off x="9067800" y="3755950"/>
            <a:ext cx="1447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6088" name="Text Box 24"/>
          <p:cNvSpPr txBox="1">
            <a:spLocks noChangeArrowheads="1"/>
          </p:cNvSpPr>
          <p:nvPr/>
        </p:nvSpPr>
        <p:spPr bwMode="auto">
          <a:xfrm>
            <a:off x="8991601" y="3146351"/>
            <a:ext cx="10064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ISR for</a:t>
            </a:r>
            <a:br>
              <a:rPr lang="en-US" sz="1600"/>
            </a:br>
            <a:r>
              <a:rPr lang="en-US" sz="1600"/>
              <a:t>Device C</a:t>
            </a:r>
          </a:p>
        </p:txBody>
      </p:sp>
      <p:sp>
        <p:nvSpPr>
          <p:cNvPr id="216089" name="Text Box 25"/>
          <p:cNvSpPr txBox="1">
            <a:spLocks noChangeArrowheads="1"/>
          </p:cNvSpPr>
          <p:nvPr/>
        </p:nvSpPr>
        <p:spPr bwMode="auto">
          <a:xfrm>
            <a:off x="2117726" y="6205464"/>
            <a:ext cx="48782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E0000"/>
                </a:solidFill>
              </a:rPr>
              <a:t>Push PSR and PC onto stack, then transfer to</a:t>
            </a:r>
            <a:br>
              <a:rPr lang="en-US" dirty="0">
                <a:solidFill>
                  <a:srgbClr val="CE0000"/>
                </a:solidFill>
              </a:rPr>
            </a:br>
            <a:r>
              <a:rPr lang="en-US" dirty="0">
                <a:solidFill>
                  <a:srgbClr val="CE0000"/>
                </a:solidFill>
              </a:rPr>
              <a:t>Device C service routine (at x2300).</a:t>
            </a:r>
          </a:p>
        </p:txBody>
      </p:sp>
      <p:sp>
        <p:nvSpPr>
          <p:cNvPr id="216092" name="Text Box 28"/>
          <p:cNvSpPr txBox="1">
            <a:spLocks noChangeArrowheads="1"/>
          </p:cNvSpPr>
          <p:nvPr/>
        </p:nvSpPr>
        <p:spPr bwMode="auto">
          <a:xfrm>
            <a:off x="8376090" y="3755950"/>
            <a:ext cx="742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 dirty="0"/>
              <a:t>x2300</a:t>
            </a:r>
          </a:p>
        </p:txBody>
      </p:sp>
      <p:cxnSp>
        <p:nvCxnSpPr>
          <p:cNvPr id="216093" name="AutoShape 29"/>
          <p:cNvCxnSpPr>
            <a:cxnSpLocks noChangeShapeType="1"/>
          </p:cNvCxnSpPr>
          <p:nvPr/>
        </p:nvCxnSpPr>
        <p:spPr bwMode="auto">
          <a:xfrm>
            <a:off x="8001000" y="2917750"/>
            <a:ext cx="1447800" cy="9906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CE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6094" name="Text Box 30"/>
          <p:cNvSpPr txBox="1">
            <a:spLocks noChangeArrowheads="1"/>
          </p:cNvSpPr>
          <p:nvPr/>
        </p:nvSpPr>
        <p:spPr bwMode="auto">
          <a:xfrm>
            <a:off x="8376090" y="5248200"/>
            <a:ext cx="742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 dirty="0"/>
              <a:t>x2315</a:t>
            </a:r>
          </a:p>
        </p:txBody>
      </p:sp>
      <p:sp>
        <p:nvSpPr>
          <p:cNvPr id="216095" name="Rectangle 31"/>
          <p:cNvSpPr>
            <a:spLocks noChangeArrowheads="1"/>
          </p:cNvSpPr>
          <p:nvPr/>
        </p:nvSpPr>
        <p:spPr bwMode="auto">
          <a:xfrm>
            <a:off x="9067800" y="520375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urier New" charset="0"/>
              </a:rPr>
              <a:t>RTI</a:t>
            </a:r>
          </a:p>
        </p:txBody>
      </p:sp>
      <p:sp>
        <p:nvSpPr>
          <p:cNvPr id="216096" name="Text Box 32"/>
          <p:cNvSpPr txBox="1">
            <a:spLocks noChangeArrowheads="1"/>
          </p:cNvSpPr>
          <p:nvPr/>
        </p:nvSpPr>
        <p:spPr bwMode="auto">
          <a:xfrm>
            <a:off x="6242490" y="3800400"/>
            <a:ext cx="742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 dirty="0"/>
              <a:t>x2210</a:t>
            </a:r>
          </a:p>
        </p:txBody>
      </p:sp>
      <p:sp>
        <p:nvSpPr>
          <p:cNvPr id="216097" name="Rectangle 33"/>
          <p:cNvSpPr>
            <a:spLocks noChangeArrowheads="1"/>
          </p:cNvSpPr>
          <p:nvPr/>
        </p:nvSpPr>
        <p:spPr bwMode="auto">
          <a:xfrm>
            <a:off x="6934200" y="375595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urier New" charset="0"/>
              </a:rPr>
              <a:t>RTI</a:t>
            </a:r>
          </a:p>
        </p:txBody>
      </p:sp>
    </p:spTree>
    <p:extLst>
      <p:ext uri="{BB962C8B-B14F-4D97-AF65-F5344CB8AC3E}">
        <p14:creationId xmlns:p14="http://schemas.microsoft.com/office/powerpoint/2010/main" val="705936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Example (5)</a:t>
            </a:r>
          </a:p>
        </p:txBody>
      </p:sp>
      <p:sp>
        <p:nvSpPr>
          <p:cNvPr id="217091" name="Rectangle 1027"/>
          <p:cNvSpPr>
            <a:spLocks noChangeArrowheads="1"/>
          </p:cNvSpPr>
          <p:nvPr/>
        </p:nvSpPr>
        <p:spPr bwMode="auto">
          <a:xfrm>
            <a:off x="2286000" y="403485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/ / / / / /</a:t>
            </a:r>
          </a:p>
        </p:txBody>
      </p:sp>
      <p:sp>
        <p:nvSpPr>
          <p:cNvPr id="217092" name="Rectangle 1028"/>
          <p:cNvSpPr>
            <a:spLocks noChangeArrowheads="1"/>
          </p:cNvSpPr>
          <p:nvPr/>
        </p:nvSpPr>
        <p:spPr bwMode="auto">
          <a:xfrm>
            <a:off x="2286000" y="327285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x3006</a:t>
            </a:r>
          </a:p>
        </p:txBody>
      </p:sp>
      <p:sp>
        <p:nvSpPr>
          <p:cNvPr id="217093" name="Rectangle 1029"/>
          <p:cNvSpPr>
            <a:spLocks noChangeArrowheads="1"/>
          </p:cNvSpPr>
          <p:nvPr/>
        </p:nvSpPr>
        <p:spPr bwMode="auto">
          <a:xfrm>
            <a:off x="2286000" y="365385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/>
              <a:t>PSR for A</a:t>
            </a:r>
          </a:p>
        </p:txBody>
      </p:sp>
      <p:sp>
        <p:nvSpPr>
          <p:cNvPr id="217094" name="Rectangle 1030"/>
          <p:cNvSpPr>
            <a:spLocks noChangeArrowheads="1"/>
          </p:cNvSpPr>
          <p:nvPr/>
        </p:nvSpPr>
        <p:spPr bwMode="auto">
          <a:xfrm>
            <a:off x="2286000" y="251085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x2202</a:t>
            </a:r>
          </a:p>
        </p:txBody>
      </p:sp>
      <p:sp>
        <p:nvSpPr>
          <p:cNvPr id="217095" name="Rectangle 1031"/>
          <p:cNvSpPr>
            <a:spLocks noChangeArrowheads="1"/>
          </p:cNvSpPr>
          <p:nvPr/>
        </p:nvSpPr>
        <p:spPr bwMode="auto">
          <a:xfrm>
            <a:off x="2286000" y="289185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/>
              <a:t>PSR for B</a:t>
            </a:r>
          </a:p>
        </p:txBody>
      </p:sp>
      <p:sp>
        <p:nvSpPr>
          <p:cNvPr id="217096" name="Rectangle 1032"/>
          <p:cNvSpPr>
            <a:spLocks noChangeArrowheads="1"/>
          </p:cNvSpPr>
          <p:nvPr/>
        </p:nvSpPr>
        <p:spPr bwMode="auto">
          <a:xfrm>
            <a:off x="2286000" y="479685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CE0000"/>
                </a:solidFill>
              </a:rPr>
              <a:t>x2203</a:t>
            </a:r>
          </a:p>
        </p:txBody>
      </p:sp>
      <p:sp>
        <p:nvSpPr>
          <p:cNvPr id="217097" name="Text Box 1033"/>
          <p:cNvSpPr txBox="1">
            <a:spLocks noChangeArrowheads="1"/>
          </p:cNvSpPr>
          <p:nvPr/>
        </p:nvSpPr>
        <p:spPr bwMode="auto">
          <a:xfrm>
            <a:off x="1796608" y="4807964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/>
              <a:t>PC</a:t>
            </a:r>
          </a:p>
        </p:txBody>
      </p:sp>
      <p:sp>
        <p:nvSpPr>
          <p:cNvPr id="217098" name="Text Box 1034"/>
          <p:cNvSpPr txBox="1">
            <a:spLocks noChangeArrowheads="1"/>
          </p:cNvSpPr>
          <p:nvPr/>
        </p:nvSpPr>
        <p:spPr bwMode="auto">
          <a:xfrm>
            <a:off x="1582545" y="3272851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/>
              <a:t>R6</a:t>
            </a:r>
          </a:p>
        </p:txBody>
      </p:sp>
      <p:sp>
        <p:nvSpPr>
          <p:cNvPr id="217099" name="Line 1035"/>
          <p:cNvSpPr>
            <a:spLocks noChangeShapeType="1"/>
          </p:cNvSpPr>
          <p:nvPr/>
        </p:nvSpPr>
        <p:spPr bwMode="auto">
          <a:xfrm>
            <a:off x="2006600" y="347605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7100" name="Rectangle 1036"/>
          <p:cNvSpPr>
            <a:spLocks noChangeArrowheads="1"/>
          </p:cNvSpPr>
          <p:nvPr/>
        </p:nvSpPr>
        <p:spPr bwMode="auto">
          <a:xfrm>
            <a:off x="4495800" y="2053650"/>
            <a:ext cx="14478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7101" name="Text Box 1037"/>
          <p:cNvSpPr txBox="1">
            <a:spLocks noChangeArrowheads="1"/>
          </p:cNvSpPr>
          <p:nvPr/>
        </p:nvSpPr>
        <p:spPr bwMode="auto">
          <a:xfrm>
            <a:off x="4403725" y="1732975"/>
            <a:ext cx="1155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Program A</a:t>
            </a:r>
          </a:p>
        </p:txBody>
      </p:sp>
      <p:sp>
        <p:nvSpPr>
          <p:cNvPr id="217102" name="Rectangle 1038"/>
          <p:cNvSpPr>
            <a:spLocks noChangeArrowheads="1"/>
          </p:cNvSpPr>
          <p:nvPr/>
        </p:nvSpPr>
        <p:spPr bwMode="auto">
          <a:xfrm>
            <a:off x="4495800" y="304425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urier New" charset="0"/>
              </a:rPr>
              <a:t>ADD</a:t>
            </a:r>
          </a:p>
        </p:txBody>
      </p:sp>
      <p:sp>
        <p:nvSpPr>
          <p:cNvPr id="217103" name="Text Box 1039"/>
          <p:cNvSpPr txBox="1">
            <a:spLocks noChangeArrowheads="1"/>
          </p:cNvSpPr>
          <p:nvPr/>
        </p:nvSpPr>
        <p:spPr bwMode="auto">
          <a:xfrm>
            <a:off x="3813175" y="3079175"/>
            <a:ext cx="73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/>
              <a:t>x3006</a:t>
            </a:r>
          </a:p>
        </p:txBody>
      </p:sp>
      <p:sp>
        <p:nvSpPr>
          <p:cNvPr id="217104" name="Rectangle 1040"/>
          <p:cNvSpPr>
            <a:spLocks noChangeArrowheads="1"/>
          </p:cNvSpPr>
          <p:nvPr/>
        </p:nvSpPr>
        <p:spPr bwMode="auto">
          <a:xfrm>
            <a:off x="6934200" y="2358450"/>
            <a:ext cx="1447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7105" name="Text Box 1041"/>
          <p:cNvSpPr txBox="1">
            <a:spLocks noChangeArrowheads="1"/>
          </p:cNvSpPr>
          <p:nvPr/>
        </p:nvSpPr>
        <p:spPr bwMode="auto">
          <a:xfrm>
            <a:off x="6229790" y="2358450"/>
            <a:ext cx="742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 dirty="0"/>
              <a:t>x2200</a:t>
            </a:r>
          </a:p>
        </p:txBody>
      </p:sp>
      <p:sp>
        <p:nvSpPr>
          <p:cNvPr id="217106" name="Text Box 1042"/>
          <p:cNvSpPr txBox="1">
            <a:spLocks noChangeArrowheads="1"/>
          </p:cNvSpPr>
          <p:nvPr/>
        </p:nvSpPr>
        <p:spPr bwMode="auto">
          <a:xfrm>
            <a:off x="6858001" y="1815526"/>
            <a:ext cx="9953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ISR for</a:t>
            </a:r>
            <a:br>
              <a:rPr lang="en-US" sz="1600"/>
            </a:br>
            <a:r>
              <a:rPr lang="en-US" sz="1600"/>
              <a:t>Device B</a:t>
            </a:r>
          </a:p>
        </p:txBody>
      </p:sp>
      <p:cxnSp>
        <p:nvCxnSpPr>
          <p:cNvPr id="217107" name="AutoShape 1043"/>
          <p:cNvCxnSpPr>
            <a:cxnSpLocks noChangeShapeType="1"/>
          </p:cNvCxnSpPr>
          <p:nvPr/>
        </p:nvCxnSpPr>
        <p:spPr bwMode="auto">
          <a:xfrm flipV="1">
            <a:off x="5638800" y="2510850"/>
            <a:ext cx="1524000" cy="6858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7108" name="Rectangle 1044"/>
          <p:cNvSpPr>
            <a:spLocks noChangeArrowheads="1"/>
          </p:cNvSpPr>
          <p:nvPr/>
        </p:nvSpPr>
        <p:spPr bwMode="auto">
          <a:xfrm>
            <a:off x="6934200" y="281565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urier New" charset="0"/>
              </a:rPr>
              <a:t>AND</a:t>
            </a:r>
          </a:p>
        </p:txBody>
      </p:sp>
      <p:sp>
        <p:nvSpPr>
          <p:cNvPr id="217109" name="Text Box 1045"/>
          <p:cNvSpPr txBox="1">
            <a:spLocks noChangeArrowheads="1"/>
          </p:cNvSpPr>
          <p:nvPr/>
        </p:nvSpPr>
        <p:spPr bwMode="auto">
          <a:xfrm>
            <a:off x="6229790" y="2815650"/>
            <a:ext cx="742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 dirty="0"/>
              <a:t>x2202</a:t>
            </a:r>
          </a:p>
        </p:txBody>
      </p:sp>
      <p:sp>
        <p:nvSpPr>
          <p:cNvPr id="217110" name="Rectangle 1046"/>
          <p:cNvSpPr>
            <a:spLocks noChangeArrowheads="1"/>
          </p:cNvSpPr>
          <p:nvPr/>
        </p:nvSpPr>
        <p:spPr bwMode="auto">
          <a:xfrm>
            <a:off x="9067800" y="3806250"/>
            <a:ext cx="1447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7111" name="Text Box 1047"/>
          <p:cNvSpPr txBox="1">
            <a:spLocks noChangeArrowheads="1"/>
          </p:cNvSpPr>
          <p:nvPr/>
        </p:nvSpPr>
        <p:spPr bwMode="auto">
          <a:xfrm>
            <a:off x="8991601" y="3196651"/>
            <a:ext cx="10064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ISR for</a:t>
            </a:r>
            <a:br>
              <a:rPr lang="en-US" sz="1600"/>
            </a:br>
            <a:r>
              <a:rPr lang="en-US" sz="1600"/>
              <a:t>Device C</a:t>
            </a:r>
          </a:p>
        </p:txBody>
      </p:sp>
      <p:sp>
        <p:nvSpPr>
          <p:cNvPr id="217112" name="Text Box 1048"/>
          <p:cNvSpPr txBox="1">
            <a:spLocks noChangeArrowheads="1"/>
          </p:cNvSpPr>
          <p:nvPr/>
        </p:nvSpPr>
        <p:spPr bwMode="auto">
          <a:xfrm>
            <a:off x="2117725" y="6255763"/>
            <a:ext cx="5476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E0000"/>
                </a:solidFill>
              </a:rPr>
              <a:t>Execute RTI at x2315; pop PC and PSR from stack.</a:t>
            </a:r>
          </a:p>
        </p:txBody>
      </p:sp>
      <p:sp>
        <p:nvSpPr>
          <p:cNvPr id="217113" name="Text Box 1049"/>
          <p:cNvSpPr txBox="1">
            <a:spLocks noChangeArrowheads="1"/>
          </p:cNvSpPr>
          <p:nvPr/>
        </p:nvSpPr>
        <p:spPr bwMode="auto">
          <a:xfrm>
            <a:off x="8376090" y="3806250"/>
            <a:ext cx="742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 dirty="0"/>
              <a:t>x2300</a:t>
            </a:r>
          </a:p>
        </p:txBody>
      </p:sp>
      <p:cxnSp>
        <p:nvCxnSpPr>
          <p:cNvPr id="217114" name="AutoShape 1050"/>
          <p:cNvCxnSpPr>
            <a:cxnSpLocks noChangeShapeType="1"/>
          </p:cNvCxnSpPr>
          <p:nvPr/>
        </p:nvCxnSpPr>
        <p:spPr bwMode="auto">
          <a:xfrm>
            <a:off x="8001000" y="2968050"/>
            <a:ext cx="1447800" cy="9906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7115" name="Text Box 1051"/>
          <p:cNvSpPr txBox="1">
            <a:spLocks noChangeArrowheads="1"/>
          </p:cNvSpPr>
          <p:nvPr/>
        </p:nvSpPr>
        <p:spPr bwMode="auto">
          <a:xfrm>
            <a:off x="8376090" y="5298500"/>
            <a:ext cx="742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 dirty="0"/>
              <a:t>x2315</a:t>
            </a:r>
          </a:p>
        </p:txBody>
      </p:sp>
      <p:sp>
        <p:nvSpPr>
          <p:cNvPr id="217116" name="Rectangle 1052"/>
          <p:cNvSpPr>
            <a:spLocks noChangeArrowheads="1"/>
          </p:cNvSpPr>
          <p:nvPr/>
        </p:nvSpPr>
        <p:spPr bwMode="auto">
          <a:xfrm>
            <a:off x="9067800" y="525405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urier New" charset="0"/>
              </a:rPr>
              <a:t>RTI</a:t>
            </a:r>
          </a:p>
        </p:txBody>
      </p:sp>
      <p:sp>
        <p:nvSpPr>
          <p:cNvPr id="217117" name="Text Box 1053"/>
          <p:cNvSpPr txBox="1">
            <a:spLocks noChangeArrowheads="1"/>
          </p:cNvSpPr>
          <p:nvPr/>
        </p:nvSpPr>
        <p:spPr bwMode="auto">
          <a:xfrm>
            <a:off x="6242490" y="3850700"/>
            <a:ext cx="742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 dirty="0"/>
              <a:t>x2210</a:t>
            </a:r>
          </a:p>
        </p:txBody>
      </p:sp>
      <p:sp>
        <p:nvSpPr>
          <p:cNvPr id="217118" name="Rectangle 1054"/>
          <p:cNvSpPr>
            <a:spLocks noChangeArrowheads="1"/>
          </p:cNvSpPr>
          <p:nvPr/>
        </p:nvSpPr>
        <p:spPr bwMode="auto">
          <a:xfrm>
            <a:off x="6934200" y="380625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urier New" charset="0"/>
              </a:rPr>
              <a:t>RTI</a:t>
            </a:r>
          </a:p>
        </p:txBody>
      </p:sp>
      <p:cxnSp>
        <p:nvCxnSpPr>
          <p:cNvPr id="217121" name="AutoShape 1057"/>
          <p:cNvCxnSpPr>
            <a:cxnSpLocks noChangeShapeType="1"/>
          </p:cNvCxnSpPr>
          <p:nvPr/>
        </p:nvCxnSpPr>
        <p:spPr bwMode="auto">
          <a:xfrm rot="10800000">
            <a:off x="8001000" y="3272850"/>
            <a:ext cx="1066800" cy="21336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CE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73699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Example (6)</a:t>
            </a:r>
          </a:p>
        </p:txBody>
      </p:sp>
      <p:sp>
        <p:nvSpPr>
          <p:cNvPr id="218115" name="Rectangle 1027"/>
          <p:cNvSpPr>
            <a:spLocks noChangeArrowheads="1"/>
          </p:cNvSpPr>
          <p:nvPr/>
        </p:nvSpPr>
        <p:spPr bwMode="auto">
          <a:xfrm>
            <a:off x="2286000" y="3997125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/ / / / / /</a:t>
            </a:r>
          </a:p>
        </p:txBody>
      </p:sp>
      <p:sp>
        <p:nvSpPr>
          <p:cNvPr id="218116" name="Rectangle 1028"/>
          <p:cNvSpPr>
            <a:spLocks noChangeArrowheads="1"/>
          </p:cNvSpPr>
          <p:nvPr/>
        </p:nvSpPr>
        <p:spPr bwMode="auto">
          <a:xfrm>
            <a:off x="2286000" y="3235125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x3006</a:t>
            </a:r>
          </a:p>
        </p:txBody>
      </p:sp>
      <p:sp>
        <p:nvSpPr>
          <p:cNvPr id="218117" name="Rectangle 1029"/>
          <p:cNvSpPr>
            <a:spLocks noChangeArrowheads="1"/>
          </p:cNvSpPr>
          <p:nvPr/>
        </p:nvSpPr>
        <p:spPr bwMode="auto">
          <a:xfrm>
            <a:off x="2286000" y="3616125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/>
              <a:t>PSR for A</a:t>
            </a:r>
          </a:p>
        </p:txBody>
      </p:sp>
      <p:sp>
        <p:nvSpPr>
          <p:cNvPr id="218118" name="Rectangle 1030"/>
          <p:cNvSpPr>
            <a:spLocks noChangeArrowheads="1"/>
          </p:cNvSpPr>
          <p:nvPr/>
        </p:nvSpPr>
        <p:spPr bwMode="auto">
          <a:xfrm>
            <a:off x="2286000" y="2473125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x2202</a:t>
            </a:r>
          </a:p>
        </p:txBody>
      </p:sp>
      <p:sp>
        <p:nvSpPr>
          <p:cNvPr id="218119" name="Rectangle 1031"/>
          <p:cNvSpPr>
            <a:spLocks noChangeArrowheads="1"/>
          </p:cNvSpPr>
          <p:nvPr/>
        </p:nvSpPr>
        <p:spPr bwMode="auto">
          <a:xfrm>
            <a:off x="2286000" y="2854125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600"/>
              <a:t>PSR for B</a:t>
            </a:r>
          </a:p>
        </p:txBody>
      </p:sp>
      <p:sp>
        <p:nvSpPr>
          <p:cNvPr id="218120" name="Rectangle 1032"/>
          <p:cNvSpPr>
            <a:spLocks noChangeArrowheads="1"/>
          </p:cNvSpPr>
          <p:nvPr/>
        </p:nvSpPr>
        <p:spPr bwMode="auto">
          <a:xfrm>
            <a:off x="2286000" y="4759125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solidFill>
                  <a:srgbClr val="CE0000"/>
                </a:solidFill>
              </a:rPr>
              <a:t>x3007</a:t>
            </a:r>
          </a:p>
        </p:txBody>
      </p:sp>
      <p:sp>
        <p:nvSpPr>
          <p:cNvPr id="218121" name="Text Box 1033"/>
          <p:cNvSpPr txBox="1">
            <a:spLocks noChangeArrowheads="1"/>
          </p:cNvSpPr>
          <p:nvPr/>
        </p:nvSpPr>
        <p:spPr bwMode="auto">
          <a:xfrm>
            <a:off x="1796608" y="4770239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/>
              <a:t>PC</a:t>
            </a:r>
          </a:p>
        </p:txBody>
      </p:sp>
      <p:sp>
        <p:nvSpPr>
          <p:cNvPr id="218124" name="Rectangle 1036"/>
          <p:cNvSpPr>
            <a:spLocks noChangeArrowheads="1"/>
          </p:cNvSpPr>
          <p:nvPr/>
        </p:nvSpPr>
        <p:spPr bwMode="auto">
          <a:xfrm>
            <a:off x="4495800" y="2015925"/>
            <a:ext cx="14478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8125" name="Text Box 1037"/>
          <p:cNvSpPr txBox="1">
            <a:spLocks noChangeArrowheads="1"/>
          </p:cNvSpPr>
          <p:nvPr/>
        </p:nvSpPr>
        <p:spPr bwMode="auto">
          <a:xfrm>
            <a:off x="4403725" y="1695250"/>
            <a:ext cx="1155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Program A</a:t>
            </a:r>
          </a:p>
        </p:txBody>
      </p:sp>
      <p:sp>
        <p:nvSpPr>
          <p:cNvPr id="218126" name="Rectangle 1038"/>
          <p:cNvSpPr>
            <a:spLocks noChangeArrowheads="1"/>
          </p:cNvSpPr>
          <p:nvPr/>
        </p:nvSpPr>
        <p:spPr bwMode="auto">
          <a:xfrm>
            <a:off x="4495800" y="3006525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ourier New" charset="0"/>
              </a:rPr>
              <a:t>ADD</a:t>
            </a:r>
          </a:p>
        </p:txBody>
      </p:sp>
      <p:sp>
        <p:nvSpPr>
          <p:cNvPr id="218127" name="Text Box 1039"/>
          <p:cNvSpPr txBox="1">
            <a:spLocks noChangeArrowheads="1"/>
          </p:cNvSpPr>
          <p:nvPr/>
        </p:nvSpPr>
        <p:spPr bwMode="auto">
          <a:xfrm>
            <a:off x="3813175" y="3041450"/>
            <a:ext cx="73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/>
              <a:t>x3006</a:t>
            </a:r>
          </a:p>
        </p:txBody>
      </p:sp>
      <p:sp>
        <p:nvSpPr>
          <p:cNvPr id="218128" name="Rectangle 1040"/>
          <p:cNvSpPr>
            <a:spLocks noChangeArrowheads="1"/>
          </p:cNvSpPr>
          <p:nvPr/>
        </p:nvSpPr>
        <p:spPr bwMode="auto">
          <a:xfrm>
            <a:off x="6934200" y="2320725"/>
            <a:ext cx="1447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8129" name="Text Box 1041"/>
          <p:cNvSpPr txBox="1">
            <a:spLocks noChangeArrowheads="1"/>
          </p:cNvSpPr>
          <p:nvPr/>
        </p:nvSpPr>
        <p:spPr bwMode="auto">
          <a:xfrm>
            <a:off x="6229790" y="2320725"/>
            <a:ext cx="742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 dirty="0"/>
              <a:t>x2200</a:t>
            </a:r>
          </a:p>
        </p:txBody>
      </p:sp>
      <p:sp>
        <p:nvSpPr>
          <p:cNvPr id="218130" name="Text Box 1042"/>
          <p:cNvSpPr txBox="1">
            <a:spLocks noChangeArrowheads="1"/>
          </p:cNvSpPr>
          <p:nvPr/>
        </p:nvSpPr>
        <p:spPr bwMode="auto">
          <a:xfrm>
            <a:off x="6858001" y="1777801"/>
            <a:ext cx="9953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ISR for</a:t>
            </a:r>
            <a:br>
              <a:rPr lang="en-US" sz="1600"/>
            </a:br>
            <a:r>
              <a:rPr lang="en-US" sz="1600"/>
              <a:t>Device B</a:t>
            </a:r>
          </a:p>
        </p:txBody>
      </p:sp>
      <p:cxnSp>
        <p:nvCxnSpPr>
          <p:cNvPr id="218131" name="AutoShape 1043"/>
          <p:cNvCxnSpPr>
            <a:cxnSpLocks noChangeShapeType="1"/>
          </p:cNvCxnSpPr>
          <p:nvPr/>
        </p:nvCxnSpPr>
        <p:spPr bwMode="auto">
          <a:xfrm flipV="1">
            <a:off x="5638800" y="2473125"/>
            <a:ext cx="1524000" cy="6858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8132" name="Rectangle 1044"/>
          <p:cNvSpPr>
            <a:spLocks noChangeArrowheads="1"/>
          </p:cNvSpPr>
          <p:nvPr/>
        </p:nvSpPr>
        <p:spPr bwMode="auto">
          <a:xfrm>
            <a:off x="6934200" y="2777925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urier New" charset="0"/>
              </a:rPr>
              <a:t>AND</a:t>
            </a:r>
          </a:p>
        </p:txBody>
      </p:sp>
      <p:sp>
        <p:nvSpPr>
          <p:cNvPr id="218133" name="Text Box 1045"/>
          <p:cNvSpPr txBox="1">
            <a:spLocks noChangeArrowheads="1"/>
          </p:cNvSpPr>
          <p:nvPr/>
        </p:nvSpPr>
        <p:spPr bwMode="auto">
          <a:xfrm>
            <a:off x="6229790" y="2777925"/>
            <a:ext cx="742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 dirty="0"/>
              <a:t>x2202</a:t>
            </a:r>
          </a:p>
        </p:txBody>
      </p:sp>
      <p:sp>
        <p:nvSpPr>
          <p:cNvPr id="218134" name="Rectangle 1046"/>
          <p:cNvSpPr>
            <a:spLocks noChangeArrowheads="1"/>
          </p:cNvSpPr>
          <p:nvPr/>
        </p:nvSpPr>
        <p:spPr bwMode="auto">
          <a:xfrm>
            <a:off x="9067800" y="3768525"/>
            <a:ext cx="1447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8135" name="Text Box 1047"/>
          <p:cNvSpPr txBox="1">
            <a:spLocks noChangeArrowheads="1"/>
          </p:cNvSpPr>
          <p:nvPr/>
        </p:nvSpPr>
        <p:spPr bwMode="auto">
          <a:xfrm>
            <a:off x="8991601" y="3158926"/>
            <a:ext cx="10064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ISR for</a:t>
            </a:r>
            <a:br>
              <a:rPr lang="en-US" sz="1600"/>
            </a:br>
            <a:r>
              <a:rPr lang="en-US" sz="1600"/>
              <a:t>Device C</a:t>
            </a:r>
          </a:p>
        </p:txBody>
      </p:sp>
      <p:sp>
        <p:nvSpPr>
          <p:cNvPr id="218136" name="Text Box 1048"/>
          <p:cNvSpPr txBox="1">
            <a:spLocks noChangeArrowheads="1"/>
          </p:cNvSpPr>
          <p:nvPr/>
        </p:nvSpPr>
        <p:spPr bwMode="auto">
          <a:xfrm>
            <a:off x="2117726" y="6218039"/>
            <a:ext cx="60710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E0000"/>
                </a:solidFill>
              </a:rPr>
              <a:t>Execute RTI at x2210; pop PSR and PC from stack.</a:t>
            </a:r>
            <a:br>
              <a:rPr lang="en-US" dirty="0">
                <a:solidFill>
                  <a:srgbClr val="CE0000"/>
                </a:solidFill>
              </a:rPr>
            </a:br>
            <a:r>
              <a:rPr lang="en-US" dirty="0">
                <a:solidFill>
                  <a:srgbClr val="CE0000"/>
                </a:solidFill>
              </a:rPr>
              <a:t>Restore R6.  Continue Program A as if nothing happened.</a:t>
            </a:r>
          </a:p>
        </p:txBody>
      </p:sp>
      <p:sp>
        <p:nvSpPr>
          <p:cNvPr id="218137" name="Text Box 1049"/>
          <p:cNvSpPr txBox="1">
            <a:spLocks noChangeArrowheads="1"/>
          </p:cNvSpPr>
          <p:nvPr/>
        </p:nvSpPr>
        <p:spPr bwMode="auto">
          <a:xfrm>
            <a:off x="8376090" y="3768525"/>
            <a:ext cx="742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 dirty="0"/>
              <a:t>x2300</a:t>
            </a:r>
          </a:p>
        </p:txBody>
      </p:sp>
      <p:cxnSp>
        <p:nvCxnSpPr>
          <p:cNvPr id="218138" name="AutoShape 1050"/>
          <p:cNvCxnSpPr>
            <a:cxnSpLocks noChangeShapeType="1"/>
          </p:cNvCxnSpPr>
          <p:nvPr/>
        </p:nvCxnSpPr>
        <p:spPr bwMode="auto">
          <a:xfrm>
            <a:off x="8001000" y="2930325"/>
            <a:ext cx="1447800" cy="9906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8139" name="Text Box 1051"/>
          <p:cNvSpPr txBox="1">
            <a:spLocks noChangeArrowheads="1"/>
          </p:cNvSpPr>
          <p:nvPr/>
        </p:nvSpPr>
        <p:spPr bwMode="auto">
          <a:xfrm>
            <a:off x="8376090" y="5260775"/>
            <a:ext cx="742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 dirty="0"/>
              <a:t>x2315</a:t>
            </a:r>
          </a:p>
        </p:txBody>
      </p:sp>
      <p:sp>
        <p:nvSpPr>
          <p:cNvPr id="218140" name="Rectangle 1052"/>
          <p:cNvSpPr>
            <a:spLocks noChangeArrowheads="1"/>
          </p:cNvSpPr>
          <p:nvPr/>
        </p:nvSpPr>
        <p:spPr bwMode="auto">
          <a:xfrm>
            <a:off x="9067800" y="5216325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urier New" charset="0"/>
              </a:rPr>
              <a:t>RTI</a:t>
            </a:r>
          </a:p>
        </p:txBody>
      </p:sp>
      <p:sp>
        <p:nvSpPr>
          <p:cNvPr id="218141" name="Text Box 1053"/>
          <p:cNvSpPr txBox="1">
            <a:spLocks noChangeArrowheads="1"/>
          </p:cNvSpPr>
          <p:nvPr/>
        </p:nvSpPr>
        <p:spPr bwMode="auto">
          <a:xfrm>
            <a:off x="6242490" y="3812975"/>
            <a:ext cx="7425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600" dirty="0"/>
              <a:t>x2210</a:t>
            </a:r>
          </a:p>
        </p:txBody>
      </p:sp>
      <p:sp>
        <p:nvSpPr>
          <p:cNvPr id="218142" name="Rectangle 1054"/>
          <p:cNvSpPr>
            <a:spLocks noChangeArrowheads="1"/>
          </p:cNvSpPr>
          <p:nvPr/>
        </p:nvSpPr>
        <p:spPr bwMode="auto">
          <a:xfrm>
            <a:off x="6934200" y="3768525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urier New" charset="0"/>
              </a:rPr>
              <a:t>RTI</a:t>
            </a:r>
          </a:p>
        </p:txBody>
      </p:sp>
      <p:cxnSp>
        <p:nvCxnSpPr>
          <p:cNvPr id="218143" name="AutoShape 1055"/>
          <p:cNvCxnSpPr>
            <a:cxnSpLocks noChangeShapeType="1"/>
          </p:cNvCxnSpPr>
          <p:nvPr/>
        </p:nvCxnSpPr>
        <p:spPr bwMode="auto">
          <a:xfrm rot="10800000">
            <a:off x="8001000" y="3235125"/>
            <a:ext cx="1066800" cy="21336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8146" name="AutoShape 1058"/>
          <p:cNvCxnSpPr>
            <a:cxnSpLocks noChangeShapeType="1"/>
          </p:cNvCxnSpPr>
          <p:nvPr/>
        </p:nvCxnSpPr>
        <p:spPr bwMode="auto">
          <a:xfrm rot="10800000">
            <a:off x="5638800" y="3463725"/>
            <a:ext cx="1295400" cy="4572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CE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8147" name="Line 1059"/>
          <p:cNvSpPr>
            <a:spLocks noChangeShapeType="1"/>
          </p:cNvSpPr>
          <p:nvPr/>
        </p:nvSpPr>
        <p:spPr bwMode="auto">
          <a:xfrm>
            <a:off x="1981200" y="414952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8148" name="Text Box 1060"/>
          <p:cNvSpPr txBox="1">
            <a:spLocks noChangeArrowheads="1"/>
          </p:cNvSpPr>
          <p:nvPr/>
        </p:nvSpPr>
        <p:spPr bwMode="auto">
          <a:xfrm>
            <a:off x="1796238" y="1939726"/>
            <a:ext cx="13644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/>
              <a:t>Saved.SSP</a:t>
            </a:r>
          </a:p>
        </p:txBody>
      </p:sp>
      <p:sp>
        <p:nvSpPr>
          <p:cNvPr id="218149" name="Line 1061"/>
          <p:cNvSpPr>
            <a:spLocks noChangeShapeType="1"/>
          </p:cNvSpPr>
          <p:nvPr/>
        </p:nvSpPr>
        <p:spPr bwMode="auto">
          <a:xfrm flipV="1">
            <a:off x="1981200" y="2320725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84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587DD0F-0574-D547-9D72-85214C36C4CB}"/>
              </a:ext>
            </a:extLst>
          </p:cNvPr>
          <p:cNvSpPr txBox="1"/>
          <p:nvPr/>
        </p:nvSpPr>
        <p:spPr>
          <a:xfrm>
            <a:off x="378885" y="1710047"/>
            <a:ext cx="19579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Big deal:  Note the microcode is </a:t>
            </a:r>
            <a:r>
              <a:rPr lang="en-US" sz="1600" b="1" i="1" dirty="0">
                <a:solidFill>
                  <a:srgbClr val="FF0000"/>
                </a:solidFill>
              </a:rPr>
              <a:t>never</a:t>
            </a:r>
            <a:r>
              <a:rPr lang="en-US" sz="1600" dirty="0">
                <a:solidFill>
                  <a:srgbClr val="FF0000"/>
                </a:solidFill>
              </a:rPr>
              <a:t> interrupted; it takes a programmed branch in FETCH1 at the INT signal to save state and change the PC, so it appears the machine instructions have been interrupted!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C0237-21DF-DB4A-B461-4DA7B1AFF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5339" y="2565070"/>
            <a:ext cx="8776366" cy="39881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Stops the </a:t>
            </a:r>
            <a:r>
              <a:rPr lang="en-US" dirty="0" err="1"/>
              <a:t>microsequencer</a:t>
            </a:r>
            <a:r>
              <a:rPr lang="en-US" dirty="0"/>
              <a:t> and transfers control to the interrupt sequencer FSM</a:t>
            </a:r>
          </a:p>
          <a:p>
            <a:r>
              <a:rPr lang="en-US" dirty="0"/>
              <a:t>Interrupts the microcode, saves all data path registers into a duplicate set of registers, transfers control to the interrupt handler (ISR) address in the interrupt vector table, and on return restores all data path registers before resuming at the interrupted </a:t>
            </a:r>
            <a:r>
              <a:rPr lang="en-US" dirty="0" err="1"/>
              <a:t>microsequencer</a:t>
            </a:r>
            <a:r>
              <a:rPr lang="en-US" dirty="0"/>
              <a:t> state</a:t>
            </a:r>
          </a:p>
          <a:p>
            <a:r>
              <a:rPr lang="en-US" dirty="0"/>
              <a:t>Waits until the </a:t>
            </a:r>
            <a:r>
              <a:rPr lang="en-US" dirty="0" err="1"/>
              <a:t>microsequencer</a:t>
            </a:r>
            <a:r>
              <a:rPr lang="en-US" dirty="0"/>
              <a:t> reaches the first FETCH state to branch to interrupt-handling microcode which saves the user-visible state on the system stack, changes the PC to point to the interrupt handler (ISR), and branches back to the first FETCH state</a:t>
            </a:r>
          </a:p>
          <a:p>
            <a:r>
              <a:rPr lang="en-US" dirty="0"/>
              <a:t>Something else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F01F1D0-FCD4-8748-8AA2-A6C94DC9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913AA-AE28-DE41-B639-9A0E6FCD53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interrupt signal on the LC-3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0E05C67-8DEC-9C45-9739-5FCD8AF279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1262DDB-794B-0D49-96FC-4407D799E01E}"/>
              </a:ext>
            </a:extLst>
          </p:cNvPr>
          <p:cNvSpPr/>
          <p:nvPr/>
        </p:nvSpPr>
        <p:spPr>
          <a:xfrm>
            <a:off x="1662545" y="4655335"/>
            <a:ext cx="712794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5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2485" y="1385888"/>
            <a:ext cx="9298516" cy="54721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Most of this we’ll save for CS 2200, but...</a:t>
            </a:r>
          </a:p>
          <a:p>
            <a:r>
              <a:rPr lang="en-US" dirty="0"/>
              <a:t>Just how are we going to ask the Operating System to do things for us?</a:t>
            </a:r>
          </a:p>
          <a:p>
            <a:r>
              <a:rPr lang="en-US" dirty="0"/>
              <a:t>Turns out that something like a subroutine call would work, but...</a:t>
            </a:r>
          </a:p>
          <a:p>
            <a:r>
              <a:rPr lang="en-US" dirty="0"/>
              <a:t>We don’t know where the operating system will be stored in memory (or at least we don’t know where the service procedure we want is stored) and we only have user-mode privileges</a:t>
            </a:r>
          </a:p>
          <a:p>
            <a:r>
              <a:rPr lang="en-US" dirty="0"/>
              <a:t>So how can we call it?</a:t>
            </a:r>
          </a:p>
          <a:p>
            <a:r>
              <a:rPr lang="en-US" dirty="0"/>
              <a:t>We’ll use a special instruction, TRAP</a:t>
            </a:r>
          </a:p>
          <a:p>
            <a:pPr lvl="1"/>
            <a:r>
              <a:rPr lang="en-US" dirty="0"/>
              <a:t>It will jump indirectly through a table provided by the operating system</a:t>
            </a:r>
          </a:p>
          <a:p>
            <a:pPr lvl="1"/>
            <a:r>
              <a:rPr lang="en-US" dirty="0"/>
              <a:t>It will elevate our privileges to supervisor mode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5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TRAP vs JSR(R)</a:t>
            </a:r>
          </a:p>
        </p:txBody>
      </p:sp>
      <p:sp>
        <p:nvSpPr>
          <p:cNvPr id="33794" name="Rectangle 4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TRAP</a:t>
            </a:r>
          </a:p>
          <a:p>
            <a:pPr lvl="1" eaLnBrk="1" hangingPunct="1"/>
            <a:r>
              <a:rPr lang="en-US" dirty="0">
                <a:latin typeface="Arial" charset="0"/>
              </a:rPr>
              <a:t>Uses trap vector table</a:t>
            </a:r>
          </a:p>
          <a:p>
            <a:pPr lvl="2" eaLnBrk="1" hangingPunct="1"/>
            <a:r>
              <a:rPr lang="en-US" dirty="0">
                <a:latin typeface="Arial" charset="0"/>
              </a:rPr>
              <a:t>(Can call from anywhere)</a:t>
            </a:r>
          </a:p>
          <a:p>
            <a:pPr lvl="2" eaLnBrk="1" hangingPunct="1"/>
            <a:r>
              <a:rPr lang="en-US" dirty="0">
                <a:latin typeface="Arial" charset="0"/>
              </a:rPr>
              <a:t>(TV table is loaded by the OS)</a:t>
            </a:r>
          </a:p>
          <a:p>
            <a:pPr lvl="1" eaLnBrk="1" hangingPunct="1"/>
            <a:r>
              <a:rPr lang="en-US" dirty="0">
                <a:latin typeface="Arial" charset="0"/>
              </a:rPr>
              <a:t>Normally calls system functions</a:t>
            </a:r>
          </a:p>
          <a:p>
            <a:pPr lvl="2" eaLnBrk="1" hangingPunct="1"/>
            <a:r>
              <a:rPr lang="en-US" dirty="0">
                <a:latin typeface="Arial" charset="0"/>
              </a:rPr>
              <a:t>I/O, resource sharing, etc.</a:t>
            </a:r>
          </a:p>
          <a:p>
            <a:pPr lvl="1" eaLnBrk="1" hangingPunct="1"/>
            <a:r>
              <a:rPr lang="en-US" dirty="0">
                <a:latin typeface="Arial" charset="0"/>
              </a:rPr>
              <a:t>Written very carefully!</a:t>
            </a:r>
          </a:p>
          <a:p>
            <a:pPr lvl="1" eaLnBrk="1" hangingPunct="1"/>
            <a:r>
              <a:rPr lang="en-US" dirty="0">
                <a:latin typeface="Arial" charset="0"/>
              </a:rPr>
              <a:t>If in user state, switch to supervisor state to allow privileged action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JSR(R)</a:t>
            </a:r>
          </a:p>
          <a:p>
            <a:pPr lvl="1" eaLnBrk="1" hangingPunct="1"/>
            <a:r>
              <a:rPr lang="en-US" dirty="0">
                <a:latin typeface="Arial" charset="0"/>
              </a:rPr>
              <a:t>Nearby (JSR)</a:t>
            </a:r>
          </a:p>
          <a:p>
            <a:pPr lvl="1" eaLnBrk="1" hangingPunct="1"/>
            <a:r>
              <a:rPr lang="en-US" dirty="0">
                <a:latin typeface="Arial" charset="0"/>
              </a:rPr>
              <a:t>Anywhere (JSRR)</a:t>
            </a:r>
          </a:p>
          <a:p>
            <a:pPr lvl="2" eaLnBrk="1" hangingPunct="1"/>
            <a:r>
              <a:rPr lang="en-US" dirty="0">
                <a:latin typeface="Arial" charset="0"/>
              </a:rPr>
              <a:t>with some work</a:t>
            </a:r>
          </a:p>
          <a:p>
            <a:pPr lvl="1" eaLnBrk="1" hangingPunct="1"/>
            <a:r>
              <a:rPr lang="en-US" dirty="0">
                <a:latin typeface="Arial" charset="0"/>
              </a:rPr>
              <a:t>Routine abstraction</a:t>
            </a:r>
          </a:p>
          <a:p>
            <a:pPr lvl="1" eaLnBrk="1" hangingPunct="1"/>
            <a:r>
              <a:rPr lang="en-US" dirty="0">
                <a:latin typeface="Arial" charset="0"/>
              </a:rPr>
              <a:t>Code reuse</a:t>
            </a:r>
            <a:r>
              <a:rPr lang="en-US">
                <a:latin typeface="Arial" charset="0"/>
              </a:rPr>
              <a:t>/libraries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No protection mechanism</a:t>
            </a:r>
          </a:p>
        </p:txBody>
      </p:sp>
    </p:spTree>
    <p:extLst>
      <p:ext uri="{BB962C8B-B14F-4D97-AF65-F5344CB8AC3E}">
        <p14:creationId xmlns:p14="http://schemas.microsoft.com/office/powerpoint/2010/main" val="2568681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LC-3 TRAP Mechanism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2512485" y="1385888"/>
            <a:ext cx="8460316" cy="5319712"/>
          </a:xfrm>
        </p:spPr>
        <p:txBody>
          <a:bodyPr>
            <a:normAutofit fontScale="92500"/>
          </a:bodyPr>
          <a:lstStyle/>
          <a:p>
            <a:pPr>
              <a:spcBef>
                <a:spcPts val="500"/>
              </a:spcBef>
              <a:defRPr/>
            </a:pPr>
            <a:r>
              <a:rPr lang="en-US" i="1" dirty="0">
                <a:solidFill>
                  <a:srgbClr val="CE0000"/>
                </a:solidFill>
              </a:rPr>
              <a:t>1. A set of service routines.</a:t>
            </a:r>
            <a:endParaRPr lang="en-US" dirty="0"/>
          </a:p>
          <a:p>
            <a:pPr lvl="1">
              <a:spcBef>
                <a:spcPts val="500"/>
              </a:spcBef>
              <a:defRPr/>
            </a:pPr>
            <a:r>
              <a:rPr lang="en-US" dirty="0"/>
              <a:t>They are part of operating system </a:t>
            </a:r>
            <a:r>
              <a:rPr lang="mr-IN" dirty="0"/>
              <a:t>–</a:t>
            </a:r>
            <a:r>
              <a:rPr lang="en-US" dirty="0"/>
              <a:t> service routines start at arbitrary addresses within the OS</a:t>
            </a:r>
            <a:br>
              <a:rPr lang="en-US" dirty="0"/>
            </a:br>
            <a:r>
              <a:rPr lang="en-US" dirty="0"/>
              <a:t> </a:t>
            </a:r>
            <a:r>
              <a:rPr lang="en-US" sz="1600" dirty="0"/>
              <a:t>(convention is that system code lives between x0200 and x3000)</a:t>
            </a:r>
            <a:endParaRPr lang="en-US" dirty="0"/>
          </a:p>
          <a:p>
            <a:pPr lvl="1">
              <a:spcBef>
                <a:spcPts val="500"/>
              </a:spcBef>
              <a:defRPr/>
            </a:pPr>
            <a:r>
              <a:rPr lang="en-US" dirty="0"/>
              <a:t>Supports up to 256 service routines</a:t>
            </a:r>
          </a:p>
          <a:p>
            <a:pPr>
              <a:spcBef>
                <a:spcPts val="500"/>
              </a:spcBef>
              <a:defRPr/>
            </a:pPr>
            <a:r>
              <a:rPr lang="en-US" i="1" dirty="0">
                <a:solidFill>
                  <a:srgbClr val="CE0000"/>
                </a:solidFill>
              </a:rPr>
              <a:t>2. Using a table of starting addresses.</a:t>
            </a:r>
            <a:endParaRPr lang="en-US" dirty="0"/>
          </a:p>
          <a:p>
            <a:pPr lvl="1">
              <a:spcBef>
                <a:spcPts val="500"/>
              </a:spcBef>
              <a:defRPr/>
            </a:pPr>
            <a:r>
              <a:rPr lang="en-US" dirty="0"/>
              <a:t>Stored at </a:t>
            </a:r>
            <a:r>
              <a:rPr lang="en-US" dirty="0">
                <a:solidFill>
                  <a:srgbClr val="009900"/>
                </a:solidFill>
              </a:rPr>
              <a:t>x0000</a:t>
            </a:r>
            <a:r>
              <a:rPr lang="en-US" dirty="0"/>
              <a:t> through </a:t>
            </a:r>
            <a:r>
              <a:rPr lang="en-US" dirty="0">
                <a:solidFill>
                  <a:srgbClr val="009900"/>
                </a:solidFill>
              </a:rPr>
              <a:t>x00FF</a:t>
            </a:r>
            <a:r>
              <a:rPr lang="en-US" dirty="0"/>
              <a:t> in memory</a:t>
            </a:r>
          </a:p>
          <a:p>
            <a:pPr lvl="1">
              <a:spcBef>
                <a:spcPts val="500"/>
              </a:spcBef>
              <a:defRPr/>
            </a:pPr>
            <a:r>
              <a:rPr lang="en-US" dirty="0"/>
              <a:t>Called </a:t>
            </a:r>
            <a:r>
              <a:rPr lang="en-US" dirty="0">
                <a:solidFill>
                  <a:schemeClr val="accent2"/>
                </a:solidFill>
              </a:rPr>
              <a:t>System Control Block</a:t>
            </a:r>
            <a:r>
              <a:rPr lang="en-US" dirty="0"/>
              <a:t> in some architectures</a:t>
            </a:r>
          </a:p>
          <a:p>
            <a:pPr lvl="1">
              <a:spcBef>
                <a:spcPts val="500"/>
              </a:spcBef>
              <a:defRPr/>
            </a:pPr>
            <a:r>
              <a:rPr lang="en-US" dirty="0"/>
              <a:t>Initialized by the operating system</a:t>
            </a:r>
          </a:p>
          <a:p>
            <a:pPr>
              <a:spcBef>
                <a:spcPts val="500"/>
              </a:spcBef>
              <a:defRPr/>
            </a:pPr>
            <a:r>
              <a:rPr lang="en-US" i="1" dirty="0">
                <a:solidFill>
                  <a:srgbClr val="CE0000"/>
                </a:solidFill>
              </a:rPr>
              <a:t>3. TRAP instruction.</a:t>
            </a:r>
            <a:endParaRPr lang="en-US" dirty="0"/>
          </a:p>
          <a:p>
            <a:pPr lvl="1">
              <a:spcBef>
                <a:spcPts val="500"/>
              </a:spcBef>
              <a:defRPr/>
            </a:pPr>
            <a:r>
              <a:rPr lang="en-US" dirty="0"/>
              <a:t>Used by program to transfer control to an operating system routine</a:t>
            </a:r>
          </a:p>
          <a:p>
            <a:pPr lvl="1">
              <a:spcBef>
                <a:spcPts val="500"/>
              </a:spcBef>
              <a:defRPr/>
            </a:pPr>
            <a:r>
              <a:rPr lang="en-US" dirty="0"/>
              <a:t>8-bit trap vector names one of the 256 service routines</a:t>
            </a:r>
          </a:p>
          <a:p>
            <a:pPr lvl="1">
              <a:spcBef>
                <a:spcPts val="500"/>
              </a:spcBef>
              <a:defRPr/>
            </a:pPr>
            <a:r>
              <a:rPr lang="en-US" dirty="0"/>
              <a:t>Saves PSR and PC on via the R6 stack and gains privilege just like Interrupts</a:t>
            </a:r>
          </a:p>
        </p:txBody>
      </p:sp>
    </p:spTree>
    <p:extLst>
      <p:ext uri="{BB962C8B-B14F-4D97-AF65-F5344CB8AC3E}">
        <p14:creationId xmlns:p14="http://schemas.microsoft.com/office/powerpoint/2010/main" val="876129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TRAP Instruction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2279375"/>
            <a:ext cx="8686800" cy="44792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E0000"/>
                </a:solidFill>
              </a:rPr>
              <a:t>Trap vector</a:t>
            </a:r>
            <a:endParaRPr lang="en-US" dirty="0"/>
          </a:p>
          <a:p>
            <a:pPr lvl="1">
              <a:defRPr/>
            </a:pPr>
            <a:r>
              <a:rPr lang="en-US" dirty="0"/>
              <a:t>identifies the address of the system call to invoke</a:t>
            </a:r>
          </a:p>
          <a:p>
            <a:pPr lvl="1">
              <a:defRPr/>
            </a:pPr>
            <a:r>
              <a:rPr lang="en-US" dirty="0"/>
              <a:t>8-bit index into Trap Vector Table</a:t>
            </a:r>
          </a:p>
          <a:p>
            <a:pPr lvl="2">
              <a:defRPr/>
            </a:pPr>
            <a:r>
              <a:rPr lang="en-US" dirty="0"/>
              <a:t>in LC-3, this table is stored in memory at </a:t>
            </a:r>
            <a:r>
              <a:rPr lang="en-US" dirty="0">
                <a:solidFill>
                  <a:schemeClr val="accent2"/>
                </a:solidFill>
              </a:rPr>
              <a:t>0x0000 – 0x00FF</a:t>
            </a:r>
          </a:p>
          <a:p>
            <a:pPr lvl="2">
              <a:defRPr/>
            </a:pPr>
            <a:r>
              <a:rPr lang="en-US" dirty="0"/>
              <a:t>8-bit trap vector is zero-extended into 16-bit memory address</a:t>
            </a:r>
          </a:p>
        </p:txBody>
      </p:sp>
      <p:pic>
        <p:nvPicPr>
          <p:cNvPr id="12292" name="Picture 5" descr="C:\Documents and Settings\Greg Byrd\My Documents\ece206\mh-slides\ch09\ch09-trap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497003"/>
            <a:ext cx="68818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86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Operating System Machine Layer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2512485" y="1385888"/>
            <a:ext cx="9298516" cy="524351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lang="en-US" dirty="0"/>
              <a:t>Operating Systems are about sharing resources and protecting users from themselves and others.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lang="en-US" dirty="0"/>
              <a:t>Certain operations require </a:t>
            </a:r>
            <a:r>
              <a:rPr lang="en-US" dirty="0">
                <a:solidFill>
                  <a:srgbClr val="009900"/>
                </a:solidFill>
              </a:rPr>
              <a:t>specialized knowledge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>
                <a:solidFill>
                  <a:srgbClr val="009900"/>
                </a:solidFill>
              </a:rPr>
              <a:t>protection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dirty="0"/>
              <a:t>Specific knowledge of I/O device registers and the sequence of operations needed to use them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dirty="0"/>
              <a:t>I/O and memory resources shared among multiple users/programs; a mistake could affect lots of other users/processes!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lang="en-US" dirty="0"/>
              <a:t>Not every programmer knows (or wants to know)</a:t>
            </a:r>
            <a:br>
              <a:rPr lang="en-US" dirty="0"/>
            </a:br>
            <a:r>
              <a:rPr lang="en-US" dirty="0"/>
              <a:t>this level of detail, so we abstract them in an Operating System Machine Layer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lang="en-US" dirty="0"/>
              <a:t>We transparently provide service to I/O devices and we notify user programs of unexpected situations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lang="en-US" dirty="0"/>
              <a:t>We provide </a:t>
            </a:r>
            <a:r>
              <a:rPr lang="en-US" i="1" dirty="0">
                <a:solidFill>
                  <a:srgbClr val="CE0000"/>
                </a:solidFill>
              </a:rPr>
              <a:t>service routines</a:t>
            </a:r>
            <a:r>
              <a:rPr lang="en-US" i="1" dirty="0"/>
              <a:t> </a:t>
            </a:r>
            <a:r>
              <a:rPr lang="en-US" dirty="0"/>
              <a:t>or</a:t>
            </a:r>
            <a:r>
              <a:rPr lang="en-US" i="1" dirty="0"/>
              <a:t> </a:t>
            </a:r>
            <a:r>
              <a:rPr lang="en-US" i="1" dirty="0">
                <a:solidFill>
                  <a:srgbClr val="CE0000"/>
                </a:solidFill>
              </a:rPr>
              <a:t>system calls</a:t>
            </a:r>
            <a:r>
              <a:rPr lang="en-US" dirty="0"/>
              <a:t> (as part of operating system) to safely and conveniently perform low-level, </a:t>
            </a:r>
            <a:r>
              <a:rPr lang="en-US" u="sng" dirty="0"/>
              <a:t>privileged</a:t>
            </a:r>
            <a:r>
              <a:rPr lang="en-US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3012569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LC-3 Trap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8853" y="1413165"/>
            <a:ext cx="5092148" cy="4828609"/>
          </a:xfrm>
        </p:spPr>
        <p:txBody>
          <a:bodyPr/>
          <a:lstStyle/>
          <a:p>
            <a:r>
              <a:rPr lang="en-US" dirty="0"/>
              <a:t>That’s a lot of words! What do they mean!</a:t>
            </a:r>
          </a:p>
          <a:p>
            <a:r>
              <a:rPr lang="en-US" dirty="0"/>
              <a:t>Think of TRAP as a special </a:t>
            </a:r>
            <a:r>
              <a:rPr lang="en-US" b="1" i="1" dirty="0"/>
              <a:t>indirect</a:t>
            </a:r>
            <a:r>
              <a:rPr lang="en-US" dirty="0"/>
              <a:t> JSR with a choice of memory location from 0 through 255 (i.e. let’s call that </a:t>
            </a:r>
            <a:r>
              <a:rPr lang="en-US" i="1" dirty="0" err="1"/>
              <a:t>trapvect</a:t>
            </a:r>
            <a:r>
              <a:rPr lang="en-US" dirty="0"/>
              <a:t>).</a:t>
            </a:r>
          </a:p>
          <a:p>
            <a:r>
              <a:rPr lang="en-US" dirty="0"/>
              <a:t>The TRAP instruction saves state just like an Interrupt on the system stack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FF40B2E-4F72-1D43-936D-AF60CA1E1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"/>
          <a:stretch/>
        </p:blipFill>
        <p:spPr bwMode="auto">
          <a:xfrm>
            <a:off x="635725" y="1600899"/>
            <a:ext cx="6083128" cy="365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5525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Trap Vector Table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387F8DC-6CF3-C144-8F73-DFBB78DD6974}"/>
              </a:ext>
            </a:extLst>
          </p:cNvPr>
          <p:cNvGrpSpPr/>
          <p:nvPr/>
        </p:nvGrpSpPr>
        <p:grpSpPr>
          <a:xfrm>
            <a:off x="3203627" y="1514512"/>
            <a:ext cx="3075936" cy="5093191"/>
            <a:chOff x="6618159" y="1699707"/>
            <a:chExt cx="3075936" cy="5093191"/>
          </a:xfrm>
        </p:grpSpPr>
        <p:pic>
          <p:nvPicPr>
            <p:cNvPr id="6147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9"/>
            <a:stretch/>
          </p:blipFill>
          <p:spPr bwMode="auto">
            <a:xfrm>
              <a:off x="6618159" y="1699707"/>
              <a:ext cx="3075936" cy="4561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E25EB28-3270-5442-A672-C4014407254A}"/>
                </a:ext>
              </a:extLst>
            </p:cNvPr>
            <p:cNvSpPr txBox="1"/>
            <p:nvPr/>
          </p:nvSpPr>
          <p:spPr>
            <a:xfrm>
              <a:off x="7367583" y="6423566"/>
              <a:ext cx="2326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Trap Vector Table</a:t>
              </a:r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8180B09-6F1E-294F-95A9-6B7E899F6CC9}"/>
              </a:ext>
            </a:extLst>
          </p:cNvPr>
          <p:cNvSpPr/>
          <p:nvPr/>
        </p:nvSpPr>
        <p:spPr>
          <a:xfrm>
            <a:off x="8636642" y="4819150"/>
            <a:ext cx="1491204" cy="85726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HALT</a:t>
            </a:r>
          </a:p>
          <a:p>
            <a:pPr algn="ctr"/>
            <a:r>
              <a:rPr lang="en-US" dirty="0"/>
              <a:t>subroutine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BD48036-E6E9-C04A-93C7-BB9E7E1732AB}"/>
              </a:ext>
            </a:extLst>
          </p:cNvPr>
          <p:cNvSpPr/>
          <p:nvPr/>
        </p:nvSpPr>
        <p:spPr>
          <a:xfrm>
            <a:off x="8879712" y="3205451"/>
            <a:ext cx="1491204" cy="85726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</a:t>
            </a:r>
          </a:p>
          <a:p>
            <a:pPr algn="ctr"/>
            <a:r>
              <a:rPr lang="en-US" dirty="0"/>
              <a:t>subroutine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FF78BC-327B-9E49-953E-F9595C61B02C}"/>
              </a:ext>
            </a:extLst>
          </p:cNvPr>
          <p:cNvSpPr/>
          <p:nvPr/>
        </p:nvSpPr>
        <p:spPr>
          <a:xfrm>
            <a:off x="8115781" y="1411516"/>
            <a:ext cx="1491204" cy="85726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</a:t>
            </a:r>
          </a:p>
          <a:p>
            <a:pPr algn="ctr"/>
            <a:r>
              <a:rPr lang="en-US" dirty="0"/>
              <a:t>subroutine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8763FF93-9C95-7F4F-B678-9752F334185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279563" y="1840148"/>
            <a:ext cx="1836218" cy="1325597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CF633BA6-AFC2-7B4E-A026-A1134EA6739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279563" y="3634083"/>
            <a:ext cx="2600149" cy="419007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061E0E08-905F-5A46-81EB-A6D58D04B2C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279563" y="4881063"/>
            <a:ext cx="2357079" cy="366719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37D61DB-44C7-2D42-8B87-C9BFBDD67B05}"/>
              </a:ext>
            </a:extLst>
          </p:cNvPr>
          <p:cNvSpPr txBox="1"/>
          <p:nvPr/>
        </p:nvSpPr>
        <p:spPr>
          <a:xfrm>
            <a:off x="8021256" y="2268779"/>
            <a:ext cx="858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x0420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537CEB-2190-E942-8A88-6716BC9D603B}"/>
              </a:ext>
            </a:extLst>
          </p:cNvPr>
          <p:cNvSpPr txBox="1"/>
          <p:nvPr/>
        </p:nvSpPr>
        <p:spPr>
          <a:xfrm>
            <a:off x="8800615" y="4053090"/>
            <a:ext cx="858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x04A0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628E62-4A6C-7F43-BC13-99A4CEF5A5DF}"/>
              </a:ext>
            </a:extLst>
          </p:cNvPr>
          <p:cNvSpPr txBox="1"/>
          <p:nvPr/>
        </p:nvSpPr>
        <p:spPr>
          <a:xfrm>
            <a:off x="8636642" y="5664838"/>
            <a:ext cx="858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x0520</a:t>
            </a:r>
          </a:p>
        </p:txBody>
      </p:sp>
    </p:spTree>
    <p:extLst>
      <p:ext uri="{BB962C8B-B14F-4D97-AF65-F5344CB8AC3E}">
        <p14:creationId xmlns:p14="http://schemas.microsoft.com/office/powerpoint/2010/main" val="3506252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Calling the OUT Subroutine with TRAP</a:t>
            </a:r>
          </a:p>
        </p:txBody>
      </p:sp>
      <p:pic>
        <p:nvPicPr>
          <p:cNvPr id="6147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"/>
          <a:stretch/>
        </p:blipFill>
        <p:spPr bwMode="auto">
          <a:xfrm>
            <a:off x="3433599" y="1509430"/>
            <a:ext cx="5636660" cy="505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6655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Executing a TRAP Instruction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2286000"/>
            <a:ext cx="8229600" cy="44196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Zero extend trapvect8 to 16 bits and load into MAR</a:t>
            </a:r>
          </a:p>
          <a:p>
            <a:pPr eaLnBrk="1" hangingPunct="1"/>
            <a:r>
              <a:rPr lang="en-US">
                <a:latin typeface="Arial" charset="0"/>
              </a:rPr>
              <a:t>Read memory into MDR</a:t>
            </a:r>
          </a:p>
          <a:p>
            <a:pPr eaLnBrk="1" hangingPunct="1"/>
            <a:r>
              <a:rPr lang="en-US">
                <a:latin typeface="Arial" charset="0"/>
              </a:rPr>
              <a:t>R7 </a:t>
            </a:r>
            <a:r>
              <a:rPr lang="en-US">
                <a:latin typeface="Arial" charset="0"/>
                <a:sym typeface="Symbol" charset="0"/>
              </a:rPr>
              <a:t> PC  (The Linkage)</a:t>
            </a:r>
          </a:p>
          <a:p>
            <a:pPr eaLnBrk="1" hangingPunct="1"/>
            <a:r>
              <a:rPr lang="en-US">
                <a:latin typeface="Arial" charset="0"/>
                <a:sym typeface="Symbol" charset="0"/>
              </a:rPr>
              <a:t>PC  MDR</a:t>
            </a:r>
          </a:p>
          <a:p>
            <a:pPr eaLnBrk="1" hangingPunct="1"/>
            <a:endParaRPr lang="en-US">
              <a:latin typeface="Arial" charset="0"/>
              <a:sym typeface="Symbol" charset="0"/>
            </a:endParaRPr>
          </a:p>
          <a:p>
            <a:pPr eaLnBrk="1" hangingPunct="1"/>
            <a:endParaRPr lang="en-US">
              <a:latin typeface="Arial" charset="0"/>
            </a:endParaRPr>
          </a:p>
        </p:txBody>
      </p:sp>
      <p:grpSp>
        <p:nvGrpSpPr>
          <p:cNvPr id="14339" name="Group 4"/>
          <p:cNvGrpSpPr>
            <a:grpSpLocks/>
          </p:cNvGrpSpPr>
          <p:nvPr/>
        </p:nvGrpSpPr>
        <p:grpSpPr bwMode="auto">
          <a:xfrm>
            <a:off x="2514601" y="1524001"/>
            <a:ext cx="6634163" cy="390525"/>
            <a:chOff x="405" y="3434"/>
            <a:chExt cx="4179" cy="246"/>
          </a:xfrm>
        </p:grpSpPr>
        <p:grpSp>
          <p:nvGrpSpPr>
            <p:cNvPr id="14340" name="Group 5"/>
            <p:cNvGrpSpPr>
              <a:grpSpLocks/>
            </p:cNvGrpSpPr>
            <p:nvPr/>
          </p:nvGrpSpPr>
          <p:grpSpPr bwMode="auto">
            <a:xfrm>
              <a:off x="1154" y="3434"/>
              <a:ext cx="856" cy="245"/>
              <a:chOff x="1049" y="2142"/>
              <a:chExt cx="856" cy="245"/>
            </a:xfrm>
          </p:grpSpPr>
          <p:sp>
            <p:nvSpPr>
              <p:cNvPr id="14371" name="Text Box 6"/>
              <p:cNvSpPr txBox="1">
                <a:spLocks noChangeArrowheads="1"/>
              </p:cNvSpPr>
              <p:nvPr/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4372" name="Line 7"/>
              <p:cNvSpPr>
                <a:spLocks noChangeShapeType="1"/>
              </p:cNvSpPr>
              <p:nvPr/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3" name="Line 8"/>
              <p:cNvSpPr>
                <a:spLocks noChangeShapeType="1"/>
              </p:cNvSpPr>
              <p:nvPr/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4" name="Line 9"/>
              <p:cNvSpPr>
                <a:spLocks noChangeShapeType="1"/>
              </p:cNvSpPr>
              <p:nvPr/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5" name="Line 10"/>
              <p:cNvSpPr>
                <a:spLocks noChangeShapeType="1"/>
              </p:cNvSpPr>
              <p:nvPr/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6" name="Line 11"/>
              <p:cNvSpPr>
                <a:spLocks noChangeShapeType="1"/>
              </p:cNvSpPr>
              <p:nvPr/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7" name="Line 12"/>
              <p:cNvSpPr>
                <a:spLocks noChangeShapeType="1"/>
              </p:cNvSpPr>
              <p:nvPr/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41" name="Text Box 13"/>
            <p:cNvSpPr txBox="1">
              <a:spLocks noChangeArrowheads="1"/>
            </p:cNvSpPr>
            <p:nvPr/>
          </p:nvSpPr>
          <p:spPr bwMode="auto">
            <a:xfrm>
              <a:off x="1398" y="3451"/>
              <a:ext cx="37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1111</a:t>
              </a:r>
            </a:p>
          </p:txBody>
        </p:sp>
        <p:grpSp>
          <p:nvGrpSpPr>
            <p:cNvPr id="14342" name="Group 14"/>
            <p:cNvGrpSpPr>
              <a:grpSpLocks/>
            </p:cNvGrpSpPr>
            <p:nvPr/>
          </p:nvGrpSpPr>
          <p:grpSpPr bwMode="auto">
            <a:xfrm>
              <a:off x="2011" y="3434"/>
              <a:ext cx="856" cy="245"/>
              <a:chOff x="1049" y="2142"/>
              <a:chExt cx="856" cy="245"/>
            </a:xfrm>
          </p:grpSpPr>
          <p:sp>
            <p:nvSpPr>
              <p:cNvPr id="14364" name="Text Box 15"/>
              <p:cNvSpPr txBox="1">
                <a:spLocks noChangeArrowheads="1"/>
              </p:cNvSpPr>
              <p:nvPr/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4365" name="Line 16"/>
              <p:cNvSpPr>
                <a:spLocks noChangeShapeType="1"/>
              </p:cNvSpPr>
              <p:nvPr/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6" name="Line 17"/>
              <p:cNvSpPr>
                <a:spLocks noChangeShapeType="1"/>
              </p:cNvSpPr>
              <p:nvPr/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7" name="Line 18"/>
              <p:cNvSpPr>
                <a:spLocks noChangeShapeType="1"/>
              </p:cNvSpPr>
              <p:nvPr/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8" name="Line 19"/>
              <p:cNvSpPr>
                <a:spLocks noChangeShapeType="1"/>
              </p:cNvSpPr>
              <p:nvPr/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9" name="Line 20"/>
              <p:cNvSpPr>
                <a:spLocks noChangeShapeType="1"/>
              </p:cNvSpPr>
              <p:nvPr/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0" name="Line 21"/>
              <p:cNvSpPr>
                <a:spLocks noChangeShapeType="1"/>
              </p:cNvSpPr>
              <p:nvPr/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43" name="Text Box 22"/>
            <p:cNvSpPr txBox="1">
              <a:spLocks noChangeArrowheads="1"/>
            </p:cNvSpPr>
            <p:nvPr/>
          </p:nvSpPr>
          <p:spPr bwMode="auto">
            <a:xfrm>
              <a:off x="2241" y="3451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</a:t>
              </a:r>
            </a:p>
          </p:txBody>
        </p:sp>
        <p:grpSp>
          <p:nvGrpSpPr>
            <p:cNvPr id="14344" name="Group 23"/>
            <p:cNvGrpSpPr>
              <a:grpSpLocks/>
            </p:cNvGrpSpPr>
            <p:nvPr/>
          </p:nvGrpSpPr>
          <p:grpSpPr bwMode="auto">
            <a:xfrm>
              <a:off x="2870" y="3434"/>
              <a:ext cx="1714" cy="246"/>
              <a:chOff x="2870" y="3436"/>
              <a:chExt cx="1714" cy="246"/>
            </a:xfrm>
          </p:grpSpPr>
          <p:sp>
            <p:nvSpPr>
              <p:cNvPr id="14347" name="Text Box 24"/>
              <p:cNvSpPr txBox="1">
                <a:spLocks noChangeArrowheads="1"/>
              </p:cNvSpPr>
              <p:nvPr/>
            </p:nvSpPr>
            <p:spPr bwMode="auto">
              <a:xfrm>
                <a:off x="2870" y="3436"/>
                <a:ext cx="171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4348" name="Line 25"/>
              <p:cNvSpPr>
                <a:spLocks noChangeShapeType="1"/>
              </p:cNvSpPr>
              <p:nvPr/>
            </p:nvSpPr>
            <p:spPr bwMode="auto">
              <a:xfrm>
                <a:off x="4154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49" name="Line 26"/>
              <p:cNvSpPr>
                <a:spLocks noChangeShapeType="1"/>
              </p:cNvSpPr>
              <p:nvPr/>
            </p:nvSpPr>
            <p:spPr bwMode="auto">
              <a:xfrm>
                <a:off x="4154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0" name="Line 27"/>
              <p:cNvSpPr>
                <a:spLocks noChangeShapeType="1"/>
              </p:cNvSpPr>
              <p:nvPr/>
            </p:nvSpPr>
            <p:spPr bwMode="auto">
              <a:xfrm>
                <a:off x="3940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1" name="Line 28"/>
              <p:cNvSpPr>
                <a:spLocks noChangeShapeType="1"/>
              </p:cNvSpPr>
              <p:nvPr/>
            </p:nvSpPr>
            <p:spPr bwMode="auto">
              <a:xfrm>
                <a:off x="3940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2" name="Line 29"/>
              <p:cNvSpPr>
                <a:spLocks noChangeShapeType="1"/>
              </p:cNvSpPr>
              <p:nvPr/>
            </p:nvSpPr>
            <p:spPr bwMode="auto">
              <a:xfrm>
                <a:off x="3084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3" name="Line 30"/>
              <p:cNvSpPr>
                <a:spLocks noChangeShapeType="1"/>
              </p:cNvSpPr>
              <p:nvPr/>
            </p:nvSpPr>
            <p:spPr bwMode="auto">
              <a:xfrm>
                <a:off x="3084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4" name="Line 31"/>
              <p:cNvSpPr>
                <a:spLocks noChangeShapeType="1"/>
              </p:cNvSpPr>
              <p:nvPr/>
            </p:nvSpPr>
            <p:spPr bwMode="auto">
              <a:xfrm>
                <a:off x="3298" y="3437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5" name="Line 32"/>
              <p:cNvSpPr>
                <a:spLocks noChangeShapeType="1"/>
              </p:cNvSpPr>
              <p:nvPr/>
            </p:nvSpPr>
            <p:spPr bwMode="auto">
              <a:xfrm>
                <a:off x="3298" y="362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6" name="Line 33"/>
              <p:cNvSpPr>
                <a:spLocks noChangeShapeType="1"/>
              </p:cNvSpPr>
              <p:nvPr/>
            </p:nvSpPr>
            <p:spPr bwMode="auto">
              <a:xfrm>
                <a:off x="3512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7" name="Line 34"/>
              <p:cNvSpPr>
                <a:spLocks noChangeShapeType="1"/>
              </p:cNvSpPr>
              <p:nvPr/>
            </p:nvSpPr>
            <p:spPr bwMode="auto">
              <a:xfrm>
                <a:off x="3512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8" name="Line 35"/>
              <p:cNvSpPr>
                <a:spLocks noChangeShapeType="1"/>
              </p:cNvSpPr>
              <p:nvPr/>
            </p:nvSpPr>
            <p:spPr bwMode="auto">
              <a:xfrm>
                <a:off x="3726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9" name="Line 36"/>
              <p:cNvSpPr>
                <a:spLocks noChangeShapeType="1"/>
              </p:cNvSpPr>
              <p:nvPr/>
            </p:nvSpPr>
            <p:spPr bwMode="auto">
              <a:xfrm>
                <a:off x="3726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0" name="Line 37"/>
              <p:cNvSpPr>
                <a:spLocks noChangeShapeType="1"/>
              </p:cNvSpPr>
              <p:nvPr/>
            </p:nvSpPr>
            <p:spPr bwMode="auto">
              <a:xfrm>
                <a:off x="4582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1" name="Line 38"/>
              <p:cNvSpPr>
                <a:spLocks noChangeShapeType="1"/>
              </p:cNvSpPr>
              <p:nvPr/>
            </p:nvSpPr>
            <p:spPr bwMode="auto">
              <a:xfrm>
                <a:off x="4582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2" name="Line 39"/>
              <p:cNvSpPr>
                <a:spLocks noChangeShapeType="1"/>
              </p:cNvSpPr>
              <p:nvPr/>
            </p:nvSpPr>
            <p:spPr bwMode="auto">
              <a:xfrm>
                <a:off x="4368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3" name="Line 40"/>
              <p:cNvSpPr>
                <a:spLocks noChangeShapeType="1"/>
              </p:cNvSpPr>
              <p:nvPr/>
            </p:nvSpPr>
            <p:spPr bwMode="auto">
              <a:xfrm>
                <a:off x="4368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45" name="Text Box 41"/>
            <p:cNvSpPr txBox="1">
              <a:spLocks noChangeArrowheads="1"/>
            </p:cNvSpPr>
            <p:nvPr/>
          </p:nvSpPr>
          <p:spPr bwMode="auto">
            <a:xfrm>
              <a:off x="3408" y="3451"/>
              <a:ext cx="6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trapvect8</a:t>
              </a:r>
            </a:p>
          </p:txBody>
        </p:sp>
        <p:sp>
          <p:nvSpPr>
            <p:cNvPr id="14346" name="Text Box 42"/>
            <p:cNvSpPr txBox="1">
              <a:spLocks noChangeArrowheads="1"/>
            </p:cNvSpPr>
            <p:nvPr/>
          </p:nvSpPr>
          <p:spPr bwMode="auto">
            <a:xfrm>
              <a:off x="405" y="3451"/>
              <a:ext cx="4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TRAP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5668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Common LC-3 Trap Numbers</a:t>
            </a:r>
          </a:p>
        </p:txBody>
      </p:sp>
      <p:grpSp>
        <p:nvGrpSpPr>
          <p:cNvPr id="49154" name="Group 4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2724151" y="1993901"/>
            <a:ext cx="6634163" cy="390525"/>
            <a:chOff x="405" y="3434"/>
            <a:chExt cx="4179" cy="246"/>
          </a:xfrm>
        </p:grpSpPr>
        <p:grpSp>
          <p:nvGrpSpPr>
            <p:cNvPr id="49173" name="Group 5"/>
            <p:cNvGrpSpPr>
              <a:grpSpLocks/>
            </p:cNvGrpSpPr>
            <p:nvPr/>
          </p:nvGrpSpPr>
          <p:grpSpPr bwMode="auto">
            <a:xfrm>
              <a:off x="1154" y="3434"/>
              <a:ext cx="856" cy="245"/>
              <a:chOff x="1049" y="2142"/>
              <a:chExt cx="856" cy="245"/>
            </a:xfrm>
          </p:grpSpPr>
          <p:sp>
            <p:nvSpPr>
              <p:cNvPr id="49204" name="Text Box 6"/>
              <p:cNvSpPr txBox="1"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9205" name="Line 7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6" name="Line 8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7" name="Line 9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8" name="Line 10"/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9" name="Line 11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10" name="Line 12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9174" name="Text Box 13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398" y="3451"/>
              <a:ext cx="37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1111</a:t>
              </a:r>
            </a:p>
          </p:txBody>
        </p:sp>
        <p:grpSp>
          <p:nvGrpSpPr>
            <p:cNvPr id="49175" name="Group 14"/>
            <p:cNvGrpSpPr>
              <a:grpSpLocks/>
            </p:cNvGrpSpPr>
            <p:nvPr/>
          </p:nvGrpSpPr>
          <p:grpSpPr bwMode="auto">
            <a:xfrm>
              <a:off x="2011" y="3434"/>
              <a:ext cx="856" cy="245"/>
              <a:chOff x="1049" y="2142"/>
              <a:chExt cx="856" cy="245"/>
            </a:xfrm>
          </p:grpSpPr>
          <p:sp>
            <p:nvSpPr>
              <p:cNvPr id="49197" name="Text Box 15"/>
              <p:cNvSpPr txBox="1"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9198" name="Line 16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9" name="Line 17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0" name="Line 18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1" name="Line 19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2" name="Line 20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3" name="Line 21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9176" name="Text Box 22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241" y="3451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</a:t>
              </a:r>
            </a:p>
          </p:txBody>
        </p:sp>
        <p:grpSp>
          <p:nvGrpSpPr>
            <p:cNvPr id="49177" name="Group 23"/>
            <p:cNvGrpSpPr>
              <a:grpSpLocks/>
            </p:cNvGrpSpPr>
            <p:nvPr/>
          </p:nvGrpSpPr>
          <p:grpSpPr bwMode="auto">
            <a:xfrm>
              <a:off x="2870" y="3434"/>
              <a:ext cx="1714" cy="246"/>
              <a:chOff x="2870" y="3436"/>
              <a:chExt cx="1714" cy="246"/>
            </a:xfrm>
          </p:grpSpPr>
          <p:sp>
            <p:nvSpPr>
              <p:cNvPr id="49180" name="Text Box 24"/>
              <p:cNvSpPr txBox="1"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870" y="3436"/>
                <a:ext cx="1714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49181" name="Line 25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4154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2" name="Line 26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4154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3" name="Line 27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3940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4" name="Line 28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3940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5" name="Line 29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3084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6" name="Line 30"/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3084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7" name="Line 31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3298" y="3437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8" name="Line 32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3298" y="362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89" name="Line 33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512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0" name="Line 34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3512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1" name="Line 35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3726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2" name="Line 36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3726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3" name="Line 37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82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4" name="Line 38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82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5" name="Line 39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368" y="343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6" name="Line 40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4368" y="363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9178" name="Text Box 41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408" y="3451"/>
              <a:ext cx="6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trapvect8</a:t>
              </a:r>
            </a:p>
          </p:txBody>
        </p:sp>
        <p:sp>
          <p:nvSpPr>
            <p:cNvPr id="49179" name="Text Box 4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05" y="3451"/>
              <a:ext cx="4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TRAP</a:t>
              </a:r>
            </a:p>
          </p:txBody>
        </p:sp>
      </p:grpSp>
      <p:graphicFrame>
        <p:nvGraphicFramePr>
          <p:cNvPr id="46145" name="Group 65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981200" y="2667000"/>
          <a:ext cx="8229600" cy="3751580"/>
        </p:xfrm>
        <a:graphic>
          <a:graphicData uri="http://schemas.openxmlformats.org/drawingml/2006/table">
            <a:tbl>
              <a:tblPr/>
              <a:tblGrid>
                <a:gridCol w="1507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2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Vector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Routine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mr-I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–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prompt and read a character from the keyboard (R0)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OUT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- output a character to the monitor (R0)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HALT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- halt the program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GETC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el"/>
                          <a:cs typeface="Ariel"/>
                        </a:rPr>
                        <a:t> - read a character from the keyboard (R0)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cs typeface="Courier New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PUTS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el"/>
                          <a:cs typeface="Ariel"/>
                        </a:rPr>
                        <a:t> - output a string, 1 char per word ending with x0000, address in R0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cs typeface="Courier New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PUTSP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el"/>
                          <a:cs typeface="Ariel"/>
                        </a:rPr>
                        <a:t> - output a string, 2 characters per word ending with a word of x0000, address in R0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cs typeface="Courier New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9172" name="Text Box 6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53200" y="6490649"/>
            <a:ext cx="2266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See Table A.2 p 543</a:t>
            </a:r>
          </a:p>
        </p:txBody>
      </p:sp>
    </p:spTree>
    <p:extLst>
      <p:ext uri="{BB962C8B-B14F-4D97-AF65-F5344CB8AC3E}">
        <p14:creationId xmlns:p14="http://schemas.microsoft.com/office/powerpoint/2010/main" val="2443124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Nothing, the processor will stop when it runs out of instructions</a:t>
            </a:r>
          </a:p>
          <a:p>
            <a:r>
              <a:rPr lang="en-US" dirty="0">
                <a:latin typeface="Arial" charset="0"/>
              </a:rPr>
              <a:t>A memory boundary trap will occur</a:t>
            </a:r>
          </a:p>
          <a:p>
            <a:r>
              <a:rPr lang="en-US" dirty="0">
                <a:latin typeface="Arial" charset="0"/>
              </a:rPr>
              <a:t>The processor will start to execute the data in memory words following our program</a:t>
            </a:r>
          </a:p>
          <a:p>
            <a:r>
              <a:rPr lang="en-US" dirty="0">
                <a:latin typeface="Arial" charset="0"/>
              </a:rPr>
              <a:t>Zombies will come after you!</a:t>
            </a:r>
          </a:p>
        </p:txBody>
      </p:sp>
      <p:sp>
        <p:nvSpPr>
          <p:cNvPr id="51201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rial" charset="0"/>
              </a:rPr>
              <a:t>Question???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063A3E-22AC-89E3-B50A-2517D49678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What happens if there is no </a:t>
            </a:r>
            <a:r>
              <a:rPr lang="en-US" b="1" dirty="0">
                <a:latin typeface="Courier New" charset="0"/>
                <a:cs typeface="Courier New" charset="0"/>
              </a:rPr>
              <a:t>HALT</a:t>
            </a:r>
            <a:r>
              <a:rPr lang="en-US" dirty="0">
                <a:latin typeface="Arial" charset="0"/>
              </a:rPr>
              <a:t> instruction in our program?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6B60D-812C-EC25-7E1B-9B16497455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</a:t>
            </a:r>
          </a:p>
          <a:p>
            <a:endParaRPr lang="en-US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4B7275E0-091D-C0F7-DE73-5C19EAAA9D77}"/>
              </a:ext>
            </a:extLst>
          </p:cNvPr>
          <p:cNvSpPr/>
          <p:nvPr/>
        </p:nvSpPr>
        <p:spPr>
          <a:xfrm>
            <a:off x="867508" y="4736123"/>
            <a:ext cx="1242646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2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Stopping the Clock</a:t>
            </a:r>
          </a:p>
        </p:txBody>
      </p:sp>
      <p:sp>
        <p:nvSpPr>
          <p:cNvPr id="65539" name="Rectangle 2051"/>
          <p:cNvSpPr>
            <a:spLocks noGrp="1" noChangeArrowheads="1"/>
          </p:cNvSpPr>
          <p:nvPr>
            <p:ph idx="1"/>
          </p:nvPr>
        </p:nvSpPr>
        <p:spPr>
          <a:xfrm>
            <a:off x="936886" y="1224666"/>
            <a:ext cx="6303363" cy="550545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cs typeface="+mn-cs"/>
              </a:rPr>
              <a:t>The LC-3 FSM will repeat its instruction processing sequence as long as the clock is running.</a:t>
            </a:r>
          </a:p>
          <a:p>
            <a:pPr lvl="1">
              <a:defRPr/>
            </a:pPr>
            <a:r>
              <a:rPr lang="en-US" dirty="0"/>
              <a:t>If not processing instructions from your application,</a:t>
            </a:r>
            <a:br>
              <a:rPr lang="en-US" dirty="0"/>
            </a:br>
            <a:r>
              <a:rPr lang="en-US" dirty="0"/>
              <a:t>then it is processing instructions from the Operating System (OS) or running off into memory executing whatever is there.</a:t>
            </a:r>
          </a:p>
          <a:p>
            <a:pPr lvl="1">
              <a:defRPr/>
            </a:pPr>
            <a:r>
              <a:rPr lang="en-US" dirty="0"/>
              <a:t>No sense wasting a scarce </a:t>
            </a:r>
            <a:r>
              <a:rPr lang="en-US" dirty="0" err="1"/>
              <a:t>opcode</a:t>
            </a:r>
            <a:r>
              <a:rPr lang="en-US" dirty="0"/>
              <a:t> for HALT when we can use a trap routine in the OS that resets the RUN register to 0.</a:t>
            </a:r>
          </a:p>
          <a:p>
            <a:pPr>
              <a:defRPr/>
            </a:pPr>
            <a:r>
              <a:rPr lang="en-US" dirty="0">
                <a:cs typeface="+mn-cs"/>
              </a:rPr>
              <a:t>To stop the computer:</a:t>
            </a:r>
          </a:p>
          <a:p>
            <a:pPr lvl="1">
              <a:defRPr/>
            </a:pPr>
            <a:r>
              <a:rPr lang="en-US" dirty="0"/>
              <a:t>AND the clock generator signal with bit 15 of the MCR (machine control register), memory-mapped to 0xFFFE</a:t>
            </a:r>
          </a:p>
          <a:p>
            <a:pPr lvl="1">
              <a:defRPr/>
            </a:pPr>
            <a:r>
              <a:rPr lang="en-US"/>
              <a:t>When the FSM </a:t>
            </a:r>
            <a:r>
              <a:rPr lang="en-US" dirty="0"/>
              <a:t>stops seeing the </a:t>
            </a:r>
            <a:r>
              <a:rPr lang="en-US"/>
              <a:t>CLOCK signal change, </a:t>
            </a:r>
            <a:r>
              <a:rPr lang="en-US" dirty="0"/>
              <a:t>it stops processing.</a:t>
            </a:r>
          </a:p>
        </p:txBody>
      </p:sp>
      <p:pic>
        <p:nvPicPr>
          <p:cNvPr id="47108" name="Picture 2056" descr="C:\Documents and Settings\Greg Byrd\My Documents\ece206\mh-slides\ch04\ch04-24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039" y="1373318"/>
            <a:ext cx="48768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DF0A77-8477-8493-E73D-92794826E2ED}"/>
              </a:ext>
            </a:extLst>
          </p:cNvPr>
          <p:cNvSpPr txBox="1"/>
          <p:nvPr/>
        </p:nvSpPr>
        <p:spPr>
          <a:xfrm>
            <a:off x="7869839" y="331782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(bit 15 in MCR, 0xFFFE)</a:t>
            </a:r>
          </a:p>
        </p:txBody>
      </p:sp>
    </p:spTree>
    <p:extLst>
      <p:ext uri="{BB962C8B-B14F-4D97-AF65-F5344CB8AC3E}">
        <p14:creationId xmlns:p14="http://schemas.microsoft.com/office/powerpoint/2010/main" val="395946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Trap Service Routines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The assembler will recognize aliases for certain predefined trap instructions</a:t>
            </a:r>
          </a:p>
          <a:p>
            <a:pPr lvl="1" eaLnBrk="1" hangingPunct="1"/>
            <a:r>
              <a:rPr lang="en-US" dirty="0">
                <a:latin typeface="Arial" charset="0"/>
              </a:rPr>
              <a:t>TRAP x20	GETC</a:t>
            </a:r>
          </a:p>
          <a:p>
            <a:pPr lvl="1" eaLnBrk="1" hangingPunct="1"/>
            <a:r>
              <a:rPr lang="en-US" dirty="0">
                <a:latin typeface="Arial" charset="0"/>
              </a:rPr>
              <a:t>TRAP x21	OUT</a:t>
            </a:r>
          </a:p>
          <a:p>
            <a:pPr lvl="1" eaLnBrk="1" hangingPunct="1"/>
            <a:r>
              <a:rPr lang="en-US" dirty="0">
                <a:latin typeface="Arial" charset="0"/>
              </a:rPr>
              <a:t>TRAP x22	PUTS</a:t>
            </a:r>
          </a:p>
          <a:p>
            <a:pPr lvl="1" eaLnBrk="1" hangingPunct="1"/>
            <a:r>
              <a:rPr lang="en-US" dirty="0">
                <a:latin typeface="Arial" charset="0"/>
              </a:rPr>
              <a:t>TRAP x23	IN</a:t>
            </a:r>
          </a:p>
          <a:p>
            <a:pPr lvl="1" eaLnBrk="1" hangingPunct="1"/>
            <a:r>
              <a:rPr lang="en-US" dirty="0">
                <a:latin typeface="Arial" charset="0"/>
              </a:rPr>
              <a:t>TRAP x24	PUTSP</a:t>
            </a:r>
          </a:p>
          <a:p>
            <a:pPr lvl="1" eaLnBrk="1" hangingPunct="1"/>
            <a:r>
              <a:rPr lang="en-US" dirty="0">
                <a:latin typeface="Arial" charset="0"/>
              </a:rPr>
              <a:t>TRAP x25	HALT</a:t>
            </a:r>
          </a:p>
        </p:txBody>
      </p:sp>
    </p:spTree>
    <p:extLst>
      <p:ext uri="{BB962C8B-B14F-4D97-AF65-F5344CB8AC3E}">
        <p14:creationId xmlns:p14="http://schemas.microsoft.com/office/powerpoint/2010/main" val="2916913549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HOW DO WE GET BACK?</a:t>
            </a:r>
          </a:p>
        </p:txBody>
      </p:sp>
    </p:spTree>
    <p:extLst>
      <p:ext uri="{BB962C8B-B14F-4D97-AF65-F5344CB8AC3E}">
        <p14:creationId xmlns:p14="http://schemas.microsoft.com/office/powerpoint/2010/main" val="1596262716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Compare &amp; Contrast</a:t>
            </a:r>
          </a:p>
        </p:txBody>
      </p:sp>
      <p:grpSp>
        <p:nvGrpSpPr>
          <p:cNvPr id="17410" name="Group 4"/>
          <p:cNvGrpSpPr>
            <a:grpSpLocks/>
          </p:cNvGrpSpPr>
          <p:nvPr/>
        </p:nvGrpSpPr>
        <p:grpSpPr bwMode="auto">
          <a:xfrm>
            <a:off x="2741614" y="2343151"/>
            <a:ext cx="6651625" cy="390525"/>
            <a:chOff x="1105" y="2297"/>
            <a:chExt cx="4190" cy="246"/>
          </a:xfrm>
        </p:grpSpPr>
        <p:grpSp>
          <p:nvGrpSpPr>
            <p:cNvPr id="17449" name="Group 5"/>
            <p:cNvGrpSpPr>
              <a:grpSpLocks/>
            </p:cNvGrpSpPr>
            <p:nvPr/>
          </p:nvGrpSpPr>
          <p:grpSpPr bwMode="auto">
            <a:xfrm>
              <a:off x="1867" y="2298"/>
              <a:ext cx="856" cy="245"/>
              <a:chOff x="1049" y="2142"/>
              <a:chExt cx="856" cy="245"/>
            </a:xfrm>
          </p:grpSpPr>
          <p:sp>
            <p:nvSpPr>
              <p:cNvPr id="17479" name="Text Box 6"/>
              <p:cNvSpPr txBox="1">
                <a:spLocks noChangeArrowheads="1"/>
              </p:cNvSpPr>
              <p:nvPr/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7480" name="Line 7"/>
              <p:cNvSpPr>
                <a:spLocks noChangeShapeType="1"/>
              </p:cNvSpPr>
              <p:nvPr/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81" name="Line 8"/>
              <p:cNvSpPr>
                <a:spLocks noChangeShapeType="1"/>
              </p:cNvSpPr>
              <p:nvPr/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82" name="Line 9"/>
              <p:cNvSpPr>
                <a:spLocks noChangeShapeType="1"/>
              </p:cNvSpPr>
              <p:nvPr/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83" name="Line 10"/>
              <p:cNvSpPr>
                <a:spLocks noChangeShapeType="1"/>
              </p:cNvSpPr>
              <p:nvPr/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84" name="Line 11"/>
              <p:cNvSpPr>
                <a:spLocks noChangeShapeType="1"/>
              </p:cNvSpPr>
              <p:nvPr/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85" name="Line 12"/>
              <p:cNvSpPr>
                <a:spLocks noChangeShapeType="1"/>
              </p:cNvSpPr>
              <p:nvPr/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50" name="Text Box 13"/>
            <p:cNvSpPr txBox="1">
              <a:spLocks noChangeArrowheads="1"/>
            </p:cNvSpPr>
            <p:nvPr/>
          </p:nvSpPr>
          <p:spPr bwMode="auto">
            <a:xfrm>
              <a:off x="2098" y="2314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1100</a:t>
              </a:r>
            </a:p>
          </p:txBody>
        </p:sp>
        <p:grpSp>
          <p:nvGrpSpPr>
            <p:cNvPr id="17451" name="Group 14"/>
            <p:cNvGrpSpPr>
              <a:grpSpLocks/>
            </p:cNvGrpSpPr>
            <p:nvPr/>
          </p:nvGrpSpPr>
          <p:grpSpPr bwMode="auto">
            <a:xfrm>
              <a:off x="2723" y="2298"/>
              <a:ext cx="642" cy="244"/>
              <a:chOff x="1049" y="1688"/>
              <a:chExt cx="642" cy="244"/>
            </a:xfrm>
          </p:grpSpPr>
          <p:sp>
            <p:nvSpPr>
              <p:cNvPr id="17474" name="Text Box 15"/>
              <p:cNvSpPr txBox="1">
                <a:spLocks noChangeArrowheads="1"/>
              </p:cNvSpPr>
              <p:nvPr/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7475" name="Line 16"/>
              <p:cNvSpPr>
                <a:spLocks noChangeShapeType="1"/>
              </p:cNvSpPr>
              <p:nvPr/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6" name="Line 17"/>
              <p:cNvSpPr>
                <a:spLocks noChangeShapeType="1"/>
              </p:cNvSpPr>
              <p:nvPr/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7" name="Line 18"/>
              <p:cNvSpPr>
                <a:spLocks noChangeShapeType="1"/>
              </p:cNvSpPr>
              <p:nvPr/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8" name="Line 19"/>
              <p:cNvSpPr>
                <a:spLocks noChangeShapeType="1"/>
              </p:cNvSpPr>
              <p:nvPr/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52" name="Text Box 20"/>
            <p:cNvSpPr txBox="1">
              <a:spLocks noChangeArrowheads="1"/>
            </p:cNvSpPr>
            <p:nvPr/>
          </p:nvSpPr>
          <p:spPr bwMode="auto">
            <a:xfrm>
              <a:off x="2879" y="2314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</a:t>
              </a:r>
            </a:p>
          </p:txBody>
        </p:sp>
        <p:grpSp>
          <p:nvGrpSpPr>
            <p:cNvPr id="17453" name="Group 21"/>
            <p:cNvGrpSpPr>
              <a:grpSpLocks/>
            </p:cNvGrpSpPr>
            <p:nvPr/>
          </p:nvGrpSpPr>
          <p:grpSpPr bwMode="auto">
            <a:xfrm>
              <a:off x="3365" y="2298"/>
              <a:ext cx="642" cy="244"/>
              <a:chOff x="1049" y="1688"/>
              <a:chExt cx="642" cy="244"/>
            </a:xfrm>
          </p:grpSpPr>
          <p:sp>
            <p:nvSpPr>
              <p:cNvPr id="17469" name="Text Box 22"/>
              <p:cNvSpPr txBox="1">
                <a:spLocks noChangeArrowheads="1"/>
              </p:cNvSpPr>
              <p:nvPr/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7470" name="Line 23"/>
              <p:cNvSpPr>
                <a:spLocks noChangeShapeType="1"/>
              </p:cNvSpPr>
              <p:nvPr/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1" name="Line 24"/>
              <p:cNvSpPr>
                <a:spLocks noChangeShapeType="1"/>
              </p:cNvSpPr>
              <p:nvPr/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2" name="Line 25"/>
              <p:cNvSpPr>
                <a:spLocks noChangeShapeType="1"/>
              </p:cNvSpPr>
              <p:nvPr/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3" name="Line 26"/>
              <p:cNvSpPr>
                <a:spLocks noChangeShapeType="1"/>
              </p:cNvSpPr>
              <p:nvPr/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54" name="Text Box 27"/>
            <p:cNvSpPr txBox="1">
              <a:spLocks noChangeArrowheads="1"/>
            </p:cNvSpPr>
            <p:nvPr/>
          </p:nvSpPr>
          <p:spPr bwMode="auto">
            <a:xfrm>
              <a:off x="3437" y="2314"/>
              <a:ext cx="4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BaseR</a:t>
              </a:r>
            </a:p>
          </p:txBody>
        </p:sp>
        <p:grpSp>
          <p:nvGrpSpPr>
            <p:cNvPr id="17455" name="Group 28"/>
            <p:cNvGrpSpPr>
              <a:grpSpLocks/>
            </p:cNvGrpSpPr>
            <p:nvPr/>
          </p:nvGrpSpPr>
          <p:grpSpPr bwMode="auto">
            <a:xfrm>
              <a:off x="4011" y="2297"/>
              <a:ext cx="1284" cy="245"/>
              <a:chOff x="2612" y="1341"/>
              <a:chExt cx="1284" cy="245"/>
            </a:xfrm>
          </p:grpSpPr>
          <p:sp>
            <p:nvSpPr>
              <p:cNvPr id="17458" name="Text Box 29"/>
              <p:cNvSpPr txBox="1">
                <a:spLocks noChangeArrowheads="1"/>
              </p:cNvSpPr>
              <p:nvPr/>
            </p:nvSpPr>
            <p:spPr bwMode="auto">
              <a:xfrm>
                <a:off x="2612" y="1344"/>
                <a:ext cx="1284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7459" name="Line 30"/>
              <p:cNvSpPr>
                <a:spLocks noChangeShapeType="1"/>
              </p:cNvSpPr>
              <p:nvPr/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0" name="Line 31"/>
              <p:cNvSpPr>
                <a:spLocks noChangeShapeType="1"/>
              </p:cNvSpPr>
              <p:nvPr/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1" name="Line 32"/>
              <p:cNvSpPr>
                <a:spLocks noChangeShapeType="1"/>
              </p:cNvSpPr>
              <p:nvPr/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2" name="Line 33"/>
              <p:cNvSpPr>
                <a:spLocks noChangeShapeType="1"/>
              </p:cNvSpPr>
              <p:nvPr/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3" name="Line 34"/>
              <p:cNvSpPr>
                <a:spLocks noChangeShapeType="1"/>
              </p:cNvSpPr>
              <p:nvPr/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4" name="Line 35"/>
              <p:cNvSpPr>
                <a:spLocks noChangeShapeType="1"/>
              </p:cNvSpPr>
              <p:nvPr/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5" name="Line 36"/>
              <p:cNvSpPr>
                <a:spLocks noChangeShapeType="1"/>
              </p:cNvSpPr>
              <p:nvPr/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6" name="Line 37"/>
              <p:cNvSpPr>
                <a:spLocks noChangeShapeType="1"/>
              </p:cNvSpPr>
              <p:nvPr/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7" name="Line 38"/>
              <p:cNvSpPr>
                <a:spLocks noChangeShapeType="1"/>
              </p:cNvSpPr>
              <p:nvPr/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8" name="Line 39"/>
              <p:cNvSpPr>
                <a:spLocks noChangeShapeType="1"/>
              </p:cNvSpPr>
              <p:nvPr/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56" name="Text Box 40"/>
            <p:cNvSpPr txBox="1">
              <a:spLocks noChangeArrowheads="1"/>
            </p:cNvSpPr>
            <p:nvPr/>
          </p:nvSpPr>
          <p:spPr bwMode="auto">
            <a:xfrm>
              <a:off x="4384" y="2314"/>
              <a:ext cx="5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000000</a:t>
              </a:r>
            </a:p>
          </p:txBody>
        </p:sp>
        <p:sp>
          <p:nvSpPr>
            <p:cNvPr id="17457" name="Text Box 41"/>
            <p:cNvSpPr txBox="1">
              <a:spLocks noChangeArrowheads="1"/>
            </p:cNvSpPr>
            <p:nvPr/>
          </p:nvSpPr>
          <p:spPr bwMode="auto">
            <a:xfrm>
              <a:off x="1105" y="2314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JMP</a:t>
              </a:r>
            </a:p>
          </p:txBody>
        </p:sp>
      </p:grpSp>
      <p:grpSp>
        <p:nvGrpSpPr>
          <p:cNvPr id="17411" name="Group 42"/>
          <p:cNvGrpSpPr>
            <a:grpSpLocks/>
          </p:cNvGrpSpPr>
          <p:nvPr/>
        </p:nvGrpSpPr>
        <p:grpSpPr bwMode="auto">
          <a:xfrm>
            <a:off x="2743200" y="3962401"/>
            <a:ext cx="6648450" cy="390525"/>
            <a:chOff x="1106" y="1582"/>
            <a:chExt cx="4188" cy="246"/>
          </a:xfrm>
        </p:grpSpPr>
        <p:grpSp>
          <p:nvGrpSpPr>
            <p:cNvPr id="17412" name="Group 43"/>
            <p:cNvGrpSpPr>
              <a:grpSpLocks/>
            </p:cNvGrpSpPr>
            <p:nvPr/>
          </p:nvGrpSpPr>
          <p:grpSpPr bwMode="auto">
            <a:xfrm>
              <a:off x="1864" y="1583"/>
              <a:ext cx="856" cy="245"/>
              <a:chOff x="1049" y="2142"/>
              <a:chExt cx="856" cy="245"/>
            </a:xfrm>
          </p:grpSpPr>
          <p:sp>
            <p:nvSpPr>
              <p:cNvPr id="17442" name="Text Box 44"/>
              <p:cNvSpPr txBox="1">
                <a:spLocks noChangeArrowheads="1"/>
              </p:cNvSpPr>
              <p:nvPr/>
            </p:nvSpPr>
            <p:spPr bwMode="auto">
              <a:xfrm>
                <a:off x="1049" y="2144"/>
                <a:ext cx="856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7443" name="Line 45"/>
              <p:cNvSpPr>
                <a:spLocks noChangeShapeType="1"/>
              </p:cNvSpPr>
              <p:nvPr/>
            </p:nvSpPr>
            <p:spPr bwMode="auto">
              <a:xfrm>
                <a:off x="1263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4" name="Line 46"/>
              <p:cNvSpPr>
                <a:spLocks noChangeShapeType="1"/>
              </p:cNvSpPr>
              <p:nvPr/>
            </p:nvSpPr>
            <p:spPr bwMode="auto">
              <a:xfrm>
                <a:off x="1263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5" name="Line 47"/>
              <p:cNvSpPr>
                <a:spLocks noChangeShapeType="1"/>
              </p:cNvSpPr>
              <p:nvPr/>
            </p:nvSpPr>
            <p:spPr bwMode="auto">
              <a:xfrm>
                <a:off x="1477" y="2142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6" name="Line 48"/>
              <p:cNvSpPr>
                <a:spLocks noChangeShapeType="1"/>
              </p:cNvSpPr>
              <p:nvPr/>
            </p:nvSpPr>
            <p:spPr bwMode="auto">
              <a:xfrm>
                <a:off x="1477" y="233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7" name="Line 49"/>
              <p:cNvSpPr>
                <a:spLocks noChangeShapeType="1"/>
              </p:cNvSpPr>
              <p:nvPr/>
            </p:nvSpPr>
            <p:spPr bwMode="auto">
              <a:xfrm>
                <a:off x="1691" y="2144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8" name="Line 50"/>
              <p:cNvSpPr>
                <a:spLocks noChangeShapeType="1"/>
              </p:cNvSpPr>
              <p:nvPr/>
            </p:nvSpPr>
            <p:spPr bwMode="auto">
              <a:xfrm>
                <a:off x="1691" y="2336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13" name="Text Box 51"/>
            <p:cNvSpPr txBox="1">
              <a:spLocks noChangeArrowheads="1"/>
            </p:cNvSpPr>
            <p:nvPr/>
          </p:nvSpPr>
          <p:spPr bwMode="auto">
            <a:xfrm>
              <a:off x="2095" y="1599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1100</a:t>
              </a:r>
            </a:p>
          </p:txBody>
        </p:sp>
        <p:sp>
          <p:nvSpPr>
            <p:cNvPr id="17414" name="Text Box 52"/>
            <p:cNvSpPr txBox="1">
              <a:spLocks noChangeArrowheads="1"/>
            </p:cNvSpPr>
            <p:nvPr/>
          </p:nvSpPr>
          <p:spPr bwMode="auto">
            <a:xfrm>
              <a:off x="1106" y="1599"/>
              <a:ext cx="3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RET</a:t>
              </a:r>
            </a:p>
          </p:txBody>
        </p:sp>
        <p:grpSp>
          <p:nvGrpSpPr>
            <p:cNvPr id="17415" name="Group 53"/>
            <p:cNvGrpSpPr>
              <a:grpSpLocks/>
            </p:cNvGrpSpPr>
            <p:nvPr/>
          </p:nvGrpSpPr>
          <p:grpSpPr bwMode="auto">
            <a:xfrm>
              <a:off x="2720" y="1583"/>
              <a:ext cx="642" cy="244"/>
              <a:chOff x="1049" y="1688"/>
              <a:chExt cx="642" cy="244"/>
            </a:xfrm>
          </p:grpSpPr>
          <p:sp>
            <p:nvSpPr>
              <p:cNvPr id="17437" name="Text Box 54"/>
              <p:cNvSpPr txBox="1">
                <a:spLocks noChangeArrowheads="1"/>
              </p:cNvSpPr>
              <p:nvPr/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7438" name="Line 55"/>
              <p:cNvSpPr>
                <a:spLocks noChangeShapeType="1"/>
              </p:cNvSpPr>
              <p:nvPr/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9" name="Line 56"/>
              <p:cNvSpPr>
                <a:spLocks noChangeShapeType="1"/>
              </p:cNvSpPr>
              <p:nvPr/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0" name="Line 57"/>
              <p:cNvSpPr>
                <a:spLocks noChangeShapeType="1"/>
              </p:cNvSpPr>
              <p:nvPr/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1" name="Line 58"/>
              <p:cNvSpPr>
                <a:spLocks noChangeShapeType="1"/>
              </p:cNvSpPr>
              <p:nvPr/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16" name="Text Box 59"/>
            <p:cNvSpPr txBox="1">
              <a:spLocks noChangeArrowheads="1"/>
            </p:cNvSpPr>
            <p:nvPr/>
          </p:nvSpPr>
          <p:spPr bwMode="auto">
            <a:xfrm>
              <a:off x="2877" y="1599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</a:t>
              </a:r>
            </a:p>
          </p:txBody>
        </p:sp>
        <p:grpSp>
          <p:nvGrpSpPr>
            <p:cNvPr id="17417" name="Group 60"/>
            <p:cNvGrpSpPr>
              <a:grpSpLocks/>
            </p:cNvGrpSpPr>
            <p:nvPr/>
          </p:nvGrpSpPr>
          <p:grpSpPr bwMode="auto">
            <a:xfrm>
              <a:off x="3368" y="1583"/>
              <a:ext cx="642" cy="244"/>
              <a:chOff x="1049" y="1688"/>
              <a:chExt cx="642" cy="244"/>
            </a:xfrm>
          </p:grpSpPr>
          <p:sp>
            <p:nvSpPr>
              <p:cNvPr id="17432" name="Text Box 61"/>
              <p:cNvSpPr txBox="1">
                <a:spLocks noChangeArrowheads="1"/>
              </p:cNvSpPr>
              <p:nvPr/>
            </p:nvSpPr>
            <p:spPr bwMode="auto">
              <a:xfrm>
                <a:off x="1049" y="1689"/>
                <a:ext cx="642" cy="2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7433" name="Line 62"/>
              <p:cNvSpPr>
                <a:spLocks noChangeShapeType="1"/>
              </p:cNvSpPr>
              <p:nvPr/>
            </p:nvSpPr>
            <p:spPr bwMode="auto">
              <a:xfrm>
                <a:off x="1263" y="1689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4" name="Line 63"/>
              <p:cNvSpPr>
                <a:spLocks noChangeShapeType="1"/>
              </p:cNvSpPr>
              <p:nvPr/>
            </p:nvSpPr>
            <p:spPr bwMode="auto">
              <a:xfrm>
                <a:off x="1263" y="188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5" name="Line 64"/>
              <p:cNvSpPr>
                <a:spLocks noChangeShapeType="1"/>
              </p:cNvSpPr>
              <p:nvPr/>
            </p:nvSpPr>
            <p:spPr bwMode="auto">
              <a:xfrm>
                <a:off x="1477" y="1688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6" name="Line 65"/>
              <p:cNvSpPr>
                <a:spLocks noChangeShapeType="1"/>
              </p:cNvSpPr>
              <p:nvPr/>
            </p:nvSpPr>
            <p:spPr bwMode="auto">
              <a:xfrm>
                <a:off x="1477" y="1880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18" name="Text Box 66"/>
            <p:cNvSpPr txBox="1">
              <a:spLocks noChangeArrowheads="1"/>
            </p:cNvSpPr>
            <p:nvPr/>
          </p:nvSpPr>
          <p:spPr bwMode="auto">
            <a:xfrm>
              <a:off x="3534" y="1599"/>
              <a:ext cx="31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111</a:t>
              </a:r>
            </a:p>
          </p:txBody>
        </p:sp>
        <p:grpSp>
          <p:nvGrpSpPr>
            <p:cNvPr id="17419" name="Group 67"/>
            <p:cNvGrpSpPr>
              <a:grpSpLocks/>
            </p:cNvGrpSpPr>
            <p:nvPr/>
          </p:nvGrpSpPr>
          <p:grpSpPr bwMode="auto">
            <a:xfrm>
              <a:off x="4010" y="1582"/>
              <a:ext cx="1284" cy="245"/>
              <a:chOff x="2612" y="1341"/>
              <a:chExt cx="1284" cy="245"/>
            </a:xfrm>
          </p:grpSpPr>
          <p:sp>
            <p:nvSpPr>
              <p:cNvPr id="17421" name="Text Box 68"/>
              <p:cNvSpPr txBox="1">
                <a:spLocks noChangeArrowheads="1"/>
              </p:cNvSpPr>
              <p:nvPr/>
            </p:nvSpPr>
            <p:spPr bwMode="auto">
              <a:xfrm>
                <a:off x="2612" y="1344"/>
                <a:ext cx="1284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 sz="1800"/>
              </a:p>
            </p:txBody>
          </p:sp>
          <p:sp>
            <p:nvSpPr>
              <p:cNvPr id="17422" name="Line 69"/>
              <p:cNvSpPr>
                <a:spLocks noChangeShapeType="1"/>
              </p:cNvSpPr>
              <p:nvPr/>
            </p:nvSpPr>
            <p:spPr bwMode="auto">
              <a:xfrm>
                <a:off x="3682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3" name="Line 70"/>
              <p:cNvSpPr>
                <a:spLocks noChangeShapeType="1"/>
              </p:cNvSpPr>
              <p:nvPr/>
            </p:nvSpPr>
            <p:spPr bwMode="auto">
              <a:xfrm>
                <a:off x="3682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4" name="Line 71"/>
              <p:cNvSpPr>
                <a:spLocks noChangeShapeType="1"/>
              </p:cNvSpPr>
              <p:nvPr/>
            </p:nvSpPr>
            <p:spPr bwMode="auto">
              <a:xfrm>
                <a:off x="3468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5" name="Line 72"/>
              <p:cNvSpPr>
                <a:spLocks noChangeShapeType="1"/>
              </p:cNvSpPr>
              <p:nvPr/>
            </p:nvSpPr>
            <p:spPr bwMode="auto">
              <a:xfrm>
                <a:off x="3468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6" name="Line 73"/>
              <p:cNvSpPr>
                <a:spLocks noChangeShapeType="1"/>
              </p:cNvSpPr>
              <p:nvPr/>
            </p:nvSpPr>
            <p:spPr bwMode="auto">
              <a:xfrm>
                <a:off x="2826" y="1341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7" name="Line 74"/>
              <p:cNvSpPr>
                <a:spLocks noChangeShapeType="1"/>
              </p:cNvSpPr>
              <p:nvPr/>
            </p:nvSpPr>
            <p:spPr bwMode="auto">
              <a:xfrm>
                <a:off x="2826" y="153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8" name="Line 75"/>
              <p:cNvSpPr>
                <a:spLocks noChangeShapeType="1"/>
              </p:cNvSpPr>
              <p:nvPr/>
            </p:nvSpPr>
            <p:spPr bwMode="auto">
              <a:xfrm>
                <a:off x="3040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9" name="Line 76"/>
              <p:cNvSpPr>
                <a:spLocks noChangeShapeType="1"/>
              </p:cNvSpPr>
              <p:nvPr/>
            </p:nvSpPr>
            <p:spPr bwMode="auto">
              <a:xfrm>
                <a:off x="3040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0" name="Line 77"/>
              <p:cNvSpPr>
                <a:spLocks noChangeShapeType="1"/>
              </p:cNvSpPr>
              <p:nvPr/>
            </p:nvSpPr>
            <p:spPr bwMode="auto">
              <a:xfrm>
                <a:off x="3254" y="1343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1" name="Line 78"/>
              <p:cNvSpPr>
                <a:spLocks noChangeShapeType="1"/>
              </p:cNvSpPr>
              <p:nvPr/>
            </p:nvSpPr>
            <p:spPr bwMode="auto">
              <a:xfrm>
                <a:off x="3254" y="1535"/>
                <a:ext cx="0" cy="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20" name="Text Box 79"/>
            <p:cNvSpPr txBox="1">
              <a:spLocks noChangeArrowheads="1"/>
            </p:cNvSpPr>
            <p:nvPr/>
          </p:nvSpPr>
          <p:spPr bwMode="auto">
            <a:xfrm>
              <a:off x="4383" y="1599"/>
              <a:ext cx="5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/>
                <a:t>000000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6147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Road Map</a:t>
            </a:r>
          </a:p>
        </p:txBody>
      </p:sp>
      <p:pic>
        <p:nvPicPr>
          <p:cNvPr id="5122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6" r="4965"/>
          <a:stretch>
            <a:fillRect/>
          </a:stretch>
        </p:blipFill>
        <p:spPr>
          <a:xfrm>
            <a:off x="2573333" y="1543046"/>
            <a:ext cx="6285467" cy="4800600"/>
          </a:xfrm>
        </p:spPr>
      </p:pic>
      <p:sp>
        <p:nvSpPr>
          <p:cNvPr id="7" name="Left Arrow 6"/>
          <p:cNvSpPr/>
          <p:nvPr/>
        </p:nvSpPr>
        <p:spPr>
          <a:xfrm>
            <a:off x="7005632" y="3371847"/>
            <a:ext cx="1079500" cy="30162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354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Saving &amp; Restoring Registers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Why should we save a register?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When should we save a register?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Who should save the register?</a:t>
            </a:r>
          </a:p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8686800" y="60960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20598562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Memory Map of the LC-3</a:t>
            </a:r>
          </a:p>
        </p:txBody>
      </p:sp>
      <p:pic>
        <p:nvPicPr>
          <p:cNvPr id="19458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22" b="201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993430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55F99-01B9-A242-9F69-1A8A6195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CF71E-3261-7041-BE63-7F2C5EB3D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2485" y="1385888"/>
            <a:ext cx="8460316" cy="52799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Now that we understand Interrupts and TRAPs, Exceptions are easy</a:t>
            </a:r>
          </a:p>
          <a:p>
            <a:r>
              <a:rPr lang="en-US" dirty="0"/>
              <a:t>Synchronous exceptions in the LC-3</a:t>
            </a:r>
          </a:p>
          <a:p>
            <a:pPr lvl="1"/>
            <a:r>
              <a:rPr lang="en-US" dirty="0"/>
              <a:t>Divide by zero (no divide in LC-3)</a:t>
            </a:r>
          </a:p>
          <a:p>
            <a:pPr lvl="1"/>
            <a:r>
              <a:rPr lang="en-US" dirty="0"/>
              <a:t>Illegal instruction (opcode=D, </a:t>
            </a:r>
            <a:r>
              <a:rPr lang="en-US" dirty="0" err="1"/>
              <a:t>Table’Vector</a:t>
            </a:r>
            <a:r>
              <a:rPr lang="en-US" dirty="0"/>
              <a:t> is 0x0101)</a:t>
            </a:r>
          </a:p>
          <a:p>
            <a:pPr lvl="1"/>
            <a:r>
              <a:rPr lang="en-US" dirty="0"/>
              <a:t>Privileged instruction (RTI in user mode, </a:t>
            </a:r>
            <a:r>
              <a:rPr lang="en-US" dirty="0" err="1"/>
              <a:t>Table’Vector</a:t>
            </a:r>
            <a:r>
              <a:rPr lang="en-US" dirty="0"/>
              <a:t> is 0x0100)</a:t>
            </a:r>
          </a:p>
          <a:p>
            <a:pPr lvl="1"/>
            <a:r>
              <a:rPr lang="en-US" dirty="0"/>
              <a:t>Address Violation (ACV, </a:t>
            </a:r>
            <a:r>
              <a:rPr lang="en-US" dirty="0" err="1"/>
              <a:t>Table’Vector</a:t>
            </a:r>
            <a:r>
              <a:rPr lang="en-US" dirty="0"/>
              <a:t> is 0x0102)</a:t>
            </a:r>
          </a:p>
          <a:p>
            <a:r>
              <a:rPr lang="en-US" dirty="0"/>
              <a:t>Asynchronous exceptions (not implemented on LC-3)</a:t>
            </a:r>
          </a:p>
          <a:p>
            <a:pPr lvl="1"/>
            <a:r>
              <a:rPr lang="en-US" dirty="0"/>
              <a:t>Processor error</a:t>
            </a:r>
          </a:p>
          <a:p>
            <a:pPr lvl="1"/>
            <a:r>
              <a:rPr lang="en-US" dirty="0"/>
              <a:t>Memory error</a:t>
            </a:r>
          </a:p>
          <a:p>
            <a:r>
              <a:rPr lang="en-US" dirty="0"/>
              <a:t>Handled like Interrupts, but of course the vectors point to exception service routines in the operating system </a:t>
            </a:r>
          </a:p>
        </p:txBody>
      </p:sp>
    </p:spTree>
    <p:extLst>
      <p:ext uri="{BB962C8B-B14F-4D97-AF65-F5344CB8AC3E}">
        <p14:creationId xmlns:p14="http://schemas.microsoft.com/office/powerpoint/2010/main" val="13183788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Program Discontinuity Logic, for Completeness (Fig C.8)</a:t>
            </a:r>
          </a:p>
        </p:txBody>
      </p:sp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CA3EC7A0-F087-2141-987E-0A5F44D05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7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2"/>
          <a:stretch/>
        </p:blipFill>
        <p:spPr bwMode="auto">
          <a:xfrm>
            <a:off x="474323" y="119271"/>
            <a:ext cx="5937151" cy="6658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69010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Questions?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02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044DB-058A-9440-A02A-F4A0B689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Program Discontinuities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B4430-486F-D648-AA17-A31C93BE2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Interrupts</a:t>
            </a:r>
          </a:p>
          <a:p>
            <a:pPr lvl="1"/>
            <a:r>
              <a:rPr lang="en-US" dirty="0"/>
              <a:t>An I/O device is reporting a completion or an error (e.g. “Read completed”)</a:t>
            </a:r>
          </a:p>
          <a:p>
            <a:r>
              <a:rPr lang="en-US" dirty="0"/>
              <a:t>TRAPs</a:t>
            </a:r>
          </a:p>
          <a:p>
            <a:pPr lvl="1"/>
            <a:r>
              <a:rPr lang="en-US" dirty="0"/>
              <a:t>The program is calling a privileged operating system subroutine (e.g. “Read a line from a file”)</a:t>
            </a:r>
          </a:p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Something unanticipated has happened</a:t>
            </a:r>
          </a:p>
          <a:p>
            <a:pPr lvl="2"/>
            <a:r>
              <a:rPr lang="en-US" dirty="0"/>
              <a:t>Hardware error in the CPU or memory</a:t>
            </a:r>
          </a:p>
          <a:p>
            <a:pPr lvl="2"/>
            <a:r>
              <a:rPr lang="en-US" dirty="0"/>
              <a:t>Program error (e.g. illegal opcode, divide by zero)</a:t>
            </a:r>
          </a:p>
        </p:txBody>
      </p:sp>
    </p:spTree>
    <p:extLst>
      <p:ext uri="{BB962C8B-B14F-4D97-AF65-F5344CB8AC3E}">
        <p14:creationId xmlns:p14="http://schemas.microsoft.com/office/powerpoint/2010/main" val="396293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A4A79-0FBD-2341-A1E8-BE3624EA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Discontinuities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7B016-DB2A-B742-A552-1C29AFB1D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0073" y="1288473"/>
            <a:ext cx="9310254" cy="55695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combine the discussion of program discontinuities because they are all handled in very similar ways</a:t>
            </a:r>
          </a:p>
          <a:p>
            <a:pPr lvl="1"/>
            <a:r>
              <a:rPr lang="en-US" dirty="0"/>
              <a:t>Save the state of the CPU</a:t>
            </a:r>
          </a:p>
          <a:p>
            <a:pPr lvl="1"/>
            <a:r>
              <a:rPr lang="en-US" dirty="0"/>
              <a:t>Raise the CPU privilege level</a:t>
            </a:r>
          </a:p>
          <a:p>
            <a:pPr lvl="1"/>
            <a:r>
              <a:rPr lang="en-US" dirty="0"/>
              <a:t>Call an operating system routine</a:t>
            </a:r>
          </a:p>
          <a:p>
            <a:pPr lvl="1"/>
            <a:r>
              <a:rPr lang="en-US" dirty="0"/>
              <a:t>Restore the state of the CPU and the privilege level</a:t>
            </a:r>
          </a:p>
          <a:p>
            <a:pPr lvl="1"/>
            <a:r>
              <a:rPr lang="en-US" dirty="0"/>
              <a:t>Resume the executing program where it left off</a:t>
            </a:r>
          </a:p>
          <a:p>
            <a:r>
              <a:rPr lang="en-US" dirty="0"/>
              <a:t>Does this resemble an unplanned subroutine call?</a:t>
            </a:r>
          </a:p>
          <a:p>
            <a:pPr lvl="1"/>
            <a:r>
              <a:rPr lang="en-US" dirty="0"/>
              <a:t>(The microcode isn’t subject to program discontinuities; its job is to provide that abstraction for the machine language program)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Synchronous with the program (TRAPs and some exceptions) or asynchronous (interrupts and other exceptions)</a:t>
            </a:r>
          </a:p>
          <a:p>
            <a:pPr lvl="1"/>
            <a:r>
              <a:rPr lang="en-US" dirty="0"/>
              <a:t>Anticipated by the programmer (TRAPs) or unanticipated (interrupts and exceptions)</a:t>
            </a:r>
          </a:p>
        </p:txBody>
      </p:sp>
    </p:spTree>
    <p:extLst>
      <p:ext uri="{BB962C8B-B14F-4D97-AF65-F5344CB8AC3E}">
        <p14:creationId xmlns:p14="http://schemas.microsoft.com/office/powerpoint/2010/main" val="206606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Interrupts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What are they?</a:t>
            </a:r>
          </a:p>
          <a:p>
            <a:pPr eaLnBrk="1" hangingPunct="1"/>
            <a:r>
              <a:rPr lang="en-US" dirty="0">
                <a:latin typeface="Arial" charset="0"/>
              </a:rPr>
              <a:t>Why do they exist?</a:t>
            </a:r>
          </a:p>
          <a:p>
            <a:pPr eaLnBrk="1" hangingPunct="1"/>
            <a:r>
              <a:rPr lang="en-US" dirty="0">
                <a:latin typeface="Arial" charset="0"/>
              </a:rPr>
              <a:t>Generation of Interrupt Signal</a:t>
            </a:r>
          </a:p>
          <a:p>
            <a:pPr lvl="1" eaLnBrk="1" hangingPunct="1"/>
            <a:r>
              <a:rPr lang="en-US" dirty="0">
                <a:latin typeface="Arial" charset="0"/>
              </a:rPr>
              <a:t>Device</a:t>
            </a:r>
          </a:p>
          <a:p>
            <a:pPr lvl="1" eaLnBrk="1" hangingPunct="1"/>
            <a:r>
              <a:rPr lang="en-US" dirty="0">
                <a:latin typeface="Arial" charset="0"/>
              </a:rPr>
              <a:t>Priority</a:t>
            </a:r>
          </a:p>
          <a:p>
            <a:pPr lvl="1" eaLnBrk="1" hangingPunct="1"/>
            <a:r>
              <a:rPr lang="en-US" dirty="0">
                <a:latin typeface="Arial" charset="0"/>
              </a:rPr>
              <a:t>FSM Mods</a:t>
            </a:r>
          </a:p>
        </p:txBody>
      </p:sp>
    </p:spTree>
    <p:extLst>
      <p:ext uri="{BB962C8B-B14F-4D97-AF65-F5344CB8AC3E}">
        <p14:creationId xmlns:p14="http://schemas.microsoft.com/office/powerpoint/2010/main" val="242288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What are they?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Modifications to the hardware of the </a:t>
            </a:r>
            <a:r>
              <a:rPr lang="en-US" dirty="0" err="1">
                <a:latin typeface="Arial" charset="0"/>
              </a:rPr>
              <a:t>datapath</a:t>
            </a:r>
            <a:r>
              <a:rPr lang="en-US" dirty="0">
                <a:latin typeface="Arial" charset="0"/>
              </a:rPr>
              <a:t> and I/O system and additional software to allow an external device to cause the CPU to stop current execution and execute a "service" routine and then resume execution of the original program.  Hence, an </a:t>
            </a:r>
            <a:r>
              <a:rPr lang="en-US" b="1" dirty="0">
                <a:latin typeface="Arial" charset="0"/>
              </a:rPr>
              <a:t>interrupt</a:t>
            </a:r>
            <a:r>
              <a:rPr lang="en-US" dirty="0">
                <a:latin typeface="Arial" charset="0"/>
              </a:rPr>
              <a:t>.</a:t>
            </a:r>
          </a:p>
          <a:p>
            <a:pPr eaLnBrk="1" hangingPunct="1"/>
            <a:r>
              <a:rPr lang="en-US" dirty="0">
                <a:latin typeface="Arial" charset="0"/>
              </a:rPr>
              <a:t>Remember the INT signal that the LC-3 </a:t>
            </a:r>
            <a:r>
              <a:rPr lang="en-US" dirty="0" err="1">
                <a:latin typeface="Arial" charset="0"/>
              </a:rPr>
              <a:t>microsequencer</a:t>
            </a:r>
            <a:r>
              <a:rPr lang="en-US" dirty="0">
                <a:latin typeface="Arial" charset="0"/>
              </a:rPr>
              <a:t> can test?  That signal is what an interrupt ultimately needs to raise.</a:t>
            </a:r>
            <a:br>
              <a:rPr lang="en-US" dirty="0">
                <a:latin typeface="Arial" charset="0"/>
              </a:rPr>
            </a:b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378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Why Do They Exist?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Interrupts can be significantly more efficient than polling and are especially useful in an environment where there are numerous devices and multiple concurrent activities</a:t>
            </a:r>
          </a:p>
          <a:p>
            <a:pPr eaLnBrk="1" hangingPunct="1"/>
            <a:r>
              <a:rPr lang="en-US" dirty="0">
                <a:latin typeface="Arial" charset="0"/>
              </a:rPr>
              <a:t>Polling on the other hand is appropriate where there is a high likelihood of quick success or the CPU has nothing better to do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8BA97CAB-5513-DD49-A956-08C232FB6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943" y="4351806"/>
            <a:ext cx="7391400" cy="955675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i="1" dirty="0">
                <a:solidFill>
                  <a:srgbClr val="CE0000"/>
                </a:solidFill>
                <a:latin typeface="Franklin Gothic Book" charset="0"/>
              </a:rPr>
              <a:t>An interrupt is an </a:t>
            </a:r>
            <a:r>
              <a:rPr lang="en-US" sz="2800" b="1" i="1" dirty="0">
                <a:solidFill>
                  <a:srgbClr val="CE0000"/>
                </a:solidFill>
                <a:latin typeface="Franklin Gothic Book" charset="0"/>
              </a:rPr>
              <a:t>unscripted subroutine call</a:t>
            </a:r>
            <a:r>
              <a:rPr lang="en-US" sz="2800" i="1" dirty="0">
                <a:solidFill>
                  <a:srgbClr val="CE0000"/>
                </a:solidFill>
                <a:latin typeface="Franklin Gothic Book" charset="0"/>
              </a:rPr>
              <a:t>,</a:t>
            </a:r>
            <a:br>
              <a:rPr lang="en-US" sz="2800" i="1" dirty="0">
                <a:solidFill>
                  <a:srgbClr val="CE0000"/>
                </a:solidFill>
                <a:latin typeface="Franklin Gothic Book" charset="0"/>
              </a:rPr>
            </a:br>
            <a:r>
              <a:rPr lang="en-US" sz="2800" i="1" dirty="0">
                <a:solidFill>
                  <a:srgbClr val="CE0000"/>
                </a:solidFill>
                <a:latin typeface="Franklin Gothic Book" charset="0"/>
              </a:rPr>
              <a:t>triggered by an external event.</a:t>
            </a:r>
          </a:p>
        </p:txBody>
      </p:sp>
    </p:spTree>
    <p:extLst>
      <p:ext uri="{BB962C8B-B14F-4D97-AF65-F5344CB8AC3E}">
        <p14:creationId xmlns:p14="http://schemas.microsoft.com/office/powerpoint/2010/main" val="30573887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_Template" id="{BE84910D-E539-6A4E-AD05-284A9E5AC02A}" vid="{D3840F83-395C-6D4E-B887-31D8A937F5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33900</TotalTime>
  <Words>2861</Words>
  <Application>Microsoft Macintosh PowerPoint</Application>
  <PresentationFormat>Widescreen</PresentationFormat>
  <Paragraphs>416</Paragraphs>
  <Slides>44</Slides>
  <Notes>5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Ariel</vt:lpstr>
      <vt:lpstr>Calibri</vt:lpstr>
      <vt:lpstr>Corbel</vt:lpstr>
      <vt:lpstr>Courier New</vt:lpstr>
      <vt:lpstr>Franklin Gothic Book</vt:lpstr>
      <vt:lpstr>Wingdings</vt:lpstr>
      <vt:lpstr>Spectrum</vt:lpstr>
      <vt:lpstr>Interrupts, TRAPs, and Exceptions</vt:lpstr>
      <vt:lpstr>Outline</vt:lpstr>
      <vt:lpstr>Operating System Machine Layer</vt:lpstr>
      <vt:lpstr>Road Map</vt:lpstr>
      <vt:lpstr>What are Program Discontinuities</vt:lpstr>
      <vt:lpstr>Program Discontinuities</vt:lpstr>
      <vt:lpstr>Interrupts</vt:lpstr>
      <vt:lpstr>What are they?</vt:lpstr>
      <vt:lpstr>Why Do They Exist?</vt:lpstr>
      <vt:lpstr>Device Status Register</vt:lpstr>
      <vt:lpstr>Interrupt Circuitry, for Completeness</vt:lpstr>
      <vt:lpstr>Detecting Interrupts</vt:lpstr>
      <vt:lpstr>Where to Save Processor State?</vt:lpstr>
      <vt:lpstr>Supervisor Stack, for Completeness</vt:lpstr>
      <vt:lpstr>What is the Processor State?</vt:lpstr>
      <vt:lpstr>Handling an Interrupt</vt:lpstr>
      <vt:lpstr>Returning from Interrupt</vt:lpstr>
      <vt:lpstr>Returning from an Interrupt (RTI)</vt:lpstr>
      <vt:lpstr>Example (1)</vt:lpstr>
      <vt:lpstr>Example (2)</vt:lpstr>
      <vt:lpstr>Example (3)</vt:lpstr>
      <vt:lpstr>Example (4)</vt:lpstr>
      <vt:lpstr>Example (5)</vt:lpstr>
      <vt:lpstr>Example (6)</vt:lpstr>
      <vt:lpstr>PowerPoint Presentation</vt:lpstr>
      <vt:lpstr>Operating Systems?</vt:lpstr>
      <vt:lpstr>TRAP vs JSR(R)</vt:lpstr>
      <vt:lpstr>LC-3 TRAP Mechanism</vt:lpstr>
      <vt:lpstr>TRAP Instruction</vt:lpstr>
      <vt:lpstr>LC-3 Trap </vt:lpstr>
      <vt:lpstr>The Trap Vector Table</vt:lpstr>
      <vt:lpstr>Calling the OUT Subroutine with TRAP</vt:lpstr>
      <vt:lpstr>Executing a TRAP Instruction</vt:lpstr>
      <vt:lpstr>Common LC-3 Trap Numbers</vt:lpstr>
      <vt:lpstr>Question???</vt:lpstr>
      <vt:lpstr>Stopping the Clock</vt:lpstr>
      <vt:lpstr>Trap Service Routines</vt:lpstr>
      <vt:lpstr>HOW DO WE GET BACK?</vt:lpstr>
      <vt:lpstr>Compare &amp; Contrast</vt:lpstr>
      <vt:lpstr>Saving &amp; Restoring Registers</vt:lpstr>
      <vt:lpstr>Memory Map of the LC-3</vt:lpstr>
      <vt:lpstr>Exceptions</vt:lpstr>
      <vt:lpstr>Program Discontinuity Logic, for Completeness (Fig C.8)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 &amp; Objectives</dc:title>
  <dc:creator>Bill Leahy</dc:creator>
  <cp:lastModifiedBy>Forsyth, Daniel H</cp:lastModifiedBy>
  <cp:revision>507</cp:revision>
  <cp:lastPrinted>2021-02-01T02:30:58Z</cp:lastPrinted>
  <dcterms:created xsi:type="dcterms:W3CDTF">2004-07-11T12:37:23Z</dcterms:created>
  <dcterms:modified xsi:type="dcterms:W3CDTF">2022-06-21T03:44:32Z</dcterms:modified>
</cp:coreProperties>
</file>