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7" r:id="rId1"/>
  </p:sldMasterIdLst>
  <p:notesMasterIdLst>
    <p:notesMasterId r:id="rId85"/>
  </p:notesMasterIdLst>
  <p:handoutMasterIdLst>
    <p:handoutMasterId r:id="rId86"/>
  </p:handoutMasterIdLst>
  <p:sldIdLst>
    <p:sldId id="409" r:id="rId2"/>
    <p:sldId id="539" r:id="rId3"/>
    <p:sldId id="288" r:id="rId4"/>
    <p:sldId id="536" r:id="rId5"/>
    <p:sldId id="537" r:id="rId6"/>
    <p:sldId id="538" r:id="rId7"/>
    <p:sldId id="443" r:id="rId8"/>
    <p:sldId id="292" r:id="rId9"/>
    <p:sldId id="411" r:id="rId10"/>
    <p:sldId id="412" r:id="rId11"/>
    <p:sldId id="410" r:id="rId12"/>
    <p:sldId id="301" r:id="rId13"/>
    <p:sldId id="532" r:id="rId14"/>
    <p:sldId id="302" r:id="rId15"/>
    <p:sldId id="531" r:id="rId16"/>
    <p:sldId id="525" r:id="rId17"/>
    <p:sldId id="526" r:id="rId18"/>
    <p:sldId id="527" r:id="rId19"/>
    <p:sldId id="522" r:id="rId20"/>
    <p:sldId id="303" r:id="rId21"/>
    <p:sldId id="519" r:id="rId22"/>
    <p:sldId id="540" r:id="rId23"/>
    <p:sldId id="541" r:id="rId24"/>
    <p:sldId id="520" r:id="rId25"/>
    <p:sldId id="515" r:id="rId26"/>
    <p:sldId id="513" r:id="rId27"/>
    <p:sldId id="514" r:id="rId28"/>
    <p:sldId id="521" r:id="rId29"/>
    <p:sldId id="415" r:id="rId30"/>
    <p:sldId id="416" r:id="rId31"/>
    <p:sldId id="417" r:id="rId32"/>
    <p:sldId id="420" r:id="rId33"/>
    <p:sldId id="421" r:id="rId34"/>
    <p:sldId id="418" r:id="rId35"/>
    <p:sldId id="419" r:id="rId36"/>
    <p:sldId id="422" r:id="rId37"/>
    <p:sldId id="533" r:id="rId38"/>
    <p:sldId id="542" r:id="rId39"/>
    <p:sldId id="534" r:id="rId40"/>
    <p:sldId id="535" r:id="rId41"/>
    <p:sldId id="442" r:id="rId42"/>
    <p:sldId id="306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543" r:id="rId62"/>
    <p:sldId id="441" r:id="rId63"/>
    <p:sldId id="332" r:id="rId64"/>
    <p:sldId id="507" r:id="rId65"/>
    <p:sldId id="516" r:id="rId66"/>
    <p:sldId id="334" r:id="rId67"/>
    <p:sldId id="529" r:id="rId68"/>
    <p:sldId id="508" r:id="rId69"/>
    <p:sldId id="336" r:id="rId70"/>
    <p:sldId id="545" r:id="rId71"/>
    <p:sldId id="509" r:id="rId72"/>
    <p:sldId id="510" r:id="rId73"/>
    <p:sldId id="517" r:id="rId74"/>
    <p:sldId id="337" r:id="rId75"/>
    <p:sldId id="338" r:id="rId76"/>
    <p:sldId id="339" r:id="rId77"/>
    <p:sldId id="340" r:id="rId78"/>
    <p:sldId id="511" r:id="rId79"/>
    <p:sldId id="544" r:id="rId80"/>
    <p:sldId id="342" r:id="rId81"/>
    <p:sldId id="344" r:id="rId82"/>
    <p:sldId id="345" r:id="rId83"/>
    <p:sldId id="346" r:id="rId84"/>
  </p:sldIdLst>
  <p:sldSz cx="12192000" cy="685800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rsyth, Daniel H" initials="FDH" lastIdx="1" clrIdx="0">
    <p:extLst>
      <p:ext uri="{19B8F6BF-5375-455C-9EA6-DF929625EA0E}">
        <p15:presenceInfo xmlns:p15="http://schemas.microsoft.com/office/powerpoint/2012/main" userId="S::df30@gatech.edu::c39586f0-ce3e-4a5b-a792-22782de893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6FF"/>
    <a:srgbClr val="00FEFF"/>
    <a:srgbClr val="3333CC"/>
    <a:srgbClr val="CCFFFF"/>
    <a:srgbClr val="FEFF24"/>
    <a:srgbClr val="F3F8FA"/>
    <a:srgbClr val="F3F9FA"/>
    <a:srgbClr val="EAEAEA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43DDC-138A-448F-B3C8-3CBC89ED4C35}" v="28" dt="2021-10-28T16:13:05.938"/>
    <p1510:client id="{58037A29-57B4-4ED2-8414-1B2CC295537E}" v="18" dt="2021-03-18T06:13:19.635"/>
    <p1510:client id="{6CBE5EA4-A577-4032-A82D-47B0F662BC1D}" v="1" dt="2022-03-17T15:51:22.755"/>
    <p1510:client id="{809FD113-3577-4194-AE79-F5CD7DBA781D}" v="62" dt="2022-03-15T15:16:04.256"/>
    <p1510:client id="{A90F3F36-8DEF-4E37-88F0-DFBA903102B6}" v="3" dt="2021-04-01T12:40:30.818"/>
    <p1510:client id="{DB6F90B1-1BC3-46FA-AC10-AF9A3E3C3A9D}" v="36" dt="2022-03-17T13:01:12.304"/>
    <p1510:client id="{F3CC7C6F-90E0-4BE7-941E-F6EB5AD51C94}" v="1" dt="2021-10-28T16:41:21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22"/>
    <p:restoredTop sz="94535"/>
  </p:normalViewPr>
  <p:slideViewPr>
    <p:cSldViewPr snapToGrid="0" snapToObjects="1">
      <p:cViewPr varScale="1">
        <p:scale>
          <a:sx n="98" d="100"/>
          <a:sy n="98" d="100"/>
        </p:scale>
        <p:origin x="216" y="8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52"/>
    </p:cViewPr>
  </p:sorterViewPr>
  <p:notesViewPr>
    <p:cSldViewPr snapToGrid="0" snapToObjects="1">
      <p:cViewPr varScale="1">
        <p:scale>
          <a:sx n="87" d="100"/>
          <a:sy n="87" d="100"/>
        </p:scale>
        <p:origin x="269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nee Venkat" userId="oIXcZed6xMyZSpmt+xpHJkgpAZFscUxygooa+Kb1rdw=" providerId="None" clId="Web-{809FD113-3577-4194-AE79-F5CD7DBA781D}"/>
    <pc:docChg chg="modSld">
      <pc:chgData name="Jayanee Venkat" userId="oIXcZed6xMyZSpmt+xpHJkgpAZFscUxygooa+Kb1rdw=" providerId="None" clId="Web-{809FD113-3577-4194-AE79-F5CD7DBA781D}" dt="2022-03-15T15:16:03.553" v="32" actId="20577"/>
      <pc:docMkLst>
        <pc:docMk/>
      </pc:docMkLst>
      <pc:sldChg chg="addSp modSp">
        <pc:chgData name="Jayanee Venkat" userId="oIXcZed6xMyZSpmt+xpHJkgpAZFscUxygooa+Kb1rdw=" providerId="None" clId="Web-{809FD113-3577-4194-AE79-F5CD7DBA781D}" dt="2022-03-15T15:15:41.895" v="22" actId="20577"/>
        <pc:sldMkLst>
          <pc:docMk/>
          <pc:sldMk cId="865732135" sldId="540"/>
        </pc:sldMkLst>
        <pc:spChg chg="add mod">
          <ac:chgData name="Jayanee Venkat" userId="oIXcZed6xMyZSpmt+xpHJkgpAZFscUxygooa+Kb1rdw=" providerId="None" clId="Web-{809FD113-3577-4194-AE79-F5CD7DBA781D}" dt="2022-03-15T15:05:46.722" v="18" actId="20577"/>
          <ac:spMkLst>
            <pc:docMk/>
            <pc:sldMk cId="865732135" sldId="540"/>
            <ac:spMk id="2" creationId="{BE695E51-0F11-48D1-9941-105B666700A1}"/>
          </ac:spMkLst>
        </pc:spChg>
        <pc:spChg chg="add mod">
          <ac:chgData name="Jayanee Venkat" userId="oIXcZed6xMyZSpmt+xpHJkgpAZFscUxygooa+Kb1rdw=" providerId="None" clId="Web-{809FD113-3577-4194-AE79-F5CD7DBA781D}" dt="2022-03-15T15:15:41.895" v="22" actId="20577"/>
          <ac:spMkLst>
            <pc:docMk/>
            <pc:sldMk cId="865732135" sldId="540"/>
            <ac:spMk id="5" creationId="{6260216F-313E-47FF-8AED-9B3FE5C04E65}"/>
          </ac:spMkLst>
        </pc:spChg>
      </pc:sldChg>
      <pc:sldChg chg="addSp modSp">
        <pc:chgData name="Jayanee Venkat" userId="oIXcZed6xMyZSpmt+xpHJkgpAZFscUxygooa+Kb1rdw=" providerId="None" clId="Web-{809FD113-3577-4194-AE79-F5CD7DBA781D}" dt="2022-03-15T15:15:51.052" v="28" actId="20577"/>
        <pc:sldMkLst>
          <pc:docMk/>
          <pc:sldMk cId="2722491876" sldId="541"/>
        </pc:sldMkLst>
        <pc:spChg chg="add mod">
          <ac:chgData name="Jayanee Venkat" userId="oIXcZed6xMyZSpmt+xpHJkgpAZFscUxygooa+Kb1rdw=" providerId="None" clId="Web-{809FD113-3577-4194-AE79-F5CD7DBA781D}" dt="2022-03-15T15:15:51.052" v="28" actId="20577"/>
          <ac:spMkLst>
            <pc:docMk/>
            <pc:sldMk cId="2722491876" sldId="541"/>
            <ac:spMk id="7" creationId="{6B0E88EE-1F92-43B1-A27F-D6250D16AC62}"/>
          </ac:spMkLst>
        </pc:spChg>
      </pc:sldChg>
      <pc:sldChg chg="addSp modSp">
        <pc:chgData name="Jayanee Venkat" userId="oIXcZed6xMyZSpmt+xpHJkgpAZFscUxygooa+Kb1rdw=" providerId="None" clId="Web-{809FD113-3577-4194-AE79-F5CD7DBA781D}" dt="2022-03-15T15:16:03.553" v="32" actId="20577"/>
        <pc:sldMkLst>
          <pc:docMk/>
          <pc:sldMk cId="2794896681" sldId="542"/>
        </pc:sldMkLst>
        <pc:spChg chg="add mod">
          <ac:chgData name="Jayanee Venkat" userId="oIXcZed6xMyZSpmt+xpHJkgpAZFscUxygooa+Kb1rdw=" providerId="None" clId="Web-{809FD113-3577-4194-AE79-F5CD7DBA781D}" dt="2022-03-15T15:16:03.553" v="32" actId="20577"/>
          <ac:spMkLst>
            <pc:docMk/>
            <pc:sldMk cId="2794896681" sldId="542"/>
            <ac:spMk id="2" creationId="{3FDA760C-8656-4A45-A76E-5E771BA993D7}"/>
          </ac:spMkLst>
        </pc:spChg>
      </pc:sldChg>
    </pc:docChg>
  </pc:docChgLst>
  <pc:docChgLst>
    <pc:chgData name="Zilong Huang" userId="0Kly/cDoxGmyq1sagaqldfosT6AcacC9En0/QHOEri0=" providerId="None" clId="Web-{A90F3F36-8DEF-4E37-88F0-DFBA903102B6}"/>
    <pc:docChg chg="modSld">
      <pc:chgData name="Zilong Huang" userId="0Kly/cDoxGmyq1sagaqldfosT6AcacC9En0/QHOEri0=" providerId="None" clId="Web-{A90F3F36-8DEF-4E37-88F0-DFBA903102B6}" dt="2021-04-01T12:40:30.818" v="2" actId="1076"/>
      <pc:docMkLst>
        <pc:docMk/>
      </pc:docMkLst>
      <pc:sldChg chg="modSp">
        <pc:chgData name="Zilong Huang" userId="0Kly/cDoxGmyq1sagaqldfosT6AcacC9En0/QHOEri0=" providerId="None" clId="Web-{A90F3F36-8DEF-4E37-88F0-DFBA903102B6}" dt="2021-04-01T12:40:30.818" v="2" actId="1076"/>
        <pc:sldMkLst>
          <pc:docMk/>
          <pc:sldMk cId="307469545" sldId="543"/>
        </pc:sldMkLst>
        <pc:spChg chg="mod">
          <ac:chgData name="Zilong Huang" userId="0Kly/cDoxGmyq1sagaqldfosT6AcacC9En0/QHOEri0=" providerId="None" clId="Web-{A90F3F36-8DEF-4E37-88F0-DFBA903102B6}" dt="2021-04-01T12:40:30.818" v="2" actId="1076"/>
          <ac:spMkLst>
            <pc:docMk/>
            <pc:sldMk cId="307469545" sldId="543"/>
            <ac:spMk id="9" creationId="{556D916A-C275-D040-A71E-9AC673793067}"/>
          </ac:spMkLst>
        </pc:spChg>
      </pc:sldChg>
      <pc:sldChg chg="addAnim modAnim">
        <pc:chgData name="Zilong Huang" userId="0Kly/cDoxGmyq1sagaqldfosT6AcacC9En0/QHOEri0=" providerId="None" clId="Web-{A90F3F36-8DEF-4E37-88F0-DFBA903102B6}" dt="2021-04-01T12:40:15.130" v="1"/>
        <pc:sldMkLst>
          <pc:docMk/>
          <pc:sldMk cId="3040229238" sldId="544"/>
        </pc:sldMkLst>
      </pc:sldChg>
    </pc:docChg>
  </pc:docChgLst>
  <pc:docChgLst>
    <pc:chgData name="Zilong Huang" userId="0Kly/cDoxGmyq1sagaqldfosT6AcacC9En0/QHOEri0=" providerId="None" clId="Web-{58037A29-57B4-4ED2-8414-1B2CC295537E}"/>
    <pc:docChg chg="modSld">
      <pc:chgData name="Zilong Huang" userId="0Kly/cDoxGmyq1sagaqldfosT6AcacC9En0/QHOEri0=" providerId="None" clId="Web-{58037A29-57B4-4ED2-8414-1B2CC295537E}" dt="2021-03-18T06:10:48.844" v="11" actId="20577"/>
      <pc:docMkLst>
        <pc:docMk/>
      </pc:docMkLst>
      <pc:sldChg chg="modSp">
        <pc:chgData name="Zilong Huang" userId="0Kly/cDoxGmyq1sagaqldfosT6AcacC9En0/QHOEri0=" providerId="None" clId="Web-{58037A29-57B4-4ED2-8414-1B2CC295537E}" dt="2021-03-18T06:10:48.844" v="11" actId="20577"/>
        <pc:sldMkLst>
          <pc:docMk/>
          <pc:sldMk cId="3881413641" sldId="529"/>
        </pc:sldMkLst>
        <pc:spChg chg="mod">
          <ac:chgData name="Zilong Huang" userId="0Kly/cDoxGmyq1sagaqldfosT6AcacC9En0/QHOEri0=" providerId="None" clId="Web-{58037A29-57B4-4ED2-8414-1B2CC295537E}" dt="2021-03-18T06:10:48.844" v="11" actId="20577"/>
          <ac:spMkLst>
            <pc:docMk/>
            <pc:sldMk cId="3881413641" sldId="529"/>
            <ac:spMk id="3" creationId="{82D4ABF7-B9CD-44E5-A228-5BBC91B23AE2}"/>
          </ac:spMkLst>
        </pc:spChg>
      </pc:sldChg>
      <pc:sldChg chg="addSp delSp modSp addAnim modAnim">
        <pc:chgData name="Zilong Huang" userId="0Kly/cDoxGmyq1sagaqldfosT6AcacC9En0/QHOEri0=" providerId="None" clId="Web-{58037A29-57B4-4ED2-8414-1B2CC295537E}" dt="2021-03-18T06:04:50.898" v="7"/>
        <pc:sldMkLst>
          <pc:docMk/>
          <pc:sldMk cId="865732135" sldId="540"/>
        </pc:sldMkLst>
        <pc:spChg chg="add del mod">
          <ac:chgData name="Zilong Huang" userId="0Kly/cDoxGmyq1sagaqldfosT6AcacC9En0/QHOEri0=" providerId="None" clId="Web-{58037A29-57B4-4ED2-8414-1B2CC295537E}" dt="2021-03-18T06:04:34.897" v="3"/>
          <ac:spMkLst>
            <pc:docMk/>
            <pc:sldMk cId="865732135" sldId="540"/>
            <ac:spMk id="2" creationId="{11BF6ED3-6CDD-4CA1-9F32-38904B671B5D}"/>
          </ac:spMkLst>
        </pc:spChg>
        <pc:spChg chg="add mod">
          <ac:chgData name="Zilong Huang" userId="0Kly/cDoxGmyq1sagaqldfosT6AcacC9En0/QHOEri0=" providerId="None" clId="Web-{58037A29-57B4-4ED2-8414-1B2CC295537E}" dt="2021-03-18T06:04:47.758" v="5" actId="1076"/>
          <ac:spMkLst>
            <pc:docMk/>
            <pc:sldMk cId="865732135" sldId="540"/>
            <ac:spMk id="3" creationId="{07C4E6A6-5372-493B-A926-1AD22C3C242A}"/>
          </ac:spMkLst>
        </pc:spChg>
      </pc:sldChg>
    </pc:docChg>
  </pc:docChgLst>
  <pc:docChgLst>
    <pc:chgData name="Yuhan Li" userId="6rQTdrxWu88A1E4y7skdBdZXC2ozir94lf6lkJQXH5o=" providerId="None" clId="Web-{6CBE5EA4-A577-4032-A82D-47B0F662BC1D}"/>
    <pc:docChg chg="modSld">
      <pc:chgData name="Yuhan Li" userId="6rQTdrxWu88A1E4y7skdBdZXC2ozir94lf6lkJQXH5o=" providerId="None" clId="Web-{6CBE5EA4-A577-4032-A82D-47B0F662BC1D}" dt="2022-03-17T15:51:22.755" v="0"/>
      <pc:docMkLst>
        <pc:docMk/>
      </pc:docMkLst>
      <pc:sldChg chg="delSp">
        <pc:chgData name="Yuhan Li" userId="6rQTdrxWu88A1E4y7skdBdZXC2ozir94lf6lkJQXH5o=" providerId="None" clId="Web-{6CBE5EA4-A577-4032-A82D-47B0F662BC1D}" dt="2022-03-17T15:51:22.755" v="0"/>
        <pc:sldMkLst>
          <pc:docMk/>
          <pc:sldMk cId="307469545" sldId="543"/>
        </pc:sldMkLst>
        <pc:spChg chg="del">
          <ac:chgData name="Yuhan Li" userId="6rQTdrxWu88A1E4y7skdBdZXC2ozir94lf6lkJQXH5o=" providerId="None" clId="Web-{6CBE5EA4-A577-4032-A82D-47B0F662BC1D}" dt="2022-03-17T15:51:22.755" v="0"/>
          <ac:spMkLst>
            <pc:docMk/>
            <pc:sldMk cId="307469545" sldId="543"/>
            <ac:spMk id="2" creationId="{0BEDE76B-C232-4DBC-A7D4-E9D48EEEF381}"/>
          </ac:spMkLst>
        </pc:spChg>
      </pc:sldChg>
    </pc:docChg>
  </pc:docChgLst>
  <pc:docChgLst>
    <pc:chgData name="Pranav Thomas" userId="oCsOH1izO9f17g0quMOsvt1uemq8OSvEgEkSd6GR96c=" providerId="None" clId="Web-{F3CC7C6F-90E0-4BE7-941E-F6EB5AD51C94}"/>
    <pc:docChg chg="modSld">
      <pc:chgData name="Pranav Thomas" userId="oCsOH1izO9f17g0quMOsvt1uemq8OSvEgEkSd6GR96c=" providerId="None" clId="Web-{F3CC7C6F-90E0-4BE7-941E-F6EB5AD51C94}" dt="2021-10-28T16:41:21.718" v="1" actId="20577"/>
      <pc:docMkLst>
        <pc:docMk/>
      </pc:docMkLst>
      <pc:sldChg chg="modSp">
        <pc:chgData name="Pranav Thomas" userId="oCsOH1izO9f17g0quMOsvt1uemq8OSvEgEkSd6GR96c=" providerId="None" clId="Web-{F3CC7C6F-90E0-4BE7-941E-F6EB5AD51C94}" dt="2021-10-28T16:41:21.718" v="1" actId="20577"/>
        <pc:sldMkLst>
          <pc:docMk/>
          <pc:sldMk cId="865732135" sldId="540"/>
        </pc:sldMkLst>
        <pc:spChg chg="mod">
          <ac:chgData name="Pranav Thomas" userId="oCsOH1izO9f17g0quMOsvt1uemq8OSvEgEkSd6GR96c=" providerId="None" clId="Web-{F3CC7C6F-90E0-4BE7-941E-F6EB5AD51C94}" dt="2021-10-28T16:41:21.718" v="1" actId="20577"/>
          <ac:spMkLst>
            <pc:docMk/>
            <pc:sldMk cId="865732135" sldId="540"/>
            <ac:spMk id="6" creationId="{A35EFA36-5B82-3A4D-B720-D403975F8F2F}"/>
          </ac:spMkLst>
        </pc:spChg>
      </pc:sldChg>
    </pc:docChg>
  </pc:docChgLst>
  <pc:docChgLst>
    <pc:chgData name="Jayanee Venkat" userId="oIXcZed6xMyZSpmt+xpHJkgpAZFscUxygooa+Kb1rdw=" providerId="None" clId="Web-{DB6F90B1-1BC3-46FA-AC10-AF9A3E3C3A9D}"/>
    <pc:docChg chg="modSld">
      <pc:chgData name="Jayanee Venkat" userId="oIXcZed6xMyZSpmt+xpHJkgpAZFscUxygooa+Kb1rdw=" providerId="None" clId="Web-{DB6F90B1-1BC3-46FA-AC10-AF9A3E3C3A9D}" dt="2022-03-17T13:01:11.147" v="19" actId="20577"/>
      <pc:docMkLst>
        <pc:docMk/>
      </pc:docMkLst>
      <pc:sldChg chg="addSp modSp">
        <pc:chgData name="Jayanee Venkat" userId="oIXcZed6xMyZSpmt+xpHJkgpAZFscUxygooa+Kb1rdw=" providerId="None" clId="Web-{DB6F90B1-1BC3-46FA-AC10-AF9A3E3C3A9D}" dt="2022-03-17T13:01:06.085" v="17" actId="20577"/>
        <pc:sldMkLst>
          <pc:docMk/>
          <pc:sldMk cId="4196431491" sldId="346"/>
        </pc:sldMkLst>
        <pc:spChg chg="add mod">
          <ac:chgData name="Jayanee Venkat" userId="oIXcZed6xMyZSpmt+xpHJkgpAZFscUxygooa+Kb1rdw=" providerId="None" clId="Web-{DB6F90B1-1BC3-46FA-AC10-AF9A3E3C3A9D}" dt="2022-03-17T13:01:06.085" v="17" actId="20577"/>
          <ac:spMkLst>
            <pc:docMk/>
            <pc:sldMk cId="4196431491" sldId="346"/>
            <ac:spMk id="4" creationId="{2C965870-018F-4A67-B719-AC50D40BFA98}"/>
          </ac:spMkLst>
        </pc:spChg>
      </pc:sldChg>
      <pc:sldChg chg="addSp modSp">
        <pc:chgData name="Jayanee Venkat" userId="oIXcZed6xMyZSpmt+xpHJkgpAZFscUxygooa+Kb1rdw=" providerId="None" clId="Web-{DB6F90B1-1BC3-46FA-AC10-AF9A3E3C3A9D}" dt="2022-03-17T13:01:11.147" v="19" actId="20577"/>
        <pc:sldMkLst>
          <pc:docMk/>
          <pc:sldMk cId="3040229238" sldId="544"/>
        </pc:sldMkLst>
        <pc:spChg chg="add mod">
          <ac:chgData name="Jayanee Venkat" userId="oIXcZed6xMyZSpmt+xpHJkgpAZFscUxygooa+Kb1rdw=" providerId="None" clId="Web-{DB6F90B1-1BC3-46FA-AC10-AF9A3E3C3A9D}" dt="2022-03-17T13:00:20.928" v="3" actId="20577"/>
          <ac:spMkLst>
            <pc:docMk/>
            <pc:sldMk cId="3040229238" sldId="544"/>
            <ac:spMk id="2" creationId="{213FABF6-A038-4D88-9A0F-6DB0AAC37733}"/>
          </ac:spMkLst>
        </pc:spChg>
        <pc:spChg chg="add mod">
          <ac:chgData name="Jayanee Venkat" userId="oIXcZed6xMyZSpmt+xpHJkgpAZFscUxygooa+Kb1rdw=" providerId="None" clId="Web-{DB6F90B1-1BC3-46FA-AC10-AF9A3E3C3A9D}" dt="2022-03-17T13:01:11.147" v="19" actId="20577"/>
          <ac:spMkLst>
            <pc:docMk/>
            <pc:sldMk cId="3040229238" sldId="544"/>
            <ac:spMk id="3" creationId="{B4360079-2E0E-4186-A1EE-D3CBF1CE4E36}"/>
          </ac:spMkLst>
        </pc:spChg>
      </pc:sldChg>
    </pc:docChg>
  </pc:docChgLst>
  <pc:docChgLst>
    <pc:chgData name="Pranav Thomas" userId="oCsOH1izO9f17g0quMOsvt1uemq8OSvEgEkSd6GR96c=" providerId="None" clId="Web-{3F243DDC-138A-448F-B3C8-3CBC89ED4C35}"/>
    <pc:docChg chg="modSld">
      <pc:chgData name="Pranav Thomas" userId="oCsOH1izO9f17g0quMOsvt1uemq8OSvEgEkSd6GR96c=" providerId="None" clId="Web-{3F243DDC-138A-448F-B3C8-3CBC89ED4C35}" dt="2021-10-28T16:13:05.798" v="15" actId="14100"/>
      <pc:docMkLst>
        <pc:docMk/>
      </pc:docMkLst>
      <pc:sldChg chg="addSp modSp">
        <pc:chgData name="Pranav Thomas" userId="oCsOH1izO9f17g0quMOsvt1uemq8OSvEgEkSd6GR96c=" providerId="None" clId="Web-{3F243DDC-138A-448F-B3C8-3CBC89ED4C35}" dt="2021-10-28T16:13:05.798" v="15" actId="14100"/>
        <pc:sldMkLst>
          <pc:docMk/>
          <pc:sldMk cId="307469545" sldId="543"/>
        </pc:sldMkLst>
        <pc:spChg chg="add mod">
          <ac:chgData name="Pranav Thomas" userId="oCsOH1izO9f17g0quMOsvt1uemq8OSvEgEkSd6GR96c=" providerId="None" clId="Web-{3F243DDC-138A-448F-B3C8-3CBC89ED4C35}" dt="2021-10-28T16:13:05.798" v="15" actId="14100"/>
          <ac:spMkLst>
            <pc:docMk/>
            <pc:sldMk cId="307469545" sldId="543"/>
            <ac:spMk id="2" creationId="{0BEDE76B-C232-4DBC-A7D4-E9D48EEEF38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9EE7CCD-D0D6-204C-8B02-D9BB8AC2E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0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9C89EED9-EC76-754E-9D39-874B182CEBC7}" type="datetimeFigureOut">
              <a:rPr lang="en-US"/>
              <a:pPr>
                <a:defRPr/>
              </a:pPr>
              <a:t>6/30/22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7AB2A98D-D104-C64F-B71D-44C7D1FB0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051465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 lnSpcReduction="10000"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492885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74558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788" y="1211888"/>
            <a:ext cx="10338816" cy="28099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E6F86C-8C86-7044-A484-8677970C5FA6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32A1B6-A685-9F4A-BDC8-B96EC3364F6E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CE7C14-A632-AA49-ABC0-D2381D5036C6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2381D9-8A1A-F143-8013-1292C8EBF107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9DDC16-5E7D-6D43-AA74-17447954AA3A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AF4D97C-3638-9E47-89E6-A58EE3F1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27091"/>
            <a:ext cx="11435164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37203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06BE5-E2F8-6F45-9805-B4A061553587}"/>
              </a:ext>
            </a:extLst>
          </p:cNvPr>
          <p:cNvSpPr/>
          <p:nvPr userDrawn="1"/>
        </p:nvSpPr>
        <p:spPr>
          <a:xfrm>
            <a:off x="379816" y="5435229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109503-1578-914F-845E-4A7237C87136}"/>
              </a:ext>
            </a:extLst>
          </p:cNvPr>
          <p:cNvGrpSpPr/>
          <p:nvPr userDrawn="1"/>
        </p:nvGrpSpPr>
        <p:grpSpPr>
          <a:xfrm>
            <a:off x="379816" y="6263390"/>
            <a:ext cx="11435164" cy="137411"/>
            <a:chOff x="284163" y="1577847"/>
            <a:chExt cx="8576373" cy="1374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3C79C4-5CC9-864E-A31F-14DB150F994E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078F31-0936-C84F-BA65-0292130CF5B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4F4686-E101-2F4C-AF5D-07FC995CC85F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CEDCCF06-735E-8B48-AF16-41865FD7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16" y="5609837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367554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5074576"/>
            <a:ext cx="7782983" cy="1195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969563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540730"/>
            <a:ext cx="7538009" cy="63146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1465729"/>
            <a:ext cx="11432116" cy="468107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7EEA3-A373-D640-A765-42D4DB5F0D14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30B7CF-C06F-764D-894F-BB10FCFB5A70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256374-B8A1-6F40-882D-1C6451096484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7FA2B4-76C7-5F47-A753-92E2A5ED1FA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E84DDE-DB6E-1542-A01B-FF055639893E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B79D9472-193C-1A45-8CDF-371F68BE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290121" y="2884387"/>
            <a:ext cx="5934615" cy="1080248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17305" y="473076"/>
            <a:ext cx="888999" cy="5921375"/>
          </a:xfrm>
        </p:spPr>
        <p:txBody>
          <a:bodyPr vert="eaVert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4" y="457200"/>
            <a:ext cx="1003608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657906" y="3346269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485" y="1385888"/>
            <a:ext cx="8460316" cy="489677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 Title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259826"/>
            <a:ext cx="5790268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071031"/>
            <a:ext cx="5790268" cy="154367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434434"/>
            <a:ext cx="5790268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9247" y="1385889"/>
            <a:ext cx="4709906" cy="489677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652E4D-6353-D94F-86FA-A5EF92A99D2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65372" y="259827"/>
            <a:ext cx="5631157" cy="6019778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218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914" y="1385888"/>
            <a:ext cx="10225088" cy="489677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/C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677287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5836" y="1121186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339" y="3124200"/>
            <a:ext cx="8776366" cy="3429000"/>
          </a:xfrm>
        </p:spPr>
        <p:txBody>
          <a:bodyPr/>
          <a:lstStyle>
            <a:lvl1pPr marL="457200" indent="-457200">
              <a:buFont typeface="+mj-lt"/>
              <a:buAutoNum type="alphaUcPeriod"/>
              <a:defRPr/>
            </a:lvl1pPr>
            <a:lvl2pPr>
              <a:buFont typeface="+mj-lt"/>
              <a:buAutoNum type="alphaUcPeriod"/>
              <a:defRPr/>
            </a:lvl2pPr>
            <a:lvl3pPr marL="1371600" indent="-457200">
              <a:buFont typeface="+mj-lt"/>
              <a:buAutoNum type="alphaUcPeriod"/>
              <a:defRPr/>
            </a:lvl3pPr>
            <a:lvl4pPr marL="1603375" indent="-342900">
              <a:buFont typeface="+mj-lt"/>
              <a:buAutoNum type="alphaUcPeriod"/>
              <a:defRPr/>
            </a:lvl4pPr>
            <a:lvl5pPr marL="1951037" indent="-342900">
              <a:buFont typeface="+mj-lt"/>
              <a:buAutoNum type="alphaU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41721FB-420D-A64C-A743-66331CE37F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5" y="630382"/>
            <a:ext cx="11432116" cy="502679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0983D5-67C9-E642-8FAD-59ACC41522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6800" y="1905000"/>
            <a:ext cx="8814905" cy="109366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01336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5108713"/>
            <a:ext cx="11432116" cy="116130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5108713"/>
            <a:ext cx="10363200" cy="756972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5090456"/>
            <a:ext cx="11432116" cy="117955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5090456"/>
            <a:ext cx="10363200" cy="772463"/>
          </a:xfrm>
          <a:noFill/>
        </p:spPr>
        <p:txBody>
          <a:bodyPr anchor="b" anchorCtr="0">
            <a:normAutofit/>
          </a:bodyPr>
          <a:lstStyle>
            <a:lvl1pPr algn="l"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601" y="1606578"/>
            <a:ext cx="5242560" cy="4727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8635" y="1606578"/>
            <a:ext cx="5242560" cy="4727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93677-88CB-2E4A-BE4A-539BE352E039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DD81C-C82F-A84A-AC5A-8C75D3AB1470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BF52C1-DEE2-1C43-8593-B59483682E6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2EC6AB-74F3-5649-B121-C7699956C009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A8CDCC-9CF1-3E4E-B320-1B1FB6A6057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AF81BA4D-6B22-414E-9D15-4CAE0B92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358622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191872"/>
            <a:ext cx="5242560" cy="423169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358622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191872"/>
            <a:ext cx="5242560" cy="423169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E02E4-FBDF-7F4B-AEEF-08EEB6879FA7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63364A-3CFE-D24C-BD9E-97404A583E8C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EEDE14-98AF-5A43-B3E3-1393A2677CBF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E7A567-BA84-DA41-A62E-D5B8AA239D05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320235-13DA-C841-BCB8-6F4BD5227F71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0C1EB4D-A322-0A43-965D-D669A5F1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56" r:id="rId3"/>
    <p:sldLayoutId id="2147484355" r:id="rId4"/>
    <p:sldLayoutId id="2147484354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  <p:sldLayoutId id="2147484347" r:id="rId12"/>
    <p:sldLayoutId id="2147484348" r:id="rId13"/>
    <p:sldLayoutId id="2147484349" r:id="rId14"/>
    <p:sldLayoutId id="2147484350" r:id="rId15"/>
    <p:sldLayoutId id="2147484351" r:id="rId16"/>
    <p:sldLayoutId id="2147484352" r:id="rId17"/>
    <p:sldLayoutId id="2147484353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Continuing with C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0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Scope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7383" y="2133601"/>
            <a:ext cx="7884868" cy="3762564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/>
              <a:t>file1.c: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>
                <a:latin typeface="Courier"/>
                <a:cs typeface="Courier"/>
              </a:rPr>
              <a:t>int a[10];		   // external definition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"/>
                <a:cs typeface="Courier"/>
              </a:rPr>
              <a:t>	static struct r *p;  // this file only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"/>
                <a:cs typeface="Courier"/>
              </a:rPr>
              <a:t>	extern float c[100]; // ref to c in file2.c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mr-IN" dirty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file2.c: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"/>
                <a:cs typeface="Courier"/>
              </a:rPr>
              <a:t>	extern int a[10];   // ref to </a:t>
            </a:r>
            <a:r>
              <a:rPr lang="en-US" dirty="0" err="1">
                <a:latin typeface="Courier"/>
                <a:cs typeface="Courier"/>
              </a:rPr>
              <a:t>arr</a:t>
            </a:r>
            <a:r>
              <a:rPr lang="en-US" dirty="0">
                <a:latin typeface="Courier"/>
                <a:cs typeface="Courier"/>
              </a:rPr>
              <a:t> in file1.c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"/>
                <a:cs typeface="Courier"/>
              </a:rPr>
              <a:t>	static struct r *p; // NOT the p above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"/>
                <a:cs typeface="Courier"/>
              </a:rPr>
              <a:t>	float c[100];	  // definition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mr-IN" dirty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6648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485" y="1385888"/>
            <a:ext cx="8460316" cy="5472112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mr-IN" dirty="0">
                <a:latin typeface="Courier"/>
                <a:cs typeface="Courier"/>
              </a:rPr>
              <a:t>#include &lt;stdio.h&gt;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mr-IN" dirty="0">
                <a:latin typeface="Courier"/>
                <a:cs typeface="Courier"/>
              </a:rPr>
              <a:t>int i = 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mr-IN" dirty="0">
                <a:latin typeface="Courier"/>
                <a:cs typeface="Courier"/>
              </a:rPr>
              <a:t>void f(int);</a:t>
            </a:r>
          </a:p>
          <a:p>
            <a:pPr marL="0" indent="0">
              <a:spcBef>
                <a:spcPts val="200"/>
              </a:spcBef>
              <a:buNone/>
            </a:pPr>
            <a:endParaRPr lang="mr-IN" dirty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mr-IN" dirty="0">
                <a:latin typeface="Courier"/>
                <a:cs typeface="Courier"/>
              </a:rPr>
              <a:t>int main(int argc, char *argv[])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mr-IN" dirty="0">
                <a:latin typeface="Courier"/>
                <a:cs typeface="Courier"/>
              </a:rPr>
              <a:t>        i = 1;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mr-IN" dirty="0">
                <a:latin typeface="Courier"/>
                <a:cs typeface="Courier"/>
              </a:rPr>
              <a:t>        int i = 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mr-IN" dirty="0">
                <a:latin typeface="Courier"/>
                <a:cs typeface="Courier"/>
              </a:rPr>
              <a:t>        i = 2;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mr-IN" dirty="0">
                <a:latin typeface="Courier"/>
                <a:cs typeface="Courier"/>
              </a:rPr>
              <a:t>        for (int i = 0; i &lt; 10; i++)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mr-IN" dirty="0">
                <a:latin typeface="Courier"/>
                <a:cs typeface="Courier"/>
              </a:rPr>
              <a:t>                f(i);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mr-IN" dirty="0">
                <a:latin typeface="Courier"/>
                <a:cs typeface="Courier"/>
              </a:rPr>
              <a:t>                int i = 2;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mr-IN" dirty="0">
                <a:latin typeface="Courier"/>
                <a:cs typeface="Courier"/>
              </a:rPr>
              <a:t>                f(i);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mr-IN" dirty="0">
                <a:latin typeface="Courier"/>
                <a:cs typeface="Courier"/>
              </a:rPr>
              <a:t>        }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    f(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);</a:t>
            </a:r>
            <a:endParaRPr lang="mr-IN" dirty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mr-IN" dirty="0">
                <a:latin typeface="Courier"/>
                <a:cs typeface="Courier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mr-IN" dirty="0">
                <a:latin typeface="Courier"/>
                <a:cs typeface="Courier"/>
              </a:rPr>
              <a:t>void f(int j)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mr-IN" dirty="0">
                <a:latin typeface="Courier"/>
                <a:cs typeface="Courier"/>
              </a:rPr>
              <a:t>        printf("%d\n", j);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mr-IN" dirty="0">
                <a:latin typeface="Courier"/>
                <a:cs typeface="Courier"/>
              </a:rPr>
              <a:t>}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 flipV="1">
            <a:off x="3429000" y="1938131"/>
            <a:ext cx="569598" cy="11023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4154557" y="3329609"/>
            <a:ext cx="477078" cy="2584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5733092" y="4542183"/>
            <a:ext cx="250265" cy="1586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5657266" y="3848636"/>
            <a:ext cx="75826" cy="2369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4383157" y="3429000"/>
            <a:ext cx="337930" cy="18089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16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Group 2"/>
          <p:cNvGrpSpPr>
            <a:grpSpLocks/>
          </p:cNvGrpSpPr>
          <p:nvPr/>
        </p:nvGrpSpPr>
        <p:grpSpPr bwMode="auto">
          <a:xfrm>
            <a:off x="2067515" y="2676078"/>
            <a:ext cx="6150404" cy="3661301"/>
            <a:chOff x="-100" y="909"/>
            <a:chExt cx="4273" cy="2914"/>
          </a:xfrm>
        </p:grpSpPr>
        <p:sp>
          <p:nvSpPr>
            <p:cNvPr id="98307" name="Text Box 3"/>
            <p:cNvSpPr txBox="1">
              <a:spLocks noChangeArrowheads="1"/>
            </p:cNvSpPr>
            <p:nvPr/>
          </p:nvSpPr>
          <p:spPr bwMode="auto">
            <a:xfrm>
              <a:off x="1849" y="909"/>
              <a:ext cx="2324" cy="2379"/>
            </a:xfrm>
            <a:prstGeom prst="rect">
              <a:avLst/>
            </a:prstGeom>
            <a:solidFill>
              <a:srgbClr val="00FFFF"/>
            </a:solidFill>
            <a:ln>
              <a:solidFill>
                <a:srgbClr val="00FEFF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rmAutofit/>
            </a:bodyPr>
            <a:lstStyle>
              <a:lvl1pPr>
                <a:tabLst>
                  <a:tab pos="914400" algn="l"/>
                  <a:tab pos="45720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tabLst>
                  <a:tab pos="914400" algn="l"/>
                  <a:tab pos="45720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tabLst>
                  <a:tab pos="914400" algn="l"/>
                  <a:tab pos="45720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tabLst>
                  <a:tab pos="914400" algn="l"/>
                  <a:tab pos="45720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tabLst>
                  <a:tab pos="914400" algn="l"/>
                  <a:tab pos="45720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45720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45720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45720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45720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defRPr/>
              </a:pPr>
              <a:r>
                <a:rPr lang="en-US" sz="4000" dirty="0" err="1">
                  <a:cs typeface="+mn-cs"/>
                </a:rPr>
                <a:t>const</a:t>
              </a:r>
              <a:endParaRPr lang="en-US" sz="4000" dirty="0">
                <a:cs typeface="+mn-cs"/>
              </a:endParaRP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en-US" sz="4000" dirty="0">
                  <a:cs typeface="+mn-cs"/>
                </a:rPr>
                <a:t>volatile</a:t>
              </a: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en-US" sz="4000" dirty="0"/>
                <a:t>restrict</a:t>
              </a:r>
              <a:endParaRPr lang="en-US" sz="4000" dirty="0">
                <a:cs typeface="+mn-cs"/>
              </a:endParaRPr>
            </a:p>
          </p:txBody>
        </p:sp>
        <p:sp>
          <p:nvSpPr>
            <p:cNvPr id="98308" name="Text Box 4"/>
            <p:cNvSpPr txBox="1">
              <a:spLocks noChangeArrowheads="1"/>
            </p:cNvSpPr>
            <p:nvPr/>
          </p:nvSpPr>
          <p:spPr bwMode="auto">
            <a:xfrm>
              <a:off x="-100" y="3305"/>
              <a:ext cx="4273" cy="518"/>
            </a:xfrm>
            <a:prstGeom prst="rect">
              <a:avLst/>
            </a:prstGeom>
            <a:solidFill>
              <a:srgbClr val="00FFFF"/>
            </a:solidFill>
            <a:ln>
              <a:solidFill>
                <a:srgbClr val="00FEFF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US" sz="4800" b="1" i="1" dirty="0">
                  <a:solidFill>
                    <a:schemeClr val="tx2"/>
                  </a:solidFill>
                  <a:cs typeface="+mn-cs"/>
                </a:rPr>
                <a:t>Type Qualifiers</a:t>
              </a:r>
            </a:p>
          </p:txBody>
        </p:sp>
      </p:grpSp>
      <p:grpSp>
        <p:nvGrpSpPr>
          <p:cNvPr id="6146" name="Group 5"/>
          <p:cNvGrpSpPr>
            <a:grpSpLocks/>
          </p:cNvGrpSpPr>
          <p:nvPr/>
        </p:nvGrpSpPr>
        <p:grpSpPr bwMode="auto">
          <a:xfrm>
            <a:off x="2067049" y="1805538"/>
            <a:ext cx="6151589" cy="3859825"/>
            <a:chOff x="432" y="378"/>
            <a:chExt cx="4896" cy="2875"/>
          </a:xfrm>
        </p:grpSpPr>
        <p:sp>
          <p:nvSpPr>
            <p:cNvPr id="98310" name="Rectangle 6"/>
            <p:cNvSpPr>
              <a:spLocks noChangeArrowheads="1"/>
            </p:cNvSpPr>
            <p:nvPr/>
          </p:nvSpPr>
          <p:spPr bwMode="auto">
            <a:xfrm>
              <a:off x="432" y="378"/>
              <a:ext cx="4896" cy="64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4000" b="1" i="1" dirty="0">
                  <a:solidFill>
                    <a:schemeClr val="tx2"/>
                  </a:solidFill>
                  <a:cs typeface="+mn-cs"/>
                </a:rPr>
                <a:t>Storage Class </a:t>
              </a:r>
              <a:r>
                <a:rPr lang="en-US" sz="4000" b="1" i="1" dirty="0" err="1">
                  <a:solidFill>
                    <a:schemeClr val="tx2"/>
                  </a:solidFill>
                  <a:cs typeface="+mn-cs"/>
                </a:rPr>
                <a:t>Specifiers</a:t>
              </a:r>
              <a:endParaRPr lang="en-US" sz="4000" b="1" i="1" dirty="0">
                <a:solidFill>
                  <a:schemeClr val="tx2"/>
                </a:solidFill>
                <a:cs typeface="+mn-cs"/>
              </a:endParaRPr>
            </a:p>
          </p:txBody>
        </p:sp>
        <p:sp>
          <p:nvSpPr>
            <p:cNvPr id="98311" name="Rectangle 7"/>
            <p:cNvSpPr>
              <a:spLocks noChangeArrowheads="1"/>
            </p:cNvSpPr>
            <p:nvPr/>
          </p:nvSpPr>
          <p:spPr bwMode="auto">
            <a:xfrm>
              <a:off x="432" y="954"/>
              <a:ext cx="2233" cy="22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rmAutofit/>
            </a:bodyPr>
            <a:lstStyle/>
            <a:p>
              <a:pPr algn="ctr">
                <a:spcBef>
                  <a:spcPct val="20000"/>
                </a:spcBef>
                <a:tabLst>
                  <a:tab pos="914400" algn="l"/>
                  <a:tab pos="4572000" algn="l"/>
                </a:tabLst>
                <a:defRPr/>
              </a:pPr>
              <a:r>
                <a:rPr lang="en-US" sz="4000" dirty="0">
                  <a:cs typeface="+mn-cs"/>
                </a:rPr>
                <a:t>register</a:t>
              </a:r>
            </a:p>
            <a:p>
              <a:pPr algn="ctr">
                <a:spcBef>
                  <a:spcPct val="20000"/>
                </a:spcBef>
                <a:tabLst>
                  <a:tab pos="914400" algn="l"/>
                  <a:tab pos="4572000" algn="l"/>
                </a:tabLst>
                <a:defRPr/>
              </a:pPr>
              <a:r>
                <a:rPr lang="en-US" sz="4000" dirty="0">
                  <a:cs typeface="+mn-cs"/>
                </a:rPr>
                <a:t>auto</a:t>
              </a:r>
            </a:p>
            <a:p>
              <a:pPr algn="ctr">
                <a:spcBef>
                  <a:spcPct val="20000"/>
                </a:spcBef>
                <a:tabLst>
                  <a:tab pos="914400" algn="l"/>
                  <a:tab pos="4572000" algn="l"/>
                </a:tabLst>
                <a:defRPr/>
              </a:pPr>
              <a:r>
                <a:rPr lang="en-US" sz="4000" dirty="0">
                  <a:cs typeface="+mn-cs"/>
                </a:rPr>
                <a:t>static</a:t>
              </a:r>
            </a:p>
            <a:p>
              <a:pPr algn="ctr">
                <a:spcBef>
                  <a:spcPct val="20000"/>
                </a:spcBef>
                <a:tabLst>
                  <a:tab pos="914400" algn="l"/>
                  <a:tab pos="4572000" algn="l"/>
                </a:tabLst>
                <a:defRPr/>
              </a:pPr>
              <a:r>
                <a:rPr lang="en-US" sz="4000" dirty="0">
                  <a:cs typeface="+mn-cs"/>
                </a:rPr>
                <a:t>extern</a:t>
              </a: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Storage Classes and Type Qualifiers</a:t>
            </a:r>
          </a:p>
        </p:txBody>
      </p:sp>
    </p:spTree>
    <p:extLst>
      <p:ext uri="{BB962C8B-B14F-4D97-AF65-F5344CB8AC3E}">
        <p14:creationId xmlns:p14="http://schemas.microsoft.com/office/powerpoint/2010/main" val="40558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E287-851B-4E4D-BEF5-E8802366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31C3D-E9A6-EE43-A327-D630BBC4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class tells us </a:t>
            </a:r>
            <a:r>
              <a:rPr lang="en-US" b="1" dirty="0"/>
              <a:t>where the data will be stored </a:t>
            </a:r>
            <a:r>
              <a:rPr lang="en-US" dirty="0"/>
              <a:t>and </a:t>
            </a:r>
            <a:r>
              <a:rPr lang="en-US" b="1" dirty="0"/>
              <a:t>who will be able to see it </a:t>
            </a:r>
          </a:p>
          <a:p>
            <a:r>
              <a:rPr lang="en-US" dirty="0"/>
              <a:t>It is NOT part of the type; it affects only the variables defined or declared using it</a:t>
            </a:r>
          </a:p>
          <a:p>
            <a:r>
              <a:rPr lang="en-US" dirty="0"/>
              <a:t>The rules for storage classes are NOT regular; you will need to memorize them or have a ready reference</a:t>
            </a:r>
          </a:p>
        </p:txBody>
      </p:sp>
    </p:spTree>
    <p:extLst>
      <p:ext uri="{BB962C8B-B14F-4D97-AF65-F5344CB8AC3E}">
        <p14:creationId xmlns:p14="http://schemas.microsoft.com/office/powerpoint/2010/main" val="380339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Storage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547861"/>
              </p:ext>
            </p:extLst>
          </p:nvPr>
        </p:nvGraphicFramePr>
        <p:xfrm>
          <a:off x="2513013" y="1385888"/>
          <a:ext cx="8459786" cy="409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2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90"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Outside a function definition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Inside a function definition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0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&lt;none&gt;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external definition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static address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within the function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on the stack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8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8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2066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8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58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Storage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110352"/>
              </p:ext>
            </p:extLst>
          </p:nvPr>
        </p:nvGraphicFramePr>
        <p:xfrm>
          <a:off x="2513013" y="1385888"/>
          <a:ext cx="8459786" cy="409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2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90"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Outside a function definition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Inside a function definition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0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&lt;none&gt;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external definition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static address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within the function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on the stack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within the function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 the stack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8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2066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8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reeform 5">
            <a:extLst>
              <a:ext uri="{FF2B5EF4-FFF2-40B4-BE49-F238E27FC236}">
                <a16:creationId xmlns:a16="http://schemas.microsoft.com/office/drawing/2014/main" id="{E98CA2B2-AA71-494F-A415-2613D8B55194}"/>
              </a:ext>
            </a:extLst>
          </p:cNvPr>
          <p:cNvSpPr/>
          <p:nvPr/>
        </p:nvSpPr>
        <p:spPr>
          <a:xfrm>
            <a:off x="10620103" y="2036029"/>
            <a:ext cx="833163" cy="694108"/>
          </a:xfrm>
          <a:custGeom>
            <a:avLst/>
            <a:gdLst>
              <a:gd name="connsiteX0" fmla="*/ 41549 w 874712"/>
              <a:gd name="connsiteY0" fmla="*/ 1777 h 699518"/>
              <a:gd name="connsiteX1" fmla="*/ 720817 w 874712"/>
              <a:gd name="connsiteY1" fmla="*/ 93217 h 699518"/>
              <a:gd name="connsiteX2" fmla="*/ 825320 w 874712"/>
              <a:gd name="connsiteY2" fmla="*/ 602668 h 699518"/>
              <a:gd name="connsiteX3" fmla="*/ 80737 w 874712"/>
              <a:gd name="connsiteY3" fmla="*/ 694108 h 699518"/>
              <a:gd name="connsiteX4" fmla="*/ 54612 w 874712"/>
              <a:gd name="connsiteY4" fmla="*/ 681045 h 699518"/>
              <a:gd name="connsiteX0" fmla="*/ 0 w 833163"/>
              <a:gd name="connsiteY0" fmla="*/ 1777 h 694108"/>
              <a:gd name="connsiteX1" fmla="*/ 679268 w 833163"/>
              <a:gd name="connsiteY1" fmla="*/ 93217 h 694108"/>
              <a:gd name="connsiteX2" fmla="*/ 783771 w 833163"/>
              <a:gd name="connsiteY2" fmla="*/ 602668 h 694108"/>
              <a:gd name="connsiteX3" fmla="*/ 39188 w 833163"/>
              <a:gd name="connsiteY3" fmla="*/ 694108 h 69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3163" h="694108">
                <a:moveTo>
                  <a:pt x="0" y="1777"/>
                </a:moveTo>
                <a:cubicBezTo>
                  <a:pt x="274320" y="-2577"/>
                  <a:pt x="548640" y="-6931"/>
                  <a:pt x="679268" y="93217"/>
                </a:cubicBezTo>
                <a:cubicBezTo>
                  <a:pt x="809896" y="193365"/>
                  <a:pt x="890451" y="502520"/>
                  <a:pt x="783771" y="602668"/>
                </a:cubicBezTo>
                <a:cubicBezTo>
                  <a:pt x="677091" y="702817"/>
                  <a:pt x="167639" y="681045"/>
                  <a:pt x="39188" y="694108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13E72-621D-7347-A3BE-B1F6C1D8F5A1}"/>
              </a:ext>
            </a:extLst>
          </p:cNvPr>
          <p:cNvSpPr txBox="1"/>
          <p:nvPr/>
        </p:nvSpPr>
        <p:spPr>
          <a:xfrm>
            <a:off x="11401014" y="2220686"/>
            <a:ext cx="738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159620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Storage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084891"/>
              </p:ext>
            </p:extLst>
          </p:nvPr>
        </p:nvGraphicFramePr>
        <p:xfrm>
          <a:off x="2513013" y="1385888"/>
          <a:ext cx="8459786" cy="409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2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90"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Outside a function definition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Inside a function definition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0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&lt;none&gt;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external definition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static address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within the function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on the stack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within the function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 the stack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static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within the file only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static address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within the function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static address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2066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8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reeform 4">
            <a:extLst>
              <a:ext uri="{FF2B5EF4-FFF2-40B4-BE49-F238E27FC236}">
                <a16:creationId xmlns:a16="http://schemas.microsoft.com/office/drawing/2014/main" id="{D67ADDA0-6322-3E40-AB96-1A83E65060E5}"/>
              </a:ext>
            </a:extLst>
          </p:cNvPr>
          <p:cNvSpPr/>
          <p:nvPr/>
        </p:nvSpPr>
        <p:spPr>
          <a:xfrm>
            <a:off x="10620103" y="2036029"/>
            <a:ext cx="833163" cy="694108"/>
          </a:xfrm>
          <a:custGeom>
            <a:avLst/>
            <a:gdLst>
              <a:gd name="connsiteX0" fmla="*/ 41549 w 874712"/>
              <a:gd name="connsiteY0" fmla="*/ 1777 h 699518"/>
              <a:gd name="connsiteX1" fmla="*/ 720817 w 874712"/>
              <a:gd name="connsiteY1" fmla="*/ 93217 h 699518"/>
              <a:gd name="connsiteX2" fmla="*/ 825320 w 874712"/>
              <a:gd name="connsiteY2" fmla="*/ 602668 h 699518"/>
              <a:gd name="connsiteX3" fmla="*/ 80737 w 874712"/>
              <a:gd name="connsiteY3" fmla="*/ 694108 h 699518"/>
              <a:gd name="connsiteX4" fmla="*/ 54612 w 874712"/>
              <a:gd name="connsiteY4" fmla="*/ 681045 h 699518"/>
              <a:gd name="connsiteX0" fmla="*/ 0 w 833163"/>
              <a:gd name="connsiteY0" fmla="*/ 1777 h 694108"/>
              <a:gd name="connsiteX1" fmla="*/ 679268 w 833163"/>
              <a:gd name="connsiteY1" fmla="*/ 93217 h 694108"/>
              <a:gd name="connsiteX2" fmla="*/ 783771 w 833163"/>
              <a:gd name="connsiteY2" fmla="*/ 602668 h 694108"/>
              <a:gd name="connsiteX3" fmla="*/ 39188 w 833163"/>
              <a:gd name="connsiteY3" fmla="*/ 694108 h 69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3163" h="694108">
                <a:moveTo>
                  <a:pt x="0" y="1777"/>
                </a:moveTo>
                <a:cubicBezTo>
                  <a:pt x="274320" y="-2577"/>
                  <a:pt x="548640" y="-6931"/>
                  <a:pt x="679268" y="93217"/>
                </a:cubicBezTo>
                <a:cubicBezTo>
                  <a:pt x="809896" y="193365"/>
                  <a:pt x="890451" y="502520"/>
                  <a:pt x="783771" y="602668"/>
                </a:cubicBezTo>
                <a:cubicBezTo>
                  <a:pt x="677091" y="702817"/>
                  <a:pt x="167639" y="681045"/>
                  <a:pt x="39188" y="694108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18861-B330-8E42-9494-F180C636D1E1}"/>
              </a:ext>
            </a:extLst>
          </p:cNvPr>
          <p:cNvSpPr txBox="1"/>
          <p:nvPr/>
        </p:nvSpPr>
        <p:spPr>
          <a:xfrm>
            <a:off x="11401014" y="2220686"/>
            <a:ext cx="738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71522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Storage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173900"/>
              </p:ext>
            </p:extLst>
          </p:nvPr>
        </p:nvGraphicFramePr>
        <p:xfrm>
          <a:off x="2513013" y="1385888"/>
          <a:ext cx="8459786" cy="439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2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90"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Outside a function definition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Inside a function definition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0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&lt;none&gt;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external definition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static address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within the function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on the stack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within the function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 the stack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static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within the file only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static address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within the function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static address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20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external reference</a:t>
                      </a:r>
                      <a:b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static address;</a:t>
                      </a:r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location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determined by file</a:t>
                      </a:r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containing the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 definition (can't have initializer either)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external reference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 address;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location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determined by file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containing the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external definition (can't have initializer either)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8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reeform 4">
            <a:extLst>
              <a:ext uri="{FF2B5EF4-FFF2-40B4-BE49-F238E27FC236}">
                <a16:creationId xmlns:a16="http://schemas.microsoft.com/office/drawing/2014/main" id="{988D8CB3-251F-0248-8323-956616BA444E}"/>
              </a:ext>
            </a:extLst>
          </p:cNvPr>
          <p:cNvSpPr/>
          <p:nvPr/>
        </p:nvSpPr>
        <p:spPr>
          <a:xfrm>
            <a:off x="10620103" y="2036029"/>
            <a:ext cx="833163" cy="694108"/>
          </a:xfrm>
          <a:custGeom>
            <a:avLst/>
            <a:gdLst>
              <a:gd name="connsiteX0" fmla="*/ 41549 w 874712"/>
              <a:gd name="connsiteY0" fmla="*/ 1777 h 699518"/>
              <a:gd name="connsiteX1" fmla="*/ 720817 w 874712"/>
              <a:gd name="connsiteY1" fmla="*/ 93217 h 699518"/>
              <a:gd name="connsiteX2" fmla="*/ 825320 w 874712"/>
              <a:gd name="connsiteY2" fmla="*/ 602668 h 699518"/>
              <a:gd name="connsiteX3" fmla="*/ 80737 w 874712"/>
              <a:gd name="connsiteY3" fmla="*/ 694108 h 699518"/>
              <a:gd name="connsiteX4" fmla="*/ 54612 w 874712"/>
              <a:gd name="connsiteY4" fmla="*/ 681045 h 699518"/>
              <a:gd name="connsiteX0" fmla="*/ 0 w 833163"/>
              <a:gd name="connsiteY0" fmla="*/ 1777 h 694108"/>
              <a:gd name="connsiteX1" fmla="*/ 679268 w 833163"/>
              <a:gd name="connsiteY1" fmla="*/ 93217 h 694108"/>
              <a:gd name="connsiteX2" fmla="*/ 783771 w 833163"/>
              <a:gd name="connsiteY2" fmla="*/ 602668 h 694108"/>
              <a:gd name="connsiteX3" fmla="*/ 39188 w 833163"/>
              <a:gd name="connsiteY3" fmla="*/ 694108 h 69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3163" h="694108">
                <a:moveTo>
                  <a:pt x="0" y="1777"/>
                </a:moveTo>
                <a:cubicBezTo>
                  <a:pt x="274320" y="-2577"/>
                  <a:pt x="548640" y="-6931"/>
                  <a:pt x="679268" y="93217"/>
                </a:cubicBezTo>
                <a:cubicBezTo>
                  <a:pt x="809896" y="193365"/>
                  <a:pt x="890451" y="502520"/>
                  <a:pt x="783771" y="602668"/>
                </a:cubicBezTo>
                <a:cubicBezTo>
                  <a:pt x="677091" y="702817"/>
                  <a:pt x="167639" y="681045"/>
                  <a:pt x="39188" y="694108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F694B-62A6-DA4B-88F0-EB135CFD3FF0}"/>
              </a:ext>
            </a:extLst>
          </p:cNvPr>
          <p:cNvSpPr txBox="1"/>
          <p:nvPr/>
        </p:nvSpPr>
        <p:spPr>
          <a:xfrm>
            <a:off x="11401014" y="2220686"/>
            <a:ext cx="738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315116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Storage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842186"/>
              </p:ext>
            </p:extLst>
          </p:nvPr>
        </p:nvGraphicFramePr>
        <p:xfrm>
          <a:off x="2513013" y="1385888"/>
          <a:ext cx="8459786" cy="5006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2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90"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Outside a function definition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Inside a function definition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0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&lt;none&gt;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external definition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static address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within the function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on the stack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within the function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 the stack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static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within the file only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static address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within the function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static address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20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external reference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static address;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location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determined by file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containing the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 definition (can't have initializer either)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external reference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 address;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location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determined by file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containing the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external definition (can't have initializer either)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register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within the function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register or stack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(hint to compiler; use of &amp; not allowed; seldom used)</a:t>
                      </a:r>
                    </a:p>
                  </a:txBody>
                  <a:tcPr marL="10921" marR="10921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reeform 4">
            <a:extLst>
              <a:ext uri="{FF2B5EF4-FFF2-40B4-BE49-F238E27FC236}">
                <a16:creationId xmlns:a16="http://schemas.microsoft.com/office/drawing/2014/main" id="{2B91F8ED-0E68-F143-8E07-E6AB446E0147}"/>
              </a:ext>
            </a:extLst>
          </p:cNvPr>
          <p:cNvSpPr/>
          <p:nvPr/>
        </p:nvSpPr>
        <p:spPr>
          <a:xfrm>
            <a:off x="10620103" y="2036029"/>
            <a:ext cx="833163" cy="694108"/>
          </a:xfrm>
          <a:custGeom>
            <a:avLst/>
            <a:gdLst>
              <a:gd name="connsiteX0" fmla="*/ 41549 w 874712"/>
              <a:gd name="connsiteY0" fmla="*/ 1777 h 699518"/>
              <a:gd name="connsiteX1" fmla="*/ 720817 w 874712"/>
              <a:gd name="connsiteY1" fmla="*/ 93217 h 699518"/>
              <a:gd name="connsiteX2" fmla="*/ 825320 w 874712"/>
              <a:gd name="connsiteY2" fmla="*/ 602668 h 699518"/>
              <a:gd name="connsiteX3" fmla="*/ 80737 w 874712"/>
              <a:gd name="connsiteY3" fmla="*/ 694108 h 699518"/>
              <a:gd name="connsiteX4" fmla="*/ 54612 w 874712"/>
              <a:gd name="connsiteY4" fmla="*/ 681045 h 699518"/>
              <a:gd name="connsiteX0" fmla="*/ 0 w 833163"/>
              <a:gd name="connsiteY0" fmla="*/ 1777 h 694108"/>
              <a:gd name="connsiteX1" fmla="*/ 679268 w 833163"/>
              <a:gd name="connsiteY1" fmla="*/ 93217 h 694108"/>
              <a:gd name="connsiteX2" fmla="*/ 783771 w 833163"/>
              <a:gd name="connsiteY2" fmla="*/ 602668 h 694108"/>
              <a:gd name="connsiteX3" fmla="*/ 39188 w 833163"/>
              <a:gd name="connsiteY3" fmla="*/ 694108 h 69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3163" h="694108">
                <a:moveTo>
                  <a:pt x="0" y="1777"/>
                </a:moveTo>
                <a:cubicBezTo>
                  <a:pt x="274320" y="-2577"/>
                  <a:pt x="548640" y="-6931"/>
                  <a:pt x="679268" y="93217"/>
                </a:cubicBezTo>
                <a:cubicBezTo>
                  <a:pt x="809896" y="193365"/>
                  <a:pt x="890451" y="502520"/>
                  <a:pt x="783771" y="602668"/>
                </a:cubicBezTo>
                <a:cubicBezTo>
                  <a:pt x="677091" y="702817"/>
                  <a:pt x="167639" y="681045"/>
                  <a:pt x="39188" y="694108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FD328-5102-1647-BB2B-10D016E2267E}"/>
              </a:ext>
            </a:extLst>
          </p:cNvPr>
          <p:cNvSpPr txBox="1"/>
          <p:nvPr/>
        </p:nvSpPr>
        <p:spPr>
          <a:xfrm>
            <a:off x="11401014" y="2220686"/>
            <a:ext cx="738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109258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inside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484" y="1385888"/>
            <a:ext cx="8708509" cy="53284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void </a:t>
            </a:r>
            <a:r>
              <a:rPr lang="en-US" sz="1800" dirty="0" err="1">
                <a:latin typeface="Courier"/>
                <a:cs typeface="Courier"/>
              </a:rPr>
              <a:t>funcCounter</a:t>
            </a:r>
            <a:r>
              <a:rPr lang="en-US" sz="1800" dirty="0">
                <a:latin typeface="Courier"/>
                <a:cs typeface="Courier"/>
              </a:rPr>
              <a:t>(void)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static int counter = 0; 	// one instance, static memory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counter++;          	// visible only in function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  </a:t>
            </a:r>
            <a:r>
              <a:rPr lang="en-US" sz="1800" dirty="0" err="1">
                <a:latin typeface="Courier"/>
                <a:cs typeface="Courier"/>
              </a:rPr>
              <a:t>printf</a:t>
            </a:r>
            <a:r>
              <a:rPr lang="en-US" sz="1800" dirty="0">
                <a:latin typeface="Courier"/>
                <a:cs typeface="Courier"/>
              </a:rPr>
              <a:t>(“This function was called %d times.\n”, counter);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r>
              <a:rPr lang="en-US" dirty="0">
                <a:cs typeface="Courier"/>
              </a:rPr>
              <a:t>counter is allocated once in the Initialized Data static area of memory</a:t>
            </a:r>
          </a:p>
          <a:p>
            <a:r>
              <a:rPr lang="en-US" dirty="0">
                <a:cs typeface="Courier"/>
              </a:rPr>
              <a:t>counter is NOT located on the stack</a:t>
            </a:r>
          </a:p>
          <a:p>
            <a:r>
              <a:rPr lang="en-US" dirty="0">
                <a:cs typeface="Courier"/>
              </a:rPr>
              <a:t>Every call to </a:t>
            </a:r>
            <a:r>
              <a:rPr lang="en-US" dirty="0" err="1">
                <a:cs typeface="Courier"/>
              </a:rPr>
              <a:t>funcCounter</a:t>
            </a:r>
            <a:r>
              <a:rPr lang="en-US" dirty="0">
                <a:cs typeface="Courier"/>
              </a:rPr>
              <a:t>() sees the same shared instance of counter.</a:t>
            </a:r>
          </a:p>
          <a:p>
            <a:r>
              <a:rPr lang="en-US" dirty="0">
                <a:cs typeface="Courier"/>
              </a:rPr>
              <a:t>It is only initialized to 0 once at program load (not every time function is called).</a:t>
            </a:r>
          </a:p>
          <a:p>
            <a:r>
              <a:rPr lang="en-US" dirty="0">
                <a:cs typeface="Courier"/>
              </a:rPr>
              <a:t>It’s the analog of .fill from LC-3</a:t>
            </a:r>
          </a:p>
          <a:p>
            <a:endParaRPr lang="en-US" dirty="0">
              <a:cs typeface="Courier"/>
            </a:endParaRPr>
          </a:p>
          <a:p>
            <a:r>
              <a:rPr lang="en-US" dirty="0">
                <a:cs typeface="Courier"/>
              </a:rPr>
              <a:t>What would happen if we did NOT use static?</a:t>
            </a:r>
          </a:p>
        </p:txBody>
      </p:sp>
    </p:spTree>
    <p:extLst>
      <p:ext uri="{BB962C8B-B14F-4D97-AF65-F5344CB8AC3E}">
        <p14:creationId xmlns:p14="http://schemas.microsoft.com/office/powerpoint/2010/main" val="20501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Preprocessor: Compiling, Linking, Execution</a:t>
            </a:r>
          </a:p>
          <a:p>
            <a:r>
              <a:rPr lang="en-US" dirty="0"/>
              <a:t>Storage location</a:t>
            </a:r>
          </a:p>
          <a:p>
            <a:pPr lvl="1"/>
            <a:r>
              <a:rPr lang="en-US" dirty="0"/>
              <a:t>Memory Layout</a:t>
            </a:r>
          </a:p>
          <a:p>
            <a:pPr lvl="1"/>
            <a:r>
              <a:rPr lang="en-US" dirty="0"/>
              <a:t>Storage Classes and Type Qualifiers</a:t>
            </a:r>
          </a:p>
          <a:p>
            <a:pPr lvl="1"/>
            <a:r>
              <a:rPr lang="en-US" dirty="0"/>
              <a:t>Scopes</a:t>
            </a:r>
          </a:p>
          <a:p>
            <a:r>
              <a:rPr lang="en-US" dirty="0"/>
              <a:t>C Type Declarations </a:t>
            </a:r>
          </a:p>
          <a:p>
            <a:r>
              <a:rPr lang="en-US" dirty="0"/>
              <a:t>C Functions</a:t>
            </a:r>
          </a:p>
          <a:p>
            <a:pPr lvl="1"/>
            <a:r>
              <a:rPr lang="en-US" dirty="0"/>
              <a:t>Pass by value, implementing pass by reference</a:t>
            </a:r>
          </a:p>
        </p:txBody>
      </p:sp>
    </p:spTree>
    <p:extLst>
      <p:ext uri="{BB962C8B-B14F-4D97-AF65-F5344CB8AC3E}">
        <p14:creationId xmlns:p14="http://schemas.microsoft.com/office/powerpoint/2010/main" val="1576569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Type Qualifier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Part of the type (unlike Storage Class)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Not mutually exclusive with a Storage Class</a:t>
            </a:r>
          </a:p>
          <a:p>
            <a:pPr eaLnBrk="1" hangingPunct="1">
              <a:defRPr/>
            </a:pPr>
            <a:r>
              <a:rPr lang="en-US" b="1" dirty="0">
                <a:cs typeface="+mn-cs"/>
              </a:rPr>
              <a:t>const</a:t>
            </a:r>
            <a:r>
              <a:rPr lang="en-US" dirty="0">
                <a:cs typeface="+mn-cs"/>
              </a:rPr>
              <a:t> </a:t>
            </a:r>
            <a:r>
              <a:rPr lang="mr-IN" dirty="0">
                <a:cs typeface="+mn-cs"/>
              </a:rPr>
              <a:t>–</a:t>
            </a:r>
            <a:r>
              <a:rPr lang="en-US" dirty="0">
                <a:cs typeface="+mn-cs"/>
              </a:rPr>
              <a:t> the value of this variable may not be changed after initialization</a:t>
            </a:r>
          </a:p>
          <a:p>
            <a:pPr eaLnBrk="1" hangingPunct="1">
              <a:defRPr/>
            </a:pPr>
            <a:r>
              <a:rPr lang="en-US" b="1" dirty="0">
                <a:cs typeface="+mn-cs"/>
              </a:rPr>
              <a:t>volatile</a:t>
            </a:r>
            <a:r>
              <a:rPr lang="en-US" dirty="0">
                <a:cs typeface="+mn-cs"/>
              </a:rPr>
              <a:t> </a:t>
            </a:r>
            <a:r>
              <a:rPr lang="mr-IN" dirty="0">
                <a:cs typeface="+mn-cs"/>
              </a:rPr>
              <a:t>–</a:t>
            </a:r>
            <a:r>
              <a:rPr lang="en-US" dirty="0">
                <a:cs typeface="+mn-cs"/>
              </a:rPr>
              <a:t> the compiler may not optimize references to this variable (e.g. it’s a device register that may change value asynchronously)</a:t>
            </a:r>
          </a:p>
          <a:p>
            <a:pPr>
              <a:defRPr/>
            </a:pPr>
            <a:r>
              <a:rPr lang="en-US" b="1" dirty="0"/>
              <a:t>restrict</a:t>
            </a:r>
            <a:r>
              <a:rPr lang="en-US" dirty="0"/>
              <a:t> -  For the lifetime of a pointer, only the pointer itself or a value directly derived from it may be used to access the object to which it points. This allows better optimization.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2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BAB3-67C5-4925-990E-53B5E534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CE9E5-D86D-446E-BADF-DCC3D321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static</a:t>
            </a:r>
            <a:r>
              <a:rPr lang="en-US" dirty="0"/>
              <a:t>: has two meanings</a:t>
            </a:r>
          </a:p>
          <a:p>
            <a:pPr lvl="1">
              <a:buFont typeface="+mj-lt"/>
              <a:buAutoNum type="arabicPeriod"/>
            </a:pPr>
            <a:r>
              <a:rPr lang="en-US" i="1" dirty="0"/>
              <a:t>Inside a function</a:t>
            </a:r>
            <a:r>
              <a:rPr lang="en-US" dirty="0"/>
              <a:t>: static changes the </a:t>
            </a:r>
            <a:r>
              <a:rPr lang="en-US" u="sng" dirty="0"/>
              <a:t>storage location</a:t>
            </a:r>
            <a:r>
              <a:rPr lang="en-US" dirty="0"/>
              <a:t> to static memory, either data or BSS segment (the scope stays local)</a:t>
            </a:r>
          </a:p>
          <a:p>
            <a:pPr lvl="1">
              <a:buFont typeface="+mj-lt"/>
              <a:buAutoNum type="arabicPeriod"/>
            </a:pPr>
            <a:r>
              <a:rPr lang="en-US" i="1" dirty="0"/>
              <a:t>Outside a function</a:t>
            </a:r>
            <a:r>
              <a:rPr lang="en-US" dirty="0"/>
              <a:t>: static changes the </a:t>
            </a:r>
            <a:r>
              <a:rPr lang="en-US" u="sng" dirty="0"/>
              <a:t>scope (visibility)</a:t>
            </a:r>
            <a:r>
              <a:rPr lang="en-US" dirty="0"/>
              <a:t> to be only visible within the file (the storage location stays in static memory)</a:t>
            </a:r>
          </a:p>
          <a:p>
            <a:r>
              <a:rPr lang="en-US" u="sng" dirty="0"/>
              <a:t>extern</a:t>
            </a:r>
          </a:p>
          <a:p>
            <a:pPr lvl="1"/>
            <a:r>
              <a:rPr lang="en-US" dirty="0"/>
              <a:t>Compiler does NOT allocate storage </a:t>
            </a:r>
          </a:p>
          <a:p>
            <a:pPr lvl="1"/>
            <a:r>
              <a:rPr lang="en-US" dirty="0"/>
              <a:t>For type checking of the identifier name only</a:t>
            </a:r>
          </a:p>
          <a:p>
            <a:pPr lvl="1"/>
            <a:r>
              <a:rPr lang="en-US" dirty="0"/>
              <a:t>Another C file must allocate storage by defining that var name (or function)</a:t>
            </a:r>
          </a:p>
          <a:p>
            <a:r>
              <a:rPr lang="en-US" u="sng" dirty="0"/>
              <a:t>volatile</a:t>
            </a:r>
          </a:p>
          <a:p>
            <a:pPr lvl="1"/>
            <a:r>
              <a:rPr lang="en-US" dirty="0"/>
              <a:t>Tells the compiler not to optimize away the variable</a:t>
            </a:r>
          </a:p>
          <a:p>
            <a:pPr lvl="1"/>
            <a:r>
              <a:rPr lang="en-US" dirty="0"/>
              <a:t>Use this for device registers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3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EFA36-5B82-3A4D-B720-D403975F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339" y="2580653"/>
            <a:ext cx="8776366" cy="41467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Scope is all functions in the file; stored on the stack</a:t>
            </a:r>
          </a:p>
          <a:p>
            <a:r>
              <a:rPr lang="en-US" dirty="0"/>
              <a:t>Scope is all functions in all files; stored in static memory</a:t>
            </a:r>
          </a:p>
          <a:p>
            <a:r>
              <a:rPr lang="en-US" dirty="0"/>
              <a:t>Scope is the first function in the file; stored in static memory</a:t>
            </a:r>
          </a:p>
          <a:p>
            <a:r>
              <a:rPr lang="en-US" dirty="0"/>
              <a:t>Scope is all functions in all files that include a corresponding </a:t>
            </a:r>
            <a:r>
              <a:rPr lang="en-US" b="1" dirty="0"/>
              <a:t>extern</a:t>
            </a:r>
            <a:r>
              <a:rPr lang="en-US" dirty="0"/>
              <a:t> declaration; stored on the stack</a:t>
            </a:r>
          </a:p>
          <a:p>
            <a:r>
              <a:rPr lang="en-US" dirty="0"/>
              <a:t>Scope is all functions in all files that include a corresponding </a:t>
            </a:r>
            <a:r>
              <a:rPr lang="en-US" b="1" dirty="0"/>
              <a:t>extern</a:t>
            </a:r>
            <a:r>
              <a:rPr lang="en-US" dirty="0"/>
              <a:t> declaration; stored in static memory</a:t>
            </a:r>
          </a:p>
          <a:p>
            <a:pPr>
              <a:buFont typeface="Corbel"/>
              <a:buAutoNum type="alphaU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59D56C-0C3E-5B44-A549-A59A6AF5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A12EB4-E917-8641-A36E-866F27E57E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75339" y="1486989"/>
            <a:ext cx="8814905" cy="10936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encounter the following definition </a:t>
            </a:r>
            <a:r>
              <a:rPr lang="en-US" b="1" dirty="0"/>
              <a:t>before the first function definition</a:t>
            </a:r>
            <a:r>
              <a:rPr lang="en-US" dirty="0"/>
              <a:t> in a file.  What is its scope and where is F stored?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" pitchFamily="2" charset="0"/>
              </a:rPr>
              <a:t>double F;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07C4E6A6-5372-493B-A926-1AD22C3C242A}"/>
              </a:ext>
            </a:extLst>
          </p:cNvPr>
          <p:cNvSpPr/>
          <p:nvPr/>
        </p:nvSpPr>
        <p:spPr>
          <a:xfrm>
            <a:off x="10662501" y="5525021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95E51-0F11-48D1-9941-105B666700A1}"/>
              </a:ext>
            </a:extLst>
          </p:cNvPr>
          <p:cNvSpPr txBox="1"/>
          <p:nvPr/>
        </p:nvSpPr>
        <p:spPr>
          <a:xfrm>
            <a:off x="9693408" y="27905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ＭＳ Ｐゴシック"/>
              </a:rPr>
              <a:t>Number: 12,401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0216F-313E-47FF-8AED-9B3FE5C04E65}"/>
              </a:ext>
            </a:extLst>
          </p:cNvPr>
          <p:cNvSpPr txBox="1"/>
          <p:nvPr/>
        </p:nvSpPr>
        <p:spPr>
          <a:xfrm>
            <a:off x="498182" y="57681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ea typeface="ＭＳ Ｐゴシック"/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3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F732-606E-2D4B-B4C6-6CAFC9F0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 to int</a:t>
            </a:r>
          </a:p>
          <a:p>
            <a:r>
              <a:rPr lang="en-US" dirty="0"/>
              <a:t>static pointer to const int</a:t>
            </a:r>
          </a:p>
          <a:p>
            <a:r>
              <a:rPr lang="en-US" dirty="0"/>
              <a:t>static pointer to int</a:t>
            </a:r>
          </a:p>
          <a:p>
            <a:r>
              <a:rPr lang="en-US" dirty="0"/>
              <a:t>pointer to const int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28823A-97FC-764B-B62A-6DAD07FB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DF9A7-F856-8A44-BE1E-4A66AFC66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type of p:</a:t>
            </a:r>
          </a:p>
          <a:p>
            <a:r>
              <a:rPr lang="en-US" dirty="0"/>
              <a:t>	</a:t>
            </a:r>
            <a:r>
              <a:rPr lang="en-US" dirty="0">
                <a:latin typeface="Courier" pitchFamily="2" charset="0"/>
              </a:rPr>
              <a:t>static const int *p;</a:t>
            </a:r>
          </a:p>
        </p:txBody>
      </p:sp>
      <p:sp>
        <p:nvSpPr>
          <p:cNvPr id="5" name="Arrow: Left 2">
            <a:extLst>
              <a:ext uri="{FF2B5EF4-FFF2-40B4-BE49-F238E27FC236}">
                <a16:creationId xmlns:a16="http://schemas.microsoft.com/office/drawing/2014/main" id="{C768C185-53B8-E345-B20E-4082D89002EE}"/>
              </a:ext>
            </a:extLst>
          </p:cNvPr>
          <p:cNvSpPr/>
          <p:nvPr/>
        </p:nvSpPr>
        <p:spPr>
          <a:xfrm>
            <a:off x="5468915" y="4968489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A0E7F-8E8E-7D43-8F68-60539E595BB8}"/>
              </a:ext>
            </a:extLst>
          </p:cNvPr>
          <p:cNvSpPr txBox="1"/>
          <p:nvPr/>
        </p:nvSpPr>
        <p:spPr>
          <a:xfrm>
            <a:off x="7841974" y="2037522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classes are not part of the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qualifiers ARE part of the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E88EE-1F92-43B1-A27F-D6250D16AC62}"/>
              </a:ext>
            </a:extLst>
          </p:cNvPr>
          <p:cNvSpPr txBox="1"/>
          <p:nvPr/>
        </p:nvSpPr>
        <p:spPr>
          <a:xfrm>
            <a:off x="10820400" y="61838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ＭＳ Ｐゴシック"/>
              </a:rPr>
              <a:t>20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49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5098-E946-48BD-9A86-CCB62B0D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 type declarations</a:t>
            </a:r>
          </a:p>
        </p:txBody>
      </p:sp>
    </p:spTree>
    <p:extLst>
      <p:ext uri="{BB962C8B-B14F-4D97-AF65-F5344CB8AC3E}">
        <p14:creationId xmlns:p14="http://schemas.microsoft.com/office/powerpoint/2010/main" val="2517712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A </a:t>
            </a:r>
            <a:r>
              <a:rPr lang="en-US" b="1" dirty="0"/>
              <a:t>declaration </a:t>
            </a:r>
            <a:r>
              <a:rPr lang="en-US" dirty="0"/>
              <a:t>in C introduces an identifier and describes its type, be it a scalar, array, struct, or function. A declaration is what the compiler needs to accept references to that identifier (for type checking).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may have as many declarations of an identifier as you want within a scope as long as they are consistent.</a:t>
            </a:r>
          </a:p>
          <a:p>
            <a:pPr>
              <a:defRPr/>
            </a:pPr>
            <a:r>
              <a:rPr lang="en-US" dirty="0"/>
              <a:t>A </a:t>
            </a:r>
            <a:r>
              <a:rPr lang="en-US" b="1" dirty="0"/>
              <a:t>definition</a:t>
            </a:r>
            <a:r>
              <a:rPr lang="en-US" dirty="0"/>
              <a:t> in C actually instantiates/implements this identifier. For instance, a definition allocates storage for variables or defines the body of a function.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may only have one definition of an identifier within a scope.</a:t>
            </a:r>
          </a:p>
        </p:txBody>
      </p:sp>
    </p:spTree>
    <p:extLst>
      <p:ext uri="{BB962C8B-B14F-4D97-AF65-F5344CB8AC3E}">
        <p14:creationId xmlns:p14="http://schemas.microsoft.com/office/powerpoint/2010/main" val="334395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Type Declarations Have Two Parts!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comes the </a:t>
            </a:r>
            <a:r>
              <a:rPr lang="en-US" b="1" dirty="0"/>
              <a:t>Base Type</a:t>
            </a:r>
          </a:p>
          <a:p>
            <a:pPr lvl="1"/>
            <a:r>
              <a:rPr lang="en-US" dirty="0"/>
              <a:t>This is the type (or struct s or a typedef), and optionally a storage class and/or a type qualifier</a:t>
            </a:r>
          </a:p>
          <a:p>
            <a:pPr lvl="1"/>
            <a:r>
              <a:rPr lang="en-US" dirty="0"/>
              <a:t>The Base Type applies to all names up until the semicolon</a:t>
            </a:r>
          </a:p>
          <a:p>
            <a:r>
              <a:rPr lang="en-US" dirty="0"/>
              <a:t>Then comes the list of </a:t>
            </a:r>
            <a:r>
              <a:rPr lang="en-US" b="1" dirty="0" err="1"/>
              <a:t>Declarators</a:t>
            </a:r>
            <a:r>
              <a:rPr lang="en-US" dirty="0"/>
              <a:t>, separated by commas</a:t>
            </a:r>
          </a:p>
          <a:p>
            <a:pPr lvl="1"/>
            <a:r>
              <a:rPr lang="en-US" dirty="0"/>
              <a:t>Each of these declares a type for each identifier (the variable name)</a:t>
            </a:r>
          </a:p>
          <a:p>
            <a:pPr lvl="1"/>
            <a:r>
              <a:rPr lang="en-US" dirty="0"/>
              <a:t>Each is based on the Base Type, but stands alone</a:t>
            </a:r>
          </a:p>
          <a:p>
            <a:pPr lvl="1"/>
            <a:r>
              <a:rPr lang="en-US" dirty="0"/>
              <a:t>Consists of sensible combinations of “pointer to”, “array of”, or “function returning”, ending with the Base Type</a:t>
            </a:r>
          </a:p>
        </p:txBody>
      </p:sp>
    </p:spTree>
    <p:extLst>
      <p:ext uri="{BB962C8B-B14F-4D97-AF65-F5344CB8AC3E}">
        <p14:creationId xmlns:p14="http://schemas.microsoft.com/office/powerpoint/2010/main" val="38786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390677"/>
            <a:ext cx="8389111" cy="586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static volatile long </a:t>
            </a:r>
            <a:r>
              <a:rPr lang="en-US" sz="2800" dirty="0" err="1">
                <a:latin typeface="Courier"/>
                <a:cs typeface="Courier"/>
              </a:rPr>
              <a:t>int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r>
              <a:rPr lang="en-US" sz="2800" dirty="0">
                <a:latin typeface="Courier"/>
                <a:cs typeface="Courier"/>
              </a:rPr>
              <a:t>, *j, k[10];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4362074" y="-436250"/>
            <a:ext cx="575531" cy="521926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1" y="2461150"/>
            <a:ext cx="5278273" cy="773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i="1" dirty="0">
                <a:cs typeface="Courier"/>
              </a:rPr>
              <a:t>Base type</a:t>
            </a:r>
            <a:r>
              <a:rPr lang="en-US" sz="2200" dirty="0">
                <a:cs typeface="Courier"/>
              </a:rPr>
              <a:t>: </a:t>
            </a:r>
            <a:r>
              <a:rPr lang="en-US" sz="2200" b="1" dirty="0">
                <a:solidFill>
                  <a:srgbClr val="FF0000"/>
                </a:solidFill>
                <a:cs typeface="Courier"/>
              </a:rPr>
              <a:t>volatile</a:t>
            </a:r>
            <a:r>
              <a:rPr lang="en-US" sz="2200" dirty="0">
                <a:cs typeface="Courier"/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Courier"/>
              </a:rPr>
              <a:t>long int</a:t>
            </a:r>
          </a:p>
          <a:p>
            <a:pPr marL="0" indent="0" algn="ctr">
              <a:buNone/>
            </a:pPr>
            <a:r>
              <a:rPr lang="en-US" sz="2200" dirty="0">
                <a:cs typeface="Courier"/>
              </a:rPr>
              <a:t>(with type </a:t>
            </a:r>
            <a:r>
              <a:rPr lang="en-US" sz="2200" dirty="0" err="1">
                <a:cs typeface="Courier"/>
              </a:rPr>
              <a:t>qual</a:t>
            </a:r>
            <a:r>
              <a:rPr lang="en-US" sz="2200" dirty="0">
                <a:cs typeface="Courier"/>
              </a:rPr>
              <a:t> and storage class)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63668" y="3451766"/>
            <a:ext cx="5195806" cy="818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i="1" dirty="0" err="1">
                <a:cs typeface="Courier"/>
              </a:rPr>
              <a:t>Declarator</a:t>
            </a:r>
            <a:r>
              <a:rPr lang="en-US" sz="2200" dirty="0">
                <a:cs typeface="Courier"/>
              </a:rPr>
              <a:t>: no modifiers</a:t>
            </a:r>
          </a:p>
          <a:p>
            <a:pPr marL="0" indent="0" algn="ctr">
              <a:buNone/>
            </a:pPr>
            <a:r>
              <a:rPr lang="en-US" sz="2200" dirty="0">
                <a:cs typeface="Courier"/>
              </a:rPr>
              <a:t>  </a:t>
            </a:r>
            <a:r>
              <a:rPr lang="en-US" sz="2200" dirty="0" err="1">
                <a:cs typeface="Courier"/>
              </a:rPr>
              <a:t>i</a:t>
            </a:r>
            <a:r>
              <a:rPr lang="en-US" sz="2200" dirty="0">
                <a:cs typeface="Courier"/>
              </a:rPr>
              <a:t> is type </a:t>
            </a:r>
            <a:r>
              <a:rPr lang="en-US" sz="2200" b="1" dirty="0">
                <a:solidFill>
                  <a:srgbClr val="FF0000"/>
                </a:solidFill>
                <a:cs typeface="Courier"/>
              </a:rPr>
              <a:t>volatile</a:t>
            </a:r>
            <a:r>
              <a:rPr lang="en-US" sz="2200" dirty="0">
                <a:cs typeface="Courier"/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Courier"/>
              </a:rPr>
              <a:t>long</a:t>
            </a:r>
            <a:r>
              <a:rPr lang="en-US" sz="2200" dirty="0">
                <a:cs typeface="Courier"/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Courier"/>
              </a:rPr>
              <a:t>int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07614" y="4657258"/>
            <a:ext cx="4738171" cy="818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i="1" dirty="0" err="1">
                <a:cs typeface="Courier"/>
              </a:rPr>
              <a:t>Declarator</a:t>
            </a:r>
            <a:r>
              <a:rPr lang="en-US" sz="2200" dirty="0">
                <a:cs typeface="Courier"/>
              </a:rPr>
              <a:t>: “pointer to”</a:t>
            </a:r>
          </a:p>
          <a:p>
            <a:pPr marL="0" indent="0" algn="ctr">
              <a:buNone/>
            </a:pPr>
            <a:r>
              <a:rPr lang="en-US" sz="2200" dirty="0">
                <a:cs typeface="Courier"/>
              </a:rPr>
              <a:t>  j is type </a:t>
            </a:r>
            <a:r>
              <a:rPr lang="en-US" sz="2200" b="1" dirty="0">
                <a:solidFill>
                  <a:srgbClr val="FF0000"/>
                </a:solidFill>
                <a:cs typeface="Courier"/>
              </a:rPr>
              <a:t>pointer to volatile long int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07614" y="5861300"/>
            <a:ext cx="4738171" cy="818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i="1" dirty="0" err="1">
                <a:cs typeface="Courier"/>
              </a:rPr>
              <a:t>Declarator</a:t>
            </a:r>
            <a:r>
              <a:rPr lang="en-US" sz="2200" dirty="0">
                <a:cs typeface="Courier"/>
              </a:rPr>
              <a:t>: “array[10] of”</a:t>
            </a:r>
          </a:p>
          <a:p>
            <a:pPr marL="0" indent="0" algn="ctr">
              <a:buNone/>
            </a:pPr>
            <a:r>
              <a:rPr lang="en-US" sz="2200" dirty="0">
                <a:cs typeface="Courier"/>
              </a:rPr>
              <a:t>  k is </a:t>
            </a:r>
            <a:r>
              <a:rPr lang="en-US" sz="2200">
                <a:cs typeface="Courier"/>
              </a:rPr>
              <a:t>type </a:t>
            </a:r>
            <a:r>
              <a:rPr lang="en-US" sz="2200" b="1">
                <a:solidFill>
                  <a:srgbClr val="FF0000"/>
                </a:solidFill>
                <a:cs typeface="Courier"/>
              </a:rPr>
              <a:t>array</a:t>
            </a:r>
            <a:r>
              <a:rPr lang="en-US" sz="2200" b="1" dirty="0">
                <a:solidFill>
                  <a:srgbClr val="FF0000"/>
                </a:solidFill>
                <a:cs typeface="Courier"/>
              </a:rPr>
              <a:t>[10</a:t>
            </a:r>
            <a:r>
              <a:rPr lang="en-US" sz="2200" b="1">
                <a:solidFill>
                  <a:srgbClr val="FF0000"/>
                </a:solidFill>
                <a:cs typeface="Courier"/>
              </a:rPr>
              <a:t>] of volatile </a:t>
            </a:r>
            <a:r>
              <a:rPr lang="en-US" sz="2200" b="1" dirty="0">
                <a:solidFill>
                  <a:srgbClr val="FF0000"/>
                </a:solidFill>
                <a:cs typeface="Courier"/>
              </a:rPr>
              <a:t>long int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7315929" y="1981771"/>
            <a:ext cx="575531" cy="38322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8031921" y="1784851"/>
            <a:ext cx="575531" cy="77706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9200608" y="1654311"/>
            <a:ext cx="575531" cy="10381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0800000">
            <a:off x="6300497" y="4677099"/>
            <a:ext cx="575531" cy="77706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0800000">
            <a:off x="6300497" y="3492899"/>
            <a:ext cx="575531" cy="77706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0800000">
            <a:off x="6300497" y="5902434"/>
            <a:ext cx="575531" cy="77706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1" idx="1"/>
            <a:endCxn id="13" idx="1"/>
          </p:cNvCxnSpPr>
          <p:nvPr/>
        </p:nvCxnSpPr>
        <p:spPr>
          <a:xfrm rot="5400000">
            <a:off x="6295616" y="3041564"/>
            <a:ext cx="2604482" cy="14436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1"/>
            <a:endCxn id="14" idx="1"/>
          </p:cNvCxnSpPr>
          <p:nvPr/>
        </p:nvCxnSpPr>
        <p:spPr>
          <a:xfrm rot="5400000">
            <a:off x="6529721" y="2807459"/>
            <a:ext cx="1420283" cy="7276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1"/>
            <a:endCxn id="15" idx="1"/>
          </p:cNvCxnSpPr>
          <p:nvPr/>
        </p:nvCxnSpPr>
        <p:spPr>
          <a:xfrm rot="5400000">
            <a:off x="6267293" y="3069886"/>
            <a:ext cx="3829817" cy="261234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539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0090-5DBF-41BB-8CC4-A2925598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declarator is separate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8ECE8-360A-40DA-9A38-4BDE17ED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485" y="1385888"/>
            <a:ext cx="8460316" cy="5472112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int *x, y, z; </a:t>
            </a:r>
          </a:p>
          <a:p>
            <a:r>
              <a:rPr lang="en-US" sz="4000" dirty="0"/>
              <a:t>x is a pointer to int</a:t>
            </a:r>
          </a:p>
          <a:p>
            <a:r>
              <a:rPr lang="en-US" sz="4000" dirty="0"/>
              <a:t>What is y?</a:t>
            </a:r>
          </a:p>
          <a:p>
            <a:pPr lvl="1"/>
            <a:r>
              <a:rPr lang="en-US" sz="4000" dirty="0"/>
              <a:t>y is NOT a pointer to int</a:t>
            </a:r>
          </a:p>
          <a:p>
            <a:pPr lvl="1"/>
            <a:r>
              <a:rPr lang="en-US" sz="4000" dirty="0"/>
              <a:t>y is just an int</a:t>
            </a:r>
          </a:p>
          <a:p>
            <a:pPr lvl="1"/>
            <a:r>
              <a:rPr lang="en-US" sz="4000" dirty="0"/>
              <a:t>The * goes with each identifier (not with int)</a:t>
            </a:r>
          </a:p>
          <a:p>
            <a:pPr lvl="1"/>
            <a:r>
              <a:rPr lang="en-US" sz="4000" dirty="0"/>
              <a:t>Each declarator is separate, and references the base type (int)</a:t>
            </a:r>
          </a:p>
          <a:p>
            <a:r>
              <a:rPr lang="en-US" sz="4000" dirty="0"/>
              <a:t>If we want all of these to be type “pointer to int”, write:</a:t>
            </a:r>
          </a:p>
          <a:p>
            <a:r>
              <a:rPr lang="en-US" sz="4000" dirty="0"/>
              <a:t>int *x, *y, *z;</a:t>
            </a:r>
          </a:p>
        </p:txBody>
      </p:sp>
    </p:spTree>
    <p:extLst>
      <p:ext uri="{BB962C8B-B14F-4D97-AF65-F5344CB8AC3E}">
        <p14:creationId xmlns:p14="http://schemas.microsoft.com/office/powerpoint/2010/main" val="211523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Forming </a:t>
            </a:r>
            <a:r>
              <a:rPr lang="en-US" dirty="0" err="1"/>
              <a:t>Declarators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485" y="1385888"/>
            <a:ext cx="8659098" cy="48967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 declarations combining pointers, arrays, and functions aren’t mysterious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Rule 1: </a:t>
            </a:r>
            <a:r>
              <a:rPr lang="en-US" dirty="0"/>
              <a:t>Remember the precedence of the </a:t>
            </a:r>
            <a:r>
              <a:rPr lang="en-US" dirty="0" err="1"/>
              <a:t>declarators</a:t>
            </a:r>
            <a:endParaRPr lang="en-US" dirty="0"/>
          </a:p>
          <a:p>
            <a:pPr lvl="1"/>
            <a:r>
              <a:rPr lang="en-US" dirty="0"/>
              <a:t>() and [] </a:t>
            </a:r>
            <a:r>
              <a:rPr lang="en-US" dirty="0" err="1"/>
              <a:t>declarators</a:t>
            </a:r>
            <a:r>
              <a:rPr lang="en-US" dirty="0"/>
              <a:t> get processed first</a:t>
            </a:r>
          </a:p>
          <a:p>
            <a:pPr lvl="1"/>
            <a:r>
              <a:rPr lang="en-US" dirty="0"/>
              <a:t>* gets processed last</a:t>
            </a:r>
          </a:p>
          <a:p>
            <a:pPr lvl="1"/>
            <a:r>
              <a:rPr lang="en-US" dirty="0"/>
              <a:t>Parentheses change the precedence order (just as in expressions)</a:t>
            </a:r>
          </a:p>
          <a:p>
            <a:r>
              <a:rPr lang="en-US" dirty="0">
                <a:solidFill>
                  <a:srgbClr val="FF0000"/>
                </a:solidFill>
              </a:rPr>
              <a:t>Rule 2: </a:t>
            </a:r>
            <a:r>
              <a:rPr lang="en-US" dirty="0"/>
              <a:t>Read or form the declarations from the </a:t>
            </a:r>
            <a:r>
              <a:rPr lang="en-US" b="1" dirty="0"/>
              <a:t>inside out</a:t>
            </a:r>
          </a:p>
          <a:p>
            <a:r>
              <a:rPr lang="en-US" dirty="0"/>
              <a:t>Example: int *(**f)() </a:t>
            </a:r>
          </a:p>
          <a:p>
            <a:pPr lvl="1"/>
            <a:r>
              <a:rPr lang="en-US" dirty="0"/>
              <a:t>f is a pointer to a pointer to a function returning a pointer to int.</a:t>
            </a:r>
          </a:p>
          <a:p>
            <a:r>
              <a:rPr lang="en-US" dirty="0"/>
              <a:t>So how do we come to that answer?</a:t>
            </a:r>
          </a:p>
        </p:txBody>
      </p:sp>
    </p:spTree>
    <p:extLst>
      <p:ext uri="{BB962C8B-B14F-4D97-AF65-F5344CB8AC3E}">
        <p14:creationId xmlns:p14="http://schemas.microsoft.com/office/powerpoint/2010/main" val="206927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Preprocessor: Compiling, Linking,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11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After the Base Type Comes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dcl:       * dcl | direct-dcl</a:t>
            </a:r>
          </a:p>
          <a:p>
            <a:pPr marL="0" indent="0">
              <a:buNone/>
              <a:defRPr/>
            </a:pPr>
            <a:r>
              <a:rPr lang="en-US" i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direct-dcl: name</a:t>
            </a:r>
          </a:p>
          <a:p>
            <a:pPr marL="0" indent="0">
              <a:buNone/>
              <a:defRPr/>
            </a:pPr>
            <a:r>
              <a:rPr lang="en-US" i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| (dcl)</a:t>
            </a:r>
          </a:p>
          <a:p>
            <a:pPr marL="0" indent="0">
              <a:buNone/>
              <a:defRPr/>
            </a:pPr>
            <a:r>
              <a:rPr lang="en-US" i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| direct-dcl()</a:t>
            </a:r>
          </a:p>
          <a:p>
            <a:pPr marL="0" indent="0">
              <a:buNone/>
              <a:defRPr/>
            </a:pPr>
            <a:r>
              <a:rPr lang="en-US" i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| direct-dcl[opt size]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 words, a </a:t>
            </a:r>
            <a:r>
              <a:rPr lang="en-US" i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dcl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is a </a:t>
            </a:r>
            <a:r>
              <a:rPr lang="en-US" i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direct-dcl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, perhaps preceded by *'s. A </a:t>
            </a:r>
            <a:r>
              <a:rPr lang="en-US" i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direct-dcl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is a name, or a parenthesized </a:t>
            </a:r>
            <a:r>
              <a:rPr lang="en-US" i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dcl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, or a </a:t>
            </a:r>
            <a:r>
              <a:rPr lang="en-US" i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direct-dcl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followed by parentheses, or a </a:t>
            </a:r>
            <a:r>
              <a:rPr lang="en-US" i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direct-dcl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followed by brackets with an optional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97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Deriving a Sentence Using the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48536"/>
            <a:ext cx="8229600" cy="4833864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Non-terminal </a:t>
            </a:r>
          </a:p>
          <a:p>
            <a:pPr marL="0" indent="0">
              <a:buNone/>
            </a:pPr>
            <a:r>
              <a:rPr lang="en-US" dirty="0"/>
              <a:t>dcl</a:t>
            </a:r>
          </a:p>
          <a:p>
            <a:pPr marL="0" indent="0">
              <a:buNone/>
            </a:pPr>
            <a:r>
              <a:rPr lang="en-US" dirty="0"/>
              <a:t>direct-dcl</a:t>
            </a:r>
          </a:p>
          <a:p>
            <a:pPr marL="0" indent="0">
              <a:buNone/>
            </a:pPr>
            <a:r>
              <a:rPr lang="en-US" dirty="0"/>
              <a:t>direct-dcl ()</a:t>
            </a:r>
          </a:p>
          <a:p>
            <a:pPr marL="0" indent="0">
              <a:buNone/>
            </a:pPr>
            <a:r>
              <a:rPr lang="en-US" dirty="0"/>
              <a:t>(dcl)()</a:t>
            </a:r>
          </a:p>
          <a:p>
            <a:pPr marL="0" indent="0">
              <a:buNone/>
            </a:pPr>
            <a:r>
              <a:rPr lang="en-US" dirty="0"/>
              <a:t>(*dcl)()</a:t>
            </a:r>
          </a:p>
          <a:p>
            <a:pPr marL="0" indent="0">
              <a:buNone/>
            </a:pPr>
            <a:r>
              <a:rPr lang="en-US" dirty="0"/>
              <a:t>(*direct-dcl)()</a:t>
            </a:r>
          </a:p>
          <a:p>
            <a:pPr marL="0" indent="0">
              <a:buNone/>
            </a:pPr>
            <a:r>
              <a:rPr lang="en-US" dirty="0"/>
              <a:t>(*direct-dcl[])()</a:t>
            </a:r>
          </a:p>
          <a:p>
            <a:pPr marL="0" indent="0">
              <a:buNone/>
            </a:pPr>
            <a:r>
              <a:rPr lang="en-US" dirty="0"/>
              <a:t>(*name[])()</a:t>
            </a:r>
          </a:p>
          <a:p>
            <a:pPr marL="0" indent="0">
              <a:buNone/>
            </a:pPr>
            <a:r>
              <a:rPr lang="en-US" b="1" dirty="0"/>
              <a:t>(*</a:t>
            </a:r>
            <a:r>
              <a:rPr lang="en-US" b="1" dirty="0" err="1"/>
              <a:t>pfa</a:t>
            </a:r>
            <a:r>
              <a:rPr lang="en-US" b="1" dirty="0"/>
              <a:t>[])()</a:t>
            </a:r>
          </a:p>
          <a:p>
            <a:pPr marL="0" indent="0">
              <a:buNone/>
            </a:pPr>
            <a:r>
              <a:rPr lang="en-US" b="1" dirty="0"/>
              <a:t>Apply this production</a:t>
            </a:r>
          </a:p>
          <a:p>
            <a:pPr marL="0" indent="0">
              <a:buNone/>
            </a:pPr>
            <a:r>
              <a:rPr lang="en-US" dirty="0"/>
              <a:t>dcl :: direct-dcl</a:t>
            </a:r>
          </a:p>
          <a:p>
            <a:pPr marL="0" indent="0">
              <a:buNone/>
            </a:pPr>
            <a:r>
              <a:rPr lang="en-US" dirty="0"/>
              <a:t>direct-dcl :: direct-dcl()</a:t>
            </a:r>
          </a:p>
          <a:p>
            <a:pPr marL="0" indent="0">
              <a:buNone/>
            </a:pPr>
            <a:r>
              <a:rPr lang="en-US" dirty="0"/>
              <a:t>direct-dcl :: (dcl)</a:t>
            </a:r>
          </a:p>
          <a:p>
            <a:pPr marL="0" indent="0">
              <a:buNone/>
            </a:pPr>
            <a:r>
              <a:rPr lang="en-US" dirty="0"/>
              <a:t>dcl :: *dcl</a:t>
            </a:r>
          </a:p>
          <a:p>
            <a:pPr marL="0" indent="0">
              <a:buNone/>
            </a:pPr>
            <a:r>
              <a:rPr lang="en-US" dirty="0"/>
              <a:t>dcl :: direct-dcl</a:t>
            </a:r>
          </a:p>
          <a:p>
            <a:pPr marL="0" indent="0">
              <a:buNone/>
            </a:pPr>
            <a:r>
              <a:rPr lang="en-US" dirty="0"/>
              <a:t>direct-dcl :: direct-dcl[]</a:t>
            </a:r>
          </a:p>
          <a:p>
            <a:pPr marL="0" indent="0">
              <a:buNone/>
            </a:pPr>
            <a:r>
              <a:rPr lang="en-US" dirty="0"/>
              <a:t>direct-dcl :: name</a:t>
            </a:r>
          </a:p>
          <a:p>
            <a:pPr marL="0" indent="0">
              <a:buNone/>
            </a:pPr>
            <a:r>
              <a:rPr lang="en-US" dirty="0"/>
              <a:t>name :: </a:t>
            </a:r>
            <a:r>
              <a:rPr lang="en-US" dirty="0" err="1"/>
              <a:t>pfa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 non-terminals left!</a:t>
            </a:r>
          </a:p>
        </p:txBody>
      </p:sp>
    </p:spTree>
    <p:extLst>
      <p:ext uri="{BB962C8B-B14F-4D97-AF65-F5344CB8AC3E}">
        <p14:creationId xmlns:p14="http://schemas.microsoft.com/office/powerpoint/2010/main" val="2989120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43564" y="1101726"/>
            <a:ext cx="5024437" cy="39036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 an in-order traversal and print the terminal symbols</a:t>
            </a:r>
          </a:p>
          <a:p>
            <a:r>
              <a:rPr lang="en-US" dirty="0"/>
              <a:t>What do you get?</a:t>
            </a:r>
          </a:p>
          <a:p>
            <a:r>
              <a:rPr lang="en-US" dirty="0"/>
              <a:t>(*</a:t>
            </a:r>
            <a:r>
              <a:rPr lang="en-US" dirty="0" err="1"/>
              <a:t>pfa</a:t>
            </a:r>
            <a:r>
              <a:rPr lang="en-US" dirty="0"/>
              <a:t>[])()</a:t>
            </a:r>
          </a:p>
          <a:p>
            <a:r>
              <a:rPr lang="en-US" dirty="0"/>
              <a:t>Now read the terminals for name, [], *, and () in post-order</a:t>
            </a:r>
          </a:p>
          <a:p>
            <a:r>
              <a:rPr lang="en-US" dirty="0"/>
              <a:t>What happens?</a:t>
            </a:r>
          </a:p>
          <a:p>
            <a:r>
              <a:rPr lang="en-US" dirty="0"/>
              <a:t>Array of pointers to functions returning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>
            <a:off x="2168512" y="1228093"/>
            <a:ext cx="703595" cy="606547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dcl</a:t>
            </a:r>
          </a:p>
        </p:txBody>
      </p:sp>
      <p:sp>
        <p:nvSpPr>
          <p:cNvPr id="5" name="Hexagon 4"/>
          <p:cNvSpPr/>
          <p:nvPr/>
        </p:nvSpPr>
        <p:spPr>
          <a:xfrm>
            <a:off x="2761334" y="1851866"/>
            <a:ext cx="866804" cy="747244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direct-dcl</a:t>
            </a:r>
          </a:p>
        </p:txBody>
      </p:sp>
      <p:sp>
        <p:nvSpPr>
          <p:cNvPr id="6" name="Hexagon 5"/>
          <p:cNvSpPr/>
          <p:nvPr/>
        </p:nvSpPr>
        <p:spPr>
          <a:xfrm>
            <a:off x="3292858" y="2781404"/>
            <a:ext cx="866804" cy="747244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direct-dcl</a:t>
            </a:r>
          </a:p>
        </p:txBody>
      </p:sp>
      <p:sp>
        <p:nvSpPr>
          <p:cNvPr id="7" name="Hexagon 6"/>
          <p:cNvSpPr/>
          <p:nvPr/>
        </p:nvSpPr>
        <p:spPr>
          <a:xfrm>
            <a:off x="4018613" y="3741496"/>
            <a:ext cx="703595" cy="606547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dcl</a:t>
            </a:r>
          </a:p>
        </p:txBody>
      </p:sp>
      <p:sp>
        <p:nvSpPr>
          <p:cNvPr id="8" name="Hexagon 7"/>
          <p:cNvSpPr/>
          <p:nvPr/>
        </p:nvSpPr>
        <p:spPr>
          <a:xfrm>
            <a:off x="4586929" y="4322317"/>
            <a:ext cx="703595" cy="606547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dcl</a:t>
            </a:r>
          </a:p>
        </p:txBody>
      </p:sp>
      <p:sp>
        <p:nvSpPr>
          <p:cNvPr id="10" name="Hexagon 9"/>
          <p:cNvSpPr/>
          <p:nvPr/>
        </p:nvSpPr>
        <p:spPr>
          <a:xfrm>
            <a:off x="5188478" y="4842893"/>
            <a:ext cx="866804" cy="747244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direct-dcl</a:t>
            </a:r>
          </a:p>
        </p:txBody>
      </p:sp>
      <p:sp>
        <p:nvSpPr>
          <p:cNvPr id="11" name="Hexagon 10"/>
          <p:cNvSpPr/>
          <p:nvPr/>
        </p:nvSpPr>
        <p:spPr>
          <a:xfrm>
            <a:off x="5937998" y="5590137"/>
            <a:ext cx="866804" cy="747244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direct-dcl</a:t>
            </a:r>
          </a:p>
        </p:txBody>
      </p:sp>
      <p:sp>
        <p:nvSpPr>
          <p:cNvPr id="12" name="Hexagon 11"/>
          <p:cNvSpPr/>
          <p:nvPr/>
        </p:nvSpPr>
        <p:spPr>
          <a:xfrm>
            <a:off x="7215751" y="5746577"/>
            <a:ext cx="909957" cy="747244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</a:p>
        </p:txBody>
      </p:sp>
      <p:cxnSp>
        <p:nvCxnSpPr>
          <p:cNvPr id="15" name="Straight Arrow Connector 14"/>
          <p:cNvCxnSpPr>
            <a:stCxn id="4" idx="1"/>
            <a:endCxn id="5" idx="3"/>
          </p:cNvCxnSpPr>
          <p:nvPr/>
        </p:nvCxnSpPr>
        <p:spPr>
          <a:xfrm>
            <a:off x="2720470" y="1834640"/>
            <a:ext cx="40865" cy="390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  <a:endCxn id="6" idx="3"/>
          </p:cNvCxnSpPr>
          <p:nvPr/>
        </p:nvCxnSpPr>
        <p:spPr>
          <a:xfrm flipH="1">
            <a:off x="3292859" y="2599110"/>
            <a:ext cx="148469" cy="555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7" idx="3"/>
          </p:cNvCxnSpPr>
          <p:nvPr/>
        </p:nvCxnSpPr>
        <p:spPr>
          <a:xfrm>
            <a:off x="3972852" y="3528649"/>
            <a:ext cx="45761" cy="516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  <a:endCxn id="8" idx="3"/>
          </p:cNvCxnSpPr>
          <p:nvPr/>
        </p:nvCxnSpPr>
        <p:spPr>
          <a:xfrm>
            <a:off x="4570570" y="4348042"/>
            <a:ext cx="16358" cy="277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1"/>
          </p:cNvCxnSpPr>
          <p:nvPr/>
        </p:nvCxnSpPr>
        <p:spPr>
          <a:xfrm>
            <a:off x="5138887" y="4928863"/>
            <a:ext cx="62119" cy="30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1"/>
            <a:endCxn id="11" idx="3"/>
          </p:cNvCxnSpPr>
          <p:nvPr/>
        </p:nvCxnSpPr>
        <p:spPr>
          <a:xfrm>
            <a:off x="5868472" y="5590137"/>
            <a:ext cx="69527" cy="37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1"/>
            <a:endCxn id="12" idx="3"/>
          </p:cNvCxnSpPr>
          <p:nvPr/>
        </p:nvCxnSpPr>
        <p:spPr>
          <a:xfrm flipV="1">
            <a:off x="6617992" y="6120199"/>
            <a:ext cx="597759" cy="217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56" idx="1"/>
          </p:cNvCxnSpPr>
          <p:nvPr/>
        </p:nvCxnSpPr>
        <p:spPr>
          <a:xfrm flipV="1">
            <a:off x="7941518" y="6175441"/>
            <a:ext cx="1359781" cy="318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371954" y="2665263"/>
            <a:ext cx="673502" cy="4233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696908" y="4505501"/>
            <a:ext cx="673502" cy="4233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267383" y="5004835"/>
            <a:ext cx="673502" cy="4233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9301298" y="5963760"/>
            <a:ext cx="673502" cy="4233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pfa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7" idx="1"/>
            <a:endCxn id="39" idx="3"/>
          </p:cNvCxnSpPr>
          <p:nvPr/>
        </p:nvCxnSpPr>
        <p:spPr>
          <a:xfrm flipH="1">
            <a:off x="4370410" y="4348042"/>
            <a:ext cx="200160" cy="369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" idx="1"/>
            <a:endCxn id="38" idx="1"/>
          </p:cNvCxnSpPr>
          <p:nvPr/>
        </p:nvCxnSpPr>
        <p:spPr>
          <a:xfrm>
            <a:off x="3441328" y="2599110"/>
            <a:ext cx="930627" cy="277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722207" y="3458758"/>
            <a:ext cx="673502" cy="4233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3104576" y="3898954"/>
            <a:ext cx="673502" cy="4233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cxnSp>
        <p:nvCxnSpPr>
          <p:cNvPr id="67" name="Straight Arrow Connector 66"/>
          <p:cNvCxnSpPr>
            <a:stCxn id="6" idx="1"/>
            <a:endCxn id="66" idx="3"/>
          </p:cNvCxnSpPr>
          <p:nvPr/>
        </p:nvCxnSpPr>
        <p:spPr>
          <a:xfrm flipH="1">
            <a:off x="3778079" y="3528649"/>
            <a:ext cx="194773" cy="581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1"/>
            <a:endCxn id="65" idx="1"/>
          </p:cNvCxnSpPr>
          <p:nvPr/>
        </p:nvCxnSpPr>
        <p:spPr>
          <a:xfrm>
            <a:off x="3972851" y="3528649"/>
            <a:ext cx="749356" cy="141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0" idx="1"/>
          </p:cNvCxnSpPr>
          <p:nvPr/>
        </p:nvCxnSpPr>
        <p:spPr>
          <a:xfrm flipV="1">
            <a:off x="5868471" y="5216517"/>
            <a:ext cx="398912" cy="373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43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Our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spcBef>
                <a:spcPts val="2000"/>
              </a:spcBef>
              <a:buNone/>
            </a:pPr>
            <a:r>
              <a:rPr lang="en-US" dirty="0"/>
              <a:t>									                               </a:t>
            </a:r>
            <a:r>
              <a:rPr lang="en-US" sz="3200" dirty="0"/>
              <a:t>int *(**f)()</a:t>
            </a:r>
          </a:p>
          <a:p>
            <a:r>
              <a:rPr lang="en-US" dirty="0"/>
              <a:t>Pointer to</a:t>
            </a:r>
          </a:p>
          <a:p>
            <a:r>
              <a:rPr lang="en-US" dirty="0"/>
              <a:t>Pointer to</a:t>
            </a:r>
          </a:p>
          <a:p>
            <a:r>
              <a:rPr lang="en-US" dirty="0"/>
              <a:t>Function returning</a:t>
            </a:r>
          </a:p>
          <a:p>
            <a:r>
              <a:rPr lang="en-US" dirty="0"/>
              <a:t>Pointer to</a:t>
            </a:r>
          </a:p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352880" y="2157168"/>
            <a:ext cx="3080384" cy="568637"/>
          </a:xfrm>
          <a:custGeom>
            <a:avLst/>
            <a:gdLst>
              <a:gd name="connsiteX0" fmla="*/ 0 w 3080384"/>
              <a:gd name="connsiteY0" fmla="*/ 464387 h 473864"/>
              <a:gd name="connsiteX1" fmla="*/ 3080384 w 3080384"/>
              <a:gd name="connsiteY1" fmla="*/ 473864 h 473864"/>
              <a:gd name="connsiteX2" fmla="*/ 3080384 w 3080384"/>
              <a:gd name="connsiteY2" fmla="*/ 473864 h 473864"/>
              <a:gd name="connsiteX3" fmla="*/ 3061427 w 3080384"/>
              <a:gd name="connsiteY3" fmla="*/ 0 h 4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0384" h="473864">
                <a:moveTo>
                  <a:pt x="0" y="464387"/>
                </a:moveTo>
                <a:lnTo>
                  <a:pt x="3080384" y="473864"/>
                </a:lnTo>
                <a:lnTo>
                  <a:pt x="3080384" y="473864"/>
                </a:lnTo>
                <a:lnTo>
                  <a:pt x="3061427" y="0"/>
                </a:lnTo>
              </a:path>
            </a:pathLst>
          </a:custGeom>
          <a:ln w="38100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352881" y="2147897"/>
            <a:ext cx="2871865" cy="1214619"/>
          </a:xfrm>
          <a:custGeom>
            <a:avLst/>
            <a:gdLst>
              <a:gd name="connsiteX0" fmla="*/ 0 w 3080384"/>
              <a:gd name="connsiteY0" fmla="*/ 464387 h 473864"/>
              <a:gd name="connsiteX1" fmla="*/ 3080384 w 3080384"/>
              <a:gd name="connsiteY1" fmla="*/ 473864 h 473864"/>
              <a:gd name="connsiteX2" fmla="*/ 3080384 w 3080384"/>
              <a:gd name="connsiteY2" fmla="*/ 473864 h 473864"/>
              <a:gd name="connsiteX3" fmla="*/ 3061427 w 3080384"/>
              <a:gd name="connsiteY3" fmla="*/ 0 h 4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0384" h="473864">
                <a:moveTo>
                  <a:pt x="0" y="464387"/>
                </a:moveTo>
                <a:lnTo>
                  <a:pt x="3080384" y="473864"/>
                </a:lnTo>
                <a:lnTo>
                  <a:pt x="3080384" y="473864"/>
                </a:lnTo>
                <a:lnTo>
                  <a:pt x="3061427" y="0"/>
                </a:lnTo>
              </a:path>
            </a:pathLst>
          </a:custGeom>
          <a:ln w="38100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699522" y="2157168"/>
            <a:ext cx="2226604" cy="1783257"/>
          </a:xfrm>
          <a:custGeom>
            <a:avLst/>
            <a:gdLst>
              <a:gd name="connsiteX0" fmla="*/ 0 w 3080384"/>
              <a:gd name="connsiteY0" fmla="*/ 464387 h 473864"/>
              <a:gd name="connsiteX1" fmla="*/ 3080384 w 3080384"/>
              <a:gd name="connsiteY1" fmla="*/ 473864 h 473864"/>
              <a:gd name="connsiteX2" fmla="*/ 3080384 w 3080384"/>
              <a:gd name="connsiteY2" fmla="*/ 473864 h 473864"/>
              <a:gd name="connsiteX3" fmla="*/ 3061427 w 3080384"/>
              <a:gd name="connsiteY3" fmla="*/ 0 h 4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0384" h="473864">
                <a:moveTo>
                  <a:pt x="0" y="464387"/>
                </a:moveTo>
                <a:lnTo>
                  <a:pt x="3080384" y="473864"/>
                </a:lnTo>
                <a:lnTo>
                  <a:pt x="3080384" y="473864"/>
                </a:lnTo>
                <a:lnTo>
                  <a:pt x="3061427" y="0"/>
                </a:lnTo>
              </a:path>
            </a:pathLst>
          </a:custGeom>
          <a:ln w="38100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52880" y="2157167"/>
            <a:ext cx="2549610" cy="2408760"/>
          </a:xfrm>
          <a:custGeom>
            <a:avLst/>
            <a:gdLst>
              <a:gd name="connsiteX0" fmla="*/ 0 w 3080384"/>
              <a:gd name="connsiteY0" fmla="*/ 464387 h 473864"/>
              <a:gd name="connsiteX1" fmla="*/ 3080384 w 3080384"/>
              <a:gd name="connsiteY1" fmla="*/ 473864 h 473864"/>
              <a:gd name="connsiteX2" fmla="*/ 3080384 w 3080384"/>
              <a:gd name="connsiteY2" fmla="*/ 473864 h 473864"/>
              <a:gd name="connsiteX3" fmla="*/ 3061427 w 3080384"/>
              <a:gd name="connsiteY3" fmla="*/ 0 h 4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0384" h="473864">
                <a:moveTo>
                  <a:pt x="0" y="464387"/>
                </a:moveTo>
                <a:lnTo>
                  <a:pt x="3080384" y="473864"/>
                </a:lnTo>
                <a:lnTo>
                  <a:pt x="3080384" y="473864"/>
                </a:lnTo>
                <a:lnTo>
                  <a:pt x="3061427" y="0"/>
                </a:lnTo>
              </a:path>
            </a:pathLst>
          </a:custGeom>
          <a:ln w="38100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526245" y="2157168"/>
            <a:ext cx="3007350" cy="2951259"/>
          </a:xfrm>
          <a:custGeom>
            <a:avLst/>
            <a:gdLst>
              <a:gd name="connsiteX0" fmla="*/ 0 w 3080384"/>
              <a:gd name="connsiteY0" fmla="*/ 464387 h 473864"/>
              <a:gd name="connsiteX1" fmla="*/ 3080384 w 3080384"/>
              <a:gd name="connsiteY1" fmla="*/ 473864 h 473864"/>
              <a:gd name="connsiteX2" fmla="*/ 3080384 w 3080384"/>
              <a:gd name="connsiteY2" fmla="*/ 473864 h 473864"/>
              <a:gd name="connsiteX3" fmla="*/ 3061427 w 3080384"/>
              <a:gd name="connsiteY3" fmla="*/ 0 h 4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0384" h="473864">
                <a:moveTo>
                  <a:pt x="0" y="464387"/>
                </a:moveTo>
                <a:lnTo>
                  <a:pt x="3080384" y="473864"/>
                </a:lnTo>
                <a:lnTo>
                  <a:pt x="3080384" y="473864"/>
                </a:lnTo>
                <a:lnTo>
                  <a:pt x="3061427" y="0"/>
                </a:lnTo>
              </a:path>
            </a:pathLst>
          </a:custGeom>
          <a:ln w="38100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0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How Do We Do It Automatically?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93200"/>
            <a:ext cx="8229600" cy="465985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parsing</a:t>
            </a:r>
            <a:r>
              <a:rPr lang="en-US" dirty="0"/>
              <a:t>: determining which grammar productions (rules) were used to generate a sentence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Look at the grammar in K&amp;R appendix A, p.235, for the </a:t>
            </a:r>
            <a:r>
              <a:rPr lang="en-US" b="1" i="1" dirty="0"/>
              <a:t>declarator</a:t>
            </a:r>
            <a:r>
              <a:rPr lang="en-US" dirty="0"/>
              <a:t> and </a:t>
            </a:r>
            <a:r>
              <a:rPr lang="en-US" b="1" i="1" dirty="0"/>
              <a:t>direct-declarator</a:t>
            </a:r>
            <a:r>
              <a:rPr lang="en-US" b="1" dirty="0"/>
              <a:t> </a:t>
            </a:r>
            <a:r>
              <a:rPr lang="en-US" dirty="0"/>
              <a:t>productions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Here’s simple demo that’s hard-coded</a:t>
            </a:r>
          </a:p>
          <a:p>
            <a:pPr lvl="1">
              <a:defRPr/>
            </a:pPr>
            <a:r>
              <a:rPr lang="en-US" dirty="0"/>
              <a:t>See K&amp;R 5.12</a:t>
            </a:r>
          </a:p>
          <a:p>
            <a:pPr lvl="1">
              <a:defRPr/>
            </a:pPr>
            <a:r>
              <a:rPr lang="en-US" dirty="0"/>
              <a:t>Grab </a:t>
            </a:r>
            <a:r>
              <a:rPr lang="en-US" dirty="0" err="1"/>
              <a:t>dcl.c</a:t>
            </a:r>
            <a:r>
              <a:rPr lang="en-US" dirty="0"/>
              <a:t> from Canvas&gt;Files&gt;Source Code</a:t>
            </a:r>
          </a:p>
          <a:p>
            <a:pPr lvl="1">
              <a:defRPr/>
            </a:pPr>
            <a:r>
              <a:rPr lang="en-US" dirty="0"/>
              <a:t>Then try it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1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Output from </a:t>
            </a:r>
            <a:r>
              <a:rPr lang="en-US" dirty="0" err="1"/>
              <a:t>dcl.c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485" y="1385888"/>
            <a:ext cx="8460316" cy="523357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latin typeface="Courier"/>
                <a:cs typeface="Courier"/>
              </a:rPr>
              <a:t>$ </a:t>
            </a:r>
            <a:r>
              <a:rPr lang="en-US" sz="1800" dirty="0" err="1">
                <a:solidFill>
                  <a:srgbClr val="3366FF"/>
                </a:solidFill>
                <a:latin typeface="Courier"/>
                <a:cs typeface="Courier"/>
              </a:rPr>
              <a:t>gcc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3366FF"/>
                </a:solidFill>
                <a:latin typeface="Courier"/>
                <a:cs typeface="Courier"/>
              </a:rPr>
              <a:t>dcl.c</a:t>
            </a:r>
            <a:endParaRPr lang="en-US" sz="18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latin typeface="Courier"/>
                <a:cs typeface="Courier"/>
              </a:rPr>
              <a:t>$ 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./</a:t>
            </a:r>
            <a:r>
              <a:rPr lang="en-US" sz="1800" dirty="0" err="1">
                <a:solidFill>
                  <a:srgbClr val="3366FF"/>
                </a:solidFill>
                <a:latin typeface="Courier"/>
                <a:cs typeface="Courier"/>
              </a:rPr>
              <a:t>a.out</a:t>
            </a:r>
            <a:endParaRPr lang="en-US" sz="18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 b()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latin typeface="Courier"/>
                <a:cs typeface="Courier"/>
              </a:rPr>
              <a:t>b:  function returning 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 c[1]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latin typeface="Courier"/>
                <a:cs typeface="Courier"/>
              </a:rPr>
              <a:t>c:  array[1] of 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 *c[1]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latin typeface="Courier"/>
                <a:cs typeface="Courier"/>
              </a:rPr>
              <a:t>c:  array[1] of pointer to 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 (*c)[1]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latin typeface="Courier"/>
                <a:cs typeface="Courier"/>
              </a:rPr>
              <a:t>c:  pointer to array[1] of 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int *silly()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latin typeface="Courier"/>
                <a:cs typeface="Courier"/>
              </a:rPr>
              <a:t>silly:  function returning pointer to int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int **silly()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latin typeface="Courier"/>
                <a:cs typeface="Courier"/>
              </a:rPr>
              <a:t>silly:  function returning pointer to pointer to int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int *(*silly)()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latin typeface="Courier"/>
                <a:cs typeface="Courier"/>
              </a:rPr>
              <a:t>silly:  pointer to function returning pointer to int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3266FF"/>
                </a:solidFill>
                <a:latin typeface="Courier"/>
                <a:cs typeface="Courier"/>
              </a:rPr>
              <a:t>int *(**f)()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latin typeface="Courier"/>
                <a:cs typeface="Courier"/>
              </a:rPr>
              <a:t>f:  pointer to pointer to function returning pointer to int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8782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Declaring vs. Using 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484" y="1385888"/>
            <a:ext cx="8826075" cy="547211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Recall that *, (), and [] have different meanings in declarations and executable statements</a:t>
            </a: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Conveniently, their behavior allows you to “unwind” a type just as the declaration would wind it</a:t>
            </a: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 our previous example,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 *(**f)()</a:t>
            </a:r>
          </a:p>
          <a:p>
            <a:pPr lvl="1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called it Pointer to Pointer to Function returning Pointer to int</a:t>
            </a:r>
          </a:p>
          <a:p>
            <a:pPr lvl="1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want to “unwind” it, just apply the operators in the order they are named</a:t>
            </a: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remove the first ”Pointer to”, use the * (dereference) operator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*f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Pointer to Function returning Pointer to int</a:t>
            </a: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remove the second “Pointer to” with another *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**f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Function returning Pointer to int</a:t>
            </a: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to remove the “Function returning”, we need to call the function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(**f)()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calls the function and returns type “Pointer to int”</a:t>
            </a: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Now, since we have a pointer, if we want to extract the int value, use * again!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*(**f)()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indeed of type int</a:t>
            </a: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similarity between the declaration and the expression accessing the content!  This is not an accident!</a:t>
            </a:r>
          </a:p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431B1F7-653A-1B4B-9853-A5EA24CC8721}"/>
              </a:ext>
            </a:extLst>
          </p:cNvPr>
          <p:cNvSpPr/>
          <p:nvPr/>
        </p:nvSpPr>
        <p:spPr>
          <a:xfrm>
            <a:off x="3735977" y="2272258"/>
            <a:ext cx="6970224" cy="3632263"/>
          </a:xfrm>
          <a:custGeom>
            <a:avLst/>
            <a:gdLst>
              <a:gd name="connsiteX0" fmla="*/ 2670812 w 7152030"/>
              <a:gd name="connsiteY0" fmla="*/ 92119 h 3595723"/>
              <a:gd name="connsiteX1" fmla="*/ 5570767 w 7152030"/>
              <a:gd name="connsiteY1" fmla="*/ 118245 h 3595723"/>
              <a:gd name="connsiteX2" fmla="*/ 6903178 w 7152030"/>
              <a:gd name="connsiteY2" fmla="*/ 1254713 h 3595723"/>
              <a:gd name="connsiteX3" fmla="*/ 6524355 w 7152030"/>
              <a:gd name="connsiteY3" fmla="*/ 3201079 h 3595723"/>
              <a:gd name="connsiteX4" fmla="*/ 855075 w 7152030"/>
              <a:gd name="connsiteY4" fmla="*/ 3579902 h 3595723"/>
              <a:gd name="connsiteX5" fmla="*/ 123555 w 7152030"/>
              <a:gd name="connsiteY5" fmla="*/ 3488462 h 3595723"/>
              <a:gd name="connsiteX0" fmla="*/ 2570463 w 6993430"/>
              <a:gd name="connsiteY0" fmla="*/ 92119 h 3595723"/>
              <a:gd name="connsiteX1" fmla="*/ 5470418 w 6993430"/>
              <a:gd name="connsiteY1" fmla="*/ 118245 h 3595723"/>
              <a:gd name="connsiteX2" fmla="*/ 6802829 w 6993430"/>
              <a:gd name="connsiteY2" fmla="*/ 1254713 h 3595723"/>
              <a:gd name="connsiteX3" fmla="*/ 6424006 w 6993430"/>
              <a:gd name="connsiteY3" fmla="*/ 3201079 h 3595723"/>
              <a:gd name="connsiteX4" fmla="*/ 1682189 w 6993430"/>
              <a:gd name="connsiteY4" fmla="*/ 3579902 h 3595723"/>
              <a:gd name="connsiteX5" fmla="*/ 23206 w 6993430"/>
              <a:gd name="connsiteY5" fmla="*/ 3488462 h 3595723"/>
              <a:gd name="connsiteX0" fmla="*/ 2547257 w 6970224"/>
              <a:gd name="connsiteY0" fmla="*/ 92119 h 3595723"/>
              <a:gd name="connsiteX1" fmla="*/ 5447212 w 6970224"/>
              <a:gd name="connsiteY1" fmla="*/ 118245 h 3595723"/>
              <a:gd name="connsiteX2" fmla="*/ 6779623 w 6970224"/>
              <a:gd name="connsiteY2" fmla="*/ 1254713 h 3595723"/>
              <a:gd name="connsiteX3" fmla="*/ 6400800 w 6970224"/>
              <a:gd name="connsiteY3" fmla="*/ 3201079 h 3595723"/>
              <a:gd name="connsiteX4" fmla="*/ 1658983 w 6970224"/>
              <a:gd name="connsiteY4" fmla="*/ 3579902 h 3595723"/>
              <a:gd name="connsiteX5" fmla="*/ 0 w 6970224"/>
              <a:gd name="connsiteY5" fmla="*/ 3488462 h 3595723"/>
              <a:gd name="connsiteX0" fmla="*/ 2547257 w 6970224"/>
              <a:gd name="connsiteY0" fmla="*/ 92119 h 3632263"/>
              <a:gd name="connsiteX1" fmla="*/ 5447212 w 6970224"/>
              <a:gd name="connsiteY1" fmla="*/ 118245 h 3632263"/>
              <a:gd name="connsiteX2" fmla="*/ 6779623 w 6970224"/>
              <a:gd name="connsiteY2" fmla="*/ 1254713 h 3632263"/>
              <a:gd name="connsiteX3" fmla="*/ 6400800 w 6970224"/>
              <a:gd name="connsiteY3" fmla="*/ 3201079 h 3632263"/>
              <a:gd name="connsiteX4" fmla="*/ 1658983 w 6970224"/>
              <a:gd name="connsiteY4" fmla="*/ 3579902 h 3632263"/>
              <a:gd name="connsiteX5" fmla="*/ 0 w 6970224"/>
              <a:gd name="connsiteY5" fmla="*/ 3488462 h 36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0224" h="3632263">
                <a:moveTo>
                  <a:pt x="2547257" y="92119"/>
                </a:moveTo>
                <a:cubicBezTo>
                  <a:pt x="3644537" y="8299"/>
                  <a:pt x="4741818" y="-75521"/>
                  <a:pt x="5447212" y="118245"/>
                </a:cubicBezTo>
                <a:cubicBezTo>
                  <a:pt x="6152606" y="312011"/>
                  <a:pt x="6620692" y="740907"/>
                  <a:pt x="6779623" y="1254713"/>
                </a:cubicBezTo>
                <a:cubicBezTo>
                  <a:pt x="6938554" y="1768519"/>
                  <a:pt x="7254240" y="2813548"/>
                  <a:pt x="6400800" y="3201079"/>
                </a:cubicBezTo>
                <a:cubicBezTo>
                  <a:pt x="5547360" y="3588611"/>
                  <a:pt x="2725783" y="3532005"/>
                  <a:pt x="1658983" y="3579902"/>
                </a:cubicBezTo>
                <a:cubicBezTo>
                  <a:pt x="592183" y="3627799"/>
                  <a:pt x="132805" y="3701822"/>
                  <a:pt x="0" y="3488462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Declaring vs. Using 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ourier"/>
                <a:cs typeface="Courier"/>
              </a:rPr>
              <a:t>char *b(); </a:t>
            </a:r>
            <a:r>
              <a:rPr lang="en-US" dirty="0">
                <a:cs typeface="Courier"/>
              </a:rPr>
              <a:t>// function returning pointer to char</a:t>
            </a:r>
          </a:p>
          <a:p>
            <a:pPr lvl="1">
              <a:defRPr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char *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bp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b()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; // pointer to char</a:t>
            </a:r>
          </a:p>
          <a:p>
            <a:pPr lvl="1">
              <a:defRPr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char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bc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*b()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; // char</a:t>
            </a:r>
          </a:p>
          <a:p>
            <a:pPr>
              <a:defRPr/>
            </a:pPr>
            <a:r>
              <a:rPr lang="en-US" dirty="0">
                <a:latin typeface="Courier"/>
                <a:cs typeface="Courier"/>
              </a:rPr>
              <a:t>double **d; </a:t>
            </a:r>
            <a:r>
              <a:rPr lang="en-US" dirty="0">
                <a:cs typeface="Courier"/>
              </a:rPr>
              <a:t>// pointer to pointer to double</a:t>
            </a:r>
          </a:p>
          <a:p>
            <a:pPr lvl="1">
              <a:defRPr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double *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pd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*d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; // pointer to double</a:t>
            </a:r>
          </a:p>
          <a:p>
            <a:pPr lvl="1">
              <a:defRPr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double dv =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**d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; // double</a:t>
            </a:r>
          </a:p>
          <a:p>
            <a:pPr>
              <a:defRPr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*(*c)[]; </a:t>
            </a:r>
            <a:r>
              <a:rPr lang="en-US" dirty="0">
                <a:cs typeface="Courier"/>
              </a:rPr>
              <a:t>// </a:t>
            </a:r>
            <a:r>
              <a:rPr lang="en-US" dirty="0" err="1">
                <a:cs typeface="Courier"/>
              </a:rPr>
              <a:t>ptr</a:t>
            </a:r>
            <a:r>
              <a:rPr lang="en-US" dirty="0">
                <a:cs typeface="Courier"/>
              </a:rPr>
              <a:t> to array of pointers to </a:t>
            </a:r>
            <a:r>
              <a:rPr lang="en-US" dirty="0" err="1">
                <a:cs typeface="Courier"/>
              </a:rPr>
              <a:t>int</a:t>
            </a:r>
            <a:endParaRPr lang="en-US" dirty="0">
              <a:cs typeface="Courier"/>
            </a:endParaRPr>
          </a:p>
          <a:p>
            <a:pPr lvl="1">
              <a:defRPr/>
            </a:pP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*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apc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[] =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*c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;// array of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ptrs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to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endParaRPr lang="en-US" dirty="0">
              <a:solidFill>
                <a:srgbClr val="3366FF"/>
              </a:solidFill>
              <a:latin typeface="Courier"/>
              <a:cs typeface="Courier"/>
            </a:endParaRPr>
          </a:p>
          <a:p>
            <a:pPr lvl="1">
              <a:defRPr/>
            </a:pP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*pc =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(*c)[1]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;// pointer to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endParaRPr lang="en-US" dirty="0">
              <a:solidFill>
                <a:srgbClr val="3366FF"/>
              </a:solidFill>
              <a:latin typeface="Courier"/>
              <a:cs typeface="Courier"/>
            </a:endParaRPr>
          </a:p>
          <a:p>
            <a:pPr lvl="1">
              <a:defRPr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int cv =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*(*c)[1]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;// int</a:t>
            </a:r>
          </a:p>
        </p:txBody>
      </p:sp>
    </p:spTree>
    <p:extLst>
      <p:ext uri="{BB962C8B-B14F-4D97-AF65-F5344CB8AC3E}">
        <p14:creationId xmlns:p14="http://schemas.microsoft.com/office/powerpoint/2010/main" val="24086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A654DB-AE09-F04A-A843-FBF6DDD46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to pointer to array of array of doubles</a:t>
            </a:r>
          </a:p>
          <a:p>
            <a:r>
              <a:rPr lang="en-US" dirty="0"/>
              <a:t>Pointer to array of pointers to array of doubles</a:t>
            </a:r>
          </a:p>
          <a:p>
            <a:r>
              <a:rPr lang="en-US" dirty="0"/>
              <a:t>Array of array of pointers to pointers to doubles</a:t>
            </a:r>
          </a:p>
          <a:p>
            <a:r>
              <a:rPr lang="en-US" dirty="0"/>
              <a:t>Array of pointers to array of pointers to doubles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3FE21C-A830-6A4E-8EC8-0C147A85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BEAE17-7B4D-DD4C-B42D-C110ED3A1A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the C definition below.  What is its type?</a:t>
            </a:r>
          </a:p>
          <a:p>
            <a:r>
              <a:rPr lang="en-US" dirty="0"/>
              <a:t>	double **m[][];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38728FD2-B7FF-B743-89DB-E1E50B034359}"/>
              </a:ext>
            </a:extLst>
          </p:cNvPr>
          <p:cNvSpPr/>
          <p:nvPr/>
        </p:nvSpPr>
        <p:spPr>
          <a:xfrm>
            <a:off x="9078686" y="4414678"/>
            <a:ext cx="705394" cy="3918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DA760C-8656-4A45-A76E-5E771BA993D7}"/>
              </a:ext>
            </a:extLst>
          </p:cNvPr>
          <p:cNvSpPr txBox="1"/>
          <p:nvPr/>
        </p:nvSpPr>
        <p:spPr>
          <a:xfrm>
            <a:off x="6939963" y="62355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ＭＳ Ｐゴシック"/>
              </a:rPr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Typedef</a:t>
            </a:r>
            <a:r>
              <a:rPr lang="en-US" dirty="0"/>
              <a:t> is a shortcut that allows you to create a new alias for a type</a:t>
            </a:r>
          </a:p>
          <a:p>
            <a:r>
              <a:rPr lang="en-US" dirty="0"/>
              <a:t>It does </a:t>
            </a:r>
            <a:r>
              <a:rPr lang="en-US" b="1" dirty="0"/>
              <a:t>not </a:t>
            </a:r>
            <a:r>
              <a:rPr lang="en-US" dirty="0"/>
              <a:t>create a new type</a:t>
            </a:r>
          </a:p>
          <a:p>
            <a:r>
              <a:rPr lang="en-US" dirty="0"/>
              <a:t>Start the declaration with “typedef” and put the alias name where you would put the variable name</a:t>
            </a:r>
          </a:p>
          <a:p>
            <a:r>
              <a:rPr lang="en-US" dirty="0"/>
              <a:t>Don’t let the syntax throw you: It just allows you to create another name for an existing type</a:t>
            </a:r>
          </a:p>
        </p:txBody>
      </p:sp>
    </p:spTree>
    <p:extLst>
      <p:ext uri="{BB962C8B-B14F-4D97-AF65-F5344CB8AC3E}">
        <p14:creationId xmlns:p14="http://schemas.microsoft.com/office/powerpoint/2010/main" val="305067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6"/>
          <p:cNvSpPr>
            <a:spLocks noChangeArrowheads="1"/>
          </p:cNvSpPr>
          <p:nvPr/>
        </p:nvSpPr>
        <p:spPr bwMode="auto">
          <a:xfrm>
            <a:off x="2354785" y="1371600"/>
            <a:ext cx="3886200" cy="4419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orient="vert"/>
          </p:nvPr>
        </p:nvSpPr>
        <p:spPr/>
        <p:txBody>
          <a:bodyPr/>
          <a:lstStyle/>
          <a:p>
            <a:pPr eaLnBrk="1" hangingPunct="1"/>
            <a:r>
              <a:rPr lang="en-US"/>
              <a:t>The C Compiler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407299" y="1604964"/>
            <a:ext cx="1781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 Preprocessor</a:t>
            </a:r>
          </a:p>
        </p:txBody>
      </p:sp>
      <p:grpSp>
        <p:nvGrpSpPr>
          <p:cNvPr id="7173" name="Group 11"/>
          <p:cNvGrpSpPr>
            <a:grpSpLocks/>
          </p:cNvGrpSpPr>
          <p:nvPr/>
        </p:nvGrpSpPr>
        <p:grpSpPr bwMode="auto">
          <a:xfrm>
            <a:off x="2507185" y="2590800"/>
            <a:ext cx="3581400" cy="2133600"/>
            <a:chOff x="1728" y="1776"/>
            <a:chExt cx="2256" cy="1344"/>
          </a:xfrm>
        </p:grpSpPr>
        <p:sp>
          <p:nvSpPr>
            <p:cNvPr id="7187" name="Text Box 5"/>
            <p:cNvSpPr txBox="1">
              <a:spLocks noChangeArrowheads="1"/>
            </p:cNvSpPr>
            <p:nvPr/>
          </p:nvSpPr>
          <p:spPr bwMode="auto">
            <a:xfrm>
              <a:off x="1728" y="1776"/>
              <a:ext cx="2256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/>
                <a:t>Compiler</a:t>
              </a:r>
            </a:p>
          </p:txBody>
        </p:sp>
        <p:sp>
          <p:nvSpPr>
            <p:cNvPr id="7188" name="Text Box 6"/>
            <p:cNvSpPr txBox="1">
              <a:spLocks noChangeArrowheads="1"/>
            </p:cNvSpPr>
            <p:nvPr/>
          </p:nvSpPr>
          <p:spPr bwMode="auto">
            <a:xfrm>
              <a:off x="1918" y="2064"/>
              <a:ext cx="9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/>
                <a:t>Source Code</a:t>
              </a:r>
            </a:p>
            <a:p>
              <a:pPr algn="ctr" eaLnBrk="1" hangingPunct="1"/>
              <a:r>
                <a:rPr lang="en-US"/>
                <a:t>Analysis</a:t>
              </a:r>
            </a:p>
          </p:txBody>
        </p:sp>
        <p:sp>
          <p:nvSpPr>
            <p:cNvPr id="7189" name="Text Box 7"/>
            <p:cNvSpPr txBox="1">
              <a:spLocks noChangeArrowheads="1"/>
            </p:cNvSpPr>
            <p:nvPr/>
          </p:nvSpPr>
          <p:spPr bwMode="auto">
            <a:xfrm>
              <a:off x="1938" y="2592"/>
              <a:ext cx="92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/>
                <a:t>Target Code</a:t>
              </a:r>
            </a:p>
            <a:p>
              <a:pPr algn="ctr" eaLnBrk="1" hangingPunct="1"/>
              <a:r>
                <a:rPr lang="en-US"/>
                <a:t>Synthesis</a:t>
              </a:r>
            </a:p>
          </p:txBody>
        </p:sp>
        <p:sp>
          <p:nvSpPr>
            <p:cNvPr id="7190" name="Text Box 8"/>
            <p:cNvSpPr txBox="1">
              <a:spLocks noChangeArrowheads="1"/>
            </p:cNvSpPr>
            <p:nvPr/>
          </p:nvSpPr>
          <p:spPr bwMode="auto">
            <a:xfrm>
              <a:off x="3168" y="2304"/>
              <a:ext cx="60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/>
                <a:t>Symbol</a:t>
              </a:r>
            </a:p>
            <a:p>
              <a:pPr algn="ctr" eaLnBrk="1" hangingPunct="1"/>
              <a:r>
                <a:rPr lang="en-US"/>
                <a:t>Table</a:t>
              </a:r>
            </a:p>
          </p:txBody>
        </p:sp>
        <p:cxnSp>
          <p:nvCxnSpPr>
            <p:cNvPr id="7191" name="AutoShape 9"/>
            <p:cNvCxnSpPr>
              <a:cxnSpLocks noChangeShapeType="1"/>
              <a:stCxn id="7188" idx="3"/>
              <a:endCxn id="7190" idx="1"/>
            </p:cNvCxnSpPr>
            <p:nvPr/>
          </p:nvCxnSpPr>
          <p:spPr bwMode="auto">
            <a:xfrm>
              <a:off x="2880" y="2269"/>
              <a:ext cx="288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92" name="AutoShape 10"/>
            <p:cNvCxnSpPr>
              <a:cxnSpLocks noChangeShapeType="1"/>
              <a:stCxn id="7189" idx="3"/>
              <a:endCxn id="7190" idx="1"/>
            </p:cNvCxnSpPr>
            <p:nvPr/>
          </p:nvCxnSpPr>
          <p:spPr bwMode="auto">
            <a:xfrm flipV="1">
              <a:off x="2860" y="2509"/>
              <a:ext cx="308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7174" name="Oval 12"/>
          <p:cNvSpPr>
            <a:spLocks noChangeArrowheads="1"/>
          </p:cNvSpPr>
          <p:nvPr/>
        </p:nvSpPr>
        <p:spPr bwMode="auto">
          <a:xfrm>
            <a:off x="2932787" y="213907"/>
            <a:ext cx="2730197" cy="90886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C Source Files</a:t>
            </a:r>
          </a:p>
          <a:p>
            <a:pPr algn="ctr"/>
            <a:r>
              <a:rPr lang="en-US"/>
              <a:t>and Header Files</a:t>
            </a:r>
          </a:p>
        </p:txBody>
      </p:sp>
      <p:sp>
        <p:nvSpPr>
          <p:cNvPr id="7175" name="Text Box 14"/>
          <p:cNvSpPr txBox="1">
            <a:spLocks noChangeArrowheads="1"/>
          </p:cNvSpPr>
          <p:nvPr/>
        </p:nvSpPr>
        <p:spPr bwMode="auto">
          <a:xfrm>
            <a:off x="2735785" y="5272088"/>
            <a:ext cx="3124200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Linker</a:t>
            </a:r>
          </a:p>
        </p:txBody>
      </p:sp>
      <p:sp>
        <p:nvSpPr>
          <p:cNvPr id="7176" name="Oval 15"/>
          <p:cNvSpPr>
            <a:spLocks noChangeArrowheads="1"/>
          </p:cNvSpPr>
          <p:nvPr/>
        </p:nvSpPr>
        <p:spPr bwMode="auto">
          <a:xfrm>
            <a:off x="2869671" y="6124457"/>
            <a:ext cx="2856428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Executable Image</a:t>
            </a:r>
          </a:p>
        </p:txBody>
      </p:sp>
      <p:sp>
        <p:nvSpPr>
          <p:cNvPr id="7177" name="Oval 17"/>
          <p:cNvSpPr>
            <a:spLocks noChangeArrowheads="1"/>
          </p:cNvSpPr>
          <p:nvPr/>
        </p:nvSpPr>
        <p:spPr bwMode="auto">
          <a:xfrm>
            <a:off x="6586493" y="4681419"/>
            <a:ext cx="1972811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Object Files</a:t>
            </a:r>
          </a:p>
        </p:txBody>
      </p:sp>
      <p:sp>
        <p:nvSpPr>
          <p:cNvPr id="7178" name="Oval 18"/>
          <p:cNvSpPr>
            <a:spLocks noChangeArrowheads="1"/>
          </p:cNvSpPr>
          <p:nvPr/>
        </p:nvSpPr>
        <p:spPr bwMode="auto">
          <a:xfrm>
            <a:off x="6433213" y="5439957"/>
            <a:ext cx="2279372" cy="90886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Library Object</a:t>
            </a:r>
          </a:p>
          <a:p>
            <a:pPr algn="ctr"/>
            <a:r>
              <a:rPr lang="en-US"/>
              <a:t> Files</a:t>
            </a:r>
          </a:p>
        </p:txBody>
      </p:sp>
      <p:cxnSp>
        <p:nvCxnSpPr>
          <p:cNvPr id="7179" name="AutoShape 19"/>
          <p:cNvCxnSpPr>
            <a:cxnSpLocks noChangeShapeType="1"/>
            <a:stCxn id="7177" idx="2"/>
            <a:endCxn id="7175" idx="3"/>
          </p:cNvCxnSpPr>
          <p:nvPr/>
        </p:nvCxnSpPr>
        <p:spPr bwMode="auto">
          <a:xfrm flipH="1">
            <a:off x="5859985" y="4941095"/>
            <a:ext cx="726508" cy="5143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0" name="AutoShape 20"/>
          <p:cNvCxnSpPr>
            <a:cxnSpLocks noChangeShapeType="1"/>
            <a:stCxn id="7178" idx="2"/>
            <a:endCxn id="7175" idx="3"/>
          </p:cNvCxnSpPr>
          <p:nvPr/>
        </p:nvCxnSpPr>
        <p:spPr bwMode="auto">
          <a:xfrm flipH="1" flipV="1">
            <a:off x="5859985" y="5455444"/>
            <a:ext cx="573228" cy="4389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1" name="AutoShape 22"/>
          <p:cNvCxnSpPr>
            <a:cxnSpLocks noChangeShapeType="1"/>
            <a:stCxn id="7174" idx="4"/>
            <a:endCxn id="7172" idx="0"/>
          </p:cNvCxnSpPr>
          <p:nvPr/>
        </p:nvCxnSpPr>
        <p:spPr bwMode="auto">
          <a:xfrm>
            <a:off x="4297886" y="1122771"/>
            <a:ext cx="1" cy="4821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2" name="AutoShape 23"/>
          <p:cNvCxnSpPr>
            <a:cxnSpLocks noChangeShapeType="1"/>
            <a:stCxn id="7172" idx="2"/>
            <a:endCxn id="7187" idx="0"/>
          </p:cNvCxnSpPr>
          <p:nvPr/>
        </p:nvCxnSpPr>
        <p:spPr bwMode="auto">
          <a:xfrm>
            <a:off x="4297885" y="1981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3" name="AutoShape 24"/>
          <p:cNvCxnSpPr>
            <a:cxnSpLocks noChangeShapeType="1"/>
            <a:stCxn id="7187" idx="2"/>
            <a:endCxn id="7175" idx="0"/>
          </p:cNvCxnSpPr>
          <p:nvPr/>
        </p:nvCxnSpPr>
        <p:spPr bwMode="auto">
          <a:xfrm>
            <a:off x="4297885" y="4724400"/>
            <a:ext cx="0" cy="547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4" name="AutoShape 25"/>
          <p:cNvCxnSpPr>
            <a:cxnSpLocks noChangeShapeType="1"/>
            <a:stCxn id="7175" idx="2"/>
            <a:endCxn id="7176" idx="0"/>
          </p:cNvCxnSpPr>
          <p:nvPr/>
        </p:nvCxnSpPr>
        <p:spPr bwMode="auto">
          <a:xfrm>
            <a:off x="4297885" y="5638800"/>
            <a:ext cx="0" cy="4856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85" name="Text Box 27"/>
          <p:cNvSpPr txBox="1">
            <a:spLocks noChangeArrowheads="1"/>
          </p:cNvSpPr>
          <p:nvPr/>
        </p:nvSpPr>
        <p:spPr bwMode="auto">
          <a:xfrm>
            <a:off x="4412186" y="2057400"/>
            <a:ext cx="112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200"/>
              <a:t>Preprocessed</a:t>
            </a:r>
          </a:p>
          <a:p>
            <a:pPr algn="ctr" eaLnBrk="1" hangingPunct="1"/>
            <a:r>
              <a:rPr lang="en-US" sz="1200"/>
              <a:t>Source Code</a:t>
            </a:r>
          </a:p>
        </p:txBody>
      </p:sp>
      <p:sp>
        <p:nvSpPr>
          <p:cNvPr id="7186" name="Text Box 28"/>
          <p:cNvSpPr txBox="1">
            <a:spLocks noChangeArrowheads="1"/>
          </p:cNvSpPr>
          <p:nvPr/>
        </p:nvSpPr>
        <p:spPr bwMode="auto">
          <a:xfrm>
            <a:off x="4631260" y="4768851"/>
            <a:ext cx="865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Object</a:t>
            </a:r>
          </a:p>
          <a:p>
            <a:pPr eaLnBrk="1" hangingPunct="1"/>
            <a:r>
              <a:rPr lang="en-US" sz="1200"/>
              <a:t>Module(s)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B55DD4C0-F34B-7A48-86B5-5AD1C29D8481}"/>
              </a:ext>
            </a:extLst>
          </p:cNvPr>
          <p:cNvSpPr/>
          <p:nvPr/>
        </p:nvSpPr>
        <p:spPr>
          <a:xfrm>
            <a:off x="6947452" y="1858617"/>
            <a:ext cx="2017644" cy="1514821"/>
          </a:xfrm>
          <a:prstGeom prst="wedgeRoundRectCallout">
            <a:avLst>
              <a:gd name="adj1" fmla="val -85365"/>
              <a:gd name="adj2" fmla="val 6906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part of the “</a:t>
            </a:r>
            <a:r>
              <a:rPr lang="en-US" dirty="0" err="1"/>
              <a:t>gcc</a:t>
            </a:r>
            <a:r>
              <a:rPr lang="en-US" dirty="0"/>
              <a:t>” command</a:t>
            </a:r>
          </a:p>
        </p:txBody>
      </p:sp>
    </p:spTree>
    <p:extLst>
      <p:ext uri="{BB962C8B-B14F-4D97-AF65-F5344CB8AC3E}">
        <p14:creationId xmlns:p14="http://schemas.microsoft.com/office/powerpoint/2010/main" val="80605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485" y="1385888"/>
            <a:ext cx="8460316" cy="50376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 an array of 5 </a:t>
            </a:r>
            <a:r>
              <a:rPr lang="en-US" dirty="0" err="1"/>
              <a:t>struct</a:t>
            </a:r>
            <a:r>
              <a:rPr lang="en-US" dirty="0"/>
              <a:t> a named b: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a b[5];</a:t>
            </a:r>
          </a:p>
          <a:p>
            <a:r>
              <a:rPr lang="en-US" dirty="0"/>
              <a:t>Create a type alias for an array of 5 struct a	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typedef</a:t>
            </a:r>
            <a:r>
              <a:rPr lang="en-US" dirty="0">
                <a:latin typeface="Courier"/>
                <a:cs typeface="Courier"/>
              </a:rPr>
              <a:t> struct a sa5[5];</a:t>
            </a:r>
          </a:p>
          <a:p>
            <a:r>
              <a:rPr lang="en-US" dirty="0"/>
              <a:t>Now we can use sa5 as a type name: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"/>
                <a:cs typeface="Courier"/>
              </a:rPr>
              <a:t>sa5 c;</a:t>
            </a:r>
          </a:p>
          <a:p>
            <a:r>
              <a:rPr lang="en-US" dirty="0"/>
              <a:t>Note that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 are the </a:t>
            </a:r>
            <a:r>
              <a:rPr lang="en-US" b="1" dirty="0"/>
              <a:t>same type</a:t>
            </a:r>
            <a:r>
              <a:rPr lang="en-US" dirty="0"/>
              <a:t>!</a:t>
            </a:r>
          </a:p>
          <a:p>
            <a:r>
              <a:rPr lang="en-US" dirty="0"/>
              <a:t>Another example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"/>
                <a:cs typeface="Courier"/>
              </a:rPr>
              <a:t>typedef unsigned long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position;</a:t>
            </a:r>
          </a:p>
          <a:p>
            <a:r>
              <a:rPr lang="en-US" dirty="0"/>
              <a:t>What type is </a:t>
            </a:r>
            <a:r>
              <a:rPr lang="en-US" i="1" dirty="0"/>
              <a:t>position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" pitchFamily="2" charset="0"/>
              </a:rPr>
              <a:t>unsigned </a:t>
            </a:r>
            <a:r>
              <a:rPr lang="en-US" dirty="0">
                <a:latin typeface="Courier"/>
                <a:cs typeface="Courier"/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19846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2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484" y="1385887"/>
            <a:ext cx="9298517" cy="53414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Functions must be declared before they are used</a:t>
            </a:r>
          </a:p>
          <a:p>
            <a:r>
              <a:rPr lang="en-US" dirty="0"/>
              <a:t>Hence the need for function prototypes, which are basically a function header without a body, e.g.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nfact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/>
              <a:t>Recall that a function prototype is a declaration; with a body it’s a definition</a:t>
            </a:r>
          </a:p>
          <a:p>
            <a:r>
              <a:rPr lang="en-US" dirty="0"/>
              <a:t>A function prototype is automatically given the </a:t>
            </a:r>
            <a:r>
              <a:rPr lang="en-US" b="1" dirty="0"/>
              <a:t>extern</a:t>
            </a:r>
            <a:r>
              <a:rPr lang="en-US" dirty="0"/>
              <a:t> storage class</a:t>
            </a:r>
          </a:p>
          <a:p>
            <a:r>
              <a:rPr lang="en-US" dirty="0"/>
              <a:t>Recall you may have any number of declarations as long as they’re identical; you may only have ONE function definition</a:t>
            </a:r>
          </a:p>
          <a:p>
            <a:r>
              <a:rPr lang="en-US" dirty="0"/>
              <a:t>Parameters are </a:t>
            </a:r>
            <a:r>
              <a:rPr lang="en-US" b="1" dirty="0"/>
              <a:t>always</a:t>
            </a:r>
            <a:r>
              <a:rPr lang="en-US" dirty="0"/>
              <a:t> passed as </a:t>
            </a:r>
            <a:r>
              <a:rPr lang="en-US" b="1" dirty="0"/>
              <a:t>call-by-value</a:t>
            </a:r>
          </a:p>
          <a:p>
            <a:pPr lvl="1"/>
            <a:r>
              <a:rPr lang="en-US" dirty="0"/>
              <a:t>Copies of the parameters (even structs) are pushed on the stack</a:t>
            </a:r>
          </a:p>
          <a:p>
            <a:pPr lvl="1"/>
            <a:r>
              <a:rPr lang="en-US" dirty="0"/>
              <a:t>Arrays turn into pointers to their first element, a copy of which is passed</a:t>
            </a:r>
          </a:p>
          <a:p>
            <a:r>
              <a:rPr lang="en-US" dirty="0"/>
              <a:t>You can implement </a:t>
            </a:r>
            <a:r>
              <a:rPr lang="en-US" b="1" dirty="0"/>
              <a:t>call-by-reference </a:t>
            </a:r>
            <a:r>
              <a:rPr lang="en-US" dirty="0"/>
              <a:t>parameters</a:t>
            </a:r>
            <a:r>
              <a:rPr lang="en-US" b="1" dirty="0"/>
              <a:t> </a:t>
            </a:r>
            <a:r>
              <a:rPr lang="en-US" dirty="0"/>
              <a:t>easily with pointers</a:t>
            </a:r>
          </a:p>
        </p:txBody>
      </p:sp>
    </p:spTree>
    <p:extLst>
      <p:ext uri="{BB962C8B-B14F-4D97-AF65-F5344CB8AC3E}">
        <p14:creationId xmlns:p14="http://schemas.microsoft.com/office/powerpoint/2010/main" val="169851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Swap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808038" algn="l"/>
                <a:tab pos="1265238" algn="l"/>
              </a:tabLst>
              <a:defRPr/>
            </a:pPr>
            <a:r>
              <a:rPr lang="en-US" dirty="0"/>
              <a:t>Assignment: Write a function that will swap two integers</a:t>
            </a:r>
          </a:p>
          <a:p>
            <a:pPr>
              <a:tabLst>
                <a:tab pos="808038" algn="l"/>
                <a:tab pos="1265238" algn="l"/>
              </a:tabLst>
              <a:defRPr/>
            </a:pPr>
            <a:endParaRPr lang="en-US" dirty="0"/>
          </a:p>
          <a:p>
            <a:pPr>
              <a:tabLst>
                <a:tab pos="808038" algn="l"/>
                <a:tab pos="1265238" algn="l"/>
              </a:tabLst>
              <a:defRPr/>
            </a:pPr>
            <a:r>
              <a:rPr lang="en-US" dirty="0"/>
              <a:t>First try:</a:t>
            </a:r>
          </a:p>
          <a:p>
            <a:pPr>
              <a:buNone/>
              <a:tabLst>
                <a:tab pos="808038" algn="l"/>
                <a:tab pos="1265238" algn="l"/>
              </a:tabLst>
              <a:defRPr/>
            </a:pPr>
            <a:r>
              <a:rPr lang="en-US" b="1" dirty="0">
                <a:latin typeface="Courier New" charset="0"/>
              </a:rPr>
              <a:t>		void swap(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a,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b)</a:t>
            </a:r>
          </a:p>
          <a:p>
            <a:pPr>
              <a:buNone/>
              <a:tabLst>
                <a:tab pos="808038" algn="l"/>
                <a:tab pos="1265238" algn="l"/>
              </a:tabLst>
              <a:defRPr/>
            </a:pPr>
            <a:r>
              <a:rPr lang="en-US" b="1" dirty="0">
                <a:latin typeface="Courier New" charset="0"/>
              </a:rPr>
              <a:t>		{</a:t>
            </a:r>
          </a:p>
          <a:p>
            <a:pPr>
              <a:spcBef>
                <a:spcPts val="200"/>
              </a:spcBef>
              <a:buNone/>
              <a:tabLst>
                <a:tab pos="808038" algn="l"/>
                <a:tab pos="1265238" algn="l"/>
              </a:tabLst>
              <a:defRPr/>
            </a:pPr>
            <a:r>
              <a:rPr lang="en-US" b="1" dirty="0">
                <a:latin typeface="Courier New" charset="0"/>
              </a:rPr>
              <a:t>			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t;</a:t>
            </a:r>
          </a:p>
          <a:p>
            <a:pPr>
              <a:buNone/>
              <a:tabLst>
                <a:tab pos="808038" algn="l"/>
                <a:tab pos="1265238" algn="l"/>
              </a:tabLst>
              <a:defRPr/>
            </a:pPr>
            <a:r>
              <a:rPr lang="en-US" b="1" dirty="0">
                <a:latin typeface="Courier New" charset="0"/>
              </a:rPr>
              <a:t>			t = a;</a:t>
            </a:r>
          </a:p>
          <a:p>
            <a:pPr>
              <a:buNone/>
              <a:tabLst>
                <a:tab pos="808038" algn="l"/>
                <a:tab pos="1265238" algn="l"/>
              </a:tabLst>
              <a:defRPr/>
            </a:pPr>
            <a:r>
              <a:rPr lang="en-US" b="1" dirty="0">
                <a:latin typeface="Courier New" charset="0"/>
              </a:rPr>
              <a:t>			a = b;</a:t>
            </a:r>
          </a:p>
          <a:p>
            <a:pPr>
              <a:buNone/>
              <a:tabLst>
                <a:tab pos="808038" algn="l"/>
                <a:tab pos="1265238" algn="l"/>
              </a:tabLst>
              <a:defRPr/>
            </a:pPr>
            <a:r>
              <a:rPr lang="en-US" b="1" dirty="0">
                <a:latin typeface="Courier New" charset="0"/>
              </a:rPr>
              <a:t>			b = t;</a:t>
            </a:r>
          </a:p>
          <a:p>
            <a:pPr>
              <a:buNone/>
              <a:tabLst>
                <a:tab pos="808038" algn="l"/>
                <a:tab pos="1265238" algn="l"/>
              </a:tabLst>
              <a:defRPr/>
            </a:pPr>
            <a:r>
              <a:rPr lang="en-US" b="1" dirty="0">
                <a:latin typeface="Courier New" charset="0"/>
              </a:rPr>
              <a:t>		} </a:t>
            </a:r>
          </a:p>
        </p:txBody>
      </p:sp>
    </p:spTree>
    <p:extLst>
      <p:ext uri="{BB962C8B-B14F-4D97-AF65-F5344CB8AC3E}">
        <p14:creationId xmlns:p14="http://schemas.microsoft.com/office/powerpoint/2010/main" val="747293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Anything wrong?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We call it like this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	</a:t>
            </a: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x = 42;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	</a:t>
            </a: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y = 84;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	swap(x, y);</a:t>
            </a:r>
          </a:p>
        </p:txBody>
      </p:sp>
    </p:spTree>
    <p:extLst>
      <p:ext uri="{BB962C8B-B14F-4D97-AF65-F5344CB8AC3E}">
        <p14:creationId xmlns:p14="http://schemas.microsoft.com/office/powerpoint/2010/main" val="4223986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1850574" y="1673225"/>
            <a:ext cx="4033838" cy="510540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buNone/>
              <a:defRPr/>
            </a:pP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 x = 42;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 y = 84;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swap(x, y);</a:t>
            </a: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void swap(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a,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b)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t = a;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a = b;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b =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}</a:t>
            </a:r>
            <a:endParaRPr lang="en-US" sz="2000" dirty="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3453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79549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7345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7954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7310438" y="5872163"/>
            <a:ext cx="1258678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  <p:sp>
        <p:nvSpPr>
          <p:cNvPr id="55305" name="AutoShape 9"/>
          <p:cNvSpPr>
            <a:spLocks/>
          </p:cNvSpPr>
          <p:nvPr/>
        </p:nvSpPr>
        <p:spPr bwMode="auto">
          <a:xfrm>
            <a:off x="8643938" y="4833939"/>
            <a:ext cx="279400" cy="1038225"/>
          </a:xfrm>
          <a:prstGeom prst="rightBrace">
            <a:avLst>
              <a:gd name="adj1" fmla="val 3096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961439" y="4833939"/>
            <a:ext cx="11001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main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7092038" y="907190"/>
            <a:ext cx="3118763" cy="375436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Note that we’re NOT including the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register save 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areas and other machine-dependent details in these stack frame visualizations; we show only the arguments and local variables.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C handles the details of the stack from out of your sight.</a:t>
            </a:r>
          </a:p>
        </p:txBody>
      </p:sp>
    </p:spTree>
    <p:extLst>
      <p:ext uri="{BB962C8B-B14F-4D97-AF65-F5344CB8AC3E}">
        <p14:creationId xmlns:p14="http://schemas.microsoft.com/office/powerpoint/2010/main" val="202091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672772"/>
            <a:ext cx="4033838" cy="510540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x = 42;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y = 84;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swap(x, y);</a:t>
            </a: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void swap(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 a,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 b)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{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t = a;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a = b;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b =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}</a:t>
            </a:r>
            <a:endParaRPr lang="en-US" sz="2000" dirty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3453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79549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7345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7954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7345363" y="4314826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a 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7954963" y="4314826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3453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b 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79549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7345363" y="327660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t 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7954963" y="327660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56334" name="AutoShape 14"/>
          <p:cNvSpPr>
            <a:spLocks/>
          </p:cNvSpPr>
          <p:nvPr/>
        </p:nvSpPr>
        <p:spPr bwMode="auto">
          <a:xfrm>
            <a:off x="8643938" y="4833939"/>
            <a:ext cx="279400" cy="1038225"/>
          </a:xfrm>
          <a:prstGeom prst="rightBrace">
            <a:avLst>
              <a:gd name="adj1" fmla="val 3096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8961439" y="4833939"/>
            <a:ext cx="11001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main</a:t>
            </a:r>
          </a:p>
        </p:txBody>
      </p:sp>
      <p:sp>
        <p:nvSpPr>
          <p:cNvPr id="56336" name="AutoShape 16"/>
          <p:cNvSpPr>
            <a:spLocks/>
          </p:cNvSpPr>
          <p:nvPr/>
        </p:nvSpPr>
        <p:spPr bwMode="auto">
          <a:xfrm>
            <a:off x="8643938" y="3276600"/>
            <a:ext cx="296862" cy="1557338"/>
          </a:xfrm>
          <a:prstGeom prst="rightBrace">
            <a:avLst>
              <a:gd name="adj1" fmla="val 437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8940800" y="3276601"/>
            <a:ext cx="1143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swap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7310438" y="5872163"/>
            <a:ext cx="1258678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7215772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672772"/>
            <a:ext cx="4033838" cy="510540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x = 42;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y = 84;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swap(x, y);</a:t>
            </a: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void swap(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a,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b)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t = a;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a = b;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b =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}</a:t>
            </a:r>
            <a:endParaRPr lang="en-US" sz="2000" dirty="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3453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79549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7345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7954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7345363" y="4314826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a 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954963" y="4314826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3453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b 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79549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7345363" y="327660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t 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7954963" y="327660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</a:t>
            </a:r>
          </a:p>
        </p:txBody>
      </p:sp>
      <p:sp>
        <p:nvSpPr>
          <p:cNvPr id="57358" name="AutoShape 14"/>
          <p:cNvSpPr>
            <a:spLocks/>
          </p:cNvSpPr>
          <p:nvPr/>
        </p:nvSpPr>
        <p:spPr bwMode="auto">
          <a:xfrm>
            <a:off x="8643938" y="4833939"/>
            <a:ext cx="279400" cy="1038225"/>
          </a:xfrm>
          <a:prstGeom prst="rightBrace">
            <a:avLst>
              <a:gd name="adj1" fmla="val 3096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8961439" y="4833939"/>
            <a:ext cx="11001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main</a:t>
            </a:r>
          </a:p>
        </p:txBody>
      </p:sp>
      <p:sp>
        <p:nvSpPr>
          <p:cNvPr id="57360" name="AutoShape 16"/>
          <p:cNvSpPr>
            <a:spLocks/>
          </p:cNvSpPr>
          <p:nvPr/>
        </p:nvSpPr>
        <p:spPr bwMode="auto">
          <a:xfrm>
            <a:off x="8643938" y="3276600"/>
            <a:ext cx="296862" cy="1557338"/>
          </a:xfrm>
          <a:prstGeom prst="rightBrace">
            <a:avLst>
              <a:gd name="adj1" fmla="val 437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8940800" y="3276601"/>
            <a:ext cx="1143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swap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7310438" y="5872163"/>
            <a:ext cx="1258678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2780379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600200"/>
            <a:ext cx="4033838" cy="510540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x = 42;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y = 84;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swap(x, y);</a:t>
            </a: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void swap(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a,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b)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t = a;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a = b;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b =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}</a:t>
            </a:r>
            <a:endParaRPr lang="en-US" sz="2000" dirty="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3453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9549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7345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7954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345363" y="4314826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a 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7954963" y="4314826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73453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b 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79549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7345363" y="327660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t 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7954963" y="327660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</a:t>
            </a:r>
          </a:p>
        </p:txBody>
      </p:sp>
      <p:sp>
        <p:nvSpPr>
          <p:cNvPr id="58382" name="AutoShape 14"/>
          <p:cNvSpPr>
            <a:spLocks/>
          </p:cNvSpPr>
          <p:nvPr/>
        </p:nvSpPr>
        <p:spPr bwMode="auto">
          <a:xfrm>
            <a:off x="8643938" y="4833939"/>
            <a:ext cx="279400" cy="1038225"/>
          </a:xfrm>
          <a:prstGeom prst="rightBrace">
            <a:avLst>
              <a:gd name="adj1" fmla="val 3096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8961439" y="4833939"/>
            <a:ext cx="11001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main</a:t>
            </a:r>
          </a:p>
        </p:txBody>
      </p:sp>
      <p:sp>
        <p:nvSpPr>
          <p:cNvPr id="58384" name="AutoShape 16"/>
          <p:cNvSpPr>
            <a:spLocks/>
          </p:cNvSpPr>
          <p:nvPr/>
        </p:nvSpPr>
        <p:spPr bwMode="auto">
          <a:xfrm>
            <a:off x="8643938" y="3276600"/>
            <a:ext cx="296862" cy="1557338"/>
          </a:xfrm>
          <a:prstGeom prst="rightBrace">
            <a:avLst>
              <a:gd name="adj1" fmla="val 437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8940800" y="3276601"/>
            <a:ext cx="1143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swap</a:t>
            </a: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7310438" y="5872163"/>
            <a:ext cx="1258678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167015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690915"/>
            <a:ext cx="4033838" cy="510540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x = 42;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y = 84;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swap(x, y);</a:t>
            </a: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void swap(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a,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b)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t = a;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a = b;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b =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}</a:t>
            </a:r>
            <a:endParaRPr lang="en-US" sz="2000" dirty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73453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79549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7345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7954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7345363" y="4314826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a 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7954963" y="4314826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73453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b 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79549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7345363" y="327660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t 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7954963" y="327660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</a:t>
            </a:r>
          </a:p>
        </p:txBody>
      </p:sp>
      <p:sp>
        <p:nvSpPr>
          <p:cNvPr id="59406" name="AutoShape 14"/>
          <p:cNvSpPr>
            <a:spLocks/>
          </p:cNvSpPr>
          <p:nvPr/>
        </p:nvSpPr>
        <p:spPr bwMode="auto">
          <a:xfrm>
            <a:off x="8643938" y="4833939"/>
            <a:ext cx="279400" cy="1038225"/>
          </a:xfrm>
          <a:prstGeom prst="rightBrace">
            <a:avLst>
              <a:gd name="adj1" fmla="val 3096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8961439" y="4833939"/>
            <a:ext cx="11001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main</a:t>
            </a:r>
          </a:p>
        </p:txBody>
      </p:sp>
      <p:sp>
        <p:nvSpPr>
          <p:cNvPr id="59408" name="AutoShape 16"/>
          <p:cNvSpPr>
            <a:spLocks/>
          </p:cNvSpPr>
          <p:nvPr/>
        </p:nvSpPr>
        <p:spPr bwMode="auto">
          <a:xfrm>
            <a:off x="8643938" y="3276600"/>
            <a:ext cx="296862" cy="1557338"/>
          </a:xfrm>
          <a:prstGeom prst="rightBrace">
            <a:avLst>
              <a:gd name="adj1" fmla="val 437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8940800" y="3276601"/>
            <a:ext cx="1143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swap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7310438" y="5872163"/>
            <a:ext cx="1258678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1122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2396207" y="636560"/>
            <a:ext cx="1589649" cy="1674055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Source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2548607" y="788960"/>
            <a:ext cx="1589649" cy="1674055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Source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701007" y="941360"/>
            <a:ext cx="1589649" cy="1674055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Source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176898" y="788954"/>
            <a:ext cx="2039817" cy="15216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Preprocessor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7772387" y="636559"/>
            <a:ext cx="1720946" cy="167405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Preprocessed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Source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7924787" y="788959"/>
            <a:ext cx="1720946" cy="167405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Preprocessed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Source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8077187" y="941359"/>
            <a:ext cx="1720946" cy="167405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Preprocessed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Source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14" name="Bent-Up Arrow 13"/>
          <p:cNvSpPr/>
          <p:nvPr/>
        </p:nvSpPr>
        <p:spPr>
          <a:xfrm rot="16200000" flipH="1">
            <a:off x="7893114" y="2813540"/>
            <a:ext cx="1474777" cy="1519310"/>
          </a:xfrm>
          <a:prstGeom prst="bent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92790" y="374200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Compiler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101259" y="2855183"/>
            <a:ext cx="1441952" cy="1838178"/>
            <a:chOff x="4473513" y="2855183"/>
            <a:chExt cx="1441952" cy="1838178"/>
          </a:xfrm>
          <a:solidFill>
            <a:srgbClr val="002060"/>
          </a:solidFill>
        </p:grpSpPr>
        <p:sp>
          <p:nvSpPr>
            <p:cNvPr id="16" name="Flowchart: Magnetic Disk 15"/>
            <p:cNvSpPr/>
            <p:nvPr/>
          </p:nvSpPr>
          <p:spPr>
            <a:xfrm>
              <a:off x="4473513" y="2855183"/>
              <a:ext cx="1137152" cy="153337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Object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File</a:t>
              </a:r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4625913" y="3007583"/>
              <a:ext cx="1137152" cy="153337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Object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File</a:t>
              </a:r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4778313" y="3159983"/>
              <a:ext cx="1137152" cy="153337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Object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Files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01259" y="4834038"/>
            <a:ext cx="1441952" cy="1838178"/>
            <a:chOff x="4681005" y="4834038"/>
            <a:chExt cx="1441952" cy="1838178"/>
          </a:xfrm>
          <a:solidFill>
            <a:srgbClr val="EAEAEA"/>
          </a:solidFill>
        </p:grpSpPr>
        <p:sp>
          <p:nvSpPr>
            <p:cNvPr id="19" name="Flowchart: Magnetic Disk 18"/>
            <p:cNvSpPr/>
            <p:nvPr/>
          </p:nvSpPr>
          <p:spPr>
            <a:xfrm>
              <a:off x="4681005" y="4834038"/>
              <a:ext cx="1137152" cy="1533378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Library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Files</a:t>
              </a: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33405" y="4986438"/>
              <a:ext cx="1137152" cy="1533378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Library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Files</a:t>
              </a: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985805" y="5138838"/>
              <a:ext cx="1137152" cy="1533378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Library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Files</a:t>
              </a:r>
            </a:p>
          </p:txBody>
        </p:sp>
      </p:grpSp>
      <p:sp>
        <p:nvSpPr>
          <p:cNvPr id="24" name="Left Arrow 23"/>
          <p:cNvSpPr/>
          <p:nvPr/>
        </p:nvSpPr>
        <p:spPr>
          <a:xfrm rot="19307285">
            <a:off x="4583921" y="3742007"/>
            <a:ext cx="1521647" cy="369332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2236369">
            <a:off x="4590329" y="5116408"/>
            <a:ext cx="1521647" cy="369332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gnetic Disk 29"/>
          <p:cNvSpPr/>
          <p:nvPr/>
        </p:nvSpPr>
        <p:spPr>
          <a:xfrm>
            <a:off x="2322354" y="3497049"/>
            <a:ext cx="2005825" cy="2256078"/>
          </a:xfrm>
          <a:prstGeom prst="flowChartMagneticDisk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Machine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Language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Executable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75903" y="44009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Linker</a:t>
            </a:r>
          </a:p>
        </p:txBody>
      </p:sp>
    </p:spTree>
    <p:extLst>
      <p:ext uri="{BB962C8B-B14F-4D97-AF65-F5344CB8AC3E}">
        <p14:creationId xmlns:p14="http://schemas.microsoft.com/office/powerpoint/2010/main" val="36197061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672772"/>
            <a:ext cx="4033838" cy="510540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x = 42;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y = 84;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swap(x, y);</a:t>
            </a: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void swap(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a,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b)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t = a;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a = b;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b =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}</a:t>
            </a:r>
            <a:endParaRPr lang="en-US" sz="2000" dirty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3453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79549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7345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7954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60424" name="AutoShape 8"/>
          <p:cNvSpPr>
            <a:spLocks/>
          </p:cNvSpPr>
          <p:nvPr/>
        </p:nvSpPr>
        <p:spPr bwMode="auto">
          <a:xfrm>
            <a:off x="8643938" y="4833939"/>
            <a:ext cx="279400" cy="1038225"/>
          </a:xfrm>
          <a:prstGeom prst="rightBrace">
            <a:avLst>
              <a:gd name="adj1" fmla="val 3096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8961439" y="4833939"/>
            <a:ext cx="11001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main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7310438" y="5872163"/>
            <a:ext cx="1258678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  <p:sp>
        <p:nvSpPr>
          <p:cNvPr id="22538" name="WordArt 11"/>
          <p:cNvSpPr>
            <a:spLocks noChangeArrowheads="1" noChangeShapeType="1" noTextEdit="1"/>
          </p:cNvSpPr>
          <p:nvPr/>
        </p:nvSpPr>
        <p:spPr bwMode="auto">
          <a:xfrm>
            <a:off x="7240589" y="3429001"/>
            <a:ext cx="13239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blurRad="63500"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  <a:ea typeface="Impact"/>
                <a:cs typeface="Impact"/>
              </a:rPr>
              <a:t>pop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0456C994-D04B-9F47-9D50-74B912B4D17A}"/>
              </a:ext>
            </a:extLst>
          </p:cNvPr>
          <p:cNvSpPr/>
          <p:nvPr/>
        </p:nvSpPr>
        <p:spPr>
          <a:xfrm>
            <a:off x="1058091" y="2873829"/>
            <a:ext cx="1254035" cy="555171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0BAD0-1CC3-FE4A-9DCD-F3BF6128C473}"/>
              </a:ext>
            </a:extLst>
          </p:cNvPr>
          <p:cNvSpPr txBox="1"/>
          <p:nvPr/>
        </p:nvSpPr>
        <p:spPr>
          <a:xfrm>
            <a:off x="2468880" y="2965269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are x and y?</a:t>
            </a:r>
          </a:p>
        </p:txBody>
      </p:sp>
    </p:spTree>
    <p:extLst>
      <p:ext uri="{BB962C8B-B14F-4D97-AF65-F5344CB8AC3E}">
        <p14:creationId xmlns:p14="http://schemas.microsoft.com/office/powerpoint/2010/main" val="260680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True Way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To swapping happiness</a:t>
            </a:r>
          </a:p>
        </p:txBody>
      </p:sp>
    </p:spTree>
    <p:extLst>
      <p:ext uri="{BB962C8B-B14F-4D97-AF65-F5344CB8AC3E}">
        <p14:creationId xmlns:p14="http://schemas.microsoft.com/office/powerpoint/2010/main" val="15450976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Swap for Real This Time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tabLst>
                <a:tab pos="808038" algn="l"/>
                <a:tab pos="1265238" algn="l"/>
              </a:tabLst>
              <a:defRPr/>
            </a:pPr>
            <a:r>
              <a:rPr lang="en-US" dirty="0"/>
              <a:t>Assignment: Write a function that will swap two integers</a:t>
            </a:r>
          </a:p>
          <a:p>
            <a:pPr lvl="1">
              <a:tabLst>
                <a:tab pos="808038" algn="l"/>
                <a:tab pos="1265238" algn="l"/>
              </a:tabLst>
              <a:defRPr/>
            </a:pPr>
            <a:r>
              <a:rPr lang="en-US" dirty="0">
                <a:cs typeface="+mn-cs"/>
              </a:rPr>
              <a:t>This is how we do pass-by-reference in C.</a:t>
            </a:r>
          </a:p>
          <a:p>
            <a:pPr>
              <a:tabLst>
                <a:tab pos="808038" algn="l"/>
                <a:tab pos="1265238" algn="l"/>
              </a:tabLst>
              <a:defRPr/>
            </a:pPr>
            <a:endParaRPr lang="en-US" dirty="0"/>
          </a:p>
          <a:p>
            <a:pPr>
              <a:tabLst>
                <a:tab pos="808038" algn="l"/>
                <a:tab pos="1265238" algn="l"/>
              </a:tabLst>
              <a:defRPr/>
            </a:pPr>
            <a:r>
              <a:rPr lang="en-US" dirty="0"/>
              <a:t>Correct implementation:</a:t>
            </a:r>
          </a:p>
          <a:p>
            <a:pPr>
              <a:buNone/>
              <a:tabLst>
                <a:tab pos="808038" algn="l"/>
                <a:tab pos="1265238" algn="l"/>
              </a:tabLst>
              <a:defRPr/>
            </a:pPr>
            <a:r>
              <a:rPr lang="en-US" b="1" dirty="0">
                <a:latin typeface="Courier New" charset="0"/>
              </a:rPr>
              <a:t>		void swap(int *a, int *b)</a:t>
            </a:r>
          </a:p>
          <a:p>
            <a:pPr>
              <a:spcBef>
                <a:spcPts val="200"/>
              </a:spcBef>
              <a:buNone/>
              <a:tabLst>
                <a:tab pos="808038" algn="l"/>
                <a:tab pos="1265238" algn="l"/>
              </a:tabLst>
              <a:defRPr/>
            </a:pPr>
            <a:r>
              <a:rPr lang="en-US" b="1" dirty="0">
                <a:latin typeface="Courier New" charset="0"/>
              </a:rPr>
              <a:t>		{</a:t>
            </a:r>
          </a:p>
          <a:p>
            <a:pPr>
              <a:buNone/>
              <a:tabLst>
                <a:tab pos="808038" algn="l"/>
                <a:tab pos="1265238" algn="l"/>
              </a:tabLst>
              <a:defRPr/>
            </a:pPr>
            <a:r>
              <a:rPr lang="en-US" b="1" dirty="0">
                <a:latin typeface="Courier New" charset="0"/>
              </a:rPr>
              <a:t>			int t;</a:t>
            </a:r>
          </a:p>
          <a:p>
            <a:pPr>
              <a:buNone/>
              <a:tabLst>
                <a:tab pos="808038" algn="l"/>
                <a:tab pos="1265238" algn="l"/>
              </a:tabLst>
              <a:defRPr/>
            </a:pPr>
            <a:r>
              <a:rPr lang="en-US" b="1" dirty="0">
                <a:latin typeface="Courier New" charset="0"/>
              </a:rPr>
              <a:t>			t = *a;</a:t>
            </a:r>
          </a:p>
          <a:p>
            <a:pPr>
              <a:buNone/>
              <a:tabLst>
                <a:tab pos="808038" algn="l"/>
                <a:tab pos="1265238" algn="l"/>
              </a:tabLst>
              <a:defRPr/>
            </a:pPr>
            <a:r>
              <a:rPr lang="en-US" b="1" dirty="0">
                <a:latin typeface="Courier New" charset="0"/>
              </a:rPr>
              <a:t>			*a = *b;</a:t>
            </a:r>
          </a:p>
          <a:p>
            <a:pPr>
              <a:buNone/>
              <a:tabLst>
                <a:tab pos="808038" algn="l"/>
                <a:tab pos="1265238" algn="l"/>
              </a:tabLst>
              <a:defRPr/>
            </a:pPr>
            <a:r>
              <a:rPr lang="en-US" b="1" dirty="0">
                <a:latin typeface="Courier New" charset="0"/>
              </a:rPr>
              <a:t>			*b = t;</a:t>
            </a:r>
          </a:p>
          <a:p>
            <a:pPr>
              <a:buNone/>
              <a:tabLst>
                <a:tab pos="808038" algn="l"/>
                <a:tab pos="1265238" algn="l"/>
              </a:tabLst>
              <a:defRPr/>
            </a:pPr>
            <a:r>
              <a:rPr lang="en-US" b="1" dirty="0">
                <a:latin typeface="Courier New" charset="0"/>
              </a:rPr>
              <a:t>		} </a:t>
            </a:r>
          </a:p>
        </p:txBody>
      </p:sp>
    </p:spTree>
    <p:extLst>
      <p:ext uri="{BB962C8B-B14F-4D97-AF65-F5344CB8AC3E}">
        <p14:creationId xmlns:p14="http://schemas.microsoft.com/office/powerpoint/2010/main" val="4280295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Now it works…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We call it like this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  <a:cs typeface="+mn-cs"/>
              </a:rPr>
              <a:t>		int x = 42;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  <a:cs typeface="+mn-cs"/>
              </a:rPr>
              <a:t>		int y = 84;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  <a:cs typeface="+mn-cs"/>
              </a:rPr>
              <a:t>		swap(&amp;x, &amp;y);</a:t>
            </a:r>
          </a:p>
        </p:txBody>
      </p:sp>
    </p:spTree>
    <p:extLst>
      <p:ext uri="{BB962C8B-B14F-4D97-AF65-F5344CB8AC3E}">
        <p14:creationId xmlns:p14="http://schemas.microsoft.com/office/powerpoint/2010/main" val="20380662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690915"/>
            <a:ext cx="4389438" cy="510540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buNone/>
              <a:defRPr/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int x = 42;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int y = 84;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>
                <a:latin typeface="Courier New" charset="0"/>
              </a:rPr>
              <a:t>swap(&amp;x, &amp;y);</a:t>
            </a:r>
          </a:p>
          <a:p>
            <a:pPr>
              <a:spcBef>
                <a:spcPts val="500"/>
              </a:spcBef>
              <a:buNone/>
              <a:defRPr/>
            </a:pPr>
            <a:endParaRPr lang="en-US" sz="2000" b="1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>
                <a:latin typeface="Courier New" charset="0"/>
              </a:rPr>
              <a:t>void swap(int *a, int *b)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>
                <a:latin typeface="Courier New" charset="0"/>
              </a:rPr>
              <a:t>{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>
                <a:latin typeface="Courier New" charset="0"/>
              </a:rPr>
              <a:t>	int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>
                <a:latin typeface="Courier New" charset="0"/>
              </a:rPr>
              <a:t>	t = *a;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>
                <a:latin typeface="Courier New" charset="0"/>
              </a:rPr>
              <a:t>	*a = *b;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>
                <a:latin typeface="Courier New" charset="0"/>
              </a:rPr>
              <a:t>	*b =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>
                <a:latin typeface="Courier New" charset="0"/>
              </a:rPr>
              <a:t>}</a:t>
            </a:r>
            <a:endParaRPr lang="en-US" sz="200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3453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79549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7345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7954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7310438" y="5872163"/>
            <a:ext cx="1258678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  <p:sp>
        <p:nvSpPr>
          <p:cNvPr id="64521" name="AutoShape 9"/>
          <p:cNvSpPr>
            <a:spLocks/>
          </p:cNvSpPr>
          <p:nvPr/>
        </p:nvSpPr>
        <p:spPr bwMode="auto">
          <a:xfrm>
            <a:off x="8643938" y="4833939"/>
            <a:ext cx="279400" cy="1038225"/>
          </a:xfrm>
          <a:prstGeom prst="rightBrace">
            <a:avLst>
              <a:gd name="adj1" fmla="val 3096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8961439" y="4833939"/>
            <a:ext cx="11001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main</a:t>
            </a:r>
          </a:p>
        </p:txBody>
      </p:sp>
    </p:spTree>
    <p:extLst>
      <p:ext uri="{BB962C8B-B14F-4D97-AF65-F5344CB8AC3E}">
        <p14:creationId xmlns:p14="http://schemas.microsoft.com/office/powerpoint/2010/main" val="3238151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65552" name="Rectangle 16"/>
          <p:cNvSpPr>
            <a:spLocks noGrp="1" noChangeArrowheads="1"/>
          </p:cNvSpPr>
          <p:nvPr>
            <p:ph sz="half" idx="1"/>
          </p:nvPr>
        </p:nvSpPr>
        <p:spPr>
          <a:xfrm>
            <a:off x="1981200" y="1709058"/>
            <a:ext cx="4389438" cy="510540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x = 42;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y = 84;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swap(&amp;x, &amp;y);</a:t>
            </a: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void swap(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 *a,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 *b)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{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t = *a;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*a = *b;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*b =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}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73453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9549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345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7954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7345363" y="4314826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a 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7954963" y="4314826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73453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b 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9549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7345363" y="327660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t 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7954963" y="327660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65549" name="AutoShape 13"/>
          <p:cNvSpPr>
            <a:spLocks/>
          </p:cNvSpPr>
          <p:nvPr/>
        </p:nvSpPr>
        <p:spPr bwMode="auto">
          <a:xfrm>
            <a:off x="9024938" y="3276600"/>
            <a:ext cx="296862" cy="1557338"/>
          </a:xfrm>
          <a:prstGeom prst="rightBrace">
            <a:avLst>
              <a:gd name="adj1" fmla="val 437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9369425" y="3552826"/>
            <a:ext cx="1143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swap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7310438" y="5872163"/>
            <a:ext cx="1258678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  <p:cxnSp>
        <p:nvCxnSpPr>
          <p:cNvPr id="65553" name="AutoShape 17"/>
          <p:cNvCxnSpPr>
            <a:cxnSpLocks noChangeShapeType="1"/>
            <a:stCxn id="65554" idx="6"/>
            <a:endCxn id="65540" idx="3"/>
          </p:cNvCxnSpPr>
          <p:nvPr/>
        </p:nvCxnSpPr>
        <p:spPr bwMode="auto">
          <a:xfrm>
            <a:off x="8291513" y="4575176"/>
            <a:ext cx="292100" cy="1038225"/>
          </a:xfrm>
          <a:prstGeom prst="curvedConnector3">
            <a:avLst>
              <a:gd name="adj1" fmla="val 17174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5554" name="Oval 18"/>
          <p:cNvSpPr>
            <a:spLocks noChangeArrowheads="1"/>
          </p:cNvSpPr>
          <p:nvPr/>
        </p:nvSpPr>
        <p:spPr bwMode="auto">
          <a:xfrm>
            <a:off x="8202613" y="45307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5555" name="Oval 19"/>
          <p:cNvSpPr>
            <a:spLocks noChangeArrowheads="1"/>
          </p:cNvSpPr>
          <p:nvPr/>
        </p:nvSpPr>
        <p:spPr bwMode="auto">
          <a:xfrm>
            <a:off x="8202613" y="4011613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65556" name="AutoShape 20"/>
          <p:cNvCxnSpPr>
            <a:cxnSpLocks noChangeShapeType="1"/>
            <a:stCxn id="65555" idx="6"/>
            <a:endCxn id="65542" idx="3"/>
          </p:cNvCxnSpPr>
          <p:nvPr/>
        </p:nvCxnSpPr>
        <p:spPr bwMode="auto">
          <a:xfrm>
            <a:off x="8291513" y="4056064"/>
            <a:ext cx="292100" cy="1038225"/>
          </a:xfrm>
          <a:prstGeom prst="curvedConnector3">
            <a:avLst>
              <a:gd name="adj1" fmla="val 17174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4157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66576" name="Rectangle 16"/>
          <p:cNvSpPr>
            <a:spLocks noGrp="1" noChangeArrowheads="1"/>
          </p:cNvSpPr>
          <p:nvPr>
            <p:ph sz="half" idx="1"/>
          </p:nvPr>
        </p:nvSpPr>
        <p:spPr>
          <a:xfrm>
            <a:off x="1981200" y="1690915"/>
            <a:ext cx="4389438" cy="510540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x = 42;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y = 84;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swap(&amp;x, &amp;y);</a:t>
            </a: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void swap(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*a,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*b)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t = *a;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*a = *b;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*b =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}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73453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79549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7345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7954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7345363" y="4314826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a 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7954963" y="4314826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73453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b 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79549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345363" y="327660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t 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7954963" y="327660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66573" name="AutoShape 13"/>
          <p:cNvSpPr>
            <a:spLocks/>
          </p:cNvSpPr>
          <p:nvPr/>
        </p:nvSpPr>
        <p:spPr bwMode="auto">
          <a:xfrm>
            <a:off x="9024938" y="3276600"/>
            <a:ext cx="296862" cy="1557338"/>
          </a:xfrm>
          <a:prstGeom prst="rightBrace">
            <a:avLst>
              <a:gd name="adj1" fmla="val 437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9369425" y="3552826"/>
            <a:ext cx="1143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swap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7310438" y="5872163"/>
            <a:ext cx="1258678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  <p:cxnSp>
        <p:nvCxnSpPr>
          <p:cNvPr id="66577" name="AutoShape 17"/>
          <p:cNvCxnSpPr>
            <a:cxnSpLocks noChangeShapeType="1"/>
            <a:stCxn id="66578" idx="6"/>
            <a:endCxn id="66564" idx="3"/>
          </p:cNvCxnSpPr>
          <p:nvPr/>
        </p:nvCxnSpPr>
        <p:spPr bwMode="auto">
          <a:xfrm>
            <a:off x="8291513" y="4575176"/>
            <a:ext cx="292100" cy="1038225"/>
          </a:xfrm>
          <a:prstGeom prst="curvedConnector3">
            <a:avLst>
              <a:gd name="adj1" fmla="val 17174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578" name="Oval 18"/>
          <p:cNvSpPr>
            <a:spLocks noChangeArrowheads="1"/>
          </p:cNvSpPr>
          <p:nvPr/>
        </p:nvSpPr>
        <p:spPr bwMode="auto">
          <a:xfrm>
            <a:off x="8202613" y="45307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6579" name="Oval 19"/>
          <p:cNvSpPr>
            <a:spLocks noChangeArrowheads="1"/>
          </p:cNvSpPr>
          <p:nvPr/>
        </p:nvSpPr>
        <p:spPr bwMode="auto">
          <a:xfrm>
            <a:off x="8202613" y="4011613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66580" name="AutoShape 20"/>
          <p:cNvCxnSpPr>
            <a:cxnSpLocks noChangeShapeType="1"/>
            <a:stCxn id="66579" idx="6"/>
            <a:endCxn id="66566" idx="3"/>
          </p:cNvCxnSpPr>
          <p:nvPr/>
        </p:nvCxnSpPr>
        <p:spPr bwMode="auto">
          <a:xfrm>
            <a:off x="8291513" y="4056064"/>
            <a:ext cx="292100" cy="1038225"/>
          </a:xfrm>
          <a:prstGeom prst="curvedConnector3">
            <a:avLst>
              <a:gd name="adj1" fmla="val 17174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22368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67600" name="Rectangle 16"/>
          <p:cNvSpPr>
            <a:spLocks noGrp="1" noChangeArrowheads="1"/>
          </p:cNvSpPr>
          <p:nvPr>
            <p:ph sz="half" idx="1"/>
          </p:nvPr>
        </p:nvSpPr>
        <p:spPr>
          <a:xfrm>
            <a:off x="1981200" y="1690915"/>
            <a:ext cx="4389438" cy="510540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buNone/>
              <a:defRPr/>
            </a:pPr>
            <a:r>
              <a:rPr lang="en-US" sz="2000" b="1">
                <a:latin typeface="Courier New" charset="0"/>
              </a:rPr>
              <a:t>int x = 42;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>
                <a:latin typeface="Courier New" charset="0"/>
              </a:rPr>
              <a:t>int y = 84;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>
                <a:latin typeface="Courier New" charset="0"/>
              </a:rPr>
              <a:t>swap(&amp;x, &amp;y);</a:t>
            </a:r>
          </a:p>
          <a:p>
            <a:pPr>
              <a:spcBef>
                <a:spcPts val="500"/>
              </a:spcBef>
              <a:buNone/>
              <a:defRPr/>
            </a:pPr>
            <a:endParaRPr lang="en-US" sz="2000" b="1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>
                <a:latin typeface="Courier New" charset="0"/>
              </a:rPr>
              <a:t>void swap(int *a, int *b)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>
                <a:latin typeface="Courier New" charset="0"/>
              </a:rPr>
              <a:t>{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>
                <a:latin typeface="Courier New" charset="0"/>
              </a:rPr>
              <a:t>	int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>
                <a:latin typeface="Courier New" charset="0"/>
              </a:rPr>
              <a:t>	t = *a;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>
                <a:latin typeface="Courier New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*a = *b;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>
                <a:latin typeface="Courier New" charset="0"/>
              </a:rPr>
              <a:t>	*b =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>
                <a:latin typeface="Courier New" charset="0"/>
              </a:rPr>
              <a:t>}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73453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79549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7345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954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7345363" y="4314826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a 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7954963" y="4314826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73453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b 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79549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7345363" y="327660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t 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7954963" y="327660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67597" name="AutoShape 13"/>
          <p:cNvSpPr>
            <a:spLocks/>
          </p:cNvSpPr>
          <p:nvPr/>
        </p:nvSpPr>
        <p:spPr bwMode="auto">
          <a:xfrm>
            <a:off x="9024938" y="3276600"/>
            <a:ext cx="296862" cy="1557338"/>
          </a:xfrm>
          <a:prstGeom prst="rightBrace">
            <a:avLst>
              <a:gd name="adj1" fmla="val 437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9369425" y="3552826"/>
            <a:ext cx="1143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swap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7310438" y="5872163"/>
            <a:ext cx="1258678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  <p:cxnSp>
        <p:nvCxnSpPr>
          <p:cNvPr id="67601" name="AutoShape 17"/>
          <p:cNvCxnSpPr>
            <a:cxnSpLocks noChangeShapeType="1"/>
            <a:stCxn id="67602" idx="6"/>
            <a:endCxn id="67588" idx="3"/>
          </p:cNvCxnSpPr>
          <p:nvPr/>
        </p:nvCxnSpPr>
        <p:spPr bwMode="auto">
          <a:xfrm>
            <a:off x="8291513" y="4575176"/>
            <a:ext cx="292100" cy="1038225"/>
          </a:xfrm>
          <a:prstGeom prst="curvedConnector3">
            <a:avLst>
              <a:gd name="adj1" fmla="val 17174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602" name="Oval 18"/>
          <p:cNvSpPr>
            <a:spLocks noChangeArrowheads="1"/>
          </p:cNvSpPr>
          <p:nvPr/>
        </p:nvSpPr>
        <p:spPr bwMode="auto">
          <a:xfrm>
            <a:off x="8202613" y="45307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7603" name="Oval 19"/>
          <p:cNvSpPr>
            <a:spLocks noChangeArrowheads="1"/>
          </p:cNvSpPr>
          <p:nvPr/>
        </p:nvSpPr>
        <p:spPr bwMode="auto">
          <a:xfrm>
            <a:off x="8202613" y="4011613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67604" name="AutoShape 20"/>
          <p:cNvCxnSpPr>
            <a:cxnSpLocks noChangeShapeType="1"/>
            <a:stCxn id="67603" idx="6"/>
            <a:endCxn id="67590" idx="3"/>
          </p:cNvCxnSpPr>
          <p:nvPr/>
        </p:nvCxnSpPr>
        <p:spPr bwMode="auto">
          <a:xfrm>
            <a:off x="8291513" y="4056064"/>
            <a:ext cx="292100" cy="1038225"/>
          </a:xfrm>
          <a:prstGeom prst="curvedConnector3">
            <a:avLst>
              <a:gd name="adj1" fmla="val 17174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645627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68624" name="Rectangle 16"/>
          <p:cNvSpPr>
            <a:spLocks noGrp="1" noChangeArrowheads="1"/>
          </p:cNvSpPr>
          <p:nvPr>
            <p:ph sz="half" idx="1"/>
          </p:nvPr>
        </p:nvSpPr>
        <p:spPr>
          <a:xfrm>
            <a:off x="1981200" y="1690915"/>
            <a:ext cx="4389438" cy="510540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x = 42;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y = 84;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swap(&amp;x, &amp;y);</a:t>
            </a: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void swap(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*a,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*b)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t = *a;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*a = *b;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*b =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}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73453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79549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7345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7954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7345363" y="4314826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a 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7954963" y="4314826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73453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b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79549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7345363" y="327660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t 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7954963" y="327660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68621" name="AutoShape 13"/>
          <p:cNvSpPr>
            <a:spLocks/>
          </p:cNvSpPr>
          <p:nvPr/>
        </p:nvSpPr>
        <p:spPr bwMode="auto">
          <a:xfrm>
            <a:off x="9024938" y="3276600"/>
            <a:ext cx="296862" cy="1557338"/>
          </a:xfrm>
          <a:prstGeom prst="rightBrace">
            <a:avLst>
              <a:gd name="adj1" fmla="val 437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9369425" y="3552826"/>
            <a:ext cx="1143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swap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7310438" y="5872163"/>
            <a:ext cx="1258678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  <p:cxnSp>
        <p:nvCxnSpPr>
          <p:cNvPr id="68625" name="AutoShape 17"/>
          <p:cNvCxnSpPr>
            <a:cxnSpLocks noChangeShapeType="1"/>
            <a:stCxn id="68626" idx="6"/>
            <a:endCxn id="68612" idx="3"/>
          </p:cNvCxnSpPr>
          <p:nvPr/>
        </p:nvCxnSpPr>
        <p:spPr bwMode="auto">
          <a:xfrm>
            <a:off x="8291513" y="4575176"/>
            <a:ext cx="292100" cy="1038225"/>
          </a:xfrm>
          <a:prstGeom prst="curvedConnector3">
            <a:avLst>
              <a:gd name="adj1" fmla="val 17174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626" name="Oval 18"/>
          <p:cNvSpPr>
            <a:spLocks noChangeArrowheads="1"/>
          </p:cNvSpPr>
          <p:nvPr/>
        </p:nvSpPr>
        <p:spPr bwMode="auto">
          <a:xfrm>
            <a:off x="8202613" y="45307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627" name="Oval 19"/>
          <p:cNvSpPr>
            <a:spLocks noChangeArrowheads="1"/>
          </p:cNvSpPr>
          <p:nvPr/>
        </p:nvSpPr>
        <p:spPr bwMode="auto">
          <a:xfrm>
            <a:off x="8202613" y="4011613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68628" name="AutoShape 20"/>
          <p:cNvCxnSpPr>
            <a:cxnSpLocks noChangeShapeType="1"/>
            <a:stCxn id="68627" idx="6"/>
            <a:endCxn id="68614" idx="3"/>
          </p:cNvCxnSpPr>
          <p:nvPr/>
        </p:nvCxnSpPr>
        <p:spPr bwMode="auto">
          <a:xfrm>
            <a:off x="8291513" y="4056064"/>
            <a:ext cx="292100" cy="1038225"/>
          </a:xfrm>
          <a:prstGeom prst="curvedConnector3">
            <a:avLst>
              <a:gd name="adj1" fmla="val 17174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336898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69643" name="Rectangle 11"/>
          <p:cNvSpPr>
            <a:spLocks noGrp="1" noChangeArrowheads="1"/>
          </p:cNvSpPr>
          <p:nvPr>
            <p:ph sz="half" idx="1"/>
          </p:nvPr>
        </p:nvSpPr>
        <p:spPr>
          <a:xfrm>
            <a:off x="1981200" y="1709058"/>
            <a:ext cx="4389438" cy="5105400"/>
          </a:xfrm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spcBef>
                <a:spcPts val="500"/>
              </a:spcBef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x = 42;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y = 84;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swap(&amp;x, &amp;y);</a:t>
            </a: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void swap(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*a,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*b)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t = *a;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*a = *b;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*b =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}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3453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7954963" y="5353051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7345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7954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69639" name="AutoShape 7"/>
          <p:cNvSpPr>
            <a:spLocks/>
          </p:cNvSpPr>
          <p:nvPr/>
        </p:nvSpPr>
        <p:spPr bwMode="auto">
          <a:xfrm>
            <a:off x="8643938" y="4833939"/>
            <a:ext cx="279400" cy="1038225"/>
          </a:xfrm>
          <a:prstGeom prst="rightBrace">
            <a:avLst>
              <a:gd name="adj1" fmla="val 3096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8961439" y="4833939"/>
            <a:ext cx="11001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main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7310438" y="5872163"/>
            <a:ext cx="1258678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  <p:sp>
        <p:nvSpPr>
          <p:cNvPr id="31753" name="WordArt 10"/>
          <p:cNvSpPr>
            <a:spLocks noChangeArrowheads="1" noChangeShapeType="1" noTextEdit="1"/>
          </p:cNvSpPr>
          <p:nvPr/>
        </p:nvSpPr>
        <p:spPr bwMode="auto">
          <a:xfrm>
            <a:off x="7240589" y="3429001"/>
            <a:ext cx="13239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blurRad="63500"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  <a:ea typeface="Impact"/>
                <a:cs typeface="Impact"/>
              </a:rPr>
              <a:t>pop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FD81272-D648-8447-9EF5-5277328E1320}"/>
              </a:ext>
            </a:extLst>
          </p:cNvPr>
          <p:cNvSpPr/>
          <p:nvPr/>
        </p:nvSpPr>
        <p:spPr>
          <a:xfrm>
            <a:off x="1058091" y="2873829"/>
            <a:ext cx="1254035" cy="555171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30D45-99D8-6B4B-AEDD-4B516DDA9535}"/>
              </a:ext>
            </a:extLst>
          </p:cNvPr>
          <p:cNvSpPr txBox="1"/>
          <p:nvPr/>
        </p:nvSpPr>
        <p:spPr>
          <a:xfrm>
            <a:off x="2468880" y="2965269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are x and y?</a:t>
            </a:r>
          </a:p>
        </p:txBody>
      </p:sp>
    </p:spTree>
    <p:extLst>
      <p:ext uri="{BB962C8B-B14F-4D97-AF65-F5344CB8AC3E}">
        <p14:creationId xmlns:p14="http://schemas.microsoft.com/office/powerpoint/2010/main" val="321461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Magnetic Disk 29"/>
          <p:cNvSpPr/>
          <p:nvPr/>
        </p:nvSpPr>
        <p:spPr>
          <a:xfrm>
            <a:off x="2190968" y="2747869"/>
            <a:ext cx="2005825" cy="3073067"/>
          </a:xfrm>
          <a:prstGeom prst="flowChartMagneticDisk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Machine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Language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Executable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092418" y="3887000"/>
            <a:ext cx="2501078" cy="794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Loader (Linux)</a:t>
            </a:r>
          </a:p>
        </p:txBody>
      </p:sp>
      <p:pic>
        <p:nvPicPr>
          <p:cNvPr id="83970" name="Picture 2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217" y="3724015"/>
            <a:ext cx="18240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2782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Another Way of Calling It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x = 42;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y = 84;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 err="1">
                <a:solidFill>
                  <a:srgbClr val="008000"/>
                </a:solidFill>
                <a:latin typeface="Courier New" charset="0"/>
              </a:rPr>
              <a:t>int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 *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</a:rPr>
              <a:t>px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 = &amp;x;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 err="1">
                <a:solidFill>
                  <a:srgbClr val="008000"/>
                </a:solidFill>
                <a:latin typeface="Courier New" charset="0"/>
              </a:rPr>
              <a:t>int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 *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</a:rPr>
              <a:t>py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 = &amp;y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swap(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</a:rPr>
              <a:t>px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, 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</a:rPr>
              <a:t>py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);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void swap(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*a,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*b)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t;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t = *a;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*a = *b;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	*b = t;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</a:rPr>
              <a:t>}</a:t>
            </a:r>
          </a:p>
          <a:p>
            <a:pPr eaLnBrk="1" hangingPunct="1">
              <a:spcBef>
                <a:spcPts val="200"/>
              </a:spcBef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2113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1DACBE-CC8A-5F48-AA9F-0167FD2E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799" y="2756263"/>
            <a:ext cx="6241887" cy="41017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except for structs which are passed by reference</a:t>
            </a:r>
          </a:p>
          <a:p>
            <a:r>
              <a:rPr lang="en-US" dirty="0"/>
              <a:t>except for arrays which are passed by reference</a:t>
            </a:r>
          </a:p>
          <a:p>
            <a:r>
              <a:rPr lang="en-US" dirty="0"/>
              <a:t>because array and struct arguments are copied into the stack</a:t>
            </a:r>
          </a:p>
          <a:p>
            <a:r>
              <a:rPr lang="en-US" dirty="0"/>
              <a:t>recognizing that array arguments become pointers which are passed by value</a:t>
            </a:r>
          </a:p>
          <a:p>
            <a:r>
              <a:rPr lang="en-US" dirty="0"/>
              <a:t>but in some sense,  D and B are both true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884BB2-251C-4341-A0DB-A4CF479A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8F12CF-F6C8-8E40-9A77-8E8B325B1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6801" y="1905000"/>
            <a:ext cx="6241886" cy="1093664"/>
          </a:xfrm>
        </p:spPr>
        <p:txBody>
          <a:bodyPr/>
          <a:lstStyle/>
          <a:p>
            <a:r>
              <a:rPr lang="en-US" dirty="0"/>
              <a:t>Parameters in C function calls are always passed by value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556D916A-C275-D040-A71E-9AC673793067}"/>
              </a:ext>
            </a:extLst>
          </p:cNvPr>
          <p:cNvSpPr/>
          <p:nvPr/>
        </p:nvSpPr>
        <p:spPr>
          <a:xfrm>
            <a:off x="8225989" y="6444310"/>
            <a:ext cx="705394" cy="3265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63BC1-9139-3142-88BF-B828F240BDF7}"/>
              </a:ext>
            </a:extLst>
          </p:cNvPr>
          <p:cNvSpPr txBox="1"/>
          <p:nvPr/>
        </p:nvSpPr>
        <p:spPr>
          <a:xfrm>
            <a:off x="8955158" y="1987826"/>
            <a:ext cx="17294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f(int p[]) {</a:t>
            </a:r>
          </a:p>
          <a:p>
            <a:r>
              <a:rPr lang="en-US" dirty="0"/>
              <a:t>    p[1] = 12;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g(int *p) {</a:t>
            </a:r>
          </a:p>
          <a:p>
            <a:r>
              <a:rPr lang="en-US" dirty="0"/>
              <a:t>    p[1] = 12;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x[10];</a:t>
            </a:r>
          </a:p>
          <a:p>
            <a:r>
              <a:rPr lang="en-US" dirty="0"/>
              <a:t>int *q = x;</a:t>
            </a:r>
          </a:p>
          <a:p>
            <a:r>
              <a:rPr lang="en-US" dirty="0"/>
              <a:t>f(x);</a:t>
            </a:r>
          </a:p>
          <a:p>
            <a:r>
              <a:rPr lang="en-US" dirty="0"/>
              <a:t>f(q);</a:t>
            </a:r>
          </a:p>
          <a:p>
            <a:r>
              <a:rPr lang="en-US" dirty="0"/>
              <a:t>g(x);</a:t>
            </a:r>
          </a:p>
          <a:p>
            <a:r>
              <a:rPr lang="en-US" dirty="0"/>
              <a:t>g(q);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18516EA-EBCE-254C-97E1-AE6FDCF0FED8}"/>
              </a:ext>
            </a:extLst>
          </p:cNvPr>
          <p:cNvSpPr/>
          <p:nvPr/>
        </p:nvSpPr>
        <p:spPr>
          <a:xfrm>
            <a:off x="10366515" y="2045982"/>
            <a:ext cx="318052" cy="163001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D32F6A0-2405-BC40-9510-A4DFDBDBAE70}"/>
              </a:ext>
            </a:extLst>
          </p:cNvPr>
          <p:cNvSpPr/>
          <p:nvPr/>
        </p:nvSpPr>
        <p:spPr>
          <a:xfrm>
            <a:off x="10366515" y="4587481"/>
            <a:ext cx="318052" cy="1093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15E140-1C3D-3A41-84A1-C37B93F8FB7B}"/>
              </a:ext>
            </a:extLst>
          </p:cNvPr>
          <p:cNvSpPr txBox="1"/>
          <p:nvPr/>
        </p:nvSpPr>
        <p:spPr>
          <a:xfrm>
            <a:off x="10853530" y="2484783"/>
            <a:ext cx="112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Same meaning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9E24AC-1EE0-5443-9EA8-D6BC2C6B0FB2}"/>
              </a:ext>
            </a:extLst>
          </p:cNvPr>
          <p:cNvSpPr txBox="1"/>
          <p:nvPr/>
        </p:nvSpPr>
        <p:spPr>
          <a:xfrm>
            <a:off x="10853530" y="4811147"/>
            <a:ext cx="112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Same results</a:t>
            </a:r>
          </a:p>
        </p:txBody>
      </p:sp>
    </p:spTree>
    <p:extLst>
      <p:ext uri="{BB962C8B-B14F-4D97-AF65-F5344CB8AC3E}">
        <p14:creationId xmlns:p14="http://schemas.microsoft.com/office/powerpoint/2010/main" val="30746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/>
      <p:bldP spid="1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39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Manual bounds checking</a:t>
            </a:r>
          </a:p>
          <a:p>
            <a:pPr>
              <a:defRPr/>
            </a:pPr>
            <a:r>
              <a:rPr lang="en-US" dirty="0"/>
              <a:t>How do we tell the length of an array?</a:t>
            </a:r>
          </a:p>
          <a:p>
            <a:pPr>
              <a:defRPr/>
            </a:pPr>
            <a:r>
              <a:rPr lang="en-US" dirty="0"/>
              <a:t>If it’s defined in scope, use the idiom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solidFill>
                  <a:schemeClr val="accent2"/>
                </a:solidFill>
                <a:latin typeface="Courier"/>
                <a:cs typeface="Courier"/>
              </a:rPr>
              <a:t>sizeof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"/>
                <a:cs typeface="Courier"/>
              </a:rPr>
              <a:t>ary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) / </a:t>
            </a:r>
            <a:r>
              <a:rPr lang="en-US" dirty="0" err="1">
                <a:solidFill>
                  <a:schemeClr val="accent2"/>
                </a:solidFill>
                <a:latin typeface="Courier"/>
                <a:cs typeface="Courier"/>
              </a:rPr>
              <a:t>sizeof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"/>
                <a:cs typeface="Courier"/>
              </a:rPr>
              <a:t>ary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[0])</a:t>
            </a:r>
          </a:p>
          <a:p>
            <a:pPr>
              <a:defRPr/>
            </a:pPr>
            <a:r>
              <a:rPr lang="en-US" dirty="0"/>
              <a:t>If it’s passed as a parameter or in the heap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C0504D"/>
                </a:solidFill>
              </a:rPr>
              <a:t>DIY in C: You must pass the length with the array</a:t>
            </a:r>
          </a:p>
          <a:p>
            <a:pPr>
              <a:defRPr/>
            </a:pPr>
            <a:r>
              <a:rPr lang="en-US" dirty="0"/>
              <a:t>For an array in the heap, you may need to keep both the allocated size of the array </a:t>
            </a:r>
            <a:r>
              <a:rPr lang="en-US" b="1" dirty="0">
                <a:solidFill>
                  <a:srgbClr val="000000"/>
                </a:solidFill>
              </a:rPr>
              <a:t>and</a:t>
            </a:r>
            <a:r>
              <a:rPr lang="en-US" dirty="0"/>
              <a:t> the number of elements currently stored in the array</a:t>
            </a:r>
          </a:p>
          <a:p>
            <a:pPr>
              <a:defRPr/>
            </a:pPr>
            <a:r>
              <a:rPr lang="en-US" dirty="0"/>
              <a:t>C arrays have but a single dimension; however, C is happy to support arrays of arrays, etc.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3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(Like Pointers) Have Two Meanings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Used in a declaration or type</a:t>
            </a:r>
            <a:r>
              <a:rPr lang="en-US" dirty="0"/>
              <a:t>, an array in C describes a block of storage!  The definition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latin typeface="Courier"/>
                <a:cs typeface="Courier"/>
              </a:rPr>
              <a:t>short array[1026];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/>
              <a:t>would assemble as</a:t>
            </a:r>
            <a:br>
              <a:rPr lang="en-US" dirty="0"/>
            </a:br>
            <a:r>
              <a:rPr lang="en-US" dirty="0"/>
              <a:t>  		</a:t>
            </a:r>
            <a:r>
              <a:rPr lang="en-US" dirty="0">
                <a:latin typeface="Courier"/>
                <a:cs typeface="Courier"/>
              </a:rPr>
              <a:t>array	 .</a:t>
            </a:r>
            <a:r>
              <a:rPr lang="en-US" dirty="0" err="1">
                <a:latin typeface="Courier"/>
                <a:cs typeface="Courier"/>
              </a:rPr>
              <a:t>blkw</a:t>
            </a:r>
            <a:r>
              <a:rPr lang="en-US" dirty="0">
                <a:latin typeface="Courier"/>
                <a:cs typeface="Courier"/>
              </a:rPr>
              <a:t>	 1026</a:t>
            </a:r>
          </a:p>
          <a:p>
            <a:pPr>
              <a:defRPr/>
            </a:pPr>
            <a:r>
              <a:rPr lang="en-US" dirty="0">
                <a:cs typeface="Courier"/>
              </a:rPr>
              <a:t>Arrays (and all C variables) are always allocated in a single contiguous memory block.  So are arrays of arrays, etc.</a:t>
            </a:r>
            <a:br>
              <a:rPr lang="en-US" dirty="0">
                <a:cs typeface="Courier"/>
              </a:rPr>
            </a:br>
            <a:r>
              <a:rPr lang="en-US" dirty="0">
                <a:cs typeface="Courier"/>
              </a:rPr>
              <a:t>		</a:t>
            </a:r>
            <a:r>
              <a:rPr lang="en-US" dirty="0">
                <a:latin typeface="Courier"/>
                <a:cs typeface="Courier"/>
              </a:rPr>
              <a:t>short matrix[10][10][10];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/>
              <a:t>would assemble as</a:t>
            </a:r>
            <a:br>
              <a:rPr lang="en-US" dirty="0"/>
            </a:br>
            <a:r>
              <a:rPr lang="en-US" dirty="0"/>
              <a:t>  		</a:t>
            </a:r>
            <a:r>
              <a:rPr lang="en-US" dirty="0">
                <a:latin typeface="Courier"/>
                <a:cs typeface="Courier"/>
              </a:rPr>
              <a:t>matrix	.</a:t>
            </a:r>
            <a:r>
              <a:rPr lang="en-US" dirty="0" err="1">
                <a:latin typeface="Courier"/>
                <a:cs typeface="Courier"/>
              </a:rPr>
              <a:t>blkw</a:t>
            </a:r>
            <a:r>
              <a:rPr lang="en-US" dirty="0">
                <a:latin typeface="Courier"/>
                <a:cs typeface="Courier"/>
              </a:rPr>
              <a:t>	 1000</a:t>
            </a:r>
          </a:p>
          <a:p>
            <a:pPr>
              <a:defRPr/>
            </a:pP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4506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2300" b="1" dirty="0"/>
              <a:t>Used in an expression</a:t>
            </a:r>
            <a:r>
              <a:rPr lang="en-US" sz="2300" dirty="0"/>
              <a:t>, the array name acts as a </a:t>
            </a:r>
            <a:r>
              <a:rPr lang="en-US" sz="2300" b="1" i="1" dirty="0"/>
              <a:t>constant pointer </a:t>
            </a:r>
            <a:r>
              <a:rPr lang="en-US" sz="2300" dirty="0"/>
              <a:t>to the first element of the storage allocated for the array (as such we </a:t>
            </a:r>
            <a:r>
              <a:rPr lang="en-US" sz="2300" b="1" i="1" dirty="0"/>
              <a:t>never, ever</a:t>
            </a:r>
            <a:r>
              <a:rPr lang="en-US" sz="2300" b="1" dirty="0"/>
              <a:t> </a:t>
            </a:r>
            <a:r>
              <a:rPr lang="en-US" sz="2300" dirty="0"/>
              <a:t>put </a:t>
            </a:r>
            <a:r>
              <a:rPr lang="en-US" sz="2300" i="1" dirty="0"/>
              <a:t>&amp;</a:t>
            </a:r>
            <a:r>
              <a:rPr lang="en-US" sz="2300" dirty="0"/>
              <a:t> in front of an array name)</a:t>
            </a:r>
          </a:p>
          <a:p>
            <a:pPr>
              <a:defRPr/>
            </a:pPr>
            <a:r>
              <a:rPr lang="en-US" sz="2300" dirty="0"/>
              <a:t>Anything you can do with an array name, you can do with a pointer; you can even assign the name of an array of type-X to a pointer to type-X</a:t>
            </a:r>
          </a:p>
          <a:p>
            <a:pPr>
              <a:defRPr/>
            </a:pPr>
            <a:r>
              <a:rPr lang="en-US" sz="2300" dirty="0"/>
              <a:t>By the way, this notational convention prevents you from assigning one array to another in C!  Why?</a:t>
            </a:r>
          </a:p>
          <a:p>
            <a:pPr>
              <a:defRPr/>
            </a:pPr>
            <a:r>
              <a:rPr lang="en-US" sz="2300" b="1" i="1" dirty="0"/>
              <a:t>Any array element selection you can do using subscripts can be done with pointers and pointer arithmetic</a:t>
            </a:r>
            <a:r>
              <a:rPr lang="en-US" sz="2300" dirty="0"/>
              <a:t> because the subscript operator (square brackets) is literally a typographical shortcut for pointer arithmetic</a:t>
            </a:r>
          </a:p>
          <a:p>
            <a:pPr lvl="1">
              <a:defRPr/>
            </a:pPr>
            <a:r>
              <a:rPr lang="en-US" sz="2100" dirty="0"/>
              <a:t>*(</a:t>
            </a:r>
            <a:r>
              <a:rPr lang="en-US" sz="2100" dirty="0" err="1"/>
              <a:t>p+n</a:t>
            </a:r>
            <a:r>
              <a:rPr lang="en-US" sz="2100" dirty="0"/>
              <a:t>) is literally the same as p[n] (or more surprisingly n[p])</a:t>
            </a:r>
          </a:p>
        </p:txBody>
      </p:sp>
    </p:spTree>
    <p:extLst>
      <p:ext uri="{BB962C8B-B14F-4D97-AF65-F5344CB8AC3E}">
        <p14:creationId xmlns:p14="http://schemas.microsoft.com/office/powerpoint/2010/main" val="242079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Initializing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Just use values in braces “{}”</a:t>
            </a:r>
          </a:p>
          <a:p>
            <a:pPr marL="457200" lvl="1" indent="0">
              <a:buNone/>
              <a:defRPr/>
            </a:pP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ib</a:t>
            </a:r>
            <a:r>
              <a:rPr lang="en-US" b="1" dirty="0">
                <a:latin typeface="Courier"/>
                <a:cs typeface="Courier"/>
              </a:rPr>
              <a:t>[5] = { 5, 4, 3, 2, 1 };</a:t>
            </a:r>
          </a:p>
          <a:p>
            <a:pPr>
              <a:defRPr/>
            </a:pPr>
            <a:r>
              <a:rPr lang="en-US" dirty="0"/>
              <a:t>The compiler will even count them for you</a:t>
            </a:r>
          </a:p>
          <a:p>
            <a:pPr marL="457200" lvl="1" indent="0">
              <a:buNone/>
              <a:defRPr/>
            </a:pP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ib</a:t>
            </a:r>
            <a:r>
              <a:rPr lang="en-US" b="1" dirty="0">
                <a:latin typeface="Courier"/>
                <a:cs typeface="Courier"/>
              </a:rPr>
              <a:t>[] = { 5, 4, 3, 2, 1, 0 };</a:t>
            </a:r>
            <a:endParaRPr lang="en-US" dirty="0"/>
          </a:p>
          <a:p>
            <a:pPr>
              <a:defRPr/>
            </a:pPr>
            <a:r>
              <a:rPr lang="en-US" dirty="0"/>
              <a:t>Characters initializers are similar</a:t>
            </a:r>
          </a:p>
          <a:p>
            <a:pPr marL="457200" lvl="1" indent="0">
              <a:buNone/>
              <a:defRPr/>
            </a:pPr>
            <a:r>
              <a:rPr lang="en-US" b="1" dirty="0">
                <a:latin typeface="Courier"/>
                <a:cs typeface="Courier"/>
              </a:rPr>
              <a:t>char </a:t>
            </a:r>
            <a:r>
              <a:rPr lang="en-US" b="1" dirty="0" err="1">
                <a:latin typeface="Courier"/>
                <a:cs typeface="Courier"/>
              </a:rPr>
              <a:t>cb</a:t>
            </a:r>
            <a:r>
              <a:rPr lang="en-US" b="1" dirty="0">
                <a:latin typeface="Courier"/>
                <a:cs typeface="Courier"/>
              </a:rPr>
              <a:t>[] = { ‘x’, ‘y’, ‘z’ };</a:t>
            </a:r>
            <a:endParaRPr lang="en-US" dirty="0"/>
          </a:p>
          <a:p>
            <a:pPr>
              <a:defRPr/>
            </a:pPr>
            <a:r>
              <a:rPr lang="en-US" dirty="0"/>
              <a:t>But you can arrange for special treatment</a:t>
            </a:r>
          </a:p>
          <a:p>
            <a:pPr marL="457200" lvl="1" indent="0">
              <a:buNone/>
              <a:defRPr/>
            </a:pPr>
            <a:r>
              <a:rPr lang="en-US" b="1" dirty="0">
                <a:latin typeface="Courier"/>
                <a:cs typeface="Courier"/>
              </a:rPr>
              <a:t>char </a:t>
            </a:r>
            <a:r>
              <a:rPr lang="en-US" b="1" dirty="0" err="1">
                <a:latin typeface="Courier"/>
                <a:cs typeface="Courier"/>
              </a:rPr>
              <a:t>cb</a:t>
            </a:r>
            <a:r>
              <a:rPr lang="en-US" b="1" dirty="0">
                <a:latin typeface="Courier"/>
                <a:cs typeface="Courier"/>
              </a:rPr>
              <a:t>[] = “hello”;</a:t>
            </a:r>
          </a:p>
          <a:p>
            <a:pPr>
              <a:defRPr/>
            </a:pPr>
            <a:r>
              <a:rPr lang="en-US" dirty="0"/>
              <a:t>But note this is very different from</a:t>
            </a:r>
          </a:p>
          <a:p>
            <a:pPr marL="457200" lvl="1" indent="0">
              <a:buNone/>
              <a:defRPr/>
            </a:pPr>
            <a:r>
              <a:rPr lang="en-US" b="1" dirty="0">
                <a:latin typeface="Courier"/>
                <a:cs typeface="Courier"/>
              </a:rPr>
              <a:t>char *</a:t>
            </a:r>
            <a:r>
              <a:rPr lang="en-US" b="1" dirty="0" err="1">
                <a:latin typeface="Courier"/>
                <a:cs typeface="Courier"/>
              </a:rPr>
              <a:t>cb</a:t>
            </a:r>
            <a:r>
              <a:rPr lang="en-US" b="1" dirty="0">
                <a:latin typeface="Courier"/>
                <a:cs typeface="Courier"/>
              </a:rPr>
              <a:t> = “hello”;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457200" lvl="1" indent="0">
              <a:buNone/>
              <a:defRPr/>
            </a:pPr>
            <a:endParaRPr lang="en-US" b="1" dirty="0">
              <a:latin typeface="Courier"/>
              <a:cs typeface="Courier"/>
            </a:endParaRPr>
          </a:p>
          <a:p>
            <a:pPr marL="457200" lvl="1" indent="0">
              <a:buNone/>
              <a:defRPr/>
            </a:pPr>
            <a:endParaRPr lang="en-US" dirty="0"/>
          </a:p>
        </p:txBody>
      </p:sp>
      <p:sp>
        <p:nvSpPr>
          <p:cNvPr id="5" name="WordArt 19"/>
          <p:cNvSpPr>
            <a:spLocks noChangeArrowheads="1" noChangeShapeType="1" noTextEdit="1"/>
          </p:cNvSpPr>
          <p:nvPr/>
        </p:nvSpPr>
        <p:spPr bwMode="auto">
          <a:xfrm>
            <a:off x="1752601" y="142876"/>
            <a:ext cx="1571625" cy="14573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  <a:ea typeface="Arial Black"/>
                <a:cs typeface="Arial Black"/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38702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8DAD-674E-4C4A-909B-168C841B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</a:t>
            </a:r>
            <a:r>
              <a:rPr lang="en-US" dirty="0" err="1"/>
              <a:t>sizeof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ABF7-B9CD-44E5-A228-5BBC91B2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  <a:defRPr/>
            </a:pPr>
            <a:r>
              <a:rPr lang="en-US" b="1" dirty="0">
                <a:latin typeface="Courier"/>
                <a:cs typeface="Courier"/>
              </a:rPr>
              <a:t>char c1[] = “hello”;</a:t>
            </a:r>
          </a:p>
          <a:p>
            <a:pPr marL="457200" lvl="1" indent="0">
              <a:buNone/>
              <a:defRPr/>
            </a:pPr>
            <a:r>
              <a:rPr lang="en-US" b="1" dirty="0">
                <a:latin typeface="Courier"/>
                <a:cs typeface="Courier"/>
              </a:rPr>
              <a:t>char *c2 = “hello”;</a:t>
            </a:r>
          </a:p>
          <a:p>
            <a:pPr lvl="1">
              <a:defRPr/>
            </a:pPr>
            <a:r>
              <a:rPr lang="en-US" dirty="0" err="1">
                <a:cs typeface="Courier"/>
              </a:rPr>
              <a:t>sizeof</a:t>
            </a:r>
            <a:r>
              <a:rPr lang="en-US" dirty="0">
                <a:cs typeface="Courier"/>
              </a:rPr>
              <a:t>(c1) == ?</a:t>
            </a:r>
          </a:p>
          <a:p>
            <a:pPr lvl="2">
              <a:defRPr/>
            </a:pPr>
            <a:r>
              <a:rPr lang="en-US" dirty="0" err="1">
                <a:cs typeface="Courier"/>
              </a:rPr>
              <a:t>sizeof</a:t>
            </a:r>
            <a:r>
              <a:rPr lang="en-US" dirty="0">
                <a:cs typeface="Courier"/>
              </a:rPr>
              <a:t>(c1) == 6 // array size, including the null terminator \0</a:t>
            </a:r>
          </a:p>
          <a:p>
            <a:pPr lvl="1">
              <a:defRPr/>
            </a:pPr>
            <a:endParaRPr lang="en-US" dirty="0">
              <a:cs typeface="Courier"/>
            </a:endParaRPr>
          </a:p>
          <a:p>
            <a:pPr lvl="1">
              <a:defRPr/>
            </a:pPr>
            <a:r>
              <a:rPr lang="en-US" dirty="0" err="1">
                <a:cs typeface="Courier"/>
              </a:rPr>
              <a:t>sizeof</a:t>
            </a:r>
            <a:r>
              <a:rPr lang="en-US" dirty="0">
                <a:cs typeface="Courier"/>
              </a:rPr>
              <a:t>(c2) == ?</a:t>
            </a:r>
          </a:p>
          <a:p>
            <a:pPr lvl="2">
              <a:defRPr/>
            </a:pPr>
            <a:r>
              <a:rPr lang="en-US" dirty="0" err="1">
                <a:cs typeface="Courier"/>
              </a:rPr>
              <a:t>sizeof</a:t>
            </a:r>
            <a:r>
              <a:rPr lang="en-US" dirty="0">
                <a:cs typeface="Courier"/>
              </a:rPr>
              <a:t>(c2) == 8 // the size of a pointer on your system </a:t>
            </a:r>
          </a:p>
          <a:p>
            <a:pPr lvl="2">
              <a:defRPr/>
            </a:pPr>
            <a:r>
              <a:rPr lang="en-US" dirty="0">
                <a:cs typeface="Courier"/>
              </a:rPr>
              <a:t>Note: </a:t>
            </a:r>
            <a:r>
              <a:rPr lang="en-US" dirty="0" err="1">
                <a:cs typeface="Courier"/>
              </a:rPr>
              <a:t>sizeof</a:t>
            </a:r>
            <a:r>
              <a:rPr lang="en-US" dirty="0">
                <a:cs typeface="Courier"/>
              </a:rPr>
              <a:t> a pointer is implementation dependent</a:t>
            </a:r>
          </a:p>
          <a:p>
            <a:pPr lvl="1">
              <a:defRPr/>
            </a:pPr>
            <a:endParaRPr lang="en-US" b="1" dirty="0">
              <a:cs typeface="Courier"/>
            </a:endParaRPr>
          </a:p>
          <a:p>
            <a:pPr lvl="1">
              <a:defRPr/>
            </a:pPr>
            <a:r>
              <a:rPr lang="en-US" dirty="0" err="1">
                <a:cs typeface="Courier"/>
              </a:rPr>
              <a:t>strlen</a:t>
            </a:r>
            <a:r>
              <a:rPr lang="en-US" dirty="0">
                <a:cs typeface="Courier"/>
              </a:rPr>
              <a:t>(c1) == ?</a:t>
            </a:r>
          </a:p>
          <a:p>
            <a:pPr lvl="2">
              <a:defRPr/>
            </a:pPr>
            <a:r>
              <a:rPr lang="en-US" dirty="0" err="1">
                <a:cs typeface="Courier"/>
              </a:rPr>
              <a:t>strlen</a:t>
            </a:r>
            <a:r>
              <a:rPr lang="en-US" dirty="0">
                <a:cs typeface="Courier"/>
              </a:rPr>
              <a:t>(c1) == 5 // same as </a:t>
            </a:r>
            <a:r>
              <a:rPr lang="en-US" dirty="0" err="1">
                <a:cs typeface="Courier"/>
              </a:rPr>
              <a:t>strlen</a:t>
            </a:r>
            <a:r>
              <a:rPr lang="en-US" dirty="0">
                <a:cs typeface="Courier"/>
              </a:rPr>
              <a:t>(c2)</a:t>
            </a:r>
          </a:p>
          <a:p>
            <a:pPr lvl="1">
              <a:defRPr/>
            </a:pPr>
            <a:endParaRPr lang="en-US" b="1" dirty="0"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1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Typical Arrangement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600200"/>
            <a:ext cx="4079875" cy="51054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dirty="0"/>
              <a:t>The constant data area is where items such as the "Hello" in a statement such as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err="1">
                <a:latin typeface="Courier New" charset="0"/>
              </a:rPr>
              <a:t>printf</a:t>
            </a:r>
            <a:r>
              <a:rPr lang="en-US" sz="2800" b="1" dirty="0">
                <a:latin typeface="Courier New" charset="0"/>
              </a:rPr>
              <a:t>("Hello");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/>
              <a:t>	would be stored.</a:t>
            </a:r>
          </a:p>
          <a:p>
            <a:pPr eaLnBrk="1" hangingPunct="1">
              <a:buFontTx/>
              <a:buNone/>
              <a:defRPr/>
            </a:pPr>
            <a:endParaRPr lang="en-US" sz="2800" dirty="0"/>
          </a:p>
          <a:p>
            <a:pPr eaLnBrk="1" hangingPunct="1">
              <a:buFontTx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char *</a:t>
            </a:r>
            <a:r>
              <a:rPr lang="en-US" sz="2800" dirty="0" err="1">
                <a:solidFill>
                  <a:srgbClr val="FF0000"/>
                </a:solidFill>
              </a:rPr>
              <a:t>cp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rgbClr val="0000FF"/>
                </a:solidFill>
              </a:rPr>
              <a:t>"Hello!"</a:t>
            </a:r>
            <a:r>
              <a:rPr lang="en-US" sz="2800" dirty="0">
                <a:solidFill>
                  <a:srgbClr val="FF0000"/>
                </a:solidFill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char </a:t>
            </a:r>
            <a:r>
              <a:rPr lang="en-US" sz="2800" dirty="0" err="1">
                <a:solidFill>
                  <a:srgbClr val="FF0000"/>
                </a:solidFill>
              </a:rPr>
              <a:t>ca</a:t>
            </a:r>
            <a:r>
              <a:rPr lang="en-US" sz="2800" dirty="0">
                <a:solidFill>
                  <a:srgbClr val="FF0000"/>
                </a:solidFill>
              </a:rPr>
              <a:t>[] = "Hello!";</a:t>
            </a:r>
          </a:p>
        </p:txBody>
      </p:sp>
      <p:sp>
        <p:nvSpPr>
          <p:cNvPr id="176132" name="Oval 4"/>
          <p:cNvSpPr>
            <a:spLocks noChangeArrowheads="1"/>
          </p:cNvSpPr>
          <p:nvPr/>
        </p:nvSpPr>
        <p:spPr bwMode="auto">
          <a:xfrm>
            <a:off x="7229245" y="2011996"/>
            <a:ext cx="3119438" cy="609600"/>
          </a:xfrm>
          <a:prstGeom prst="ellips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6133" name="AutoShape 5"/>
          <p:cNvSpPr>
            <a:spLocks/>
          </p:cNvSpPr>
          <p:nvPr/>
        </p:nvSpPr>
        <p:spPr bwMode="auto">
          <a:xfrm>
            <a:off x="6883627" y="4005264"/>
            <a:ext cx="388937" cy="2804152"/>
          </a:xfrm>
          <a:prstGeom prst="leftBrace">
            <a:avLst>
              <a:gd name="adj1" fmla="val 61123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6005957" y="4456135"/>
            <a:ext cx="923330" cy="1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vert270" wrap="square"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cs typeface="+mn-cs"/>
              </a:rPr>
              <a:t>Dynamic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(i.e. runtime)</a:t>
            </a:r>
          </a:p>
        </p:txBody>
      </p:sp>
      <p:sp>
        <p:nvSpPr>
          <p:cNvPr id="176141" name="AutoShape 13"/>
          <p:cNvSpPr>
            <a:spLocks/>
          </p:cNvSpPr>
          <p:nvPr/>
        </p:nvSpPr>
        <p:spPr bwMode="auto">
          <a:xfrm>
            <a:off x="6898482" y="1229031"/>
            <a:ext cx="388937" cy="2772392"/>
          </a:xfrm>
          <a:prstGeom prst="leftBrace">
            <a:avLst>
              <a:gd name="adj1" fmla="val 43367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 rot="-5400000">
            <a:off x="5360775" y="2046201"/>
            <a:ext cx="184537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cs typeface="+mn-cs"/>
              </a:rPr>
              <a:t>Static</a:t>
            </a:r>
          </a:p>
          <a:p>
            <a:pPr algn="ctr" eaLnBrk="0" hangingPunct="0">
              <a:defRPr/>
            </a:pPr>
            <a:r>
              <a:rPr lang="en-US" sz="2400" dirty="0"/>
              <a:t>(i.e. compile</a:t>
            </a:r>
            <a:br>
              <a:rPr lang="en-US" sz="2400" dirty="0"/>
            </a:br>
            <a:r>
              <a:rPr lang="en-US" sz="2400" dirty="0"/>
              <a:t>time)</a:t>
            </a:r>
            <a:endParaRPr lang="en-US" sz="2400" dirty="0">
              <a:cs typeface="+mn-cs"/>
            </a:endParaRPr>
          </a:p>
        </p:txBody>
      </p:sp>
      <p:sp>
        <p:nvSpPr>
          <p:cNvPr id="176145" name="Text Box 17"/>
          <p:cNvSpPr txBox="1">
            <a:spLocks noChangeArrowheads="1"/>
          </p:cNvSpPr>
          <p:nvPr/>
        </p:nvSpPr>
        <p:spPr bwMode="auto">
          <a:xfrm>
            <a:off x="9474199" y="1193560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cs typeface="+mn-cs"/>
              </a:rPr>
              <a:t>x0000</a:t>
            </a:r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9567633" y="6489489"/>
            <a:ext cx="781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cs typeface="+mn-cs"/>
              </a:rPr>
              <a:t>xFFFF</a:t>
            </a:r>
          </a:p>
        </p:txBody>
      </p:sp>
      <p:sp>
        <p:nvSpPr>
          <p:cNvPr id="36882" name="WordArt 19"/>
          <p:cNvSpPr>
            <a:spLocks noChangeArrowheads="1" noChangeShapeType="1" noTextEdit="1"/>
          </p:cNvSpPr>
          <p:nvPr/>
        </p:nvSpPr>
        <p:spPr bwMode="auto">
          <a:xfrm>
            <a:off x="1752601" y="142876"/>
            <a:ext cx="1571625" cy="14573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  <a:ea typeface="Arial Black"/>
                <a:cs typeface="Arial Black"/>
              </a:rPr>
              <a:t>Recall</a:t>
            </a: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7207678" y="2643494"/>
            <a:ext cx="3119438" cy="6096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0000"/>
              </a:solidFill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11828" y="1215307"/>
            <a:ext cx="2698973" cy="5594108"/>
            <a:chOff x="5987827" y="1126165"/>
            <a:chExt cx="2819401" cy="5683250"/>
          </a:xfrm>
        </p:grpSpPr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5987828" y="5850565"/>
              <a:ext cx="2819400" cy="9588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defRPr/>
              </a:pPr>
              <a:r>
                <a:rPr lang="en-US" sz="2400">
                  <a:latin typeface="Comic Sans MS" charset="0"/>
                  <a:cs typeface="+mn-cs"/>
                </a:rPr>
                <a:t>Stack</a:t>
              </a: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 flipV="1">
              <a:off x="7132416" y="5336215"/>
              <a:ext cx="0" cy="51435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5987828" y="1126165"/>
              <a:ext cx="2819400" cy="56832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5987828" y="1126165"/>
              <a:ext cx="2819400" cy="8048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defRPr/>
              </a:pPr>
              <a:r>
                <a:rPr lang="en-US" sz="2400">
                  <a:latin typeface="Comic Sans MS" charset="0"/>
                  <a:cs typeface="+mn-cs"/>
                </a:rPr>
                <a:t>Code</a:t>
              </a: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5987828" y="1931028"/>
              <a:ext cx="28194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defRPr/>
              </a:pPr>
              <a:r>
                <a:rPr lang="en-US" sz="2400" dirty="0">
                  <a:latin typeface="Comic Sans MS" charset="0"/>
                  <a:cs typeface="+mn-cs"/>
                </a:rPr>
                <a:t>Constant Data</a:t>
              </a: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5987828" y="3183565"/>
              <a:ext cx="2819400" cy="7731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 eaLnBrk="0" hangingPunct="0">
                <a:defRPr/>
              </a:pPr>
              <a:r>
                <a:rPr lang="en-US" sz="2400" dirty="0">
                  <a:latin typeface="Comic Sans MS" charset="0"/>
                  <a:cs typeface="+mn-cs"/>
                </a:rPr>
                <a:t>Uninitialized Data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5987828" y="3956678"/>
              <a:ext cx="28194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defRPr/>
              </a:pPr>
              <a:r>
                <a:rPr lang="en-US" sz="2400">
                  <a:latin typeface="Comic Sans MS" charset="0"/>
                  <a:cs typeface="+mn-cs"/>
                </a:rPr>
                <a:t>Heap</a:t>
              </a:r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7132416" y="4564690"/>
              <a:ext cx="0" cy="51435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5987827" y="2540628"/>
              <a:ext cx="2819400" cy="64293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defRPr/>
              </a:pPr>
              <a:r>
                <a:rPr lang="en-US" sz="2400" dirty="0">
                  <a:latin typeface="Comic Sans MS" charset="0"/>
                  <a:cs typeface="+mn-cs"/>
                </a:rPr>
                <a:t>Initialized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1276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Confused?</a:t>
            </a:r>
          </a:p>
        </p:txBody>
      </p:sp>
      <p:graphicFrame>
        <p:nvGraphicFramePr>
          <p:cNvPr id="177155" name="Group 3"/>
          <p:cNvGraphicFramePr>
            <a:graphicFrameLocks noGrp="1"/>
          </p:cNvGraphicFramePr>
          <p:nvPr/>
        </p:nvGraphicFramePr>
        <p:xfrm>
          <a:off x="2133600" y="1752601"/>
          <a:ext cx="8001000" cy="4081463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Can pointer value be changed?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Can "Hello" be changed?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char *cp = "Hello";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char ca[] = "Hello";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1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684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6C82-39F6-9A74-5E2D-9FD56D0E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958114-5D79-9827-B944-F922E3B81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4288" y="1385888"/>
            <a:ext cx="6557237" cy="48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358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Arrays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</a:t>
            </a: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</a:t>
            </a:r>
            <a:r>
              <a:rPr lang="en-US" b="1" dirty="0" err="1">
                <a:latin typeface="Courier New" charset="0"/>
                <a:cs typeface="+mn-cs"/>
              </a:rPr>
              <a:t>ia</a:t>
            </a:r>
            <a:r>
              <a:rPr lang="en-US" b="1" dirty="0">
                <a:latin typeface="Courier New" charset="0"/>
                <a:cs typeface="+mn-cs"/>
              </a:rPr>
              <a:t>[6];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Allocates consecutive spaces for 6 integers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How much space is allocated?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Heads up!  The next bullets are a Big Deal.  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060497" y="6162676"/>
            <a:ext cx="741363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800601" y="6162676"/>
            <a:ext cx="741363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7766051" y="6162676"/>
            <a:ext cx="741363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5541963" y="6162676"/>
            <a:ext cx="741362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6283326" y="6162676"/>
            <a:ext cx="741363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7024688" y="6162676"/>
            <a:ext cx="741362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66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Arrays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9"/>
            <a:ext cx="8460316" cy="332526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b="1" dirty="0">
                <a:latin typeface="Courier New" charset="0"/>
              </a:rPr>
              <a:t>			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ia</a:t>
            </a:r>
            <a:r>
              <a:rPr lang="en-US" b="1" dirty="0">
                <a:latin typeface="Courier New" charset="0"/>
              </a:rPr>
              <a:t>[6];</a:t>
            </a:r>
            <a:br>
              <a:rPr lang="en-US" b="1" dirty="0">
                <a:latin typeface="Courier New" charset="0"/>
              </a:rPr>
            </a:br>
            <a:endParaRPr lang="en-US" dirty="0"/>
          </a:p>
          <a:p>
            <a:pPr eaLnBrk="1" hangingPunct="1">
              <a:defRPr/>
            </a:pPr>
            <a:r>
              <a:rPr lang="en-US" dirty="0"/>
              <a:t>Allocates consecutive spaces for 6 integers</a:t>
            </a:r>
          </a:p>
          <a:p>
            <a:pPr eaLnBrk="1" hangingPunct="1">
              <a:defRPr/>
            </a:pPr>
            <a:r>
              <a:rPr lang="en-US" dirty="0"/>
              <a:t>How many bytes are allocated?</a:t>
            </a:r>
          </a:p>
          <a:p>
            <a:pPr>
              <a:buNone/>
              <a:defRPr/>
            </a:pPr>
            <a:r>
              <a:rPr lang="en-US" b="1" dirty="0">
                <a:latin typeface="Courier New" charset="0"/>
              </a:rPr>
              <a:t>			6 * </a:t>
            </a:r>
            <a:r>
              <a:rPr lang="en-US" b="1" dirty="0" err="1">
                <a:latin typeface="Courier New" charset="0"/>
              </a:rPr>
              <a:t>sizeof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) == 24</a:t>
            </a:r>
          </a:p>
          <a:p>
            <a:pPr eaLnBrk="1" hangingPunct="1">
              <a:defRPr/>
            </a:pPr>
            <a:r>
              <a:rPr lang="en-US" dirty="0"/>
              <a:t>It also creates the name </a:t>
            </a:r>
            <a:r>
              <a:rPr lang="en-US" b="1" dirty="0" err="1"/>
              <a:t>ia</a:t>
            </a:r>
            <a:r>
              <a:rPr lang="en-US" dirty="0"/>
              <a:t> when used in an expression is treated as a constant pointer to the first of the six integers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060497" y="6172201"/>
            <a:ext cx="741363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800601" y="6172201"/>
            <a:ext cx="741363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7766051" y="6172201"/>
            <a:ext cx="741363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5541963" y="6172201"/>
            <a:ext cx="741362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6283326" y="6172201"/>
            <a:ext cx="741363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7024688" y="6172201"/>
            <a:ext cx="741362" cy="46672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2805114" y="5718176"/>
            <a:ext cx="553357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ia</a:t>
            </a:r>
            <a:endParaRPr lang="en-US" sz="2400">
              <a:cs typeface="+mn-cs"/>
            </a:endParaRPr>
          </a:p>
        </p:txBody>
      </p:sp>
      <p:cxnSp>
        <p:nvCxnSpPr>
          <p:cNvPr id="75787" name="AutoShape 11"/>
          <p:cNvCxnSpPr>
            <a:cxnSpLocks noChangeShapeType="1"/>
            <a:stCxn id="75786" idx="3"/>
            <a:endCxn id="75780" idx="1"/>
          </p:cNvCxnSpPr>
          <p:nvPr/>
        </p:nvCxnSpPr>
        <p:spPr bwMode="auto">
          <a:xfrm>
            <a:off x="3358470" y="5949009"/>
            <a:ext cx="702026" cy="4565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7024688" y="6173625"/>
            <a:ext cx="741362" cy="4667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3" name="Right Brace 2"/>
          <p:cNvSpPr/>
          <p:nvPr/>
        </p:nvSpPr>
        <p:spPr>
          <a:xfrm rot="16200000">
            <a:off x="6089884" y="3670622"/>
            <a:ext cx="388146" cy="444691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84996" y="4789715"/>
            <a:ext cx="419700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Memory allocated by “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ia</a:t>
            </a:r>
            <a:r>
              <a:rPr lang="en-US" sz="2400" dirty="0"/>
              <a:t>[6]”</a:t>
            </a:r>
          </a:p>
        </p:txBody>
      </p:sp>
    </p:spTree>
    <p:extLst>
      <p:ext uri="{BB962C8B-B14F-4D97-AF65-F5344CB8AC3E}">
        <p14:creationId xmlns:p14="http://schemas.microsoft.com/office/powerpoint/2010/main" val="118854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  <p:bldP spid="75785" grpId="0" animBg="1"/>
      <p:bldP spid="7578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Arrays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b="1" dirty="0">
                <a:latin typeface="Courier New" charset="0"/>
              </a:rPr>
              <a:t>			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ia</a:t>
            </a:r>
            <a:r>
              <a:rPr lang="en-US" b="1" dirty="0">
                <a:latin typeface="Courier New" charset="0"/>
              </a:rPr>
              <a:t>[6];</a:t>
            </a:r>
            <a:br>
              <a:rPr lang="en-US" b="1" dirty="0">
                <a:latin typeface="Courier New" charset="0"/>
              </a:rPr>
            </a:br>
            <a:endParaRPr lang="en-US" dirty="0"/>
          </a:p>
          <a:p>
            <a:pPr eaLnBrk="1" hangingPunct="1">
              <a:defRPr/>
            </a:pPr>
            <a:r>
              <a:rPr lang="en-US" dirty="0"/>
              <a:t>What does </a:t>
            </a:r>
            <a:r>
              <a:rPr lang="en-US" b="1" dirty="0" err="1"/>
              <a:t>ia</a:t>
            </a:r>
            <a:r>
              <a:rPr lang="en-US" b="1" dirty="0"/>
              <a:t>[4]</a:t>
            </a:r>
            <a:r>
              <a:rPr lang="en-US" dirty="0"/>
              <a:t> mean? (In which context?)</a:t>
            </a:r>
          </a:p>
          <a:p>
            <a:pPr eaLnBrk="1" hangingPunct="1">
              <a:defRPr/>
            </a:pPr>
            <a:r>
              <a:rPr lang="en-US" dirty="0"/>
              <a:t>In an expression: </a:t>
            </a:r>
            <a:r>
              <a:rPr lang="en-US" b="1" dirty="0" err="1"/>
              <a:t>ia</a:t>
            </a:r>
            <a:r>
              <a:rPr lang="en-US" b="1" dirty="0"/>
              <a:t>[4] </a:t>
            </a:r>
            <a:r>
              <a:rPr lang="en-US" dirty="0"/>
              <a:t>means </a:t>
            </a:r>
            <a:r>
              <a:rPr lang="en-US" b="1" i="1" dirty="0"/>
              <a:t>exactly the same</a:t>
            </a:r>
            <a:r>
              <a:rPr lang="en-US" i="1" dirty="0"/>
              <a:t> </a:t>
            </a:r>
            <a:r>
              <a:rPr lang="en-US" dirty="0"/>
              <a:t>as </a:t>
            </a:r>
            <a:r>
              <a:rPr lang="en-US" b="1" dirty="0"/>
              <a:t>*(</a:t>
            </a:r>
            <a:r>
              <a:rPr lang="en-US" b="1" dirty="0" err="1"/>
              <a:t>ia</a:t>
            </a:r>
            <a:r>
              <a:rPr lang="en-US" b="1" dirty="0"/>
              <a:t> + 4)</a:t>
            </a:r>
          </a:p>
          <a:p>
            <a:pPr eaLnBrk="1" hangingPunct="1">
              <a:defRPr/>
            </a:pPr>
            <a:r>
              <a:rPr lang="en-US" dirty="0"/>
              <a:t>Multiply 4 by </a:t>
            </a:r>
            <a:r>
              <a:rPr lang="en-US" b="1" dirty="0" err="1"/>
              <a:t>sizeof</a:t>
            </a:r>
            <a:r>
              <a:rPr lang="en-US" b="1" dirty="0"/>
              <a:t>(</a:t>
            </a:r>
            <a:r>
              <a:rPr lang="en-US" b="1" dirty="0" err="1"/>
              <a:t>ia</a:t>
            </a:r>
            <a:r>
              <a:rPr lang="en-US" b="1" dirty="0"/>
              <a:t>[0]), </a:t>
            </a:r>
            <a:r>
              <a:rPr lang="en-US" dirty="0"/>
              <a:t> add it to the value of </a:t>
            </a:r>
            <a:r>
              <a:rPr lang="en-US" b="1" dirty="0" err="1"/>
              <a:t>ia</a:t>
            </a:r>
            <a:r>
              <a:rPr lang="en-US" dirty="0"/>
              <a:t> and dereference and you address the fifth element of </a:t>
            </a:r>
            <a:r>
              <a:rPr lang="en-US" b="1" dirty="0" err="1"/>
              <a:t>ia</a:t>
            </a:r>
            <a:r>
              <a:rPr lang="en-US" b="1" dirty="0"/>
              <a:t>!</a:t>
            </a:r>
            <a:br>
              <a:rPr lang="en-US" b="1" dirty="0"/>
            </a:br>
            <a:r>
              <a:rPr lang="en-US" b="1" dirty="0"/>
              <a:t>		4 * 4 + address of the array</a:t>
            </a:r>
          </a:p>
          <a:p>
            <a:pPr eaLnBrk="1" hangingPunct="1">
              <a:defRPr/>
            </a:pPr>
            <a:r>
              <a:rPr lang="en-US" dirty="0"/>
              <a:t>By the way, what is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ia</a:t>
            </a:r>
            <a:r>
              <a:rPr lang="en-US" dirty="0"/>
              <a:t>)?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060497" y="6172201"/>
            <a:ext cx="741363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800601" y="6172201"/>
            <a:ext cx="741363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7766051" y="6172201"/>
            <a:ext cx="741363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5541963" y="6172201"/>
            <a:ext cx="741362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6283326" y="6172201"/>
            <a:ext cx="741363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7024688" y="6172201"/>
            <a:ext cx="741362" cy="46672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2805114" y="5718176"/>
            <a:ext cx="553357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ia</a:t>
            </a:r>
            <a:endParaRPr lang="en-US" sz="2400">
              <a:cs typeface="+mn-cs"/>
            </a:endParaRPr>
          </a:p>
        </p:txBody>
      </p:sp>
      <p:cxnSp>
        <p:nvCxnSpPr>
          <p:cNvPr id="75787" name="AutoShape 11"/>
          <p:cNvCxnSpPr>
            <a:cxnSpLocks noChangeShapeType="1"/>
            <a:stCxn id="75786" idx="3"/>
            <a:endCxn id="75780" idx="1"/>
          </p:cNvCxnSpPr>
          <p:nvPr/>
        </p:nvCxnSpPr>
        <p:spPr bwMode="auto">
          <a:xfrm>
            <a:off x="3358470" y="5949009"/>
            <a:ext cx="702026" cy="4565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8507414" y="5489576"/>
            <a:ext cx="1106393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ia</a:t>
            </a:r>
            <a:r>
              <a:rPr lang="en-US" sz="2400" b="1" dirty="0">
                <a:latin typeface="Courier New" charset="0"/>
                <a:cs typeface="+mn-cs"/>
              </a:rPr>
              <a:t>[4]</a:t>
            </a:r>
          </a:p>
        </p:txBody>
      </p:sp>
      <p:cxnSp>
        <p:nvCxnSpPr>
          <p:cNvPr id="75789" name="AutoShape 13"/>
          <p:cNvCxnSpPr>
            <a:cxnSpLocks noChangeShapeType="1"/>
            <a:stCxn id="75788" idx="2"/>
            <a:endCxn id="75785" idx="0"/>
          </p:cNvCxnSpPr>
          <p:nvPr/>
        </p:nvCxnSpPr>
        <p:spPr bwMode="auto">
          <a:xfrm flipH="1">
            <a:off x="7395370" y="5951240"/>
            <a:ext cx="1665241" cy="22096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7024688" y="6173625"/>
            <a:ext cx="741362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9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  <p:bldP spid="75785" grpId="0" animBg="1"/>
      <p:bldP spid="75786" grpId="0" animBg="1"/>
      <p:bldP spid="7578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Arrays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sz="2800" b="1" dirty="0" err="1">
                <a:latin typeface="Courier New" charset="0"/>
              </a:rPr>
              <a:t>int</a:t>
            </a: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err="1">
                <a:latin typeface="Courier New" charset="0"/>
              </a:rPr>
              <a:t>ia</a:t>
            </a:r>
            <a:r>
              <a:rPr lang="en-US" sz="2800" b="1" dirty="0">
                <a:latin typeface="Courier New" charset="0"/>
              </a:rPr>
              <a:t>[6];</a:t>
            </a: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Note:                </a:t>
            </a:r>
            <a:r>
              <a:rPr lang="en-US" sz="2800" b="1" dirty="0" err="1">
                <a:latin typeface="Courier New" charset="0"/>
              </a:rPr>
              <a:t>ia</a:t>
            </a: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>
                <a:latin typeface="Courier New" charset="0"/>
                <a:sym typeface="Symbol" charset="0"/>
              </a:rPr>
              <a:t></a:t>
            </a:r>
            <a:r>
              <a:rPr lang="en-US" sz="2800" b="1" dirty="0">
                <a:latin typeface="Courier New" charset="0"/>
              </a:rPr>
              <a:t> &amp;</a:t>
            </a:r>
            <a:r>
              <a:rPr lang="en-US" sz="2800" b="1" dirty="0" err="1">
                <a:latin typeface="Courier New" charset="0"/>
              </a:rPr>
              <a:t>ia</a:t>
            </a:r>
            <a:r>
              <a:rPr lang="en-US" sz="2800" b="1" dirty="0">
                <a:latin typeface="Courier New" charset="0"/>
              </a:rPr>
              <a:t>[0]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Never say, "Pointers and arrays are exactly the same thing!!!”  But they’re really close!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</a:rPr>
              <a:t>		</a:t>
            </a:r>
            <a:r>
              <a:rPr lang="en-US" sz="2800" b="1" dirty="0" err="1">
                <a:latin typeface="Courier New" charset="0"/>
              </a:rPr>
              <a:t>int</a:t>
            </a:r>
            <a:r>
              <a:rPr lang="en-US" sz="2800" b="1" dirty="0">
                <a:latin typeface="Courier New" charset="0"/>
              </a:rPr>
              <a:t> *</a:t>
            </a:r>
            <a:r>
              <a:rPr lang="en-US" sz="2800" b="1" dirty="0" err="1">
                <a:latin typeface="Courier New" charset="0"/>
              </a:rPr>
              <a:t>ip</a:t>
            </a:r>
            <a:r>
              <a:rPr lang="en-US" sz="2800" b="1" dirty="0">
                <a:latin typeface="Courier New" charset="0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</a:rPr>
              <a:t>		</a:t>
            </a:r>
            <a:r>
              <a:rPr lang="en-US" sz="2800" b="1" dirty="0" err="1">
                <a:latin typeface="Courier New" charset="0"/>
              </a:rPr>
              <a:t>ip</a:t>
            </a:r>
            <a:r>
              <a:rPr lang="en-US" sz="2800" b="1" dirty="0">
                <a:latin typeface="Courier New" charset="0"/>
              </a:rPr>
              <a:t> = </a:t>
            </a:r>
            <a:r>
              <a:rPr lang="en-US" sz="2800" b="1" dirty="0" err="1">
                <a:latin typeface="Courier New" charset="0"/>
              </a:rPr>
              <a:t>ia</a:t>
            </a:r>
            <a:r>
              <a:rPr lang="en-US" sz="2800" b="1" dirty="0">
                <a:latin typeface="Courier New" charset="0"/>
              </a:rPr>
              <a:t>;	/* Okay.    */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</a:rPr>
              <a:t>		</a:t>
            </a:r>
            <a:r>
              <a:rPr lang="en-US" sz="2800" b="1" dirty="0" err="1">
                <a:latin typeface="Courier New" charset="0"/>
              </a:rPr>
              <a:t>ia</a:t>
            </a:r>
            <a:r>
              <a:rPr lang="en-US" sz="2800" b="1" dirty="0">
                <a:latin typeface="Courier New" charset="0"/>
              </a:rPr>
              <a:t> = </a:t>
            </a:r>
            <a:r>
              <a:rPr lang="en-US" sz="2800" b="1" dirty="0" err="1">
                <a:latin typeface="Courier New" charset="0"/>
              </a:rPr>
              <a:t>ip</a:t>
            </a:r>
            <a:r>
              <a:rPr lang="en-US" sz="2800" b="1" dirty="0">
                <a:latin typeface="Courier New" charset="0"/>
              </a:rPr>
              <a:t>;	/* Illegal. Why? */</a:t>
            </a:r>
          </a:p>
          <a:p>
            <a:pPr eaLnBrk="1" hangingPunct="1">
              <a:buFontTx/>
              <a:buNone/>
              <a:defRPr/>
            </a:pPr>
            <a:endParaRPr lang="en-US" sz="28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367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Arrays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2126344" y="1686606"/>
            <a:ext cx="8229600" cy="87788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</a:t>
            </a:r>
            <a:r>
              <a:rPr lang="en-US" b="1" dirty="0" err="1">
                <a:latin typeface="Courier New" charset="0"/>
                <a:cs typeface="+mn-cs"/>
              </a:rPr>
              <a:t>ia</a:t>
            </a:r>
            <a:r>
              <a:rPr lang="en-US" b="1" dirty="0">
                <a:latin typeface="Courier New" charset="0"/>
                <a:cs typeface="+mn-cs"/>
              </a:rPr>
              <a:t>[6];</a:t>
            </a:r>
            <a:endParaRPr lang="en-US" dirty="0">
              <a:cs typeface="+mn-cs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4740276" y="23526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0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5327651" y="23526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1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5915026" y="23526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2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6502401" y="23526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3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7089776" y="23526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4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677151" y="23526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5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3033714" y="3567114"/>
            <a:ext cx="553357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ia</a:t>
            </a:r>
            <a:endParaRPr lang="en-US" sz="2400" b="1" dirty="0">
              <a:latin typeface="Courier New" charset="0"/>
              <a:cs typeface="+mn-cs"/>
            </a:endParaRPr>
          </a:p>
        </p:txBody>
      </p:sp>
      <p:cxnSp>
        <p:nvCxnSpPr>
          <p:cNvPr id="82955" name="AutoShape 11"/>
          <p:cNvCxnSpPr>
            <a:cxnSpLocks noChangeShapeType="1"/>
            <a:stCxn id="82954" idx="3"/>
            <a:endCxn id="82957" idx="1"/>
          </p:cNvCxnSpPr>
          <p:nvPr/>
        </p:nvCxnSpPr>
        <p:spPr bwMode="auto">
          <a:xfrm flipV="1">
            <a:off x="3587071" y="3095626"/>
            <a:ext cx="1153205" cy="70232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2209800" y="4537076"/>
            <a:ext cx="7772400" cy="178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ia</a:t>
            </a:r>
            <a:r>
              <a:rPr lang="en-US" sz="2400" b="1" dirty="0">
                <a:latin typeface="Courier New" charset="0"/>
                <a:cs typeface="+mn-cs"/>
              </a:rPr>
              <a:t>[3] = 42;</a:t>
            </a:r>
          </a:p>
          <a:p>
            <a:pPr eaLnBrk="0" hangingPunct="0">
              <a:spcBef>
                <a:spcPct val="20000"/>
              </a:spcBef>
              <a:defRPr/>
            </a:pPr>
            <a:endParaRPr lang="en-US" sz="2400" b="1" dirty="0">
              <a:latin typeface="Courier New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Using pointer arithmetic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400" b="1" dirty="0">
                <a:latin typeface="Courier New" charset="0"/>
                <a:cs typeface="+mn-cs"/>
              </a:rPr>
              <a:t>*(</a:t>
            </a:r>
            <a:r>
              <a:rPr lang="en-US" sz="2400" b="1" dirty="0" err="1">
                <a:latin typeface="Courier New" charset="0"/>
                <a:cs typeface="+mn-cs"/>
              </a:rPr>
              <a:t>ia</a:t>
            </a:r>
            <a:r>
              <a:rPr lang="en-US" sz="2400" b="1" dirty="0">
                <a:latin typeface="Courier New" charset="0"/>
                <a:cs typeface="+mn-cs"/>
              </a:rPr>
              <a:t> + 3) = 42;</a:t>
            </a:r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4740276" y="28479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5327651" y="28479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5915026" y="28479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7093593" y="28479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6498584" y="28479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2400" b="1" dirty="0">
                <a:latin typeface="Courier New" charset="0"/>
                <a:cs typeface="+mn-cs"/>
              </a:rPr>
              <a:t>42</a:t>
            </a:r>
          </a:p>
        </p:txBody>
      </p: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7677151" y="28479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5126983" y="3814764"/>
            <a:ext cx="1290738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ia</a:t>
            </a:r>
            <a:r>
              <a:rPr lang="en-US" sz="2400" b="1" dirty="0">
                <a:latin typeface="Courier New" charset="0"/>
                <a:cs typeface="+mn-cs"/>
              </a:rPr>
              <a:t> + </a:t>
            </a:r>
            <a:r>
              <a:rPr lang="en-US" sz="2400" b="1" dirty="0">
                <a:latin typeface="Courier New" charset="0"/>
              </a:rPr>
              <a:t>3</a:t>
            </a:r>
            <a:endParaRPr lang="en-US" sz="2400" b="1" dirty="0">
              <a:latin typeface="Courier New" charset="0"/>
              <a:cs typeface="+mn-cs"/>
            </a:endParaRPr>
          </a:p>
        </p:txBody>
      </p:sp>
      <p:cxnSp>
        <p:nvCxnSpPr>
          <p:cNvPr id="20" name="AutoShape 11"/>
          <p:cNvCxnSpPr>
            <a:cxnSpLocks noChangeShapeType="1"/>
            <a:stCxn id="19" idx="3"/>
          </p:cNvCxnSpPr>
          <p:nvPr/>
        </p:nvCxnSpPr>
        <p:spPr bwMode="auto">
          <a:xfrm flipV="1">
            <a:off x="6417722" y="3343276"/>
            <a:ext cx="396775" cy="70232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561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Fun with C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3305504" y="1941287"/>
            <a:ext cx="7076747" cy="4735285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</a:rPr>
              <a:t>		</a:t>
            </a:r>
            <a:r>
              <a:rPr lang="en-US" sz="2800" b="1" dirty="0" err="1">
                <a:latin typeface="Courier New" charset="0"/>
              </a:rPr>
              <a:t>int</a:t>
            </a: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err="1">
                <a:latin typeface="Courier New" charset="0"/>
              </a:rPr>
              <a:t>ia</a:t>
            </a:r>
            <a:r>
              <a:rPr lang="en-US" sz="2800" b="1" dirty="0">
                <a:latin typeface="Courier New" charset="0"/>
              </a:rPr>
              <a:t>[6];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</a:rPr>
              <a:t>		</a:t>
            </a:r>
            <a:r>
              <a:rPr lang="en-US" sz="2800" b="1" dirty="0" err="1">
                <a:latin typeface="Courier New" charset="0"/>
              </a:rPr>
              <a:t>ia</a:t>
            </a:r>
            <a:r>
              <a:rPr lang="en-US" sz="2800" b="1" dirty="0">
                <a:latin typeface="Courier New" charset="0"/>
              </a:rPr>
              <a:t>[3] = 42;</a:t>
            </a: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is the same as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</a:rPr>
              <a:t>		*(</a:t>
            </a:r>
            <a:r>
              <a:rPr lang="en-US" sz="2800" b="1" dirty="0" err="1">
                <a:latin typeface="Courier New" charset="0"/>
              </a:rPr>
              <a:t>ia</a:t>
            </a:r>
            <a:r>
              <a:rPr lang="en-US" sz="2800" b="1" dirty="0">
                <a:latin typeface="Courier New" charset="0"/>
              </a:rPr>
              <a:t> + 3) = 42;</a:t>
            </a: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and since addition is commutative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</a:rPr>
              <a:t>		*(3 + </a:t>
            </a:r>
            <a:r>
              <a:rPr lang="en-US" sz="2800" b="1" dirty="0" err="1">
                <a:latin typeface="Courier New" charset="0"/>
              </a:rPr>
              <a:t>ia</a:t>
            </a:r>
            <a:r>
              <a:rPr lang="en-US" sz="2800" b="1" dirty="0">
                <a:latin typeface="Courier New" charset="0"/>
              </a:rPr>
              <a:t>) = 42;</a:t>
            </a: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would imply that 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</a:rPr>
              <a:t>		3[</a:t>
            </a:r>
            <a:r>
              <a:rPr lang="en-US" sz="2800" b="1" dirty="0" err="1">
                <a:latin typeface="Courier New" charset="0"/>
              </a:rPr>
              <a:t>ia</a:t>
            </a:r>
            <a:r>
              <a:rPr lang="en-US" sz="2800" b="1" dirty="0">
                <a:latin typeface="Courier New" charset="0"/>
              </a:rPr>
              <a:t>] = 42;</a:t>
            </a:r>
            <a:endParaRPr lang="en-US" sz="2800" dirty="0"/>
          </a:p>
          <a:p>
            <a:pPr marL="0" indent="0">
              <a:buNone/>
              <a:defRPr/>
            </a:pPr>
            <a:r>
              <a:rPr lang="en-US" sz="2800" dirty="0"/>
              <a:t>      should work.</a:t>
            </a:r>
          </a:p>
          <a:p>
            <a:pPr eaLnBrk="1" hangingPunct="1">
              <a:defRPr/>
            </a:pPr>
            <a:r>
              <a:rPr lang="en-US" sz="2800" dirty="0"/>
              <a:t>Does it? Is it a good idea?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7430409" y="4899026"/>
            <a:ext cx="3121367" cy="120032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buFontTx/>
              <a:buAutoNum type="arabicPeriod"/>
              <a:defRPr/>
            </a:pPr>
            <a:r>
              <a:rPr lang="en-US" sz="2400" dirty="0">
                <a:latin typeface="Comic Sans MS" charset="0"/>
                <a:cs typeface="+mn-cs"/>
              </a:rPr>
              <a:t>Works, bad idea</a:t>
            </a:r>
          </a:p>
          <a:p>
            <a:pPr eaLnBrk="0" hangingPunct="0">
              <a:buFontTx/>
              <a:buAutoNum type="arabicPeriod"/>
              <a:defRPr/>
            </a:pPr>
            <a:r>
              <a:rPr lang="en-US" sz="2400" dirty="0">
                <a:latin typeface="Comic Sans MS" charset="0"/>
                <a:cs typeface="+mn-cs"/>
              </a:rPr>
              <a:t>Works, good idea</a:t>
            </a:r>
          </a:p>
          <a:p>
            <a:pPr eaLnBrk="0" hangingPunct="0">
              <a:buFontTx/>
              <a:buAutoNum type="arabicPeriod"/>
              <a:defRPr/>
            </a:pPr>
            <a:r>
              <a:rPr lang="en-US" sz="2400" dirty="0">
                <a:latin typeface="Comic Sans MS" charset="0"/>
                <a:cs typeface="+mn-cs"/>
              </a:rPr>
              <a:t>Doesn't work</a:t>
            </a:r>
          </a:p>
        </p:txBody>
      </p:sp>
    </p:spTree>
    <p:extLst>
      <p:ext uri="{BB962C8B-B14F-4D97-AF65-F5344CB8AC3E}">
        <p14:creationId xmlns:p14="http://schemas.microsoft.com/office/powerpoint/2010/main" val="411546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Self Quiz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800" b="1" dirty="0">
                <a:latin typeface="Courier New" charset="0"/>
              </a:rPr>
              <a:t>#define MAX 6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800" b="1" dirty="0" err="1">
                <a:latin typeface="Courier New" charset="0"/>
              </a:rPr>
              <a:t>int</a:t>
            </a: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err="1">
                <a:latin typeface="Courier New" charset="0"/>
              </a:rPr>
              <a:t>ia</a:t>
            </a:r>
            <a:r>
              <a:rPr lang="en-US" sz="2800" b="1" dirty="0">
                <a:latin typeface="Courier New" charset="0"/>
              </a:rPr>
              <a:t>[MAX];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800" b="1" dirty="0" err="1">
                <a:latin typeface="Courier New" charset="0"/>
              </a:rPr>
              <a:t>int</a:t>
            </a:r>
            <a:r>
              <a:rPr lang="en-US" sz="2800" b="1" dirty="0">
                <a:latin typeface="Courier New" charset="0"/>
              </a:rPr>
              <a:t> *</a:t>
            </a:r>
            <a:r>
              <a:rPr lang="en-US" sz="2800" b="1" dirty="0" err="1">
                <a:latin typeface="Courier New" charset="0"/>
              </a:rPr>
              <a:t>ip</a:t>
            </a:r>
            <a:r>
              <a:rPr lang="en-US" sz="2800" b="1" dirty="0">
                <a:latin typeface="Courier New" charset="0"/>
              </a:rPr>
              <a:t>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800" b="1" dirty="0" err="1">
                <a:latin typeface="Courier New" charset="0"/>
              </a:rPr>
              <a:t>ip</a:t>
            </a:r>
            <a:r>
              <a:rPr lang="en-US" sz="2800" b="1" dirty="0">
                <a:latin typeface="Courier New" charset="0"/>
              </a:rPr>
              <a:t> = </a:t>
            </a:r>
            <a:r>
              <a:rPr lang="en-US" sz="2800" b="1" dirty="0" err="1">
                <a:latin typeface="Courier New" charset="0"/>
              </a:rPr>
              <a:t>ia</a:t>
            </a:r>
            <a:r>
              <a:rPr lang="en-US" sz="2800" b="1" dirty="0">
                <a:latin typeface="Courier New" charset="0"/>
              </a:rPr>
              <a:t>;      /* #1 */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800" b="1" dirty="0" err="1">
                <a:latin typeface="Courier New" charset="0"/>
              </a:rPr>
              <a:t>ia</a:t>
            </a:r>
            <a:r>
              <a:rPr lang="en-US" sz="2800" b="1" dirty="0">
                <a:latin typeface="Courier New" charset="0"/>
              </a:rPr>
              <a:t> = </a:t>
            </a:r>
            <a:r>
              <a:rPr lang="en-US" sz="2800" b="1" dirty="0" err="1">
                <a:latin typeface="Courier New" charset="0"/>
              </a:rPr>
              <a:t>ip</a:t>
            </a:r>
            <a:r>
              <a:rPr lang="en-US" sz="2800" b="1" dirty="0">
                <a:latin typeface="Courier New" charset="0"/>
              </a:rPr>
              <a:t>;      /* #2 */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800" b="1" dirty="0" err="1">
                <a:latin typeface="Courier New" charset="0"/>
              </a:rPr>
              <a:t>ip</a:t>
            </a:r>
            <a:r>
              <a:rPr lang="en-US" sz="2800" b="1" dirty="0">
                <a:latin typeface="Courier New" charset="0"/>
              </a:rPr>
              <a:t>[2] = 87;   /* #3 */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endParaRPr lang="en-US" sz="2800" b="1" dirty="0">
              <a:latin typeface="Courier New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800" b="1" dirty="0">
                <a:latin typeface="Courier New" charset="0"/>
              </a:rPr>
              <a:t>*</a:t>
            </a:r>
            <a:r>
              <a:rPr lang="en-US" sz="2800" b="1" dirty="0" err="1">
                <a:latin typeface="Courier New" charset="0"/>
              </a:rPr>
              <a:t>ip</a:t>
            </a:r>
            <a:r>
              <a:rPr lang="en-US" sz="2800" b="1" dirty="0">
                <a:latin typeface="Courier New" charset="0"/>
              </a:rPr>
              <a:t> 		</a:t>
            </a:r>
            <a:r>
              <a:rPr lang="en-US" sz="2800" dirty="0">
                <a:solidFill>
                  <a:srgbClr val="C0504D"/>
                </a:solidFill>
                <a:latin typeface="Comic Sans MS"/>
                <a:cs typeface="Comic Sans MS"/>
              </a:rPr>
              <a:t>Points to what?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endParaRPr lang="en-US" sz="2800" dirty="0">
              <a:latin typeface="Comic Sans MS"/>
              <a:cs typeface="Comic Sans MS"/>
            </a:endParaRP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800" b="1" dirty="0" err="1">
                <a:latin typeface="Courier New" charset="0"/>
              </a:rPr>
              <a:t>ip</a:t>
            </a:r>
            <a:r>
              <a:rPr lang="en-US" sz="2800" b="1" dirty="0">
                <a:latin typeface="Courier New" charset="0"/>
              </a:rPr>
              <a:t>++; 	</a:t>
            </a:r>
            <a:r>
              <a:rPr lang="en-US" sz="2800" dirty="0">
                <a:solidFill>
                  <a:srgbClr val="C0504D"/>
                </a:solidFill>
                <a:latin typeface="Comic Sans MS"/>
                <a:cs typeface="Comic Sans MS"/>
              </a:rPr>
              <a:t>Adds how much to IP?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endParaRPr lang="en-US" sz="2800" b="1" dirty="0">
              <a:latin typeface="Courier New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800" b="1" dirty="0">
                <a:latin typeface="Courier New" charset="0"/>
              </a:rPr>
              <a:t>*</a:t>
            </a:r>
            <a:r>
              <a:rPr lang="en-US" sz="2800" b="1" dirty="0" err="1">
                <a:latin typeface="Courier New" charset="0"/>
              </a:rPr>
              <a:t>ip</a:t>
            </a:r>
            <a:r>
              <a:rPr lang="en-US" sz="2800" b="1" dirty="0">
                <a:latin typeface="Courier New" charset="0"/>
              </a:rPr>
              <a:t> 		</a:t>
            </a:r>
            <a:r>
              <a:rPr lang="en-US" sz="2800" dirty="0">
                <a:solidFill>
                  <a:schemeClr val="accent2"/>
                </a:solidFill>
                <a:latin typeface="Comic Sans MS"/>
                <a:cs typeface="Comic Sans MS"/>
              </a:rPr>
              <a:t>Now refers to what?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endParaRPr lang="en-US" sz="2800" b="1" dirty="0">
              <a:solidFill>
                <a:schemeClr val="bg1"/>
              </a:solidFill>
              <a:latin typeface="Courier New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endParaRPr lang="en-US" sz="2800" b="1" dirty="0">
              <a:latin typeface="Courier New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endParaRPr lang="en-US" sz="2800" b="1" dirty="0">
              <a:latin typeface="Courier New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endParaRPr lang="en-US" sz="2800" b="1" dirty="0">
              <a:latin typeface="Courier New" charset="0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6966317" y="2528571"/>
            <a:ext cx="309802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2"/>
                </a:solidFill>
                <a:latin typeface="Comic Sans MS" charset="0"/>
                <a:cs typeface="+mn-cs"/>
              </a:rPr>
              <a:t>Which one is illegal?</a:t>
            </a:r>
          </a:p>
        </p:txBody>
      </p:sp>
    </p:spTree>
    <p:extLst>
      <p:ext uri="{BB962C8B-B14F-4D97-AF65-F5344CB8AC3E}">
        <p14:creationId xmlns:p14="http://schemas.microsoft.com/office/powerpoint/2010/main" val="342527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Self Quiz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800" b="1" dirty="0">
                <a:latin typeface="Courier New" charset="0"/>
              </a:rPr>
              <a:t>#define MAX 6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800" b="1" dirty="0" err="1">
                <a:latin typeface="Courier New" charset="0"/>
              </a:rPr>
              <a:t>int</a:t>
            </a: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err="1">
                <a:latin typeface="Courier New" charset="0"/>
              </a:rPr>
              <a:t>ia</a:t>
            </a:r>
            <a:r>
              <a:rPr lang="en-US" sz="2800" b="1" dirty="0">
                <a:latin typeface="Courier New" charset="0"/>
              </a:rPr>
              <a:t>[MAX];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800" b="1" dirty="0" err="1">
                <a:latin typeface="Courier New" charset="0"/>
              </a:rPr>
              <a:t>int</a:t>
            </a:r>
            <a:r>
              <a:rPr lang="en-US" sz="2800" b="1" dirty="0">
                <a:latin typeface="Courier New" charset="0"/>
              </a:rPr>
              <a:t> *</a:t>
            </a:r>
            <a:r>
              <a:rPr lang="en-US" sz="2800" b="1" dirty="0" err="1">
                <a:latin typeface="Courier New" charset="0"/>
              </a:rPr>
              <a:t>ip</a:t>
            </a:r>
            <a:r>
              <a:rPr lang="en-US" sz="2800" b="1" dirty="0">
                <a:latin typeface="Courier New" charset="0"/>
              </a:rPr>
              <a:t>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800" b="1" dirty="0" err="1">
                <a:latin typeface="Courier New" charset="0"/>
              </a:rPr>
              <a:t>ip</a:t>
            </a:r>
            <a:r>
              <a:rPr lang="en-US" sz="2800" b="1" dirty="0">
                <a:latin typeface="Courier New" charset="0"/>
              </a:rPr>
              <a:t> = </a:t>
            </a:r>
            <a:r>
              <a:rPr lang="en-US" sz="2800" b="1" dirty="0" err="1">
                <a:latin typeface="Courier New" charset="0"/>
              </a:rPr>
              <a:t>ia</a:t>
            </a:r>
            <a:r>
              <a:rPr lang="en-US" sz="2800" b="1" dirty="0">
                <a:latin typeface="Courier New" charset="0"/>
              </a:rPr>
              <a:t>;      /* #1 */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800" b="1" strike="sngStrike" dirty="0" err="1">
                <a:latin typeface="Courier New" charset="0"/>
              </a:rPr>
              <a:t>ia</a:t>
            </a:r>
            <a:r>
              <a:rPr lang="en-US" sz="2800" b="1" strike="sngStrike" dirty="0">
                <a:latin typeface="Courier New" charset="0"/>
              </a:rPr>
              <a:t> = </a:t>
            </a:r>
            <a:r>
              <a:rPr lang="en-US" sz="2800" b="1" strike="sngStrike" dirty="0" err="1">
                <a:latin typeface="Courier New" charset="0"/>
              </a:rPr>
              <a:t>ip</a:t>
            </a:r>
            <a:r>
              <a:rPr lang="en-US" sz="2800" b="1" strike="sngStrike" dirty="0">
                <a:latin typeface="Courier New" charset="0"/>
              </a:rPr>
              <a:t>;      /* #2 */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800" b="1" dirty="0" err="1">
                <a:latin typeface="Courier New" charset="0"/>
              </a:rPr>
              <a:t>ip</a:t>
            </a:r>
            <a:r>
              <a:rPr lang="en-US" sz="2800" b="1" dirty="0">
                <a:latin typeface="Courier New" charset="0"/>
              </a:rPr>
              <a:t>[2] = 87;   /* #3 */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endParaRPr lang="en-US" sz="2800" b="1" dirty="0">
              <a:latin typeface="Courier New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800" b="1" dirty="0">
                <a:latin typeface="Courier New" charset="0"/>
              </a:rPr>
              <a:t>*</a:t>
            </a:r>
            <a:r>
              <a:rPr lang="en-US" sz="2800" b="1" dirty="0" err="1">
                <a:latin typeface="Courier New" charset="0"/>
              </a:rPr>
              <a:t>ip</a:t>
            </a:r>
            <a:r>
              <a:rPr lang="en-US" sz="2800" b="1" dirty="0">
                <a:latin typeface="Courier New" charset="0"/>
              </a:rPr>
              <a:t> 		</a:t>
            </a:r>
            <a:r>
              <a:rPr lang="en-US" sz="2800" dirty="0">
                <a:solidFill>
                  <a:srgbClr val="C0504D"/>
                </a:solidFill>
                <a:latin typeface="Comic Sans MS"/>
                <a:cs typeface="Comic Sans MS"/>
              </a:rPr>
              <a:t>Points to what?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800" dirty="0">
                <a:latin typeface="Comic Sans MS"/>
                <a:cs typeface="Comic Sans MS"/>
              </a:rPr>
              <a:t>			</a:t>
            </a:r>
            <a:r>
              <a:rPr lang="en-US" sz="2800" b="1" dirty="0" err="1">
                <a:latin typeface="Courier New"/>
                <a:cs typeface="Courier New"/>
              </a:rPr>
              <a:t>ia</a:t>
            </a:r>
            <a:r>
              <a:rPr lang="en-US" sz="2800" b="1" dirty="0">
                <a:latin typeface="Courier New"/>
                <a:cs typeface="Courier New"/>
              </a:rPr>
              <a:t>[0]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800" b="1" dirty="0" err="1">
                <a:latin typeface="Courier New" charset="0"/>
              </a:rPr>
              <a:t>ip</a:t>
            </a:r>
            <a:r>
              <a:rPr lang="en-US" sz="2800" b="1" dirty="0">
                <a:latin typeface="Courier New" charset="0"/>
              </a:rPr>
              <a:t>++; 	</a:t>
            </a:r>
            <a:r>
              <a:rPr lang="en-US" sz="2800" dirty="0">
                <a:solidFill>
                  <a:srgbClr val="C0504D"/>
                </a:solidFill>
                <a:latin typeface="Comic Sans MS"/>
                <a:cs typeface="Comic Sans MS"/>
              </a:rPr>
              <a:t>Adds how much to IP?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800" b="1" dirty="0">
                <a:latin typeface="Courier New" charset="0"/>
              </a:rPr>
              <a:t>			</a:t>
            </a:r>
            <a:r>
              <a:rPr lang="en-US" sz="2800" b="1" dirty="0" err="1">
                <a:latin typeface="Courier New" charset="0"/>
              </a:rPr>
              <a:t>sizeof</a:t>
            </a:r>
            <a:r>
              <a:rPr lang="en-US" sz="2800" b="1" dirty="0">
                <a:latin typeface="Courier New" charset="0"/>
              </a:rPr>
              <a:t>(</a:t>
            </a:r>
            <a:r>
              <a:rPr lang="en-US" sz="2800" b="1" dirty="0" err="1">
                <a:latin typeface="Courier New" charset="0"/>
              </a:rPr>
              <a:t>int</a:t>
            </a:r>
            <a:r>
              <a:rPr lang="en-US" sz="2800" b="1" dirty="0">
                <a:latin typeface="Courier New" charset="0"/>
              </a:rPr>
              <a:t>)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800" b="1" dirty="0">
                <a:latin typeface="Courier New" charset="0"/>
              </a:rPr>
              <a:t>*</a:t>
            </a:r>
            <a:r>
              <a:rPr lang="en-US" sz="2800" b="1" dirty="0" err="1">
                <a:latin typeface="Courier New" charset="0"/>
              </a:rPr>
              <a:t>ip</a:t>
            </a:r>
            <a:r>
              <a:rPr lang="en-US" sz="2800" b="1" dirty="0">
                <a:latin typeface="Courier New" charset="0"/>
              </a:rPr>
              <a:t> 		</a:t>
            </a:r>
            <a:r>
              <a:rPr lang="en-US" sz="2800" dirty="0">
                <a:solidFill>
                  <a:schemeClr val="accent2"/>
                </a:solidFill>
                <a:latin typeface="Comic Sans MS"/>
                <a:cs typeface="Comic Sans MS"/>
              </a:rPr>
              <a:t>Now refers to what?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sz="2800" b="1" dirty="0">
                <a:solidFill>
                  <a:schemeClr val="bg1"/>
                </a:solidFill>
                <a:latin typeface="Courier New" charset="0"/>
              </a:rPr>
              <a:t>.			</a:t>
            </a:r>
            <a:r>
              <a:rPr lang="en-US" sz="2800" b="1" dirty="0" err="1">
                <a:latin typeface="Courier New" charset="0"/>
              </a:rPr>
              <a:t>ia</a:t>
            </a:r>
            <a:r>
              <a:rPr lang="en-US" sz="2800" b="1" dirty="0">
                <a:latin typeface="Courier New" charset="0"/>
              </a:rPr>
              <a:t>[1]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endParaRPr lang="en-US" sz="2800" b="1" dirty="0">
              <a:latin typeface="Courier New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endParaRPr lang="en-US" sz="2800" b="1" dirty="0">
              <a:latin typeface="Courier New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endParaRPr lang="en-US" sz="2800" b="1" dirty="0">
              <a:latin typeface="Courier New" charset="0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7025691" y="2384880"/>
            <a:ext cx="309802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2"/>
                </a:solidFill>
                <a:latin typeface="Comic Sans MS" charset="0"/>
                <a:cs typeface="+mn-cs"/>
              </a:rPr>
              <a:t>Which one is illegal?</a:t>
            </a:r>
          </a:p>
        </p:txBody>
      </p:sp>
    </p:spTree>
    <p:extLst>
      <p:ext uri="{BB962C8B-B14F-4D97-AF65-F5344CB8AC3E}">
        <p14:creationId xmlns:p14="http://schemas.microsoft.com/office/powerpoint/2010/main" val="389506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21850A-CFBA-C044-AD71-B5D1908C6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339" y="3801291"/>
            <a:ext cx="8776366" cy="2751908"/>
          </a:xfrm>
        </p:spPr>
        <p:txBody>
          <a:bodyPr/>
          <a:lstStyle/>
          <a:p>
            <a:r>
              <a:rPr lang="en-US" dirty="0" err="1"/>
              <a:t>fpp</a:t>
            </a:r>
            <a:r>
              <a:rPr lang="en-US" dirty="0"/>
              <a:t> = </a:t>
            </a:r>
            <a:r>
              <a:rPr lang="en-US" dirty="0" err="1"/>
              <a:t>fpa</a:t>
            </a:r>
            <a:r>
              <a:rPr lang="en-US" dirty="0"/>
              <a:t>;</a:t>
            </a:r>
          </a:p>
          <a:p>
            <a:r>
              <a:rPr lang="en-US" dirty="0" err="1"/>
              <a:t>fpp</a:t>
            </a:r>
            <a:r>
              <a:rPr lang="en-US" dirty="0"/>
              <a:t> = &amp;</a:t>
            </a:r>
            <a:r>
              <a:rPr lang="en-US" dirty="0" err="1"/>
              <a:t>fpa</a:t>
            </a:r>
            <a:r>
              <a:rPr lang="en-US" dirty="0"/>
              <a:t>[3];</a:t>
            </a:r>
          </a:p>
          <a:p>
            <a:r>
              <a:rPr lang="en-US" dirty="0" err="1"/>
              <a:t>fpa</a:t>
            </a:r>
            <a:r>
              <a:rPr lang="en-US" dirty="0"/>
              <a:t> = </a:t>
            </a:r>
            <a:r>
              <a:rPr lang="en-US" dirty="0" err="1"/>
              <a:t>fpp</a:t>
            </a:r>
            <a:r>
              <a:rPr lang="en-US" dirty="0"/>
              <a:t> + 3;</a:t>
            </a:r>
          </a:p>
          <a:p>
            <a:r>
              <a:rPr lang="en-US" dirty="0" err="1"/>
              <a:t>fpa</a:t>
            </a:r>
            <a:r>
              <a:rPr lang="en-US" dirty="0"/>
              <a:t>[2] = *(</a:t>
            </a:r>
            <a:r>
              <a:rPr lang="en-US" dirty="0" err="1"/>
              <a:t>fpp</a:t>
            </a:r>
            <a:r>
              <a:rPr lang="en-US" dirty="0"/>
              <a:t> + 3);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CDB7AD-E510-F448-A67A-7E355AD7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D0493B-114D-4243-A8DF-14AB02383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6800" y="1905000"/>
            <a:ext cx="8814905" cy="17395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have the definitions</a:t>
            </a:r>
            <a:br>
              <a:rPr lang="en-US" dirty="0"/>
            </a:br>
            <a:r>
              <a:rPr lang="en-US" dirty="0"/>
              <a:t>	double </a:t>
            </a:r>
            <a:r>
              <a:rPr lang="en-US" dirty="0" err="1"/>
              <a:t>fpa</a:t>
            </a:r>
            <a:r>
              <a:rPr lang="en-US" dirty="0"/>
              <a:t>[100];</a:t>
            </a:r>
            <a:br>
              <a:rPr lang="en-US" dirty="0"/>
            </a:br>
            <a:r>
              <a:rPr lang="en-US" dirty="0"/>
              <a:t>	double *</a:t>
            </a:r>
            <a:r>
              <a:rPr lang="en-US" dirty="0" err="1"/>
              <a:t>fpp</a:t>
            </a:r>
            <a:r>
              <a:rPr lang="en-US" dirty="0"/>
              <a:t>;</a:t>
            </a:r>
          </a:p>
          <a:p>
            <a:r>
              <a:rPr lang="en-US" dirty="0"/>
              <a:t>Which of these statements is not legal?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0116A9EE-B94A-064A-89ED-9CE630C44A44}"/>
              </a:ext>
            </a:extLst>
          </p:cNvPr>
          <p:cNvSpPr/>
          <p:nvPr/>
        </p:nvSpPr>
        <p:spPr>
          <a:xfrm>
            <a:off x="5434149" y="5146766"/>
            <a:ext cx="862148" cy="39406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3FABF6-A038-4D88-9A0F-6DB0AAC37733}"/>
              </a:ext>
            </a:extLst>
          </p:cNvPr>
          <p:cNvSpPr txBox="1"/>
          <p:nvPr/>
        </p:nvSpPr>
        <p:spPr>
          <a:xfrm>
            <a:off x="6763521" y="6155956"/>
            <a:ext cx="35625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Calibri"/>
                <a:ea typeface="ＭＳ Ｐゴシック"/>
              </a:rPr>
              <a:t>Today’s number is 16,024</a:t>
            </a:r>
            <a:endParaRPr lang="en-US" sz="2400" dirty="0">
              <a:ea typeface="ＭＳ Ｐゴシック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60079-2E0E-4186-A1EE-D3CBF1CE4E36}"/>
              </a:ext>
            </a:extLst>
          </p:cNvPr>
          <p:cNvSpPr txBox="1"/>
          <p:nvPr/>
        </p:nvSpPr>
        <p:spPr>
          <a:xfrm>
            <a:off x="9320139" y="63406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solidFill>
                  <a:srgbClr val="262626"/>
                </a:solidFill>
                <a:latin typeface="Calibri"/>
                <a:ea typeface="ＭＳ Ｐゴシック"/>
              </a:rPr>
              <a:t>40</a:t>
            </a:r>
            <a:endParaRPr lang="en-US" dirty="0">
              <a:solidFill>
                <a:srgbClr val="26262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22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>
                <a:cs typeface="+mj-cs"/>
              </a:rPr>
              <a:t>Memory Layout</a:t>
            </a:r>
          </a:p>
        </p:txBody>
      </p:sp>
      <p:sp>
        <p:nvSpPr>
          <p:cNvPr id="112645" name="Rectangle 5"/>
          <p:cNvSpPr>
            <a:spLocks noGrp="1" noChangeArrowheads="1"/>
          </p:cNvSpPr>
          <p:nvPr>
            <p:ph idx="1"/>
          </p:nvPr>
        </p:nvSpPr>
        <p:spPr>
          <a:xfrm>
            <a:off x="1341784" y="1385889"/>
            <a:ext cx="5037618" cy="489677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The traditional C executable has 3 segments: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558ED5"/>
                </a:solidFill>
              </a:rPr>
              <a:t>Text </a:t>
            </a:r>
          </a:p>
          <a:p>
            <a:pPr lvl="2" eaLnBrk="1" hangingPunct="1">
              <a:defRPr/>
            </a:pPr>
            <a:r>
              <a:rPr lang="en-US" dirty="0"/>
              <a:t>Program code (</a:t>
            </a:r>
            <a:r>
              <a:rPr lang="en-US" dirty="0" err="1"/>
              <a:t>unmodifiable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Constant data (maybe)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558ED5"/>
                </a:solidFill>
              </a:rPr>
              <a:t>Data</a:t>
            </a:r>
          </a:p>
          <a:p>
            <a:pPr lvl="2" eaLnBrk="1" hangingPunct="1">
              <a:defRPr/>
            </a:pPr>
            <a:r>
              <a:rPr lang="en-US" dirty="0"/>
              <a:t>Constant data (maybe)</a:t>
            </a:r>
          </a:p>
          <a:p>
            <a:pPr lvl="2" eaLnBrk="1" hangingPunct="1">
              <a:defRPr/>
            </a:pPr>
            <a:r>
              <a:rPr lang="en-US" dirty="0"/>
              <a:t>Initialized variables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558ED5"/>
                </a:solidFill>
              </a:rPr>
              <a:t>BSS</a:t>
            </a:r>
          </a:p>
          <a:p>
            <a:pPr lvl="2" eaLnBrk="1" hangingPunct="1">
              <a:defRPr/>
            </a:pPr>
            <a:r>
              <a:rPr lang="en-US" dirty="0"/>
              <a:t>Uninitialized static data</a:t>
            </a:r>
          </a:p>
          <a:p>
            <a:pPr lvl="2" eaLnBrk="1" hangingPunct="1">
              <a:defRPr/>
            </a:pPr>
            <a:r>
              <a:rPr lang="en-US" dirty="0"/>
              <a:t>From “Block Starting with Symbol”</a:t>
            </a:r>
          </a:p>
          <a:p>
            <a:pPr lvl="2" eaLnBrk="1" hangingPunct="1">
              <a:defRPr/>
            </a:pPr>
            <a:r>
              <a:rPr lang="en-US" dirty="0"/>
              <a:t>(in other words, .</a:t>
            </a:r>
            <a:r>
              <a:rPr lang="en-US" dirty="0" err="1"/>
              <a:t>blkw</a:t>
            </a:r>
            <a:r>
              <a:rPr lang="en-US" dirty="0"/>
              <a:t> from LC-3)</a:t>
            </a:r>
          </a:p>
        </p:txBody>
      </p:sp>
      <p:sp>
        <p:nvSpPr>
          <p:cNvPr id="112650" name="Text Box 10"/>
          <p:cNvSpPr txBox="1">
            <a:spLocks noChangeArrowheads="1"/>
          </p:cNvSpPr>
          <p:nvPr/>
        </p:nvSpPr>
        <p:spPr bwMode="auto">
          <a:xfrm>
            <a:off x="7610360" y="5467350"/>
            <a:ext cx="2819400" cy="95885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defRPr/>
            </a:pPr>
            <a:r>
              <a:rPr lang="en-US" sz="2400">
                <a:latin typeface="Comic Sans MS" charset="0"/>
                <a:cs typeface="+mn-cs"/>
              </a:rPr>
              <a:t>Stack</a:t>
            </a:r>
          </a:p>
        </p:txBody>
      </p:sp>
      <p:sp>
        <p:nvSpPr>
          <p:cNvPr id="112651" name="Line 11"/>
          <p:cNvSpPr>
            <a:spLocks noChangeShapeType="1"/>
          </p:cNvSpPr>
          <p:nvPr/>
        </p:nvSpPr>
        <p:spPr bwMode="auto">
          <a:xfrm flipV="1">
            <a:off x="8754948" y="4953000"/>
            <a:ext cx="0" cy="5143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7610360" y="742950"/>
            <a:ext cx="2819400" cy="5683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7610360" y="742951"/>
            <a:ext cx="2819400" cy="8048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defRPr/>
            </a:pPr>
            <a:r>
              <a:rPr lang="en-US" sz="2400">
                <a:latin typeface="Comic Sans MS" charset="0"/>
                <a:cs typeface="+mn-cs"/>
              </a:rPr>
              <a:t>Code</a:t>
            </a:r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7610360" y="1547813"/>
            <a:ext cx="28194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defRPr/>
            </a:pPr>
            <a:r>
              <a:rPr lang="en-US" sz="2400" dirty="0">
                <a:latin typeface="Comic Sans MS" charset="0"/>
                <a:cs typeface="+mn-cs"/>
              </a:rPr>
              <a:t>Constant Data</a:t>
            </a:r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7610360" y="2800351"/>
            <a:ext cx="2819400" cy="773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defRPr/>
            </a:pPr>
            <a:r>
              <a:rPr lang="en-US" sz="2400" dirty="0">
                <a:latin typeface="Comic Sans MS" charset="0"/>
                <a:cs typeface="+mn-cs"/>
              </a:rPr>
              <a:t>Uninitialized Data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7610360" y="3573463"/>
            <a:ext cx="2819400" cy="6096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defRPr/>
            </a:pPr>
            <a:r>
              <a:rPr lang="en-US" sz="2400">
                <a:latin typeface="Comic Sans MS" charset="0"/>
                <a:cs typeface="+mn-cs"/>
              </a:rPr>
              <a:t>Heap</a:t>
            </a:r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>
            <a:off x="8754948" y="4181475"/>
            <a:ext cx="0" cy="5143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610360" y="2157414"/>
            <a:ext cx="2819400" cy="6429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defRPr/>
            </a:pPr>
            <a:r>
              <a:rPr lang="en-US" sz="2400" dirty="0">
                <a:latin typeface="Comic Sans MS" charset="0"/>
                <a:cs typeface="+mn-cs"/>
              </a:rPr>
              <a:t>Initialized Data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7000760" y="2800351"/>
            <a:ext cx="609600" cy="773113"/>
          </a:xfrm>
          <a:prstGeom prst="lef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>
              <a:solidFill>
                <a:srgbClr val="558ED5"/>
              </a:solidFill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7022656" y="742951"/>
            <a:ext cx="533400" cy="1414463"/>
          </a:xfrm>
          <a:prstGeom prst="leftBrace">
            <a:avLst>
              <a:gd name="adj1" fmla="val 8333"/>
              <a:gd name="adj2" fmla="val 504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7000760" y="2217738"/>
            <a:ext cx="609600" cy="582612"/>
          </a:xfrm>
          <a:prstGeom prst="leftBrace">
            <a:avLst>
              <a:gd name="adj1" fmla="val 8333"/>
              <a:gd name="adj2" fmla="val 48569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35" name="TextBox 2"/>
          <p:cNvSpPr txBox="1">
            <a:spLocks noChangeArrowheads="1"/>
          </p:cNvSpPr>
          <p:nvPr/>
        </p:nvSpPr>
        <p:spPr bwMode="auto">
          <a:xfrm>
            <a:off x="6315390" y="1252212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Text</a:t>
            </a:r>
          </a:p>
        </p:txBody>
      </p:sp>
      <p:sp>
        <p:nvSpPr>
          <p:cNvPr id="5136" name="TextBox 19"/>
          <p:cNvSpPr txBox="1">
            <a:spLocks noChangeArrowheads="1"/>
          </p:cNvSpPr>
          <p:nvPr/>
        </p:nvSpPr>
        <p:spPr bwMode="auto">
          <a:xfrm>
            <a:off x="6315390" y="2280747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  <p:sp>
        <p:nvSpPr>
          <p:cNvPr id="5137" name="TextBox 20"/>
          <p:cNvSpPr txBox="1">
            <a:spLocks noChangeArrowheads="1"/>
          </p:cNvSpPr>
          <p:nvPr/>
        </p:nvSpPr>
        <p:spPr bwMode="auto">
          <a:xfrm>
            <a:off x="6318345" y="2984023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rgbClr val="558ED5"/>
                </a:solidFill>
              </a:rPr>
              <a:t>BSS</a:t>
            </a:r>
          </a:p>
        </p:txBody>
      </p:sp>
      <p:sp>
        <p:nvSpPr>
          <p:cNvPr id="5138" name="Rectangle 3"/>
          <p:cNvSpPr>
            <a:spLocks noChangeArrowheads="1"/>
          </p:cNvSpPr>
          <p:nvPr/>
        </p:nvSpPr>
        <p:spPr bwMode="auto">
          <a:xfrm>
            <a:off x="6579711" y="558800"/>
            <a:ext cx="813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x0000</a:t>
            </a:r>
          </a:p>
        </p:txBody>
      </p:sp>
      <p:sp>
        <p:nvSpPr>
          <p:cNvPr id="5139" name="Rectangle 4"/>
          <p:cNvSpPr>
            <a:spLocks noChangeArrowheads="1"/>
          </p:cNvSpPr>
          <p:nvPr/>
        </p:nvSpPr>
        <p:spPr bwMode="auto">
          <a:xfrm>
            <a:off x="6554063" y="6242050"/>
            <a:ext cx="864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xFFFF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6087232" y="2217738"/>
            <a:ext cx="609600" cy="420211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6203991" y="4143748"/>
            <a:ext cx="12317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rgbClr val="FF0000"/>
                </a:solidFill>
              </a:rPr>
              <a:t>Alterable Data</a:t>
            </a:r>
          </a:p>
        </p:txBody>
      </p:sp>
    </p:spTree>
    <p:extLst>
      <p:ext uri="{BB962C8B-B14F-4D97-AF65-F5344CB8AC3E}">
        <p14:creationId xmlns:p14="http://schemas.microsoft.com/office/powerpoint/2010/main" val="9213514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More pointer arithmetic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33551" y="1748972"/>
            <a:ext cx="4602163" cy="1816100"/>
          </a:xfrm>
          <a:solidFill>
            <a:srgbClr val="EAEAEA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</a:rPr>
              <a:t>int i;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</a:rPr>
              <a:t>int ia[MAX];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</a:rPr>
              <a:t>for(i = 0; i &lt; MAX; i++)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</a:rPr>
              <a:t>	ia[i] = 0;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210051" y="3190422"/>
            <a:ext cx="6253163" cy="2222500"/>
          </a:xfrm>
          <a:solidFill>
            <a:srgbClr val="EAEAEA"/>
          </a:solidFill>
          <a:ln cap="flat">
            <a:solidFill>
              <a:schemeClr val="tx2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2400" b="1" dirty="0" err="1">
                <a:latin typeface="Courier New" charset="0"/>
              </a:rPr>
              <a:t>int</a:t>
            </a:r>
            <a:r>
              <a:rPr lang="en-US" sz="2400" b="1" dirty="0">
                <a:latin typeface="Courier New" charset="0"/>
              </a:rPr>
              <a:t> *</a:t>
            </a:r>
            <a:r>
              <a:rPr lang="en-US" sz="2400" b="1" dirty="0" err="1">
                <a:latin typeface="Courier New" charset="0"/>
              </a:rPr>
              <a:t>ip</a:t>
            </a:r>
            <a:r>
              <a:rPr lang="en-US" sz="2400" b="1" dirty="0">
                <a:latin typeface="Courier New" charset="0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 err="1">
                <a:latin typeface="Courier New" charset="0"/>
              </a:rPr>
              <a:t>int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>
                <a:latin typeface="Courier New" charset="0"/>
              </a:rPr>
              <a:t>ia</a:t>
            </a:r>
            <a:r>
              <a:rPr lang="en-US" sz="2400" b="1" dirty="0">
                <a:latin typeface="Courier New" charset="0"/>
              </a:rPr>
              <a:t>[MAX];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>
                <a:latin typeface="Courier New" charset="0"/>
              </a:rPr>
              <a:t>for(</a:t>
            </a:r>
            <a:r>
              <a:rPr lang="en-US" sz="2400" b="1" dirty="0" err="1">
                <a:latin typeface="Courier New" charset="0"/>
              </a:rPr>
              <a:t>ip</a:t>
            </a:r>
            <a:r>
              <a:rPr lang="en-US" sz="2400" b="1" dirty="0">
                <a:latin typeface="Courier New" charset="0"/>
              </a:rPr>
              <a:t> = </a:t>
            </a:r>
            <a:r>
              <a:rPr lang="en-US" sz="2400" b="1" dirty="0" err="1">
                <a:latin typeface="Courier New" charset="0"/>
              </a:rPr>
              <a:t>ia</a:t>
            </a:r>
            <a:r>
              <a:rPr lang="en-US" sz="2400" b="1" dirty="0">
                <a:latin typeface="Courier New" charset="0"/>
              </a:rPr>
              <a:t>; </a:t>
            </a:r>
            <a:r>
              <a:rPr lang="en-US" sz="2400" b="1" dirty="0" err="1">
                <a:latin typeface="Courier New" charset="0"/>
              </a:rPr>
              <a:t>ip</a:t>
            </a:r>
            <a:r>
              <a:rPr lang="en-US" sz="2400" b="1" dirty="0">
                <a:latin typeface="Courier New" charset="0"/>
              </a:rPr>
              <a:t> &lt; </a:t>
            </a:r>
            <a:r>
              <a:rPr lang="en-US" sz="2400" b="1" dirty="0" err="1">
                <a:latin typeface="Courier New" charset="0"/>
              </a:rPr>
              <a:t>ia</a:t>
            </a:r>
            <a:r>
              <a:rPr lang="en-US" sz="2400" b="1" dirty="0">
                <a:latin typeface="Courier New" charset="0"/>
              </a:rPr>
              <a:t> + MAX; </a:t>
            </a:r>
            <a:r>
              <a:rPr lang="en-US" sz="2400" b="1" dirty="0" err="1">
                <a:latin typeface="Courier New" charset="0"/>
              </a:rPr>
              <a:t>ip</a:t>
            </a:r>
            <a:r>
              <a:rPr lang="en-US" sz="2400" b="1" dirty="0">
                <a:latin typeface="Courier New" charset="0"/>
              </a:rPr>
              <a:t>++)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>
                <a:latin typeface="Courier New" charset="0"/>
              </a:rPr>
              <a:t>	*</a:t>
            </a:r>
            <a:r>
              <a:rPr lang="en-US" sz="2400" b="1" dirty="0" err="1">
                <a:latin typeface="Courier New" charset="0"/>
              </a:rPr>
              <a:t>ip</a:t>
            </a:r>
            <a:r>
              <a:rPr lang="en-US" sz="2400" b="1" dirty="0">
                <a:latin typeface="Courier New" charset="0"/>
              </a:rPr>
              <a:t> = 0;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606676" y="5730422"/>
            <a:ext cx="75342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400" dirty="0">
                <a:cs typeface="+mn-cs"/>
              </a:rPr>
              <a:t>Sometimes pointer arithmetic is faster than subscripting, but these days the optimizer will unroll the multiplication, so it rarely matters!</a:t>
            </a:r>
          </a:p>
        </p:txBody>
      </p:sp>
      <p:grpSp>
        <p:nvGrpSpPr>
          <p:cNvPr id="88070" name="Group 6"/>
          <p:cNvGrpSpPr>
            <a:grpSpLocks/>
          </p:cNvGrpSpPr>
          <p:nvPr/>
        </p:nvGrpSpPr>
        <p:grpSpPr bwMode="auto">
          <a:xfrm>
            <a:off x="1935162" y="2023610"/>
            <a:ext cx="7648576" cy="3773490"/>
            <a:chOff x="259" y="1229"/>
            <a:chExt cx="4818" cy="2377"/>
          </a:xfrm>
        </p:grpSpPr>
        <p:sp>
          <p:nvSpPr>
            <p:cNvPr id="88071" name="AutoShape 7"/>
            <p:cNvSpPr>
              <a:spLocks noChangeArrowheads="1"/>
            </p:cNvSpPr>
            <p:nvPr/>
          </p:nvSpPr>
          <p:spPr bwMode="auto">
            <a:xfrm rot="19589909">
              <a:off x="2336" y="1229"/>
              <a:ext cx="920" cy="578"/>
            </a:xfrm>
            <a:prstGeom prst="leftArrow">
              <a:avLst>
                <a:gd name="adj1" fmla="val 50000"/>
                <a:gd name="adj2" fmla="val 426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2400" dirty="0">
                  <a:solidFill>
                    <a:srgbClr val="FFFFFF"/>
                  </a:solidFill>
                  <a:cs typeface="+mn-cs"/>
                </a:rPr>
                <a:t>addition</a:t>
              </a:r>
            </a:p>
          </p:txBody>
        </p:sp>
        <p:sp>
          <p:nvSpPr>
            <p:cNvPr id="88072" name="AutoShape 8"/>
            <p:cNvSpPr>
              <a:spLocks noChangeArrowheads="1"/>
            </p:cNvSpPr>
            <p:nvPr/>
          </p:nvSpPr>
          <p:spPr bwMode="auto">
            <a:xfrm rot="21193455">
              <a:off x="351" y="3028"/>
              <a:ext cx="1667" cy="578"/>
            </a:xfrm>
            <a:prstGeom prst="rightArrow">
              <a:avLst>
                <a:gd name="adj1" fmla="val 50000"/>
                <a:gd name="adj2" fmla="val 5715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2400" dirty="0">
                  <a:solidFill>
                    <a:srgbClr val="FFFF00"/>
                  </a:solidFill>
                  <a:cs typeface="+mn-cs"/>
                </a:rPr>
                <a:t>no multiplication</a:t>
              </a:r>
            </a:p>
          </p:txBody>
        </p:sp>
        <p:sp>
          <p:nvSpPr>
            <p:cNvPr id="88073" name="AutoShape 9"/>
            <p:cNvSpPr>
              <a:spLocks noChangeArrowheads="1"/>
            </p:cNvSpPr>
            <p:nvPr/>
          </p:nvSpPr>
          <p:spPr bwMode="auto">
            <a:xfrm rot="2530679">
              <a:off x="4157" y="2059"/>
              <a:ext cx="920" cy="578"/>
            </a:xfrm>
            <a:prstGeom prst="rightArrow">
              <a:avLst>
                <a:gd name="adj1" fmla="val 50000"/>
                <a:gd name="adj2" fmla="val 426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2400" dirty="0">
                  <a:solidFill>
                    <a:srgbClr val="FFFFFF"/>
                  </a:solidFill>
                  <a:cs typeface="+mn-cs"/>
                </a:rPr>
                <a:t>addition</a:t>
              </a:r>
            </a:p>
          </p:txBody>
        </p:sp>
        <p:sp>
          <p:nvSpPr>
            <p:cNvPr id="88074" name="AutoShape 10"/>
            <p:cNvSpPr>
              <a:spLocks noChangeArrowheads="1"/>
            </p:cNvSpPr>
            <p:nvPr/>
          </p:nvSpPr>
          <p:spPr bwMode="auto">
            <a:xfrm rot="17821857">
              <a:off x="-132" y="2489"/>
              <a:ext cx="1359" cy="578"/>
            </a:xfrm>
            <a:prstGeom prst="rightArrow">
              <a:avLst>
                <a:gd name="adj1" fmla="val 50000"/>
                <a:gd name="adj2" fmla="val 426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2400" dirty="0">
                  <a:solidFill>
                    <a:srgbClr val="FFFFFF"/>
                  </a:solidFill>
                  <a:cs typeface="+mn-cs"/>
                </a:rPr>
                <a:t>multiplication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8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More </a:t>
            </a:r>
            <a:r>
              <a:rPr lang="en-US" dirty="0"/>
              <a:t>F</a:t>
            </a:r>
            <a:r>
              <a:rPr lang="en-US" dirty="0">
                <a:cs typeface="+mj-cs"/>
              </a:rPr>
              <a:t>un with Swap?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arr1[] = {1, 2, 3};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arr2[] = {9, 8, 7, 6};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*p1 = arr1;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*p2 = arr2;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/* What function call is needed here? */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>
                <a:latin typeface="Courier New" charset="0"/>
              </a:rPr>
              <a:t>for(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=0;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&lt;4;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 {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err="1">
                <a:latin typeface="Courier New" charset="0"/>
              </a:rPr>
              <a:t>printf</a:t>
            </a:r>
            <a:r>
              <a:rPr lang="en-US" b="1" dirty="0">
                <a:latin typeface="Courier New" charset="0"/>
              </a:rPr>
              <a:t>("%d ", p1[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]);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>
                <a:latin typeface="Courier New" charset="0"/>
              </a:rPr>
              <a:t>}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>
                <a:latin typeface="Courier New" charset="0"/>
              </a:rPr>
              <a:t>for(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=0;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&lt;3;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 {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err="1">
                <a:latin typeface="Courier New" charset="0"/>
              </a:rPr>
              <a:t>printf</a:t>
            </a:r>
            <a:r>
              <a:rPr lang="en-US" b="1" dirty="0">
                <a:latin typeface="Courier New" charset="0"/>
              </a:rPr>
              <a:t>("%d ", p2[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]);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>
                <a:latin typeface="Courier New" charset="0"/>
              </a:rPr>
              <a:t>}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7683500" y="5743575"/>
            <a:ext cx="221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>
                <a:latin typeface="Arial Black" charset="0"/>
                <a:cs typeface="+mn-cs"/>
              </a:rPr>
              <a:t>9 8 7 6 1 2 3</a:t>
            </a:r>
          </a:p>
        </p:txBody>
      </p:sp>
    </p:spTree>
    <p:extLst>
      <p:ext uri="{BB962C8B-B14F-4D97-AF65-F5344CB8AC3E}">
        <p14:creationId xmlns:p14="http://schemas.microsoft.com/office/powerpoint/2010/main" val="19639555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More Fun with Swap?</a:t>
            </a:r>
            <a:endParaRPr lang="en-US" dirty="0">
              <a:cs typeface="+mj-cs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>
                <a:latin typeface="Courier New" charset="0"/>
              </a:rPr>
              <a:t>int arr1[] = {1, 2, 3};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>
                <a:latin typeface="Courier New" charset="0"/>
              </a:rPr>
              <a:t>int arr2[] = {9, 8, 7, 6};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>
                <a:latin typeface="Courier New" charset="0"/>
              </a:rPr>
              <a:t>int *p1 = arr1;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>
                <a:latin typeface="Courier New" charset="0"/>
              </a:rPr>
              <a:t>int *p2 = arr2;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 err="1">
                <a:latin typeface="Courier New" charset="0"/>
              </a:rPr>
              <a:t>swap_pointers</a:t>
            </a:r>
            <a:r>
              <a:rPr lang="en-US" b="1" dirty="0">
                <a:latin typeface="Courier New" charset="0"/>
              </a:rPr>
              <a:t>(&amp;p1, &amp;p2);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>
                <a:latin typeface="Courier New" charset="0"/>
              </a:rPr>
              <a:t>for(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=0;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&lt;4;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 {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err="1">
                <a:latin typeface="Courier New" charset="0"/>
              </a:rPr>
              <a:t>printf</a:t>
            </a:r>
            <a:r>
              <a:rPr lang="en-US" b="1" dirty="0">
                <a:latin typeface="Courier New" charset="0"/>
              </a:rPr>
              <a:t>("%d ", p1[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]);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>
                <a:latin typeface="Courier New" charset="0"/>
              </a:rPr>
              <a:t>}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>
                <a:latin typeface="Courier New" charset="0"/>
              </a:rPr>
              <a:t>for(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=0;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&lt;3;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 {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err="1">
                <a:latin typeface="Courier New" charset="0"/>
              </a:rPr>
              <a:t>printf</a:t>
            </a:r>
            <a:r>
              <a:rPr lang="en-US" b="1" dirty="0">
                <a:latin typeface="Courier New" charset="0"/>
              </a:rPr>
              <a:t>("%d ", p2[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]);</a:t>
            </a:r>
          </a:p>
          <a:p>
            <a:pPr eaLnBrk="1" hangingPunct="1">
              <a:spcBef>
                <a:spcPts val="200"/>
              </a:spcBef>
              <a:buFontTx/>
              <a:buNone/>
              <a:defRPr/>
            </a:pPr>
            <a:r>
              <a:rPr lang="en-US" b="1" dirty="0">
                <a:latin typeface="Courier New" charset="0"/>
              </a:rPr>
              <a:t>}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7683500" y="5743575"/>
            <a:ext cx="221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>
                <a:latin typeface="Arial Black" charset="0"/>
                <a:cs typeface="+mn-cs"/>
              </a:rPr>
              <a:t>9 8 7 6 1 2 3</a:t>
            </a:r>
          </a:p>
        </p:txBody>
      </p:sp>
    </p:spTree>
    <p:extLst>
      <p:ext uri="{BB962C8B-B14F-4D97-AF65-F5344CB8AC3E}">
        <p14:creationId xmlns:p14="http://schemas.microsoft.com/office/powerpoint/2010/main" val="1448188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it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/>
              <a:t>Swap Pointers?</a:t>
            </a:r>
            <a:endParaRPr lang="en-US" dirty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body" orient="vert" idx="1"/>
          </p:nvPr>
        </p:nvSpPr>
        <p:spPr>
          <a:xfrm rot="16200000">
            <a:off x="1808164" y="457200"/>
            <a:ext cx="6497637" cy="593725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void </a:t>
            </a:r>
            <a:r>
              <a:rPr lang="en-US" sz="2000" b="1" dirty="0" err="1">
                <a:latin typeface="Courier New" charset="0"/>
              </a:rPr>
              <a:t>swap_pointers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*a,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*b) {   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/* Choice 1 */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t = *a;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*a = *b;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*b =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}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void </a:t>
            </a:r>
            <a:r>
              <a:rPr lang="en-US" sz="2000" b="1" dirty="0" err="1">
                <a:latin typeface="Courier New" charset="0"/>
              </a:rPr>
              <a:t>swap_pointers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**a,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**b) { 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/* Choice 2 */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*t;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t = *a;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*a = *b;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*b = 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}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void </a:t>
            </a:r>
            <a:r>
              <a:rPr lang="en-US" sz="2000" b="1" dirty="0" err="1">
                <a:latin typeface="Courier New" charset="0"/>
              </a:rPr>
              <a:t>swap_pointers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**a,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**b) { 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/* Choice 3 */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**t;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*t = *a;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*a = *b;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	*b = *t;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sz="2000" b="1" dirty="0">
                <a:latin typeface="Courier New" charset="0"/>
              </a:rPr>
              <a:t>}</a:t>
            </a:r>
          </a:p>
          <a:p>
            <a:pPr>
              <a:spcBef>
                <a:spcPts val="500"/>
              </a:spcBef>
              <a:buNone/>
              <a:defRPr/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78DB0B36-4643-8F45-A195-435C14888FFC}"/>
              </a:ext>
            </a:extLst>
          </p:cNvPr>
          <p:cNvSpPr/>
          <p:nvPr/>
        </p:nvSpPr>
        <p:spPr>
          <a:xfrm>
            <a:off x="5460274" y="2965269"/>
            <a:ext cx="953589" cy="46373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65870-018F-4A67-B719-AC50D40BFA98}"/>
              </a:ext>
            </a:extLst>
          </p:cNvPr>
          <p:cNvSpPr txBox="1"/>
          <p:nvPr/>
        </p:nvSpPr>
        <p:spPr>
          <a:xfrm>
            <a:off x="9252358" y="64886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solidFill>
                  <a:srgbClr val="262626"/>
                </a:solidFill>
                <a:latin typeface="Calibri"/>
                <a:cs typeface="Calibri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19643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</a:t>
            </a:r>
            <a:r>
              <a:rPr lang="mr-IN" dirty="0"/>
              <a:t>–</a:t>
            </a:r>
            <a:r>
              <a:rPr lang="en-US" dirty="0"/>
              <a:t> seen by the entire file, after the definition</a:t>
            </a:r>
          </a:p>
          <a:p>
            <a:pPr lvl="1"/>
            <a:r>
              <a:rPr lang="en-US" dirty="0"/>
              <a:t>Outside a function definition</a:t>
            </a:r>
          </a:p>
          <a:p>
            <a:pPr lvl="1"/>
            <a:r>
              <a:rPr lang="en-US" dirty="0"/>
              <a:t>Global - The keywords </a:t>
            </a:r>
            <a:r>
              <a:rPr lang="en-US" b="1" dirty="0"/>
              <a:t>extern</a:t>
            </a:r>
            <a:r>
              <a:rPr lang="en-US" dirty="0"/>
              <a:t> and </a:t>
            </a:r>
            <a:r>
              <a:rPr lang="en-US" b="1" dirty="0"/>
              <a:t>static</a:t>
            </a:r>
            <a:r>
              <a:rPr lang="en-US" dirty="0"/>
              <a:t> control whether the name is seen in </a:t>
            </a:r>
            <a:r>
              <a:rPr lang="en-US" i="1" dirty="0"/>
              <a:t>other</a:t>
            </a:r>
            <a:r>
              <a:rPr lang="en-US" dirty="0"/>
              <a:t>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Block </a:t>
            </a:r>
            <a:r>
              <a:rPr lang="mr-IN" dirty="0"/>
              <a:t>–</a:t>
            </a:r>
            <a:r>
              <a:rPr lang="en-US" dirty="0"/>
              <a:t> seen within the block, after the definition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90392"/>
              </p:ext>
            </p:extLst>
          </p:nvPr>
        </p:nvGraphicFramePr>
        <p:xfrm>
          <a:off x="3524150" y="3167802"/>
          <a:ext cx="6807253" cy="1651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9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&lt;no keyword&gt;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External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definition</a:t>
                      </a:r>
                      <a:r>
                        <a:rPr lang="en-US" dirty="0"/>
                        <a:t>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visible to other files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defines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Visible</a:t>
                      </a:r>
                      <a:r>
                        <a:rPr lang="en-US" baseline="0" dirty="0"/>
                        <a:t> to no other files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994">
                <a:tc>
                  <a:txBody>
                    <a:bodyPr/>
                    <a:lstStyle/>
                    <a:p>
                      <a:r>
                        <a:rPr lang="en-US" b="1" dirty="0"/>
                        <a:t>extern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External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reference</a:t>
                      </a:r>
                      <a:r>
                        <a:rPr lang="en-US" dirty="0"/>
                        <a:t> </a:t>
                      </a:r>
                      <a:r>
                        <a:rPr lang="mr-IN" dirty="0"/>
                        <a:t>–</a:t>
                      </a:r>
                      <a:r>
                        <a:rPr lang="en-US" baseline="0" dirty="0"/>
                        <a:t> visible to other files </a:t>
                      </a:r>
                      <a:r>
                        <a:rPr lang="mr-IN" baseline="0" dirty="0"/>
                        <a:t>–</a:t>
                      </a:r>
                      <a:r>
                        <a:rPr lang="en-US" baseline="0" dirty="0"/>
                        <a:t> declares reference to an external definition elsewhere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57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11_Subroutines_Recursion" id="{41262786-454F-8F4F-95DF-4746177D304B}" vid="{34F057C2-C4D3-174B-B32E-0A94C89A0C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</Template>
  <TotalTime>11093</TotalTime>
  <Words>5885</Words>
  <Application>Microsoft Macintosh PowerPoint</Application>
  <PresentationFormat>Widescreen</PresentationFormat>
  <Paragraphs>1113</Paragraphs>
  <Slides>83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4" baseType="lpstr">
      <vt:lpstr>Arial</vt:lpstr>
      <vt:lpstr>Arial Black</vt:lpstr>
      <vt:lpstr>Calibri</vt:lpstr>
      <vt:lpstr>Comic Sans MS</vt:lpstr>
      <vt:lpstr>Corbel</vt:lpstr>
      <vt:lpstr>Courier</vt:lpstr>
      <vt:lpstr>Courier New</vt:lpstr>
      <vt:lpstr>Impact</vt:lpstr>
      <vt:lpstr>Times</vt:lpstr>
      <vt:lpstr>Wingdings</vt:lpstr>
      <vt:lpstr>Spectrum</vt:lpstr>
      <vt:lpstr>Continuing with C</vt:lpstr>
      <vt:lpstr>Topics</vt:lpstr>
      <vt:lpstr>C Preprocessor: Compiling, Linking, Execution</vt:lpstr>
      <vt:lpstr>The C Compiler</vt:lpstr>
      <vt:lpstr>PowerPoint Presentation</vt:lpstr>
      <vt:lpstr>PowerPoint Presentation</vt:lpstr>
      <vt:lpstr>Data Storage</vt:lpstr>
      <vt:lpstr>Memory Layout</vt:lpstr>
      <vt:lpstr>Scopes</vt:lpstr>
      <vt:lpstr>Global Scope Example</vt:lpstr>
      <vt:lpstr>Block Scope Example</vt:lpstr>
      <vt:lpstr>Storage Classes and Type Qualifiers</vt:lpstr>
      <vt:lpstr>Storage Class</vt:lpstr>
      <vt:lpstr>Storage Class</vt:lpstr>
      <vt:lpstr>Storage Class</vt:lpstr>
      <vt:lpstr>Storage Class</vt:lpstr>
      <vt:lpstr>Storage Class</vt:lpstr>
      <vt:lpstr>Storage Class</vt:lpstr>
      <vt:lpstr>static inside a function</vt:lpstr>
      <vt:lpstr>Type Qualifier</vt:lpstr>
      <vt:lpstr>Most important to remember</vt:lpstr>
      <vt:lpstr>Question</vt:lpstr>
      <vt:lpstr>Question</vt:lpstr>
      <vt:lpstr>Understanding C type declarations</vt:lpstr>
      <vt:lpstr>Definitions</vt:lpstr>
      <vt:lpstr>C Type Declarations Have Two Parts!</vt:lpstr>
      <vt:lpstr>Declaration Example</vt:lpstr>
      <vt:lpstr>Each declarator is separate</vt:lpstr>
      <vt:lpstr>Reading and Forming Declarators</vt:lpstr>
      <vt:lpstr>After the Base Type Comes…</vt:lpstr>
      <vt:lpstr>Deriving a Sentence Using the Grammar</vt:lpstr>
      <vt:lpstr>PowerPoint Presentation</vt:lpstr>
      <vt:lpstr>Using Our Example</vt:lpstr>
      <vt:lpstr>How Do We Do It Automatically?</vt:lpstr>
      <vt:lpstr>Output from dcl.c</vt:lpstr>
      <vt:lpstr>Declaring vs. Using Pointers and Arrays</vt:lpstr>
      <vt:lpstr>Declaring vs. Using Pointers and Arrays</vt:lpstr>
      <vt:lpstr>Question</vt:lpstr>
      <vt:lpstr>Typedef</vt:lpstr>
      <vt:lpstr>Typedef Examples</vt:lpstr>
      <vt:lpstr>Function Calls</vt:lpstr>
      <vt:lpstr>Functions</vt:lpstr>
      <vt:lpstr>Swap</vt:lpstr>
      <vt:lpstr>Anything wrong?</vt:lpstr>
      <vt:lpstr>PowerPoint Presentation</vt:lpstr>
      <vt:lpstr>Trace</vt:lpstr>
      <vt:lpstr>Trace</vt:lpstr>
      <vt:lpstr>Trace</vt:lpstr>
      <vt:lpstr>Trace</vt:lpstr>
      <vt:lpstr>Trace</vt:lpstr>
      <vt:lpstr>The True Way</vt:lpstr>
      <vt:lpstr>Swap for Real This Time</vt:lpstr>
      <vt:lpstr>Now it works…</vt:lpstr>
      <vt:lpstr>Trace</vt:lpstr>
      <vt:lpstr>Trace</vt:lpstr>
      <vt:lpstr>Trace</vt:lpstr>
      <vt:lpstr>Trace</vt:lpstr>
      <vt:lpstr>Trace</vt:lpstr>
      <vt:lpstr>Trace</vt:lpstr>
      <vt:lpstr>Another Way of Calling It</vt:lpstr>
      <vt:lpstr>Question</vt:lpstr>
      <vt:lpstr>Arrays</vt:lpstr>
      <vt:lpstr>Arrays</vt:lpstr>
      <vt:lpstr>Arrays (Like Pointers) Have Two Meanings</vt:lpstr>
      <vt:lpstr>Arrays in Expressions</vt:lpstr>
      <vt:lpstr>Initializing Arrays</vt:lpstr>
      <vt:lpstr>Notes about sizeof</vt:lpstr>
      <vt:lpstr>Typical Arrangement</vt:lpstr>
      <vt:lpstr>Confused?</vt:lpstr>
      <vt:lpstr>PowerPoint Presentation</vt:lpstr>
      <vt:lpstr>Arrays</vt:lpstr>
      <vt:lpstr>Arrays</vt:lpstr>
      <vt:lpstr>Arrays</vt:lpstr>
      <vt:lpstr>Arrays</vt:lpstr>
      <vt:lpstr>Arrays</vt:lpstr>
      <vt:lpstr>Fun with C</vt:lpstr>
      <vt:lpstr>Self Quiz</vt:lpstr>
      <vt:lpstr>Self Quiz</vt:lpstr>
      <vt:lpstr>Question</vt:lpstr>
      <vt:lpstr>More pointer arithmetic</vt:lpstr>
      <vt:lpstr>More Fun with Swap?</vt:lpstr>
      <vt:lpstr>More Fun with Swap?</vt:lpstr>
      <vt:lpstr>How Do We Swap Pointers?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gdb Primer</dc:title>
  <dc:creator>Forsyth, Daniel H</dc:creator>
  <cp:lastModifiedBy>Forsyth, Daniel H</cp:lastModifiedBy>
  <cp:revision>103</cp:revision>
  <cp:lastPrinted>2021-02-01T02:30:58Z</cp:lastPrinted>
  <dcterms:created xsi:type="dcterms:W3CDTF">2021-03-05T00:12:59Z</dcterms:created>
  <dcterms:modified xsi:type="dcterms:W3CDTF">2022-06-30T13:15:53Z</dcterms:modified>
</cp:coreProperties>
</file>