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7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7" r:id="rId3"/>
    <p:sldId id="327" r:id="rId4"/>
    <p:sldId id="374" r:id="rId5"/>
    <p:sldId id="385" r:id="rId6"/>
    <p:sldId id="328" r:id="rId7"/>
    <p:sldId id="329" r:id="rId8"/>
    <p:sldId id="375" r:id="rId9"/>
    <p:sldId id="331" r:id="rId10"/>
    <p:sldId id="340" r:id="rId11"/>
    <p:sldId id="376" r:id="rId12"/>
    <p:sldId id="377" r:id="rId13"/>
    <p:sldId id="378" r:id="rId14"/>
    <p:sldId id="382" r:id="rId15"/>
    <p:sldId id="379" r:id="rId16"/>
    <p:sldId id="380" r:id="rId17"/>
    <p:sldId id="381" r:id="rId18"/>
    <p:sldId id="383" r:id="rId19"/>
    <p:sldId id="403" r:id="rId20"/>
    <p:sldId id="342" r:id="rId21"/>
    <p:sldId id="343" r:id="rId22"/>
    <p:sldId id="344" r:id="rId23"/>
    <p:sldId id="345" r:id="rId24"/>
    <p:sldId id="346" r:id="rId25"/>
    <p:sldId id="347" r:id="rId26"/>
    <p:sldId id="396" r:id="rId27"/>
    <p:sldId id="348" r:id="rId28"/>
    <p:sldId id="357" r:id="rId29"/>
    <p:sldId id="387" r:id="rId30"/>
    <p:sldId id="349" r:id="rId31"/>
    <p:sldId id="350" r:id="rId32"/>
    <p:sldId id="351" r:id="rId33"/>
    <p:sldId id="388" r:id="rId34"/>
    <p:sldId id="390" r:id="rId35"/>
    <p:sldId id="391" r:id="rId36"/>
    <p:sldId id="394" r:id="rId37"/>
    <p:sldId id="356" r:id="rId38"/>
    <p:sldId id="402" r:id="rId39"/>
    <p:sldId id="401" r:id="rId40"/>
    <p:sldId id="392" r:id="rId41"/>
    <p:sldId id="393" r:id="rId42"/>
    <p:sldId id="395" r:id="rId43"/>
    <p:sldId id="384" r:id="rId44"/>
    <p:sldId id="353" r:id="rId45"/>
    <p:sldId id="386" r:id="rId46"/>
    <p:sldId id="354" r:id="rId47"/>
    <p:sldId id="358" r:id="rId48"/>
    <p:sldId id="352" r:id="rId49"/>
    <p:sldId id="355" r:id="rId50"/>
    <p:sldId id="359" r:id="rId51"/>
    <p:sldId id="361" r:id="rId52"/>
    <p:sldId id="362" r:id="rId53"/>
    <p:sldId id="360" r:id="rId54"/>
    <p:sldId id="363" r:id="rId55"/>
    <p:sldId id="365" r:id="rId56"/>
    <p:sldId id="364" r:id="rId57"/>
    <p:sldId id="366" r:id="rId58"/>
    <p:sldId id="367" r:id="rId59"/>
    <p:sldId id="368" r:id="rId60"/>
    <p:sldId id="369" r:id="rId61"/>
    <p:sldId id="370" r:id="rId62"/>
    <p:sldId id="372" r:id="rId63"/>
    <p:sldId id="371" r:id="rId64"/>
    <p:sldId id="325" r:id="rId65"/>
    <p:sldId id="326" r:id="rId66"/>
  </p:sldIdLst>
  <p:sldSz cx="12192000" cy="6858000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EFF24"/>
    <a:srgbClr val="F3F8FA"/>
    <a:srgbClr val="F3F9FA"/>
    <a:srgbClr val="EAEAEA"/>
    <a:srgbClr val="FFCC66"/>
    <a:srgbClr val="FFFF99"/>
    <a:srgbClr val="CCFF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851F7-2FDB-4BB2-9A2D-310291F561F5}" v="1" dt="2022-03-28T20:34:04.428"/>
    <p1510:client id="{C57541FE-F1F4-4B42-90E4-362E387C16AA}" v="17" dt="2022-03-28T20:27:29.744"/>
    <p1510:client id="{FC153B82-2427-4293-9BE9-E04371489EB0}" v="4" dt="2022-03-17T13:01:57.2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4535"/>
  </p:normalViewPr>
  <p:slideViewPr>
    <p:cSldViewPr snapToGrid="0" snapToObjects="1">
      <p:cViewPr varScale="1">
        <p:scale>
          <a:sx n="128" d="100"/>
          <a:sy n="128" d="100"/>
        </p:scale>
        <p:origin x="248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552"/>
    </p:cViewPr>
  </p:sorterViewPr>
  <p:notesViewPr>
    <p:cSldViewPr snapToGrid="0" snapToObjects="1">
      <p:cViewPr varScale="1">
        <p:scale>
          <a:sx n="87" d="100"/>
          <a:sy n="87" d="100"/>
        </p:scale>
        <p:origin x="269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nee Venkat" userId="oIXcZed6xMyZSpmt+xpHJkgpAZFscUxygooa+Kb1rdw=" providerId="None" clId="Web-{FC153B82-2427-4293-9BE9-E04371489EB0}"/>
    <pc:docChg chg="modSld">
      <pc:chgData name="Jayanee Venkat" userId="oIXcZed6xMyZSpmt+xpHJkgpAZFscUxygooa+Kb1rdw=" providerId="None" clId="Web-{FC153B82-2427-4293-9BE9-E04371489EB0}" dt="2022-03-17T13:01:54.065" v="4" actId="20577"/>
      <pc:docMkLst>
        <pc:docMk/>
      </pc:docMkLst>
      <pc:sldChg chg="modSp">
        <pc:chgData name="Jayanee Venkat" userId="oIXcZed6xMyZSpmt+xpHJkgpAZFscUxygooa+Kb1rdw=" providerId="None" clId="Web-{FC153B82-2427-4293-9BE9-E04371489EB0}" dt="2022-03-17T13:01:54.065" v="4" actId="20577"/>
        <pc:sldMkLst>
          <pc:docMk/>
          <pc:sldMk cId="3894977119" sldId="403"/>
        </pc:sldMkLst>
        <pc:spChg chg="mod">
          <ac:chgData name="Jayanee Venkat" userId="oIXcZed6xMyZSpmt+xpHJkgpAZFscUxygooa+Kb1rdw=" providerId="None" clId="Web-{FC153B82-2427-4293-9BE9-E04371489EB0}" dt="2022-03-17T13:01:54.065" v="4" actId="20577"/>
          <ac:spMkLst>
            <pc:docMk/>
            <pc:sldMk cId="3894977119" sldId="403"/>
            <ac:spMk id="2" creationId="{6D20620E-D678-E942-BA5B-94D1244D75A0}"/>
          </ac:spMkLst>
        </pc:spChg>
      </pc:sldChg>
    </pc:docChg>
  </pc:docChgLst>
  <pc:docChgLst>
    <pc:chgData name="Jayanee Venkat" userId="oIXcZed6xMyZSpmt+xpHJkgpAZFscUxygooa+Kb1rdw=" providerId="None" clId="Web-{0AC851F7-2FDB-4BB2-9A2D-310291F561F5}"/>
    <pc:docChg chg="modSld">
      <pc:chgData name="Jayanee Venkat" userId="oIXcZed6xMyZSpmt+xpHJkgpAZFscUxygooa+Kb1rdw=" providerId="None" clId="Web-{0AC851F7-2FDB-4BB2-9A2D-310291F561F5}" dt="2022-03-28T20:34:04.428" v="0"/>
      <pc:docMkLst>
        <pc:docMk/>
      </pc:docMkLst>
      <pc:sldChg chg="addSp">
        <pc:chgData name="Jayanee Venkat" userId="oIXcZed6xMyZSpmt+xpHJkgpAZFscUxygooa+Kb1rdw=" providerId="None" clId="Web-{0AC851F7-2FDB-4BB2-9A2D-310291F561F5}" dt="2022-03-28T20:34:04.428" v="0"/>
        <pc:sldMkLst>
          <pc:docMk/>
          <pc:sldMk cId="490555195" sldId="401"/>
        </pc:sldMkLst>
        <pc:spChg chg="add">
          <ac:chgData name="Jayanee Venkat" userId="oIXcZed6xMyZSpmt+xpHJkgpAZFscUxygooa+Kb1rdw=" providerId="None" clId="Web-{0AC851F7-2FDB-4BB2-9A2D-310291F561F5}" dt="2022-03-28T20:34:04.428" v="0"/>
          <ac:spMkLst>
            <pc:docMk/>
            <pc:sldMk cId="490555195" sldId="401"/>
            <ac:spMk id="32" creationId="{E09A6108-B98E-018E-27A2-F480D8AB85F5}"/>
          </ac:spMkLst>
        </pc:spChg>
      </pc:sldChg>
    </pc:docChg>
  </pc:docChgLst>
  <pc:docChgLst>
    <pc:chgData name="Jayanee Venkat" userId="oIXcZed6xMyZSpmt+xpHJkgpAZFscUxygooa+Kb1rdw=" providerId="None" clId="Web-{C57541FE-F1F4-4B42-90E4-362E387C16AA}"/>
    <pc:docChg chg="modSld">
      <pc:chgData name="Jayanee Venkat" userId="oIXcZed6xMyZSpmt+xpHJkgpAZFscUxygooa+Kb1rdw=" providerId="None" clId="Web-{C57541FE-F1F4-4B42-90E4-362E387C16AA}" dt="2022-03-28T20:27:29.744" v="10" actId="1076"/>
      <pc:docMkLst>
        <pc:docMk/>
      </pc:docMkLst>
      <pc:sldChg chg="addSp modSp">
        <pc:chgData name="Jayanee Venkat" userId="oIXcZed6xMyZSpmt+xpHJkgpAZFscUxygooa+Kb1rdw=" providerId="None" clId="Web-{C57541FE-F1F4-4B42-90E4-362E387C16AA}" dt="2022-03-28T20:07:35.908" v="7" actId="20577"/>
        <pc:sldMkLst>
          <pc:docMk/>
          <pc:sldMk cId="490555195" sldId="401"/>
        </pc:sldMkLst>
        <pc:spChg chg="add mod">
          <ac:chgData name="Jayanee Venkat" userId="oIXcZed6xMyZSpmt+xpHJkgpAZFscUxygooa+Kb1rdw=" providerId="None" clId="Web-{C57541FE-F1F4-4B42-90E4-362E387C16AA}" dt="2022-03-28T20:07:35.908" v="7" actId="20577"/>
          <ac:spMkLst>
            <pc:docMk/>
            <pc:sldMk cId="490555195" sldId="401"/>
            <ac:spMk id="31" creationId="{03FC6050-20A4-9ADE-3787-F3204A1F42B4}"/>
          </ac:spMkLst>
        </pc:spChg>
      </pc:sldChg>
      <pc:sldChg chg="addSp modSp">
        <pc:chgData name="Jayanee Venkat" userId="oIXcZed6xMyZSpmt+xpHJkgpAZFscUxygooa+Kb1rdw=" providerId="None" clId="Web-{C57541FE-F1F4-4B42-90E4-362E387C16AA}" dt="2022-03-28T20:27:29.744" v="10" actId="1076"/>
        <pc:sldMkLst>
          <pc:docMk/>
          <pc:sldMk cId="2252055578" sldId="402"/>
        </pc:sldMkLst>
        <pc:spChg chg="add mod">
          <ac:chgData name="Jayanee Venkat" userId="oIXcZed6xMyZSpmt+xpHJkgpAZFscUxygooa+Kb1rdw=" providerId="None" clId="Web-{C57541FE-F1F4-4B42-90E4-362E387C16AA}" dt="2022-03-28T20:07:29.236" v="3" actId="20577"/>
          <ac:spMkLst>
            <pc:docMk/>
            <pc:sldMk cId="2252055578" sldId="402"/>
            <ac:spMk id="6" creationId="{FA613708-1AEF-5EE7-13F3-F450B1DE78AE}"/>
          </ac:spMkLst>
        </pc:spChg>
        <pc:spChg chg="add mod">
          <ac:chgData name="Jayanee Venkat" userId="oIXcZed6xMyZSpmt+xpHJkgpAZFscUxygooa+Kb1rdw=" providerId="None" clId="Web-{C57541FE-F1F4-4B42-90E4-362E387C16AA}" dt="2022-03-28T20:27:29.744" v="10" actId="1076"/>
          <ac:spMkLst>
            <pc:docMk/>
            <pc:sldMk cId="2252055578" sldId="402"/>
            <ac:spMk id="7" creationId="{B18D6089-3C68-F33A-EB6E-A7BF23A4BC9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49EE7CCD-D0D6-204C-8B02-D9BB8AC2E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0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9C89EED9-EC76-754E-9D39-874B182CEBC7}" type="datetimeFigureOut">
              <a:rPr lang="en-US"/>
              <a:pPr>
                <a:defRPr/>
              </a:pPr>
              <a:t>6/30/22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7AB2A98D-D104-C64F-B71D-44C7D1FB0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96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44729"/>
            <a:ext cx="11432116" cy="1051465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 lnSpcReduction="10000"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378885" y="1492885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74519" y="444729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788" y="449005"/>
            <a:ext cx="10411968" cy="74558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788" y="1211888"/>
            <a:ext cx="10338816" cy="28099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78885" y="6227064"/>
            <a:ext cx="11432116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78885" y="27091"/>
            <a:ext cx="11435164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88" y="1298762"/>
            <a:ext cx="542544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8089" y="914401"/>
            <a:ext cx="542544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88" y="2456329"/>
            <a:ext cx="542544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8885" y="372037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199"/>
            <a:ext cx="11436096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406BE5-E2F8-6F45-9805-B4A061553587}"/>
              </a:ext>
            </a:extLst>
          </p:cNvPr>
          <p:cNvSpPr/>
          <p:nvPr userDrawn="1"/>
        </p:nvSpPr>
        <p:spPr>
          <a:xfrm>
            <a:off x="379816" y="5435229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109503-1578-914F-845E-4A7237C87136}"/>
              </a:ext>
            </a:extLst>
          </p:cNvPr>
          <p:cNvGrpSpPr/>
          <p:nvPr userDrawn="1"/>
        </p:nvGrpSpPr>
        <p:grpSpPr>
          <a:xfrm>
            <a:off x="379816" y="6263390"/>
            <a:ext cx="11435164" cy="137411"/>
            <a:chOff x="284163" y="1577847"/>
            <a:chExt cx="8576373" cy="13741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93C79C4-5CC9-864E-A31F-14DB150F994E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D078F31-0936-C84F-BA65-0292130CF5B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4F4686-E101-2F4C-AF5D-07FC995CC85F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CEDCCF06-735E-8B48-AF16-41865FD79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816" y="5609837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378885" y="4280648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778189"/>
            <a:ext cx="11146989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200"/>
            <a:ext cx="11436096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44927"/>
            <a:ext cx="11072284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914401"/>
            <a:ext cx="6926729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884" y="4267201"/>
            <a:ext cx="36576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2" y="4953001"/>
            <a:ext cx="3296023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86" y="4419600"/>
            <a:ext cx="3300527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78885" y="594360"/>
            <a:ext cx="36576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378885" y="367554"/>
            <a:ext cx="11435164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8018" y="5074576"/>
            <a:ext cx="7782983" cy="1195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215" y="4969563"/>
            <a:ext cx="7588868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28019" y="457199"/>
            <a:ext cx="7778496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074" y="5540730"/>
            <a:ext cx="7538009" cy="63146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378886" y="457200"/>
            <a:ext cx="3649133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378886" y="3364992"/>
            <a:ext cx="3649133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1465729"/>
            <a:ext cx="11432116" cy="468107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67EEA3-A373-D640-A765-42D4DB5F0D14}"/>
              </a:ext>
            </a:extLst>
          </p:cNvPr>
          <p:cNvSpPr/>
          <p:nvPr userDrawn="1"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30B7CF-C06F-764D-894F-BB10FCFB5A70}"/>
              </a:ext>
            </a:extLst>
          </p:cNvPr>
          <p:cNvGrpSpPr/>
          <p:nvPr userDrawn="1"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256374-B8A1-6F40-882D-1C6451096484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F7FA2B4-76C7-5F47-A753-92E2A5ED1FAD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E84DDE-DB6E-1542-A01B-FF055639893E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B79D9472-193C-1A45-8CDF-371F68BE6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290121" y="2884387"/>
            <a:ext cx="5934615" cy="1080248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17305" y="473076"/>
            <a:ext cx="888999" cy="5921375"/>
          </a:xfrm>
        </p:spPr>
        <p:txBody>
          <a:bodyPr vert="eaVert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4" y="457200"/>
            <a:ext cx="1003608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7657906" y="3346269"/>
            <a:ext cx="5934456" cy="183215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2485" y="1385888"/>
            <a:ext cx="8460316" cy="489677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5914" y="1385888"/>
            <a:ext cx="10225088" cy="489677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8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/C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677287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375836" y="1121186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5339" y="3124200"/>
            <a:ext cx="8776366" cy="3429000"/>
          </a:xfrm>
        </p:spPr>
        <p:txBody>
          <a:bodyPr/>
          <a:lstStyle>
            <a:lvl1pPr marL="457200" indent="-457200">
              <a:buFont typeface="+mj-lt"/>
              <a:buAutoNum type="alphaUcPeriod"/>
              <a:defRPr/>
            </a:lvl1pPr>
            <a:lvl2pPr>
              <a:buFont typeface="+mj-lt"/>
              <a:buAutoNum type="alphaUcPeriod"/>
              <a:defRPr/>
            </a:lvl2pPr>
            <a:lvl3pPr marL="1371600" indent="-457200">
              <a:buFont typeface="+mj-lt"/>
              <a:buAutoNum type="alphaUcPeriod"/>
              <a:defRPr/>
            </a:lvl3pPr>
            <a:lvl4pPr marL="1603375" indent="-342900">
              <a:buFont typeface="+mj-lt"/>
              <a:buAutoNum type="alphaUcPeriod"/>
              <a:defRPr/>
            </a:lvl4pPr>
            <a:lvl5pPr marL="1951037" indent="-342900">
              <a:buFont typeface="+mj-lt"/>
              <a:buAutoNum type="alphaU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41721FB-420D-A64C-A743-66331CE37F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5" y="630382"/>
            <a:ext cx="11432116" cy="502679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50983D5-67C9-E642-8FAD-59ACC41522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36800" y="1905000"/>
            <a:ext cx="8814905" cy="1093664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401336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5108713"/>
            <a:ext cx="11432116" cy="1161300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4" y="5108713"/>
            <a:ext cx="10363200" cy="756972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984" y="5861304"/>
            <a:ext cx="10314432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443755"/>
            <a:ext cx="11432116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5090456"/>
            <a:ext cx="11432116" cy="117955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41" y="5090456"/>
            <a:ext cx="10363200" cy="772463"/>
          </a:xfrm>
          <a:noFill/>
        </p:spPr>
        <p:txBody>
          <a:bodyPr anchor="b" anchorCtr="0">
            <a:normAutofit/>
          </a:bodyPr>
          <a:lstStyle>
            <a:lvl1pPr algn="l"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530" y="5862918"/>
            <a:ext cx="10309412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5601" y="1606578"/>
            <a:ext cx="5242560" cy="4727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8635" y="1606578"/>
            <a:ext cx="5242560" cy="4727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D93677-88CB-2E4A-BE4A-539BE352E039}"/>
              </a:ext>
            </a:extLst>
          </p:cNvPr>
          <p:cNvSpPr/>
          <p:nvPr userDrawn="1"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6DD81C-C82F-A84A-AC5A-8C75D3AB1470}"/>
              </a:ext>
            </a:extLst>
          </p:cNvPr>
          <p:cNvGrpSpPr/>
          <p:nvPr userDrawn="1"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CBF52C1-DEE2-1C43-8593-B59483682E6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2EC6AB-74F3-5649-B121-C7699956C009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EA8CDCC-9CF1-3E4E-B320-1B1FB6A60575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AF81BA4D-6B22-414E-9D15-4CAE0B92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883" y="1358622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883" y="2191872"/>
            <a:ext cx="5242560" cy="423169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2660" y="1358622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2660" y="2191872"/>
            <a:ext cx="5242560" cy="423169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2E02E4-FBDF-7F4B-AEEF-08EEB6879FA7}"/>
              </a:ext>
            </a:extLst>
          </p:cNvPr>
          <p:cNvSpPr/>
          <p:nvPr userDrawn="1"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63364A-3CFE-D24C-BD9E-97404A583E8C}"/>
              </a:ext>
            </a:extLst>
          </p:cNvPr>
          <p:cNvGrpSpPr/>
          <p:nvPr userDrawn="1"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9EEDE14-98AF-5A43-B3E3-1393A2677CBF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EE7A567-BA84-DA41-A62E-D5B8AA239D05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7320235-13DA-C841-BCB8-6F4BD5227F71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E0C1EB4D-A322-0A43-965D-D669A5F1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E6F86C-8C86-7044-A484-8677970C5FA6}"/>
              </a:ext>
            </a:extLst>
          </p:cNvPr>
          <p:cNvSpPr/>
          <p:nvPr userDrawn="1"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32A1B6-A685-9F4A-BDC8-B96EC3364F6E}"/>
              </a:ext>
            </a:extLst>
          </p:cNvPr>
          <p:cNvGrpSpPr/>
          <p:nvPr userDrawn="1"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CE7C14-A632-AA49-ABC0-D2381D5036C6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2381D9-8A1A-F143-8013-1292C8EBF107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19DDC16-5E7D-6D43-AA74-17447954AA3A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4AF4D97C-3638-9E47-89E6-A58EE3F1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338" y="2133601"/>
            <a:ext cx="9435663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9915" y="643703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264" y="6437033"/>
            <a:ext cx="8166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39" r:id="rId2"/>
    <p:sldLayoutId id="2147484355" r:id="rId3"/>
    <p:sldLayoutId id="2147484354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46" r:id="rId10"/>
    <p:sldLayoutId id="2147484347" r:id="rId11"/>
    <p:sldLayoutId id="2147484348" r:id="rId12"/>
    <p:sldLayoutId id="2147484349" r:id="rId13"/>
    <p:sldLayoutId id="2147484350" r:id="rId14"/>
    <p:sldLayoutId id="2147484351" r:id="rId15"/>
    <p:sldLayoutId id="2147484352" r:id="rId16"/>
    <p:sldLayoutId id="2147484353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ranac.com/tonc/tex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 to GBA</a:t>
            </a: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17074E93-6958-4957-A047-C6F45D756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797" y="1629607"/>
            <a:ext cx="5400406" cy="4470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0006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Recall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0x1 = 1</a:t>
            </a:r>
          </a:p>
          <a:p>
            <a:pPr eaLnBrk="1" hangingPunct="1"/>
            <a:r>
              <a:rPr lang="en-US" dirty="0"/>
              <a:t>0x10 = 16</a:t>
            </a:r>
          </a:p>
          <a:p>
            <a:pPr eaLnBrk="1" hangingPunct="1"/>
            <a:r>
              <a:rPr lang="en-US" dirty="0"/>
              <a:t>0x100 = 256</a:t>
            </a:r>
          </a:p>
          <a:p>
            <a:pPr eaLnBrk="1" hangingPunct="1"/>
            <a:r>
              <a:rPr lang="en-US" dirty="0"/>
              <a:t>0x1000 = 4,096</a:t>
            </a:r>
          </a:p>
          <a:p>
            <a:pPr eaLnBrk="1" hangingPunct="1"/>
            <a:r>
              <a:rPr lang="en-US" dirty="0"/>
              <a:t>0x1 0000 = 65,536</a:t>
            </a:r>
          </a:p>
          <a:p>
            <a:pPr eaLnBrk="1" hangingPunct="1"/>
            <a:r>
              <a:rPr lang="en-US" dirty="0"/>
              <a:t>0x10 0000 = 1,048,576 (1 M)</a:t>
            </a:r>
          </a:p>
          <a:p>
            <a:r>
              <a:rPr lang="en-US" dirty="0"/>
              <a:t>0x100 0000 = </a:t>
            </a:r>
            <a:r>
              <a:rPr lang="is-IS" dirty="0"/>
              <a:t>16,777,216 (</a:t>
            </a:r>
            <a:r>
              <a:rPr lang="en-US" dirty="0"/>
              <a:t>16 M)</a:t>
            </a:r>
          </a:p>
          <a:p>
            <a:r>
              <a:rPr lang="en-US" dirty="0"/>
              <a:t>0x1000 0000 = </a:t>
            </a:r>
            <a:r>
              <a:rPr lang="is-IS" dirty="0"/>
              <a:t>268,435,456 (</a:t>
            </a:r>
            <a:r>
              <a:rPr lang="en-US" dirty="0"/>
              <a:t>256 M)</a:t>
            </a:r>
          </a:p>
          <a:p>
            <a:r>
              <a:rPr lang="en-US" dirty="0"/>
              <a:t>0x1 0000 0000 = </a:t>
            </a:r>
            <a:r>
              <a:rPr lang="cs-CZ" dirty="0"/>
              <a:t>4,294,967,296 (</a:t>
            </a:r>
            <a:r>
              <a:rPr lang="en-US" dirty="0"/>
              <a:t>4 G)</a:t>
            </a:r>
          </a:p>
        </p:txBody>
      </p:sp>
    </p:spTree>
    <p:extLst>
      <p:ext uri="{BB962C8B-B14F-4D97-AF65-F5344CB8AC3E}">
        <p14:creationId xmlns:p14="http://schemas.microsoft.com/office/powerpoint/2010/main" val="21364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>
          <a:xfrm>
            <a:off x="5613400" y="274638"/>
            <a:ext cx="4597400" cy="1143000"/>
          </a:xfrm>
        </p:spPr>
        <p:txBody>
          <a:bodyPr/>
          <a:lstStyle/>
          <a:p>
            <a:pPr eaLnBrk="1" hangingPunct="1"/>
            <a:r>
              <a:rPr lang="en-US"/>
              <a:t>System ROM</a:t>
            </a:r>
          </a:p>
        </p:txBody>
      </p:sp>
      <p:sp>
        <p:nvSpPr>
          <p:cNvPr id="11267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6165850" y="1600201"/>
            <a:ext cx="4044950" cy="4525963"/>
          </a:xfrm>
        </p:spPr>
        <p:txBody>
          <a:bodyPr/>
          <a:lstStyle/>
          <a:p>
            <a:pPr eaLnBrk="1" hangingPunct="1"/>
            <a:r>
              <a:rPr lang="en-US"/>
              <a:t>You can't get to it!</a:t>
            </a:r>
          </a:p>
        </p:txBody>
      </p:sp>
      <p:sp>
        <p:nvSpPr>
          <p:cNvPr id="11268" name="Rectangle 8"/>
          <p:cNvSpPr>
            <a:spLocks noChangeArrowheads="1"/>
          </p:cNvSpPr>
          <p:nvPr/>
        </p:nvSpPr>
        <p:spPr bwMode="auto">
          <a:xfrm>
            <a:off x="2319339" y="330201"/>
            <a:ext cx="1698625" cy="4730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00000000-00003FFFF</a:t>
            </a:r>
          </a:p>
          <a:p>
            <a:pPr algn="ctr"/>
            <a:r>
              <a:rPr lang="en-US" sz="1000" i="1"/>
              <a:t>System ROM</a:t>
            </a:r>
          </a:p>
          <a:p>
            <a:pPr algn="ctr"/>
            <a:r>
              <a:rPr lang="en-US" sz="1000" i="1"/>
              <a:t>16KB</a:t>
            </a:r>
          </a:p>
        </p:txBody>
      </p:sp>
      <p:sp>
        <p:nvSpPr>
          <p:cNvPr id="11269" name="Rectangle 9"/>
          <p:cNvSpPr>
            <a:spLocks noChangeArrowheads="1"/>
          </p:cNvSpPr>
          <p:nvPr/>
        </p:nvSpPr>
        <p:spPr bwMode="auto">
          <a:xfrm>
            <a:off x="2319339" y="803275"/>
            <a:ext cx="1698625" cy="812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02000000-0203FFFF</a:t>
            </a:r>
          </a:p>
          <a:p>
            <a:pPr algn="ctr"/>
            <a:r>
              <a:rPr lang="en-US" sz="1000" i="1"/>
              <a:t>EXRAM</a:t>
            </a:r>
          </a:p>
          <a:p>
            <a:pPr algn="ctr"/>
            <a:r>
              <a:rPr lang="en-US" sz="1000" i="1"/>
              <a:t>256KB</a:t>
            </a:r>
          </a:p>
          <a:p>
            <a:pPr algn="ctr"/>
            <a:endParaRPr lang="en-US" sz="1000" i="1"/>
          </a:p>
        </p:txBody>
      </p:sp>
      <p:sp>
        <p:nvSpPr>
          <p:cNvPr id="11270" name="Rectangle 10"/>
          <p:cNvSpPr>
            <a:spLocks noChangeArrowheads="1"/>
          </p:cNvSpPr>
          <p:nvPr/>
        </p:nvSpPr>
        <p:spPr bwMode="auto">
          <a:xfrm>
            <a:off x="2319339" y="1616075"/>
            <a:ext cx="1698625" cy="5984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03000000-03007FFF</a:t>
            </a:r>
          </a:p>
          <a:p>
            <a:pPr algn="ctr"/>
            <a:r>
              <a:rPr lang="en-US" sz="1000" i="1"/>
              <a:t>IWRAM</a:t>
            </a:r>
          </a:p>
          <a:p>
            <a:pPr algn="ctr"/>
            <a:r>
              <a:rPr lang="en-US" sz="1000" i="1"/>
              <a:t>32KB</a:t>
            </a:r>
          </a:p>
        </p:txBody>
      </p:sp>
      <p:sp>
        <p:nvSpPr>
          <p:cNvPr id="11271" name="Rectangle 11"/>
          <p:cNvSpPr>
            <a:spLocks noChangeArrowheads="1"/>
          </p:cNvSpPr>
          <p:nvPr/>
        </p:nvSpPr>
        <p:spPr bwMode="auto">
          <a:xfrm>
            <a:off x="2319339" y="2214564"/>
            <a:ext cx="1698625" cy="320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04000000</a:t>
            </a:r>
          </a:p>
          <a:p>
            <a:pPr algn="ctr"/>
            <a:r>
              <a:rPr lang="en-US" sz="1000" i="1"/>
              <a:t>Hardware Registers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2319339" y="2535238"/>
            <a:ext cx="1698625" cy="4556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05000000-050003FFF</a:t>
            </a:r>
          </a:p>
          <a:p>
            <a:pPr algn="ctr"/>
            <a:r>
              <a:rPr lang="en-US" sz="1000" i="1"/>
              <a:t>Palette Memory</a:t>
            </a:r>
          </a:p>
          <a:p>
            <a:pPr algn="ctr"/>
            <a:r>
              <a:rPr lang="en-US" sz="1000" i="1"/>
              <a:t>1KB</a:t>
            </a:r>
          </a:p>
        </p:txBody>
      </p:sp>
      <p:sp>
        <p:nvSpPr>
          <p:cNvPr id="11273" name="Rectangle 13"/>
          <p:cNvSpPr>
            <a:spLocks noChangeArrowheads="1"/>
          </p:cNvSpPr>
          <p:nvPr/>
        </p:nvSpPr>
        <p:spPr bwMode="auto">
          <a:xfrm>
            <a:off x="2319339" y="2990851"/>
            <a:ext cx="1698625" cy="7223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06000000-06017FFF</a:t>
            </a:r>
          </a:p>
          <a:p>
            <a:pPr algn="ctr"/>
            <a:r>
              <a:rPr lang="en-US" sz="1000" i="1"/>
              <a:t>Video RAM</a:t>
            </a:r>
          </a:p>
          <a:p>
            <a:pPr algn="ctr"/>
            <a:r>
              <a:rPr lang="en-US" sz="1000" i="1"/>
              <a:t>96KB</a:t>
            </a:r>
          </a:p>
        </p:txBody>
      </p:sp>
      <p:sp>
        <p:nvSpPr>
          <p:cNvPr id="11274" name="Rectangle 14"/>
          <p:cNvSpPr>
            <a:spLocks noChangeArrowheads="1"/>
          </p:cNvSpPr>
          <p:nvPr/>
        </p:nvSpPr>
        <p:spPr bwMode="auto">
          <a:xfrm>
            <a:off x="2319339" y="3713164"/>
            <a:ext cx="1698625" cy="5984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07000000-070003FF</a:t>
            </a:r>
          </a:p>
          <a:p>
            <a:pPr algn="ctr"/>
            <a:r>
              <a:rPr lang="en-US" sz="1000" i="1"/>
              <a:t>Object Attribute Memory</a:t>
            </a:r>
          </a:p>
          <a:p>
            <a:pPr algn="ctr"/>
            <a:r>
              <a:rPr lang="en-US" sz="1000" i="1"/>
              <a:t>1 KB</a:t>
            </a:r>
          </a:p>
        </p:txBody>
      </p:sp>
      <p:sp>
        <p:nvSpPr>
          <p:cNvPr id="11275" name="Rectangle 15"/>
          <p:cNvSpPr>
            <a:spLocks noChangeArrowheads="1"/>
          </p:cNvSpPr>
          <p:nvPr/>
        </p:nvSpPr>
        <p:spPr bwMode="auto">
          <a:xfrm>
            <a:off x="2319339" y="4311651"/>
            <a:ext cx="1698625" cy="8032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0800000</a:t>
            </a:r>
          </a:p>
          <a:p>
            <a:pPr algn="ctr"/>
            <a:r>
              <a:rPr lang="en-US" sz="1000" i="1"/>
              <a:t>Game Pak ROM</a:t>
            </a:r>
          </a:p>
          <a:p>
            <a:pPr algn="ctr"/>
            <a:r>
              <a:rPr lang="en-US" sz="1000" i="1"/>
              <a:t>Wait State 0</a:t>
            </a:r>
          </a:p>
          <a:p>
            <a:pPr algn="ctr"/>
            <a:r>
              <a:rPr lang="en-US" sz="1000" i="1"/>
              <a:t>255 Mbits (~32Mb)</a:t>
            </a:r>
          </a:p>
        </p:txBody>
      </p:sp>
      <p:sp>
        <p:nvSpPr>
          <p:cNvPr id="11276" name="Rectangle 16"/>
          <p:cNvSpPr>
            <a:spLocks noChangeArrowheads="1"/>
          </p:cNvSpPr>
          <p:nvPr/>
        </p:nvSpPr>
        <p:spPr bwMode="auto">
          <a:xfrm>
            <a:off x="2319339" y="5853114"/>
            <a:ext cx="1698625" cy="8032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0A00000</a:t>
            </a:r>
          </a:p>
          <a:p>
            <a:pPr algn="ctr"/>
            <a:r>
              <a:rPr lang="en-US" sz="1000" i="1"/>
              <a:t>Game Pak ROM</a:t>
            </a:r>
          </a:p>
          <a:p>
            <a:pPr algn="ctr"/>
            <a:r>
              <a:rPr lang="en-US" sz="1000" i="1"/>
              <a:t>Wait State 1</a:t>
            </a:r>
          </a:p>
          <a:p>
            <a:pPr algn="ctr"/>
            <a:r>
              <a:rPr lang="en-US" sz="1000" i="1"/>
              <a:t>255 Mbits (~32Mb)</a:t>
            </a:r>
          </a:p>
        </p:txBody>
      </p:sp>
      <p:sp>
        <p:nvSpPr>
          <p:cNvPr id="11277" name="Rectangle 17"/>
          <p:cNvSpPr>
            <a:spLocks noChangeArrowheads="1"/>
          </p:cNvSpPr>
          <p:nvPr/>
        </p:nvSpPr>
        <p:spPr bwMode="auto">
          <a:xfrm>
            <a:off x="2319339" y="5114925"/>
            <a:ext cx="1698625" cy="7381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09FE0000</a:t>
            </a:r>
          </a:p>
          <a:p>
            <a:pPr algn="ctr"/>
            <a:r>
              <a:rPr lang="en-US" sz="1000" i="1"/>
              <a:t>Game Pak Flash</a:t>
            </a:r>
          </a:p>
          <a:p>
            <a:pPr algn="ctr"/>
            <a:r>
              <a:rPr lang="en-US" sz="1000" i="1"/>
              <a:t>Wait State 0</a:t>
            </a:r>
          </a:p>
          <a:p>
            <a:pPr algn="ctr"/>
            <a:r>
              <a:rPr lang="en-US" sz="1000" i="1"/>
              <a:t>1Mbit(128KB)</a:t>
            </a:r>
          </a:p>
        </p:txBody>
      </p:sp>
    </p:spTree>
    <p:extLst>
      <p:ext uri="{BB962C8B-B14F-4D97-AF65-F5344CB8AC3E}">
        <p14:creationId xmlns:p14="http://schemas.microsoft.com/office/powerpoint/2010/main" val="1756858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>
          <a:xfrm>
            <a:off x="5613400" y="274638"/>
            <a:ext cx="4597400" cy="1143000"/>
          </a:xfrm>
        </p:spPr>
        <p:txBody>
          <a:bodyPr/>
          <a:lstStyle/>
          <a:p>
            <a:pPr eaLnBrk="1" hangingPunct="1"/>
            <a:r>
              <a:rPr lang="en-US"/>
              <a:t>WRAM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6164263" y="1604963"/>
            <a:ext cx="4044950" cy="50736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/>
              <a:t>Internal Working RAM</a:t>
            </a:r>
          </a:p>
          <a:p>
            <a:pPr eaLnBrk="1" hangingPunct="1"/>
            <a:r>
              <a:rPr lang="en-US"/>
              <a:t>Sometimes called Working RAM</a:t>
            </a:r>
          </a:p>
          <a:p>
            <a:pPr eaLnBrk="1" hangingPunct="1"/>
            <a:r>
              <a:rPr lang="en-US"/>
              <a:t>On the ARM chip</a:t>
            </a:r>
          </a:p>
          <a:p>
            <a:pPr eaLnBrk="1" hangingPunct="1"/>
            <a:r>
              <a:rPr lang="en-US"/>
              <a:t>Very fast</a:t>
            </a:r>
          </a:p>
          <a:p>
            <a:pPr eaLnBrk="1" hangingPunct="1"/>
            <a:r>
              <a:rPr lang="en-US"/>
              <a:t>Costly</a:t>
            </a:r>
          </a:p>
          <a:p>
            <a:pPr eaLnBrk="1" hangingPunct="1"/>
            <a:r>
              <a:rPr lang="en-US"/>
              <a:t>Globals, static, stack all go here by default!</a:t>
            </a:r>
          </a:p>
          <a:p>
            <a:pPr eaLnBrk="1" hangingPunct="1"/>
            <a:r>
              <a:rPr lang="en-US"/>
              <a:t>Force functions?</a:t>
            </a:r>
          </a:p>
          <a:p>
            <a:pPr eaLnBrk="1" hangingPunct="1"/>
            <a:r>
              <a:rPr lang="en-US"/>
              <a:t>0x03 000 000</a:t>
            </a:r>
          </a:p>
        </p:txBody>
      </p:sp>
      <p:sp>
        <p:nvSpPr>
          <p:cNvPr id="12292" name="Rectangle 7"/>
          <p:cNvSpPr>
            <a:spLocks noChangeArrowheads="1"/>
          </p:cNvSpPr>
          <p:nvPr/>
        </p:nvSpPr>
        <p:spPr bwMode="auto">
          <a:xfrm>
            <a:off x="2319339" y="330201"/>
            <a:ext cx="1698625" cy="473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00000000-00003FFFF</a:t>
            </a:r>
          </a:p>
          <a:p>
            <a:pPr algn="ctr"/>
            <a:r>
              <a:rPr lang="en-US" sz="1000" i="1"/>
              <a:t>System ROM</a:t>
            </a:r>
          </a:p>
          <a:p>
            <a:pPr algn="ctr"/>
            <a:r>
              <a:rPr lang="en-US" sz="1000" i="1"/>
              <a:t>16KB</a:t>
            </a:r>
          </a:p>
        </p:txBody>
      </p:sp>
      <p:sp>
        <p:nvSpPr>
          <p:cNvPr id="12293" name="Rectangle 8"/>
          <p:cNvSpPr>
            <a:spLocks noChangeArrowheads="1"/>
          </p:cNvSpPr>
          <p:nvPr/>
        </p:nvSpPr>
        <p:spPr bwMode="auto">
          <a:xfrm>
            <a:off x="2319339" y="803275"/>
            <a:ext cx="1698625" cy="812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02000000-0203FFFF</a:t>
            </a:r>
          </a:p>
          <a:p>
            <a:pPr algn="ctr"/>
            <a:r>
              <a:rPr lang="en-US" sz="1000" i="1"/>
              <a:t>EXRAM</a:t>
            </a:r>
          </a:p>
          <a:p>
            <a:pPr algn="ctr"/>
            <a:r>
              <a:rPr lang="en-US" sz="1000" i="1"/>
              <a:t>256KB</a:t>
            </a:r>
          </a:p>
          <a:p>
            <a:pPr algn="ctr"/>
            <a:endParaRPr lang="en-US" sz="1000" i="1"/>
          </a:p>
        </p:txBody>
      </p:sp>
      <p:sp>
        <p:nvSpPr>
          <p:cNvPr id="12294" name="Rectangle 9"/>
          <p:cNvSpPr>
            <a:spLocks noChangeArrowheads="1"/>
          </p:cNvSpPr>
          <p:nvPr/>
        </p:nvSpPr>
        <p:spPr bwMode="auto">
          <a:xfrm>
            <a:off x="2319339" y="1616075"/>
            <a:ext cx="1698625" cy="598488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03000000-03007FFF</a:t>
            </a:r>
          </a:p>
          <a:p>
            <a:pPr algn="ctr"/>
            <a:r>
              <a:rPr lang="en-US" sz="1000" i="1"/>
              <a:t>IWRAM</a:t>
            </a:r>
          </a:p>
          <a:p>
            <a:pPr algn="ctr"/>
            <a:r>
              <a:rPr lang="en-US" sz="1000" i="1"/>
              <a:t>32KB</a:t>
            </a:r>
          </a:p>
        </p:txBody>
      </p:sp>
      <p:sp>
        <p:nvSpPr>
          <p:cNvPr id="12295" name="Rectangle 10"/>
          <p:cNvSpPr>
            <a:spLocks noChangeArrowheads="1"/>
          </p:cNvSpPr>
          <p:nvPr/>
        </p:nvSpPr>
        <p:spPr bwMode="auto">
          <a:xfrm>
            <a:off x="2319339" y="2214564"/>
            <a:ext cx="1698625" cy="320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04000000</a:t>
            </a:r>
          </a:p>
          <a:p>
            <a:pPr algn="ctr"/>
            <a:r>
              <a:rPr lang="en-US" sz="1000" i="1"/>
              <a:t>Hardware Registers</a:t>
            </a:r>
          </a:p>
        </p:txBody>
      </p:sp>
      <p:sp>
        <p:nvSpPr>
          <p:cNvPr id="12296" name="Rectangle 11"/>
          <p:cNvSpPr>
            <a:spLocks noChangeArrowheads="1"/>
          </p:cNvSpPr>
          <p:nvPr/>
        </p:nvSpPr>
        <p:spPr bwMode="auto">
          <a:xfrm>
            <a:off x="2319339" y="2535238"/>
            <a:ext cx="1698625" cy="4556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05000000-050003FFF</a:t>
            </a:r>
          </a:p>
          <a:p>
            <a:pPr algn="ctr"/>
            <a:r>
              <a:rPr lang="en-US" sz="1000" i="1"/>
              <a:t>Palette Memory</a:t>
            </a:r>
          </a:p>
          <a:p>
            <a:pPr algn="ctr"/>
            <a:r>
              <a:rPr lang="en-US" sz="1000" i="1"/>
              <a:t>1KB</a:t>
            </a:r>
          </a:p>
        </p:txBody>
      </p:sp>
      <p:sp>
        <p:nvSpPr>
          <p:cNvPr id="12297" name="Rectangle 12"/>
          <p:cNvSpPr>
            <a:spLocks noChangeArrowheads="1"/>
          </p:cNvSpPr>
          <p:nvPr/>
        </p:nvSpPr>
        <p:spPr bwMode="auto">
          <a:xfrm>
            <a:off x="2319339" y="2990851"/>
            <a:ext cx="1698625" cy="7223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06000000-06017FFF</a:t>
            </a:r>
          </a:p>
          <a:p>
            <a:pPr algn="ctr"/>
            <a:r>
              <a:rPr lang="en-US" sz="1000" i="1"/>
              <a:t>Video RAM</a:t>
            </a:r>
          </a:p>
          <a:p>
            <a:pPr algn="ctr"/>
            <a:r>
              <a:rPr lang="en-US" sz="1000" i="1"/>
              <a:t>96KB</a:t>
            </a:r>
          </a:p>
        </p:txBody>
      </p:sp>
      <p:sp>
        <p:nvSpPr>
          <p:cNvPr id="12298" name="Rectangle 13"/>
          <p:cNvSpPr>
            <a:spLocks noChangeArrowheads="1"/>
          </p:cNvSpPr>
          <p:nvPr/>
        </p:nvSpPr>
        <p:spPr bwMode="auto">
          <a:xfrm>
            <a:off x="2319339" y="3713164"/>
            <a:ext cx="1698625" cy="5984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07000000-070003FF</a:t>
            </a:r>
          </a:p>
          <a:p>
            <a:pPr algn="ctr"/>
            <a:r>
              <a:rPr lang="en-US" sz="1000" i="1"/>
              <a:t>Object Attribute Memory</a:t>
            </a:r>
          </a:p>
          <a:p>
            <a:pPr algn="ctr"/>
            <a:r>
              <a:rPr lang="en-US" sz="1000" i="1"/>
              <a:t>1 KB</a:t>
            </a:r>
          </a:p>
        </p:txBody>
      </p:sp>
      <p:sp>
        <p:nvSpPr>
          <p:cNvPr id="12299" name="Rectangle 14"/>
          <p:cNvSpPr>
            <a:spLocks noChangeArrowheads="1"/>
          </p:cNvSpPr>
          <p:nvPr/>
        </p:nvSpPr>
        <p:spPr bwMode="auto">
          <a:xfrm>
            <a:off x="2319339" y="4311651"/>
            <a:ext cx="1698625" cy="8032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0800000</a:t>
            </a:r>
          </a:p>
          <a:p>
            <a:pPr algn="ctr"/>
            <a:r>
              <a:rPr lang="en-US" sz="1000" i="1"/>
              <a:t>Game Pak ROM</a:t>
            </a:r>
          </a:p>
          <a:p>
            <a:pPr algn="ctr"/>
            <a:r>
              <a:rPr lang="en-US" sz="1000" i="1"/>
              <a:t>Wait State 0</a:t>
            </a:r>
          </a:p>
          <a:p>
            <a:pPr algn="ctr"/>
            <a:r>
              <a:rPr lang="en-US" sz="1000" i="1"/>
              <a:t>255 Mbits (~32Mb)</a:t>
            </a:r>
          </a:p>
        </p:txBody>
      </p:sp>
      <p:sp>
        <p:nvSpPr>
          <p:cNvPr id="12300" name="Rectangle 15"/>
          <p:cNvSpPr>
            <a:spLocks noChangeArrowheads="1"/>
          </p:cNvSpPr>
          <p:nvPr/>
        </p:nvSpPr>
        <p:spPr bwMode="auto">
          <a:xfrm>
            <a:off x="2319339" y="5853114"/>
            <a:ext cx="1698625" cy="8032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0A00000</a:t>
            </a:r>
          </a:p>
          <a:p>
            <a:pPr algn="ctr"/>
            <a:r>
              <a:rPr lang="en-US" sz="1000" i="1"/>
              <a:t>Game Pak ROM</a:t>
            </a:r>
          </a:p>
          <a:p>
            <a:pPr algn="ctr"/>
            <a:r>
              <a:rPr lang="en-US" sz="1000" i="1"/>
              <a:t>Wait State 1</a:t>
            </a:r>
          </a:p>
          <a:p>
            <a:pPr algn="ctr"/>
            <a:r>
              <a:rPr lang="en-US" sz="1000" i="1"/>
              <a:t>255 Mbits (~32Mb)</a:t>
            </a:r>
          </a:p>
        </p:txBody>
      </p:sp>
      <p:sp>
        <p:nvSpPr>
          <p:cNvPr id="12301" name="Rectangle 16"/>
          <p:cNvSpPr>
            <a:spLocks noChangeArrowheads="1"/>
          </p:cNvSpPr>
          <p:nvPr/>
        </p:nvSpPr>
        <p:spPr bwMode="auto">
          <a:xfrm>
            <a:off x="2319339" y="5114925"/>
            <a:ext cx="1698625" cy="7381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09FE0000</a:t>
            </a:r>
          </a:p>
          <a:p>
            <a:pPr algn="ctr"/>
            <a:r>
              <a:rPr lang="en-US" sz="1000" i="1"/>
              <a:t>Game Pak Flash</a:t>
            </a:r>
          </a:p>
          <a:p>
            <a:pPr algn="ctr"/>
            <a:r>
              <a:rPr lang="en-US" sz="1000" i="1"/>
              <a:t>Wait State 0</a:t>
            </a:r>
          </a:p>
          <a:p>
            <a:pPr algn="ctr"/>
            <a:r>
              <a:rPr lang="en-US" sz="1000" i="1"/>
              <a:t>1Mbit(128KB)</a:t>
            </a:r>
          </a:p>
        </p:txBody>
      </p:sp>
    </p:spTree>
    <p:extLst>
      <p:ext uri="{BB962C8B-B14F-4D97-AF65-F5344CB8AC3E}">
        <p14:creationId xmlns:p14="http://schemas.microsoft.com/office/powerpoint/2010/main" val="2469342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Memory Tradeoff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330575" y="1908175"/>
            <a:ext cx="5945188" cy="3525838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 flipV="1">
            <a:off x="3746501" y="2598739"/>
            <a:ext cx="4976813" cy="24209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538539" y="5826126"/>
            <a:ext cx="736577" cy="312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>
            <a:lvl1pPr defTabSz="82867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2867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867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867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867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ymbol" pitchFamily="18" charset="2"/>
              <a:buNone/>
            </a:pPr>
            <a:r>
              <a:rPr lang="en-US">
                <a:ea typeface="Lucida Sans Unicode" pitchFamily="34" charset="0"/>
                <a:cs typeface="Lucida Sans Unicode" pitchFamily="34" charset="0"/>
              </a:rPr>
              <a:t>COST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4298950" y="5986463"/>
            <a:ext cx="483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 rot="-5400000">
            <a:off x="2415285" y="4976819"/>
            <a:ext cx="759019" cy="312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>
            <a:lvl1pPr defTabSz="82867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2867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867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867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867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ymbol" pitchFamily="18" charset="2"/>
              <a:buNone/>
            </a:pPr>
            <a:r>
              <a:rPr lang="en-US">
                <a:ea typeface="Lucida Sans Unicode" pitchFamily="34" charset="0"/>
                <a:cs typeface="Lucida Sans Unicode" pitchFamily="34" charset="0"/>
              </a:rPr>
              <a:t>Speed</a:t>
            </a: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V="1">
            <a:off x="2778125" y="1978026"/>
            <a:ext cx="0" cy="2695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15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/>
          </p:nvPr>
        </p:nvSpPr>
        <p:spPr>
          <a:xfrm>
            <a:off x="5613400" y="274638"/>
            <a:ext cx="4597400" cy="1143000"/>
          </a:xfrm>
        </p:spPr>
        <p:txBody>
          <a:bodyPr/>
          <a:lstStyle/>
          <a:p>
            <a:pPr eaLnBrk="1" hangingPunct="1"/>
            <a:r>
              <a:rPr lang="en-US"/>
              <a:t>EXRAM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6165850" y="1600201"/>
            <a:ext cx="4044950" cy="4525963"/>
          </a:xfrm>
        </p:spPr>
        <p:txBody>
          <a:bodyPr/>
          <a:lstStyle/>
          <a:p>
            <a:pPr eaLnBrk="1" hangingPunct="1"/>
            <a:r>
              <a:rPr lang="en-US"/>
              <a:t>External RAM</a:t>
            </a:r>
          </a:p>
          <a:p>
            <a:pPr eaLnBrk="1" hangingPunct="1"/>
            <a:r>
              <a:rPr lang="en-US"/>
              <a:t>Heap (malloc)</a:t>
            </a:r>
          </a:p>
          <a:p>
            <a:pPr eaLnBrk="1" hangingPunct="1"/>
            <a:r>
              <a:rPr lang="en-US"/>
              <a:t>Can force variables here</a:t>
            </a:r>
          </a:p>
        </p:txBody>
      </p:sp>
      <p:sp>
        <p:nvSpPr>
          <p:cNvPr id="14340" name="Rectangle 7"/>
          <p:cNvSpPr>
            <a:spLocks noChangeArrowheads="1"/>
          </p:cNvSpPr>
          <p:nvPr/>
        </p:nvSpPr>
        <p:spPr bwMode="auto">
          <a:xfrm>
            <a:off x="2319339" y="330201"/>
            <a:ext cx="1698625" cy="473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00000000-00003FFFF</a:t>
            </a:r>
          </a:p>
          <a:p>
            <a:pPr algn="ctr"/>
            <a:r>
              <a:rPr lang="en-US" sz="1000" i="1"/>
              <a:t>System ROM</a:t>
            </a:r>
          </a:p>
          <a:p>
            <a:pPr algn="ctr"/>
            <a:r>
              <a:rPr lang="en-US" sz="1000" i="1"/>
              <a:t>16KB</a:t>
            </a:r>
          </a:p>
        </p:txBody>
      </p:sp>
      <p:sp>
        <p:nvSpPr>
          <p:cNvPr id="14341" name="Rectangle 8"/>
          <p:cNvSpPr>
            <a:spLocks noChangeArrowheads="1"/>
          </p:cNvSpPr>
          <p:nvPr/>
        </p:nvSpPr>
        <p:spPr bwMode="auto">
          <a:xfrm>
            <a:off x="2319339" y="803275"/>
            <a:ext cx="1698625" cy="8128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02000000-0203FFFF</a:t>
            </a:r>
          </a:p>
          <a:p>
            <a:pPr algn="ctr"/>
            <a:r>
              <a:rPr lang="en-US" sz="1000" i="1"/>
              <a:t>EXRAM</a:t>
            </a:r>
          </a:p>
          <a:p>
            <a:pPr algn="ctr"/>
            <a:r>
              <a:rPr lang="en-US" sz="1000" i="1"/>
              <a:t>256KB</a:t>
            </a:r>
          </a:p>
          <a:p>
            <a:pPr algn="ctr"/>
            <a:endParaRPr lang="en-US" sz="1000" i="1"/>
          </a:p>
        </p:txBody>
      </p:sp>
      <p:sp>
        <p:nvSpPr>
          <p:cNvPr id="14342" name="Rectangle 9"/>
          <p:cNvSpPr>
            <a:spLocks noChangeArrowheads="1"/>
          </p:cNvSpPr>
          <p:nvPr/>
        </p:nvSpPr>
        <p:spPr bwMode="auto">
          <a:xfrm>
            <a:off x="2319339" y="1616075"/>
            <a:ext cx="1698625" cy="5984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03000000-03007FFF</a:t>
            </a:r>
          </a:p>
          <a:p>
            <a:pPr algn="ctr"/>
            <a:r>
              <a:rPr lang="en-US" sz="1000" i="1"/>
              <a:t>IWRAM</a:t>
            </a:r>
          </a:p>
          <a:p>
            <a:pPr algn="ctr"/>
            <a:r>
              <a:rPr lang="en-US" sz="1000" i="1"/>
              <a:t>32KB</a:t>
            </a:r>
          </a:p>
        </p:txBody>
      </p:sp>
      <p:sp>
        <p:nvSpPr>
          <p:cNvPr id="14343" name="Rectangle 10"/>
          <p:cNvSpPr>
            <a:spLocks noChangeArrowheads="1"/>
          </p:cNvSpPr>
          <p:nvPr/>
        </p:nvSpPr>
        <p:spPr bwMode="auto">
          <a:xfrm>
            <a:off x="2319339" y="2214564"/>
            <a:ext cx="1698625" cy="320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04000000</a:t>
            </a:r>
          </a:p>
          <a:p>
            <a:pPr algn="ctr"/>
            <a:r>
              <a:rPr lang="en-US" sz="1000" i="1"/>
              <a:t>Hardware Registers</a:t>
            </a:r>
          </a:p>
        </p:txBody>
      </p:sp>
      <p:sp>
        <p:nvSpPr>
          <p:cNvPr id="14344" name="Rectangle 11"/>
          <p:cNvSpPr>
            <a:spLocks noChangeArrowheads="1"/>
          </p:cNvSpPr>
          <p:nvPr/>
        </p:nvSpPr>
        <p:spPr bwMode="auto">
          <a:xfrm>
            <a:off x="2319339" y="2535238"/>
            <a:ext cx="1698625" cy="4556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05000000-050003FFF</a:t>
            </a:r>
          </a:p>
          <a:p>
            <a:pPr algn="ctr"/>
            <a:r>
              <a:rPr lang="en-US" sz="1000" i="1"/>
              <a:t>Palette Memory</a:t>
            </a:r>
          </a:p>
          <a:p>
            <a:pPr algn="ctr"/>
            <a:r>
              <a:rPr lang="en-US" sz="1000" i="1"/>
              <a:t>1KB</a:t>
            </a:r>
          </a:p>
        </p:txBody>
      </p:sp>
      <p:sp>
        <p:nvSpPr>
          <p:cNvPr id="14345" name="Rectangle 12"/>
          <p:cNvSpPr>
            <a:spLocks noChangeArrowheads="1"/>
          </p:cNvSpPr>
          <p:nvPr/>
        </p:nvSpPr>
        <p:spPr bwMode="auto">
          <a:xfrm>
            <a:off x="2319339" y="2990851"/>
            <a:ext cx="1698625" cy="7223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06000000-06017FFF</a:t>
            </a:r>
          </a:p>
          <a:p>
            <a:pPr algn="ctr"/>
            <a:r>
              <a:rPr lang="en-US" sz="1000" i="1"/>
              <a:t>Video RAM</a:t>
            </a:r>
          </a:p>
          <a:p>
            <a:pPr algn="ctr"/>
            <a:r>
              <a:rPr lang="en-US" sz="1000" i="1"/>
              <a:t>96KB</a:t>
            </a:r>
          </a:p>
        </p:txBody>
      </p:sp>
      <p:sp>
        <p:nvSpPr>
          <p:cNvPr id="14346" name="Rectangle 13"/>
          <p:cNvSpPr>
            <a:spLocks noChangeArrowheads="1"/>
          </p:cNvSpPr>
          <p:nvPr/>
        </p:nvSpPr>
        <p:spPr bwMode="auto">
          <a:xfrm>
            <a:off x="2319339" y="3713164"/>
            <a:ext cx="1698625" cy="5984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07000000-070003FF</a:t>
            </a:r>
          </a:p>
          <a:p>
            <a:pPr algn="ctr"/>
            <a:r>
              <a:rPr lang="en-US" sz="1000" i="1"/>
              <a:t>Object Attribute Memory</a:t>
            </a:r>
          </a:p>
          <a:p>
            <a:pPr algn="ctr"/>
            <a:r>
              <a:rPr lang="en-US" sz="1000" i="1"/>
              <a:t>1 KB</a:t>
            </a:r>
          </a:p>
        </p:txBody>
      </p:sp>
      <p:sp>
        <p:nvSpPr>
          <p:cNvPr id="14347" name="Rectangle 14"/>
          <p:cNvSpPr>
            <a:spLocks noChangeArrowheads="1"/>
          </p:cNvSpPr>
          <p:nvPr/>
        </p:nvSpPr>
        <p:spPr bwMode="auto">
          <a:xfrm>
            <a:off x="2319339" y="4311651"/>
            <a:ext cx="1698625" cy="8032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0800000</a:t>
            </a:r>
          </a:p>
          <a:p>
            <a:pPr algn="ctr"/>
            <a:r>
              <a:rPr lang="en-US" sz="1000" i="1"/>
              <a:t>Game Pak ROM</a:t>
            </a:r>
          </a:p>
          <a:p>
            <a:pPr algn="ctr"/>
            <a:r>
              <a:rPr lang="en-US" sz="1000" i="1"/>
              <a:t>Wait State 0</a:t>
            </a:r>
          </a:p>
          <a:p>
            <a:pPr algn="ctr"/>
            <a:r>
              <a:rPr lang="en-US" sz="1000" i="1"/>
              <a:t>255 Mbits (~32Mb)</a:t>
            </a:r>
          </a:p>
        </p:txBody>
      </p:sp>
      <p:sp>
        <p:nvSpPr>
          <p:cNvPr id="14348" name="Rectangle 15"/>
          <p:cNvSpPr>
            <a:spLocks noChangeArrowheads="1"/>
          </p:cNvSpPr>
          <p:nvPr/>
        </p:nvSpPr>
        <p:spPr bwMode="auto">
          <a:xfrm>
            <a:off x="2319339" y="5853114"/>
            <a:ext cx="1698625" cy="8032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0A00000</a:t>
            </a:r>
          </a:p>
          <a:p>
            <a:pPr algn="ctr"/>
            <a:r>
              <a:rPr lang="en-US" sz="1000" i="1"/>
              <a:t>Game Pak ROM</a:t>
            </a:r>
          </a:p>
          <a:p>
            <a:pPr algn="ctr"/>
            <a:r>
              <a:rPr lang="en-US" sz="1000" i="1"/>
              <a:t>Wait State 1</a:t>
            </a:r>
          </a:p>
          <a:p>
            <a:pPr algn="ctr"/>
            <a:r>
              <a:rPr lang="en-US" sz="1000" i="1"/>
              <a:t>255 Mbits (~32Mb)</a:t>
            </a:r>
          </a:p>
        </p:txBody>
      </p:sp>
      <p:sp>
        <p:nvSpPr>
          <p:cNvPr id="14349" name="Rectangle 16"/>
          <p:cNvSpPr>
            <a:spLocks noChangeArrowheads="1"/>
          </p:cNvSpPr>
          <p:nvPr/>
        </p:nvSpPr>
        <p:spPr bwMode="auto">
          <a:xfrm>
            <a:off x="2319339" y="5114925"/>
            <a:ext cx="1698625" cy="7381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09FE0000</a:t>
            </a:r>
          </a:p>
          <a:p>
            <a:pPr algn="ctr"/>
            <a:r>
              <a:rPr lang="en-US" sz="1000" i="1"/>
              <a:t>Game Pak Flash</a:t>
            </a:r>
          </a:p>
          <a:p>
            <a:pPr algn="ctr"/>
            <a:r>
              <a:rPr lang="en-US" sz="1000" i="1"/>
              <a:t>Wait State 0</a:t>
            </a:r>
          </a:p>
          <a:p>
            <a:pPr algn="ctr"/>
            <a:r>
              <a:rPr lang="en-US" sz="1000" i="1"/>
              <a:t>1Mbit(128KB)</a:t>
            </a:r>
          </a:p>
        </p:txBody>
      </p:sp>
    </p:spTree>
    <p:extLst>
      <p:ext uri="{BB962C8B-B14F-4D97-AF65-F5344CB8AC3E}">
        <p14:creationId xmlns:p14="http://schemas.microsoft.com/office/powerpoint/2010/main" val="2610883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5613400" y="274638"/>
            <a:ext cx="4597400" cy="1143000"/>
          </a:xfrm>
        </p:spPr>
        <p:txBody>
          <a:bodyPr/>
          <a:lstStyle/>
          <a:p>
            <a:pPr eaLnBrk="1" hangingPunct="1"/>
            <a:r>
              <a:rPr lang="en-US"/>
              <a:t>Video&amp;Hardware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6165850" y="1600201"/>
            <a:ext cx="4044950" cy="4525963"/>
          </a:xfrm>
        </p:spPr>
        <p:txBody>
          <a:bodyPr/>
          <a:lstStyle/>
          <a:p>
            <a:pPr eaLnBrk="1" hangingPunct="1"/>
            <a:r>
              <a:rPr lang="en-US"/>
              <a:t>Hardware Registers</a:t>
            </a:r>
          </a:p>
          <a:p>
            <a:pPr lvl="1" eaLnBrk="1" hangingPunct="1"/>
            <a:r>
              <a:rPr lang="en-US"/>
              <a:t>Sound</a:t>
            </a:r>
          </a:p>
          <a:p>
            <a:pPr lvl="1" eaLnBrk="1" hangingPunct="1"/>
            <a:r>
              <a:rPr lang="en-US"/>
              <a:t>DMA</a:t>
            </a:r>
          </a:p>
          <a:p>
            <a:pPr lvl="1" eaLnBrk="1" hangingPunct="1"/>
            <a:r>
              <a:rPr lang="en-US"/>
              <a:t>etc.</a:t>
            </a:r>
          </a:p>
          <a:p>
            <a:pPr eaLnBrk="1" hangingPunct="1"/>
            <a:r>
              <a:rPr lang="en-US"/>
              <a:t>Palette RAM</a:t>
            </a:r>
          </a:p>
          <a:p>
            <a:pPr eaLnBrk="1" hangingPunct="1"/>
            <a:r>
              <a:rPr lang="en-US"/>
              <a:t>Video RAM</a:t>
            </a:r>
          </a:p>
          <a:p>
            <a:pPr eaLnBrk="1" hangingPunct="1"/>
            <a:r>
              <a:rPr lang="en-US"/>
              <a:t>Oject Attribute Memory</a:t>
            </a:r>
          </a:p>
          <a:p>
            <a:pPr eaLnBrk="1" hangingPunct="1"/>
            <a:endParaRPr lang="en-US"/>
          </a:p>
        </p:txBody>
      </p:sp>
      <p:sp>
        <p:nvSpPr>
          <p:cNvPr id="15364" name="Line 6"/>
          <p:cNvSpPr>
            <a:spLocks noChangeShapeType="1"/>
          </p:cNvSpPr>
          <p:nvPr/>
        </p:nvSpPr>
        <p:spPr bwMode="auto">
          <a:xfrm flipH="1">
            <a:off x="4017963" y="1857375"/>
            <a:ext cx="2311400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5" name="Line 7"/>
          <p:cNvSpPr>
            <a:spLocks noChangeShapeType="1"/>
          </p:cNvSpPr>
          <p:nvPr/>
        </p:nvSpPr>
        <p:spPr bwMode="auto">
          <a:xfrm flipH="1" flipV="1">
            <a:off x="3979863" y="2705101"/>
            <a:ext cx="2387600" cy="1001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Line 8"/>
          <p:cNvSpPr>
            <a:spLocks noChangeShapeType="1"/>
          </p:cNvSpPr>
          <p:nvPr/>
        </p:nvSpPr>
        <p:spPr bwMode="auto">
          <a:xfrm flipH="1" flipV="1">
            <a:off x="3992563" y="3983038"/>
            <a:ext cx="235585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Line 9"/>
          <p:cNvSpPr>
            <a:spLocks noChangeShapeType="1"/>
          </p:cNvSpPr>
          <p:nvPr/>
        </p:nvSpPr>
        <p:spPr bwMode="auto">
          <a:xfrm flipH="1" flipV="1">
            <a:off x="4025901" y="3352800"/>
            <a:ext cx="2303463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Rectangle 11"/>
          <p:cNvSpPr>
            <a:spLocks noChangeArrowheads="1"/>
          </p:cNvSpPr>
          <p:nvPr/>
        </p:nvSpPr>
        <p:spPr bwMode="auto">
          <a:xfrm>
            <a:off x="2319339" y="330201"/>
            <a:ext cx="1698625" cy="473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00000000-00003FFFF</a:t>
            </a:r>
          </a:p>
          <a:p>
            <a:pPr algn="ctr"/>
            <a:r>
              <a:rPr lang="en-US" sz="1000" i="1"/>
              <a:t>System ROM</a:t>
            </a:r>
          </a:p>
          <a:p>
            <a:pPr algn="ctr"/>
            <a:r>
              <a:rPr lang="en-US" sz="1000" i="1"/>
              <a:t>16KB</a:t>
            </a:r>
          </a:p>
        </p:txBody>
      </p:sp>
      <p:sp>
        <p:nvSpPr>
          <p:cNvPr id="15369" name="Rectangle 12"/>
          <p:cNvSpPr>
            <a:spLocks noChangeArrowheads="1"/>
          </p:cNvSpPr>
          <p:nvPr/>
        </p:nvSpPr>
        <p:spPr bwMode="auto">
          <a:xfrm>
            <a:off x="2319339" y="803275"/>
            <a:ext cx="1698625" cy="812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02000000-0203FFFF</a:t>
            </a:r>
          </a:p>
          <a:p>
            <a:pPr algn="ctr"/>
            <a:r>
              <a:rPr lang="en-US" sz="1000" i="1"/>
              <a:t>EXRAM</a:t>
            </a:r>
          </a:p>
          <a:p>
            <a:pPr algn="ctr"/>
            <a:r>
              <a:rPr lang="en-US" sz="1000" i="1"/>
              <a:t>256KB</a:t>
            </a:r>
          </a:p>
          <a:p>
            <a:pPr algn="ctr"/>
            <a:endParaRPr lang="en-US" sz="1000" i="1"/>
          </a:p>
        </p:txBody>
      </p:sp>
      <p:sp>
        <p:nvSpPr>
          <p:cNvPr id="15370" name="Rectangle 13"/>
          <p:cNvSpPr>
            <a:spLocks noChangeArrowheads="1"/>
          </p:cNvSpPr>
          <p:nvPr/>
        </p:nvSpPr>
        <p:spPr bwMode="auto">
          <a:xfrm>
            <a:off x="2319339" y="1616075"/>
            <a:ext cx="1698625" cy="5984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03000000-03007FFF</a:t>
            </a:r>
          </a:p>
          <a:p>
            <a:pPr algn="ctr"/>
            <a:r>
              <a:rPr lang="en-US" sz="1000" i="1"/>
              <a:t>IWRAM</a:t>
            </a:r>
          </a:p>
          <a:p>
            <a:pPr algn="ctr"/>
            <a:r>
              <a:rPr lang="en-US" sz="1000" i="1"/>
              <a:t>32KB</a:t>
            </a:r>
          </a:p>
        </p:txBody>
      </p:sp>
      <p:sp>
        <p:nvSpPr>
          <p:cNvPr id="15371" name="Rectangle 14"/>
          <p:cNvSpPr>
            <a:spLocks noChangeArrowheads="1"/>
          </p:cNvSpPr>
          <p:nvPr/>
        </p:nvSpPr>
        <p:spPr bwMode="auto">
          <a:xfrm>
            <a:off x="2319339" y="2214564"/>
            <a:ext cx="1698625" cy="3206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04000000</a:t>
            </a:r>
          </a:p>
          <a:p>
            <a:pPr algn="ctr"/>
            <a:r>
              <a:rPr lang="en-US" sz="1000" i="1"/>
              <a:t>Hardware Registers</a:t>
            </a:r>
          </a:p>
        </p:txBody>
      </p:sp>
      <p:sp>
        <p:nvSpPr>
          <p:cNvPr id="15372" name="Rectangle 15"/>
          <p:cNvSpPr>
            <a:spLocks noChangeArrowheads="1"/>
          </p:cNvSpPr>
          <p:nvPr/>
        </p:nvSpPr>
        <p:spPr bwMode="auto">
          <a:xfrm>
            <a:off x="2319339" y="2535238"/>
            <a:ext cx="1698625" cy="455612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05000000-050003FFF</a:t>
            </a:r>
          </a:p>
          <a:p>
            <a:pPr algn="ctr"/>
            <a:r>
              <a:rPr lang="en-US" sz="1000" i="1"/>
              <a:t>Palette Memory</a:t>
            </a:r>
          </a:p>
          <a:p>
            <a:pPr algn="ctr"/>
            <a:r>
              <a:rPr lang="en-US" sz="1000" i="1"/>
              <a:t>1KB</a:t>
            </a:r>
          </a:p>
        </p:txBody>
      </p:sp>
      <p:sp>
        <p:nvSpPr>
          <p:cNvPr id="15373" name="Rectangle 16"/>
          <p:cNvSpPr>
            <a:spLocks noChangeArrowheads="1"/>
          </p:cNvSpPr>
          <p:nvPr/>
        </p:nvSpPr>
        <p:spPr bwMode="auto">
          <a:xfrm>
            <a:off x="2319339" y="2990851"/>
            <a:ext cx="1698625" cy="722313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06000000-06017FFF</a:t>
            </a:r>
          </a:p>
          <a:p>
            <a:pPr algn="ctr"/>
            <a:r>
              <a:rPr lang="en-US" sz="1000" i="1"/>
              <a:t>Video RAM</a:t>
            </a:r>
          </a:p>
          <a:p>
            <a:pPr algn="ctr"/>
            <a:r>
              <a:rPr lang="en-US" sz="1000" i="1"/>
              <a:t>96KB</a:t>
            </a:r>
          </a:p>
        </p:txBody>
      </p:sp>
      <p:sp>
        <p:nvSpPr>
          <p:cNvPr id="15374" name="Rectangle 17"/>
          <p:cNvSpPr>
            <a:spLocks noChangeArrowheads="1"/>
          </p:cNvSpPr>
          <p:nvPr/>
        </p:nvSpPr>
        <p:spPr bwMode="auto">
          <a:xfrm>
            <a:off x="2319339" y="3713164"/>
            <a:ext cx="1698625" cy="598487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07000000-070003FF</a:t>
            </a:r>
          </a:p>
          <a:p>
            <a:pPr algn="ctr"/>
            <a:r>
              <a:rPr lang="en-US" sz="1000" i="1"/>
              <a:t>Object Attribute Memory</a:t>
            </a:r>
          </a:p>
          <a:p>
            <a:pPr algn="ctr"/>
            <a:r>
              <a:rPr lang="en-US" sz="1000" i="1"/>
              <a:t>1 KB</a:t>
            </a:r>
          </a:p>
        </p:txBody>
      </p:sp>
      <p:sp>
        <p:nvSpPr>
          <p:cNvPr id="15375" name="Rectangle 18"/>
          <p:cNvSpPr>
            <a:spLocks noChangeArrowheads="1"/>
          </p:cNvSpPr>
          <p:nvPr/>
        </p:nvSpPr>
        <p:spPr bwMode="auto">
          <a:xfrm>
            <a:off x="2319339" y="4311651"/>
            <a:ext cx="1698625" cy="8032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0800000</a:t>
            </a:r>
          </a:p>
          <a:p>
            <a:pPr algn="ctr"/>
            <a:r>
              <a:rPr lang="en-US" sz="1000" i="1"/>
              <a:t>Game Pak ROM</a:t>
            </a:r>
          </a:p>
          <a:p>
            <a:pPr algn="ctr"/>
            <a:r>
              <a:rPr lang="en-US" sz="1000" i="1"/>
              <a:t>Wait State 0</a:t>
            </a:r>
          </a:p>
          <a:p>
            <a:pPr algn="ctr"/>
            <a:r>
              <a:rPr lang="en-US" sz="1000" i="1"/>
              <a:t>255 Mbits (~32Mb)</a:t>
            </a:r>
          </a:p>
        </p:txBody>
      </p:sp>
      <p:sp>
        <p:nvSpPr>
          <p:cNvPr id="15376" name="Rectangle 19"/>
          <p:cNvSpPr>
            <a:spLocks noChangeArrowheads="1"/>
          </p:cNvSpPr>
          <p:nvPr/>
        </p:nvSpPr>
        <p:spPr bwMode="auto">
          <a:xfrm>
            <a:off x="2319339" y="5853114"/>
            <a:ext cx="1698625" cy="8032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0A00000</a:t>
            </a:r>
          </a:p>
          <a:p>
            <a:pPr algn="ctr"/>
            <a:r>
              <a:rPr lang="en-US" sz="1000" i="1"/>
              <a:t>Game Pak ROM</a:t>
            </a:r>
          </a:p>
          <a:p>
            <a:pPr algn="ctr"/>
            <a:r>
              <a:rPr lang="en-US" sz="1000" i="1"/>
              <a:t>Wait State 1</a:t>
            </a:r>
          </a:p>
          <a:p>
            <a:pPr algn="ctr"/>
            <a:r>
              <a:rPr lang="en-US" sz="1000" i="1"/>
              <a:t>255 Mbits (~32Mb)</a:t>
            </a:r>
          </a:p>
        </p:txBody>
      </p:sp>
      <p:sp>
        <p:nvSpPr>
          <p:cNvPr id="15377" name="Rectangle 20"/>
          <p:cNvSpPr>
            <a:spLocks noChangeArrowheads="1"/>
          </p:cNvSpPr>
          <p:nvPr/>
        </p:nvSpPr>
        <p:spPr bwMode="auto">
          <a:xfrm>
            <a:off x="2319339" y="5114925"/>
            <a:ext cx="1698625" cy="7381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09FE0000</a:t>
            </a:r>
          </a:p>
          <a:p>
            <a:pPr algn="ctr"/>
            <a:r>
              <a:rPr lang="en-US" sz="1000" i="1"/>
              <a:t>Game Pak Flash</a:t>
            </a:r>
          </a:p>
          <a:p>
            <a:pPr algn="ctr"/>
            <a:r>
              <a:rPr lang="en-US" sz="1000" i="1"/>
              <a:t>Wait State 0</a:t>
            </a:r>
          </a:p>
          <a:p>
            <a:pPr algn="ctr"/>
            <a:r>
              <a:rPr lang="en-US" sz="1000" i="1"/>
              <a:t>1Mbit(128KB)</a:t>
            </a:r>
          </a:p>
        </p:txBody>
      </p:sp>
    </p:spTree>
    <p:extLst>
      <p:ext uri="{BB962C8B-B14F-4D97-AF65-F5344CB8AC3E}">
        <p14:creationId xmlns:p14="http://schemas.microsoft.com/office/powerpoint/2010/main" val="979480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title"/>
          </p:nvPr>
        </p:nvSpPr>
        <p:spPr>
          <a:xfrm>
            <a:off x="5613400" y="274638"/>
            <a:ext cx="4597400" cy="1143000"/>
          </a:xfrm>
        </p:spPr>
        <p:txBody>
          <a:bodyPr/>
          <a:lstStyle/>
          <a:p>
            <a:pPr eaLnBrk="1" hangingPunct="1"/>
            <a:r>
              <a:rPr lang="en-US"/>
              <a:t>Game Pak ROM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6165850" y="1600201"/>
            <a:ext cx="4044950" cy="4525963"/>
          </a:xfrm>
        </p:spPr>
        <p:txBody>
          <a:bodyPr/>
          <a:lstStyle/>
          <a:p>
            <a:pPr eaLnBrk="1" hangingPunct="1"/>
            <a:r>
              <a:rPr lang="en-US"/>
              <a:t>Cartridge Memory</a:t>
            </a:r>
          </a:p>
          <a:p>
            <a:pPr eaLnBrk="1" hangingPunct="1"/>
            <a:r>
              <a:rPr lang="en-US"/>
              <a:t>Making an array const will put it here.</a:t>
            </a:r>
          </a:p>
          <a:p>
            <a:pPr eaLnBrk="1" hangingPunct="1"/>
            <a:r>
              <a:rPr lang="en-US"/>
              <a:t>Code goes here</a:t>
            </a:r>
          </a:p>
          <a:p>
            <a:pPr lvl="1" eaLnBrk="1" hangingPunct="1"/>
            <a:r>
              <a:rPr lang="en-US"/>
              <a:t>main</a:t>
            </a:r>
          </a:p>
          <a:p>
            <a:pPr lvl="1" eaLnBrk="1" hangingPunct="1"/>
            <a:r>
              <a:rPr lang="en-US"/>
              <a:t>functions</a:t>
            </a:r>
          </a:p>
        </p:txBody>
      </p:sp>
      <p:sp>
        <p:nvSpPr>
          <p:cNvPr id="16388" name="Rectangle 7"/>
          <p:cNvSpPr>
            <a:spLocks noChangeArrowheads="1"/>
          </p:cNvSpPr>
          <p:nvPr/>
        </p:nvSpPr>
        <p:spPr bwMode="auto">
          <a:xfrm>
            <a:off x="2319339" y="330201"/>
            <a:ext cx="1698625" cy="473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00000000-00003FFFF</a:t>
            </a:r>
          </a:p>
          <a:p>
            <a:pPr algn="ctr"/>
            <a:r>
              <a:rPr lang="en-US" sz="1000" i="1"/>
              <a:t>System ROM</a:t>
            </a:r>
          </a:p>
          <a:p>
            <a:pPr algn="ctr"/>
            <a:r>
              <a:rPr lang="en-US" sz="1000" i="1"/>
              <a:t>16KB</a:t>
            </a:r>
          </a:p>
        </p:txBody>
      </p:sp>
      <p:sp>
        <p:nvSpPr>
          <p:cNvPr id="16389" name="Rectangle 8"/>
          <p:cNvSpPr>
            <a:spLocks noChangeArrowheads="1"/>
          </p:cNvSpPr>
          <p:nvPr/>
        </p:nvSpPr>
        <p:spPr bwMode="auto">
          <a:xfrm>
            <a:off x="2319339" y="803275"/>
            <a:ext cx="1698625" cy="812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02000000-0203FFFF</a:t>
            </a:r>
          </a:p>
          <a:p>
            <a:pPr algn="ctr"/>
            <a:r>
              <a:rPr lang="en-US" sz="1000" i="1"/>
              <a:t>EXRAM</a:t>
            </a:r>
          </a:p>
          <a:p>
            <a:pPr algn="ctr"/>
            <a:r>
              <a:rPr lang="en-US" sz="1000" i="1"/>
              <a:t>256KB</a:t>
            </a:r>
          </a:p>
          <a:p>
            <a:pPr algn="ctr"/>
            <a:endParaRPr lang="en-US" sz="1000" i="1"/>
          </a:p>
        </p:txBody>
      </p:sp>
      <p:sp>
        <p:nvSpPr>
          <p:cNvPr id="16390" name="Rectangle 9"/>
          <p:cNvSpPr>
            <a:spLocks noChangeArrowheads="1"/>
          </p:cNvSpPr>
          <p:nvPr/>
        </p:nvSpPr>
        <p:spPr bwMode="auto">
          <a:xfrm>
            <a:off x="2319339" y="1616075"/>
            <a:ext cx="1698625" cy="5984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03000000-03007FFF</a:t>
            </a:r>
          </a:p>
          <a:p>
            <a:pPr algn="ctr"/>
            <a:r>
              <a:rPr lang="en-US" sz="1000" i="1"/>
              <a:t>IWRAM</a:t>
            </a:r>
          </a:p>
          <a:p>
            <a:pPr algn="ctr"/>
            <a:r>
              <a:rPr lang="en-US" sz="1000" i="1"/>
              <a:t>32KB</a:t>
            </a:r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2319339" y="2214564"/>
            <a:ext cx="1698625" cy="320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04000000</a:t>
            </a:r>
          </a:p>
          <a:p>
            <a:pPr algn="ctr"/>
            <a:r>
              <a:rPr lang="en-US" sz="1000" i="1"/>
              <a:t>Hardware Registers</a:t>
            </a:r>
          </a:p>
        </p:txBody>
      </p:sp>
      <p:sp>
        <p:nvSpPr>
          <p:cNvPr id="16392" name="Rectangle 11"/>
          <p:cNvSpPr>
            <a:spLocks noChangeArrowheads="1"/>
          </p:cNvSpPr>
          <p:nvPr/>
        </p:nvSpPr>
        <p:spPr bwMode="auto">
          <a:xfrm>
            <a:off x="2319339" y="2535238"/>
            <a:ext cx="1698625" cy="4556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05000000-050003FFF</a:t>
            </a:r>
          </a:p>
          <a:p>
            <a:pPr algn="ctr"/>
            <a:r>
              <a:rPr lang="en-US" sz="1000" i="1"/>
              <a:t>Palette Memory</a:t>
            </a:r>
          </a:p>
          <a:p>
            <a:pPr algn="ctr"/>
            <a:r>
              <a:rPr lang="en-US" sz="1000" i="1"/>
              <a:t>1KB</a:t>
            </a:r>
          </a:p>
        </p:txBody>
      </p:sp>
      <p:sp>
        <p:nvSpPr>
          <p:cNvPr id="16393" name="Rectangle 12"/>
          <p:cNvSpPr>
            <a:spLocks noChangeArrowheads="1"/>
          </p:cNvSpPr>
          <p:nvPr/>
        </p:nvSpPr>
        <p:spPr bwMode="auto">
          <a:xfrm>
            <a:off x="2319339" y="2990851"/>
            <a:ext cx="1698625" cy="7223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06000000-06017FFF</a:t>
            </a:r>
          </a:p>
          <a:p>
            <a:pPr algn="ctr"/>
            <a:r>
              <a:rPr lang="en-US" sz="1000" i="1"/>
              <a:t>Video RAM</a:t>
            </a:r>
          </a:p>
          <a:p>
            <a:pPr algn="ctr"/>
            <a:r>
              <a:rPr lang="en-US" sz="1000" i="1"/>
              <a:t>96KB</a:t>
            </a:r>
          </a:p>
        </p:txBody>
      </p:sp>
      <p:sp>
        <p:nvSpPr>
          <p:cNvPr id="16394" name="Rectangle 13"/>
          <p:cNvSpPr>
            <a:spLocks noChangeArrowheads="1"/>
          </p:cNvSpPr>
          <p:nvPr/>
        </p:nvSpPr>
        <p:spPr bwMode="auto">
          <a:xfrm>
            <a:off x="2319339" y="3713164"/>
            <a:ext cx="1698625" cy="5984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07000000-070003FF</a:t>
            </a:r>
          </a:p>
          <a:p>
            <a:pPr algn="ctr"/>
            <a:r>
              <a:rPr lang="en-US" sz="1000" i="1"/>
              <a:t>Object Attribute Memory</a:t>
            </a:r>
          </a:p>
          <a:p>
            <a:pPr algn="ctr"/>
            <a:r>
              <a:rPr lang="en-US" sz="1000" i="1"/>
              <a:t>1 KB</a:t>
            </a:r>
          </a:p>
        </p:txBody>
      </p:sp>
      <p:sp>
        <p:nvSpPr>
          <p:cNvPr id="16395" name="Rectangle 14"/>
          <p:cNvSpPr>
            <a:spLocks noChangeArrowheads="1"/>
          </p:cNvSpPr>
          <p:nvPr/>
        </p:nvSpPr>
        <p:spPr bwMode="auto">
          <a:xfrm>
            <a:off x="2319339" y="4311651"/>
            <a:ext cx="1698625" cy="803275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0800000</a:t>
            </a:r>
          </a:p>
          <a:p>
            <a:pPr algn="ctr"/>
            <a:r>
              <a:rPr lang="en-US" sz="1000" i="1"/>
              <a:t>Game Pak ROM</a:t>
            </a:r>
          </a:p>
          <a:p>
            <a:pPr algn="ctr"/>
            <a:r>
              <a:rPr lang="en-US" sz="1000" i="1"/>
              <a:t>Wait State 0</a:t>
            </a:r>
          </a:p>
          <a:p>
            <a:pPr algn="ctr"/>
            <a:r>
              <a:rPr lang="en-US" sz="1000" i="1"/>
              <a:t>255 Mbits (~32Mb)</a:t>
            </a:r>
          </a:p>
        </p:txBody>
      </p:sp>
      <p:sp>
        <p:nvSpPr>
          <p:cNvPr id="16396" name="Rectangle 15"/>
          <p:cNvSpPr>
            <a:spLocks noChangeArrowheads="1"/>
          </p:cNvSpPr>
          <p:nvPr/>
        </p:nvSpPr>
        <p:spPr bwMode="auto">
          <a:xfrm>
            <a:off x="2319339" y="5853114"/>
            <a:ext cx="1698625" cy="8032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0A00000</a:t>
            </a:r>
          </a:p>
          <a:p>
            <a:pPr algn="ctr"/>
            <a:r>
              <a:rPr lang="en-US" sz="1000" i="1"/>
              <a:t>Game Pak ROM</a:t>
            </a:r>
          </a:p>
          <a:p>
            <a:pPr algn="ctr"/>
            <a:r>
              <a:rPr lang="en-US" sz="1000" i="1"/>
              <a:t>Wait State 1</a:t>
            </a:r>
          </a:p>
          <a:p>
            <a:pPr algn="ctr"/>
            <a:r>
              <a:rPr lang="en-US" sz="1000" i="1"/>
              <a:t>255 Mbits (~32Mb)</a:t>
            </a:r>
          </a:p>
        </p:txBody>
      </p:sp>
      <p:sp>
        <p:nvSpPr>
          <p:cNvPr id="16397" name="Rectangle 16"/>
          <p:cNvSpPr>
            <a:spLocks noChangeArrowheads="1"/>
          </p:cNvSpPr>
          <p:nvPr/>
        </p:nvSpPr>
        <p:spPr bwMode="auto">
          <a:xfrm>
            <a:off x="2319339" y="5114925"/>
            <a:ext cx="1698625" cy="7381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09FE0000</a:t>
            </a:r>
          </a:p>
          <a:p>
            <a:pPr algn="ctr"/>
            <a:r>
              <a:rPr lang="en-US" sz="1000" i="1"/>
              <a:t>Game Pak Flash</a:t>
            </a:r>
          </a:p>
          <a:p>
            <a:pPr algn="ctr"/>
            <a:r>
              <a:rPr lang="en-US" sz="1000" i="1"/>
              <a:t>Wait State 0</a:t>
            </a:r>
          </a:p>
          <a:p>
            <a:pPr algn="ctr"/>
            <a:r>
              <a:rPr lang="en-US" sz="1000" i="1"/>
              <a:t>1Mbit(128KB)</a:t>
            </a:r>
          </a:p>
        </p:txBody>
      </p:sp>
    </p:spTree>
    <p:extLst>
      <p:ext uri="{BB962C8B-B14F-4D97-AF65-F5344CB8AC3E}">
        <p14:creationId xmlns:p14="http://schemas.microsoft.com/office/powerpoint/2010/main" val="2276323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>
          <a:xfrm>
            <a:off x="5613400" y="274638"/>
            <a:ext cx="4597400" cy="1143000"/>
          </a:xfrm>
        </p:spPr>
        <p:txBody>
          <a:bodyPr/>
          <a:lstStyle/>
          <a:p>
            <a:pPr eaLnBrk="1" hangingPunct="1"/>
            <a:r>
              <a:rPr lang="en-US"/>
              <a:t>Game Pak Flash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6165850" y="1600201"/>
            <a:ext cx="4044950" cy="4525963"/>
          </a:xfrm>
        </p:spPr>
        <p:txBody>
          <a:bodyPr/>
          <a:lstStyle/>
          <a:p>
            <a:pPr eaLnBrk="1" hangingPunct="1"/>
            <a:r>
              <a:rPr lang="en-US"/>
              <a:t>Cartridge Memory</a:t>
            </a:r>
          </a:p>
          <a:p>
            <a:pPr eaLnBrk="1" hangingPunct="1"/>
            <a:r>
              <a:rPr lang="en-US"/>
              <a:t>Can write to this block</a:t>
            </a:r>
          </a:p>
          <a:p>
            <a:pPr eaLnBrk="1" hangingPunct="1"/>
            <a:r>
              <a:rPr lang="en-US"/>
              <a:t>Could store or use sprintf, etc.</a:t>
            </a:r>
          </a:p>
        </p:txBody>
      </p:sp>
      <p:sp>
        <p:nvSpPr>
          <p:cNvPr id="17412" name="Rectangle 7"/>
          <p:cNvSpPr>
            <a:spLocks noChangeArrowheads="1"/>
          </p:cNvSpPr>
          <p:nvPr/>
        </p:nvSpPr>
        <p:spPr bwMode="auto">
          <a:xfrm>
            <a:off x="2319339" y="330201"/>
            <a:ext cx="1698625" cy="473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00000000-00003FFFF</a:t>
            </a:r>
          </a:p>
          <a:p>
            <a:pPr algn="ctr"/>
            <a:r>
              <a:rPr lang="en-US" sz="1000" i="1"/>
              <a:t>System ROM</a:t>
            </a:r>
          </a:p>
          <a:p>
            <a:pPr algn="ctr"/>
            <a:r>
              <a:rPr lang="en-US" sz="1000" i="1"/>
              <a:t>16KB</a:t>
            </a:r>
          </a:p>
        </p:txBody>
      </p:sp>
      <p:sp>
        <p:nvSpPr>
          <p:cNvPr id="17413" name="Rectangle 8"/>
          <p:cNvSpPr>
            <a:spLocks noChangeArrowheads="1"/>
          </p:cNvSpPr>
          <p:nvPr/>
        </p:nvSpPr>
        <p:spPr bwMode="auto">
          <a:xfrm>
            <a:off x="2319339" y="803275"/>
            <a:ext cx="1698625" cy="812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02000000-0203FFFF</a:t>
            </a:r>
          </a:p>
          <a:p>
            <a:pPr algn="ctr"/>
            <a:r>
              <a:rPr lang="en-US" sz="1000" i="1"/>
              <a:t>EXRAM</a:t>
            </a:r>
          </a:p>
          <a:p>
            <a:pPr algn="ctr"/>
            <a:r>
              <a:rPr lang="en-US" sz="1000" i="1"/>
              <a:t>256KB</a:t>
            </a:r>
          </a:p>
          <a:p>
            <a:pPr algn="ctr"/>
            <a:endParaRPr lang="en-US" sz="1000" i="1"/>
          </a:p>
        </p:txBody>
      </p:sp>
      <p:sp>
        <p:nvSpPr>
          <p:cNvPr id="17414" name="Rectangle 9"/>
          <p:cNvSpPr>
            <a:spLocks noChangeArrowheads="1"/>
          </p:cNvSpPr>
          <p:nvPr/>
        </p:nvSpPr>
        <p:spPr bwMode="auto">
          <a:xfrm>
            <a:off x="2319339" y="1616075"/>
            <a:ext cx="1698625" cy="5984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03000000-03007FFF</a:t>
            </a:r>
          </a:p>
          <a:p>
            <a:pPr algn="ctr"/>
            <a:r>
              <a:rPr lang="en-US" sz="1000" i="1"/>
              <a:t>IWRAM</a:t>
            </a:r>
          </a:p>
          <a:p>
            <a:pPr algn="ctr"/>
            <a:r>
              <a:rPr lang="en-US" sz="1000" i="1"/>
              <a:t>32KB</a:t>
            </a:r>
          </a:p>
        </p:txBody>
      </p:sp>
      <p:sp>
        <p:nvSpPr>
          <p:cNvPr id="17415" name="Rectangle 10"/>
          <p:cNvSpPr>
            <a:spLocks noChangeArrowheads="1"/>
          </p:cNvSpPr>
          <p:nvPr/>
        </p:nvSpPr>
        <p:spPr bwMode="auto">
          <a:xfrm>
            <a:off x="2319339" y="2214564"/>
            <a:ext cx="1698625" cy="320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04000000</a:t>
            </a:r>
          </a:p>
          <a:p>
            <a:pPr algn="ctr"/>
            <a:r>
              <a:rPr lang="en-US" sz="1000" i="1"/>
              <a:t>Hardware Registers</a:t>
            </a:r>
          </a:p>
        </p:txBody>
      </p:sp>
      <p:sp>
        <p:nvSpPr>
          <p:cNvPr id="17416" name="Rectangle 11"/>
          <p:cNvSpPr>
            <a:spLocks noChangeArrowheads="1"/>
          </p:cNvSpPr>
          <p:nvPr/>
        </p:nvSpPr>
        <p:spPr bwMode="auto">
          <a:xfrm>
            <a:off x="2319339" y="2535238"/>
            <a:ext cx="1698625" cy="4556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05000000-050003FFF</a:t>
            </a:r>
          </a:p>
          <a:p>
            <a:pPr algn="ctr"/>
            <a:r>
              <a:rPr lang="en-US" sz="1000" i="1"/>
              <a:t>Palette Memory</a:t>
            </a:r>
          </a:p>
          <a:p>
            <a:pPr algn="ctr"/>
            <a:r>
              <a:rPr lang="en-US" sz="1000" i="1"/>
              <a:t>1KB</a:t>
            </a:r>
          </a:p>
        </p:txBody>
      </p:sp>
      <p:sp>
        <p:nvSpPr>
          <p:cNvPr id="17417" name="Rectangle 12"/>
          <p:cNvSpPr>
            <a:spLocks noChangeArrowheads="1"/>
          </p:cNvSpPr>
          <p:nvPr/>
        </p:nvSpPr>
        <p:spPr bwMode="auto">
          <a:xfrm>
            <a:off x="2319339" y="2990851"/>
            <a:ext cx="1698625" cy="7223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06000000-06017FFF</a:t>
            </a:r>
          </a:p>
          <a:p>
            <a:pPr algn="ctr"/>
            <a:r>
              <a:rPr lang="en-US" sz="1000" i="1"/>
              <a:t>Video RAM</a:t>
            </a:r>
          </a:p>
          <a:p>
            <a:pPr algn="ctr"/>
            <a:r>
              <a:rPr lang="en-US" sz="1000" i="1"/>
              <a:t>96KB</a:t>
            </a:r>
          </a:p>
        </p:txBody>
      </p:sp>
      <p:sp>
        <p:nvSpPr>
          <p:cNvPr id="17418" name="Rectangle 13"/>
          <p:cNvSpPr>
            <a:spLocks noChangeArrowheads="1"/>
          </p:cNvSpPr>
          <p:nvPr/>
        </p:nvSpPr>
        <p:spPr bwMode="auto">
          <a:xfrm>
            <a:off x="2319339" y="3713164"/>
            <a:ext cx="1698625" cy="5984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07000000-070003FF</a:t>
            </a:r>
          </a:p>
          <a:p>
            <a:pPr algn="ctr"/>
            <a:r>
              <a:rPr lang="en-US" sz="1000" i="1"/>
              <a:t>Object Attribute Memory</a:t>
            </a:r>
          </a:p>
          <a:p>
            <a:pPr algn="ctr"/>
            <a:r>
              <a:rPr lang="en-US" sz="1000" i="1"/>
              <a:t>1 KB</a:t>
            </a:r>
          </a:p>
        </p:txBody>
      </p:sp>
      <p:sp>
        <p:nvSpPr>
          <p:cNvPr id="17419" name="Rectangle 14"/>
          <p:cNvSpPr>
            <a:spLocks noChangeArrowheads="1"/>
          </p:cNvSpPr>
          <p:nvPr/>
        </p:nvSpPr>
        <p:spPr bwMode="auto">
          <a:xfrm>
            <a:off x="2319339" y="4311651"/>
            <a:ext cx="1698625" cy="8032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0800000</a:t>
            </a:r>
          </a:p>
          <a:p>
            <a:pPr algn="ctr"/>
            <a:r>
              <a:rPr lang="en-US" sz="1000" i="1"/>
              <a:t>Game Pak ROM</a:t>
            </a:r>
          </a:p>
          <a:p>
            <a:pPr algn="ctr"/>
            <a:r>
              <a:rPr lang="en-US" sz="1000" i="1"/>
              <a:t>Wait State 0</a:t>
            </a:r>
          </a:p>
          <a:p>
            <a:pPr algn="ctr"/>
            <a:r>
              <a:rPr lang="en-US" sz="1000" i="1"/>
              <a:t>255 Mbits (~32Mb)</a:t>
            </a:r>
          </a:p>
        </p:txBody>
      </p:sp>
      <p:sp>
        <p:nvSpPr>
          <p:cNvPr id="17420" name="Rectangle 15"/>
          <p:cNvSpPr>
            <a:spLocks noChangeArrowheads="1"/>
          </p:cNvSpPr>
          <p:nvPr/>
        </p:nvSpPr>
        <p:spPr bwMode="auto">
          <a:xfrm>
            <a:off x="2319339" y="5853114"/>
            <a:ext cx="1698625" cy="8032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0A00000</a:t>
            </a:r>
          </a:p>
          <a:p>
            <a:pPr algn="ctr"/>
            <a:r>
              <a:rPr lang="en-US" sz="1000" i="1"/>
              <a:t>Game Pak ROM</a:t>
            </a:r>
          </a:p>
          <a:p>
            <a:pPr algn="ctr"/>
            <a:r>
              <a:rPr lang="en-US" sz="1000" i="1"/>
              <a:t>Wait State 1</a:t>
            </a:r>
          </a:p>
          <a:p>
            <a:pPr algn="ctr"/>
            <a:r>
              <a:rPr lang="en-US" sz="1000" i="1"/>
              <a:t>255 Mbits (~32Mb)</a:t>
            </a:r>
          </a:p>
        </p:txBody>
      </p:sp>
      <p:sp>
        <p:nvSpPr>
          <p:cNvPr id="17421" name="Rectangle 16"/>
          <p:cNvSpPr>
            <a:spLocks noChangeArrowheads="1"/>
          </p:cNvSpPr>
          <p:nvPr/>
        </p:nvSpPr>
        <p:spPr bwMode="auto">
          <a:xfrm>
            <a:off x="2319339" y="5114925"/>
            <a:ext cx="1698625" cy="738188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09FE0000</a:t>
            </a:r>
          </a:p>
          <a:p>
            <a:pPr algn="ctr"/>
            <a:r>
              <a:rPr lang="en-US" sz="1000" i="1"/>
              <a:t>Game Pak Flash</a:t>
            </a:r>
          </a:p>
          <a:p>
            <a:pPr algn="ctr"/>
            <a:r>
              <a:rPr lang="en-US" sz="1000" i="1"/>
              <a:t>Wait State 0</a:t>
            </a:r>
          </a:p>
          <a:p>
            <a:pPr algn="ctr"/>
            <a:r>
              <a:rPr lang="en-US" sz="1000" i="1"/>
              <a:t>1Mbit(128KB)</a:t>
            </a:r>
          </a:p>
        </p:txBody>
      </p:sp>
    </p:spTree>
    <p:extLst>
      <p:ext uri="{BB962C8B-B14F-4D97-AF65-F5344CB8AC3E}">
        <p14:creationId xmlns:p14="http://schemas.microsoft.com/office/powerpoint/2010/main" val="670677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title" orient="vert"/>
          </p:nvPr>
        </p:nvSpPr>
        <p:spPr/>
        <p:txBody>
          <a:bodyPr/>
          <a:lstStyle/>
          <a:p>
            <a:pPr eaLnBrk="1" hangingPunct="1"/>
            <a:r>
              <a:rPr lang="en-US" dirty="0"/>
              <a:t>Typical GBA Memory Map</a:t>
            </a:r>
          </a:p>
        </p:txBody>
      </p:sp>
      <p:sp>
        <p:nvSpPr>
          <p:cNvPr id="18436" name="Line 5"/>
          <p:cNvSpPr>
            <a:spLocks noChangeShapeType="1"/>
          </p:cNvSpPr>
          <p:nvPr/>
        </p:nvSpPr>
        <p:spPr bwMode="auto">
          <a:xfrm flipH="1" flipV="1">
            <a:off x="3707753" y="1173163"/>
            <a:ext cx="2467609" cy="477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 flipH="1" flipV="1">
            <a:off x="3677877" y="1888974"/>
            <a:ext cx="2467609" cy="2293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10"/>
          <p:cNvSpPr>
            <a:spLocks noChangeShapeType="1"/>
          </p:cNvSpPr>
          <p:nvPr/>
        </p:nvSpPr>
        <p:spPr bwMode="auto">
          <a:xfrm flipH="1" flipV="1">
            <a:off x="3648908" y="2379111"/>
            <a:ext cx="2496577" cy="4460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Line 11"/>
          <p:cNvSpPr>
            <a:spLocks noChangeShapeType="1"/>
          </p:cNvSpPr>
          <p:nvPr/>
        </p:nvSpPr>
        <p:spPr bwMode="auto">
          <a:xfrm flipH="1" flipV="1">
            <a:off x="3917303" y="3413125"/>
            <a:ext cx="2234765" cy="1969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12"/>
          <p:cNvSpPr>
            <a:spLocks noChangeShapeType="1"/>
          </p:cNvSpPr>
          <p:nvPr/>
        </p:nvSpPr>
        <p:spPr bwMode="auto">
          <a:xfrm flipH="1">
            <a:off x="3706604" y="4543870"/>
            <a:ext cx="2331466" cy="2402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3"/>
          <p:cNvSpPr>
            <a:spLocks noChangeShapeType="1"/>
          </p:cNvSpPr>
          <p:nvPr/>
        </p:nvSpPr>
        <p:spPr bwMode="auto">
          <a:xfrm flipH="1">
            <a:off x="3688578" y="5209939"/>
            <a:ext cx="2394863" cy="2402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45" name="Group 14"/>
          <p:cNvGrpSpPr>
            <a:grpSpLocks/>
          </p:cNvGrpSpPr>
          <p:nvPr/>
        </p:nvGrpSpPr>
        <p:grpSpPr bwMode="auto">
          <a:xfrm>
            <a:off x="1998018" y="330200"/>
            <a:ext cx="1698625" cy="5522913"/>
            <a:chOff x="501" y="208"/>
            <a:chExt cx="1070" cy="3479"/>
          </a:xfrm>
        </p:grpSpPr>
        <p:sp>
          <p:nvSpPr>
            <p:cNvPr id="18446" name="Rectangle 15"/>
            <p:cNvSpPr>
              <a:spLocks noChangeArrowheads="1"/>
            </p:cNvSpPr>
            <p:nvPr/>
          </p:nvSpPr>
          <p:spPr bwMode="auto">
            <a:xfrm>
              <a:off x="501" y="208"/>
              <a:ext cx="1070" cy="2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i="1">
                  <a:solidFill>
                    <a:srgbClr val="FFFFFF"/>
                  </a:solidFill>
                </a:rPr>
                <a:t>00000000-00003FFFF</a:t>
              </a:r>
            </a:p>
            <a:p>
              <a:pPr algn="ctr"/>
              <a:r>
                <a:rPr lang="en-US" sz="1000" i="1">
                  <a:solidFill>
                    <a:srgbClr val="FFFFFF"/>
                  </a:solidFill>
                </a:rPr>
                <a:t>System ROM</a:t>
              </a:r>
            </a:p>
            <a:p>
              <a:pPr algn="ctr"/>
              <a:r>
                <a:rPr lang="en-US" sz="1000" i="1">
                  <a:solidFill>
                    <a:srgbClr val="FFFFFF"/>
                  </a:solidFill>
                </a:rPr>
                <a:t>16KB</a:t>
              </a:r>
            </a:p>
          </p:txBody>
        </p:sp>
        <p:sp>
          <p:nvSpPr>
            <p:cNvPr id="18447" name="Rectangle 16"/>
            <p:cNvSpPr>
              <a:spLocks noChangeArrowheads="1"/>
            </p:cNvSpPr>
            <p:nvPr/>
          </p:nvSpPr>
          <p:spPr bwMode="auto">
            <a:xfrm>
              <a:off x="501" y="506"/>
              <a:ext cx="1070" cy="5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i="1">
                  <a:solidFill>
                    <a:srgbClr val="FFFFFF"/>
                  </a:solidFill>
                </a:rPr>
                <a:t>02000000-0203FFFF</a:t>
              </a:r>
            </a:p>
            <a:p>
              <a:pPr algn="ctr"/>
              <a:r>
                <a:rPr lang="en-US" sz="1000" i="1">
                  <a:solidFill>
                    <a:srgbClr val="FFFFFF"/>
                  </a:solidFill>
                </a:rPr>
                <a:t>EXRAM</a:t>
              </a:r>
            </a:p>
            <a:p>
              <a:pPr algn="ctr"/>
              <a:r>
                <a:rPr lang="en-US" sz="1000" i="1">
                  <a:solidFill>
                    <a:srgbClr val="FFFFFF"/>
                  </a:solidFill>
                </a:rPr>
                <a:t>256KB</a:t>
              </a:r>
            </a:p>
            <a:p>
              <a:pPr algn="ctr"/>
              <a:endParaRPr lang="en-US" sz="1000" i="1">
                <a:solidFill>
                  <a:srgbClr val="FFFFFF"/>
                </a:solidFill>
              </a:endParaRPr>
            </a:p>
          </p:txBody>
        </p:sp>
        <p:sp>
          <p:nvSpPr>
            <p:cNvPr id="18448" name="Rectangle 17"/>
            <p:cNvSpPr>
              <a:spLocks noChangeArrowheads="1"/>
            </p:cNvSpPr>
            <p:nvPr/>
          </p:nvSpPr>
          <p:spPr bwMode="auto">
            <a:xfrm>
              <a:off x="501" y="1018"/>
              <a:ext cx="1070" cy="37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i="1">
                  <a:solidFill>
                    <a:srgbClr val="FFFFFF"/>
                  </a:solidFill>
                </a:rPr>
                <a:t>03000000-03007FFF</a:t>
              </a:r>
            </a:p>
            <a:p>
              <a:pPr algn="ctr"/>
              <a:r>
                <a:rPr lang="en-US" sz="1000" i="1">
                  <a:solidFill>
                    <a:srgbClr val="FFFFFF"/>
                  </a:solidFill>
                </a:rPr>
                <a:t>IWRAM</a:t>
              </a:r>
            </a:p>
            <a:p>
              <a:pPr algn="ctr"/>
              <a:r>
                <a:rPr lang="en-US" sz="1000" i="1">
                  <a:solidFill>
                    <a:srgbClr val="FFFFFF"/>
                  </a:solidFill>
                </a:rPr>
                <a:t>32KB</a:t>
              </a:r>
            </a:p>
          </p:txBody>
        </p:sp>
        <p:sp>
          <p:nvSpPr>
            <p:cNvPr id="18449" name="Rectangle 18"/>
            <p:cNvSpPr>
              <a:spLocks noChangeArrowheads="1"/>
            </p:cNvSpPr>
            <p:nvPr/>
          </p:nvSpPr>
          <p:spPr bwMode="auto">
            <a:xfrm>
              <a:off x="501" y="1395"/>
              <a:ext cx="1070" cy="20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i="1">
                  <a:solidFill>
                    <a:srgbClr val="FFFFFF"/>
                  </a:solidFill>
                </a:rPr>
                <a:t>04000000</a:t>
              </a:r>
            </a:p>
            <a:p>
              <a:pPr algn="ctr"/>
              <a:r>
                <a:rPr lang="en-US" sz="1000" i="1">
                  <a:solidFill>
                    <a:srgbClr val="FFFFFF"/>
                  </a:solidFill>
                </a:rPr>
                <a:t>Hardware Registers</a:t>
              </a:r>
            </a:p>
          </p:txBody>
        </p:sp>
        <p:sp>
          <p:nvSpPr>
            <p:cNvPr id="18450" name="Rectangle 19"/>
            <p:cNvSpPr>
              <a:spLocks noChangeArrowheads="1"/>
            </p:cNvSpPr>
            <p:nvPr/>
          </p:nvSpPr>
          <p:spPr bwMode="auto">
            <a:xfrm>
              <a:off x="501" y="1597"/>
              <a:ext cx="1070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i="1">
                  <a:solidFill>
                    <a:srgbClr val="FFFFFF"/>
                  </a:solidFill>
                </a:rPr>
                <a:t>05000000-050003FFF</a:t>
              </a:r>
            </a:p>
            <a:p>
              <a:pPr algn="ctr"/>
              <a:r>
                <a:rPr lang="en-US" sz="1000" i="1">
                  <a:solidFill>
                    <a:srgbClr val="FFFFFF"/>
                  </a:solidFill>
                </a:rPr>
                <a:t>Palette Memory</a:t>
              </a:r>
            </a:p>
            <a:p>
              <a:pPr algn="ctr"/>
              <a:r>
                <a:rPr lang="en-US" sz="1000" i="1">
                  <a:solidFill>
                    <a:srgbClr val="FFFFFF"/>
                  </a:solidFill>
                </a:rPr>
                <a:t>1KB</a:t>
              </a:r>
            </a:p>
          </p:txBody>
        </p:sp>
        <p:sp>
          <p:nvSpPr>
            <p:cNvPr id="18451" name="Rectangle 20"/>
            <p:cNvSpPr>
              <a:spLocks noChangeArrowheads="1"/>
            </p:cNvSpPr>
            <p:nvPr/>
          </p:nvSpPr>
          <p:spPr bwMode="auto">
            <a:xfrm>
              <a:off x="501" y="1884"/>
              <a:ext cx="1070" cy="45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i="1" dirty="0">
                  <a:solidFill>
                    <a:srgbClr val="FFFFFF"/>
                  </a:solidFill>
                </a:rPr>
                <a:t>06000000-06017FFF</a:t>
              </a:r>
            </a:p>
            <a:p>
              <a:pPr algn="ctr"/>
              <a:r>
                <a:rPr lang="en-US" sz="1000" i="1" dirty="0">
                  <a:solidFill>
                    <a:srgbClr val="FFFFFF"/>
                  </a:solidFill>
                </a:rPr>
                <a:t>Video RAM</a:t>
              </a:r>
            </a:p>
            <a:p>
              <a:pPr algn="ctr"/>
              <a:r>
                <a:rPr lang="en-US" sz="1000" i="1" dirty="0">
                  <a:solidFill>
                    <a:srgbClr val="FFFFFF"/>
                  </a:solidFill>
                </a:rPr>
                <a:t>96KB</a:t>
              </a:r>
            </a:p>
          </p:txBody>
        </p:sp>
        <p:sp>
          <p:nvSpPr>
            <p:cNvPr id="18452" name="Rectangle 21"/>
            <p:cNvSpPr>
              <a:spLocks noChangeArrowheads="1"/>
            </p:cNvSpPr>
            <p:nvPr/>
          </p:nvSpPr>
          <p:spPr bwMode="auto">
            <a:xfrm>
              <a:off x="501" y="2339"/>
              <a:ext cx="1070" cy="37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i="1">
                  <a:solidFill>
                    <a:srgbClr val="FFFFFF"/>
                  </a:solidFill>
                </a:rPr>
                <a:t>07000000-070003FF</a:t>
              </a:r>
            </a:p>
            <a:p>
              <a:pPr algn="ctr"/>
              <a:r>
                <a:rPr lang="en-US" sz="1000" i="1">
                  <a:solidFill>
                    <a:srgbClr val="FFFFFF"/>
                  </a:solidFill>
                </a:rPr>
                <a:t>Object Attribute Memory</a:t>
              </a:r>
            </a:p>
            <a:p>
              <a:pPr algn="ctr"/>
              <a:r>
                <a:rPr lang="en-US" sz="1000" i="1">
                  <a:solidFill>
                    <a:srgbClr val="FFFFFF"/>
                  </a:solidFill>
                </a:rPr>
                <a:t>1 KB</a:t>
              </a:r>
            </a:p>
          </p:txBody>
        </p:sp>
        <p:sp>
          <p:nvSpPr>
            <p:cNvPr id="18453" name="Rectangle 22"/>
            <p:cNvSpPr>
              <a:spLocks noChangeArrowheads="1"/>
            </p:cNvSpPr>
            <p:nvPr/>
          </p:nvSpPr>
          <p:spPr bwMode="auto">
            <a:xfrm>
              <a:off x="501" y="2716"/>
              <a:ext cx="1070" cy="50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i="1">
                  <a:solidFill>
                    <a:srgbClr val="FFFFFF"/>
                  </a:solidFill>
                </a:rPr>
                <a:t>0800000</a:t>
              </a:r>
            </a:p>
            <a:p>
              <a:pPr algn="ctr"/>
              <a:r>
                <a:rPr lang="en-US" sz="1000" i="1">
                  <a:solidFill>
                    <a:srgbClr val="FFFFFF"/>
                  </a:solidFill>
                </a:rPr>
                <a:t>Game Pak ROM</a:t>
              </a:r>
            </a:p>
            <a:p>
              <a:pPr algn="ctr"/>
              <a:r>
                <a:rPr lang="en-US" sz="1000" i="1">
                  <a:solidFill>
                    <a:srgbClr val="FFFFFF"/>
                  </a:solidFill>
                </a:rPr>
                <a:t>Wait State 0</a:t>
              </a:r>
            </a:p>
            <a:p>
              <a:pPr algn="ctr"/>
              <a:r>
                <a:rPr lang="en-US" sz="1000" i="1">
                  <a:solidFill>
                    <a:srgbClr val="FFFFFF"/>
                  </a:solidFill>
                </a:rPr>
                <a:t>255 Mbits (~32Mb)</a:t>
              </a:r>
            </a:p>
          </p:txBody>
        </p:sp>
        <p:sp>
          <p:nvSpPr>
            <p:cNvPr id="18455" name="Rectangle 24"/>
            <p:cNvSpPr>
              <a:spLocks noChangeArrowheads="1"/>
            </p:cNvSpPr>
            <p:nvPr/>
          </p:nvSpPr>
          <p:spPr bwMode="auto">
            <a:xfrm>
              <a:off x="501" y="3222"/>
              <a:ext cx="1070" cy="46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i="1" dirty="0">
                  <a:solidFill>
                    <a:srgbClr val="FFFFFF"/>
                  </a:solidFill>
                </a:rPr>
                <a:t>0E000000</a:t>
              </a:r>
            </a:p>
            <a:p>
              <a:pPr algn="ctr"/>
              <a:r>
                <a:rPr lang="en-US" sz="1000" i="1" dirty="0">
                  <a:solidFill>
                    <a:srgbClr val="FFFFFF"/>
                  </a:solidFill>
                </a:rPr>
                <a:t>Game Pak Flash</a:t>
              </a:r>
            </a:p>
            <a:p>
              <a:pPr algn="ctr"/>
              <a:r>
                <a:rPr lang="en-US" sz="1000" i="1" dirty="0">
                  <a:solidFill>
                    <a:srgbClr val="FFFFFF"/>
                  </a:solidFill>
                </a:rPr>
                <a:t>Wait State 0</a:t>
              </a:r>
            </a:p>
            <a:p>
              <a:pPr algn="ctr"/>
              <a:r>
                <a:rPr lang="en-US" sz="1000" i="1" dirty="0">
                  <a:solidFill>
                    <a:srgbClr val="FFFFFF"/>
                  </a:solidFill>
                </a:rPr>
                <a:t>1Mbit(128KB)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150235" y="336589"/>
            <a:ext cx="296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your information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4D5C1D-98E7-2F43-9070-B620941496E5}"/>
              </a:ext>
            </a:extLst>
          </p:cNvPr>
          <p:cNvSpPr txBox="1"/>
          <p:nvPr/>
        </p:nvSpPr>
        <p:spPr>
          <a:xfrm>
            <a:off x="6218741" y="1412144"/>
            <a:ext cx="342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RAM; 16-bit path to memory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3CBFB2-0AA9-0043-83A5-B78C4E71C5C4}"/>
              </a:ext>
            </a:extLst>
          </p:cNvPr>
          <p:cNvSpPr txBox="1"/>
          <p:nvPr/>
        </p:nvSpPr>
        <p:spPr>
          <a:xfrm>
            <a:off x="6183960" y="1942018"/>
            <a:ext cx="342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RAM; 32-bit path to memory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531E7F-C891-104F-AB82-33A4CC34B026}"/>
              </a:ext>
            </a:extLst>
          </p:cNvPr>
          <p:cNvSpPr txBox="1"/>
          <p:nvPr/>
        </p:nvSpPr>
        <p:spPr>
          <a:xfrm>
            <a:off x="6152069" y="2552159"/>
            <a:ext cx="3421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registers: Audio, video control, DMA, etc.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97E804-408A-084A-9B6B-287D7666CA33}"/>
              </a:ext>
            </a:extLst>
          </p:cNvPr>
          <p:cNvSpPr txBox="1"/>
          <p:nvPr/>
        </p:nvSpPr>
        <p:spPr>
          <a:xfrm>
            <a:off x="6109113" y="3434151"/>
            <a:ext cx="342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 map, video buffer, sprites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2F2479-7618-9649-90DF-F3DD7CC2482A}"/>
              </a:ext>
            </a:extLst>
          </p:cNvPr>
          <p:cNvSpPr txBox="1"/>
          <p:nvPr/>
        </p:nvSpPr>
        <p:spPr>
          <a:xfrm>
            <a:off x="6038070" y="4306202"/>
            <a:ext cx="342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Game cartridge ROM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1FE02A-61AD-B542-AA56-F8F86D4EE1B5}"/>
              </a:ext>
            </a:extLst>
          </p:cNvPr>
          <p:cNvSpPr txBox="1"/>
          <p:nvPr/>
        </p:nvSpPr>
        <p:spPr>
          <a:xfrm>
            <a:off x="6038070" y="5032740"/>
            <a:ext cx="391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Game cartridge nonvolatile RAM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A177492-9459-7A41-B278-4B029E617DFE}"/>
              </a:ext>
            </a:extLst>
          </p:cNvPr>
          <p:cNvSpPr/>
          <p:nvPr/>
        </p:nvSpPr>
        <p:spPr>
          <a:xfrm>
            <a:off x="3714249" y="2535238"/>
            <a:ext cx="100105" cy="177096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41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20620E-D678-E942-BA5B-94D1244D7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8 bits</a:t>
            </a:r>
          </a:p>
          <a:p>
            <a:r>
              <a:rPr lang="en-US" dirty="0"/>
              <a:t>16 bits</a:t>
            </a:r>
          </a:p>
          <a:p>
            <a:r>
              <a:rPr lang="en-US" dirty="0"/>
              <a:t>32 bits</a:t>
            </a:r>
          </a:p>
          <a:p>
            <a:r>
              <a:rPr lang="en-US" dirty="0"/>
              <a:t>64 bits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cs typeface="Calibri"/>
              </a:rPr>
              <a:t>10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659285-662B-0E4D-8B94-50E555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6B0A3-0D36-5549-90DE-F57CD054A1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big is a </a:t>
            </a:r>
            <a:r>
              <a:rPr lang="en-US" i="1" dirty="0"/>
              <a:t>short</a:t>
            </a:r>
            <a:r>
              <a:rPr lang="en-US" dirty="0"/>
              <a:t> on the GBA?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228AECDE-6DB6-4B40-B9A2-40A4CF0A41B5}"/>
              </a:ext>
            </a:extLst>
          </p:cNvPr>
          <p:cNvSpPr/>
          <p:nvPr/>
        </p:nvSpPr>
        <p:spPr>
          <a:xfrm>
            <a:off x="4049485" y="3770603"/>
            <a:ext cx="796834" cy="39188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7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Why GBA?</a:t>
            </a:r>
          </a:p>
          <a:p>
            <a:pPr eaLnBrk="1" hangingPunct="1"/>
            <a:r>
              <a:rPr lang="en-US" dirty="0"/>
              <a:t>Von Neumann Components</a:t>
            </a:r>
          </a:p>
          <a:p>
            <a:pPr lvl="1" eaLnBrk="1" hangingPunct="1"/>
            <a:r>
              <a:rPr lang="en-US" dirty="0"/>
              <a:t>Processor/Control</a:t>
            </a:r>
          </a:p>
          <a:p>
            <a:pPr lvl="1" eaLnBrk="1" hangingPunct="1"/>
            <a:r>
              <a:rPr lang="en-US" dirty="0"/>
              <a:t>Memory</a:t>
            </a:r>
          </a:p>
          <a:p>
            <a:pPr lvl="1" eaLnBrk="1" hangingPunct="1"/>
            <a:r>
              <a:rPr lang="en-US" dirty="0"/>
              <a:t>Input</a:t>
            </a:r>
          </a:p>
          <a:p>
            <a:pPr lvl="1" eaLnBrk="1" hangingPunct="1"/>
            <a:r>
              <a:rPr lang="en-US" dirty="0"/>
              <a:t>Output</a:t>
            </a:r>
          </a:p>
          <a:p>
            <a:pPr eaLnBrk="1" hangingPunct="1"/>
            <a:r>
              <a:rPr lang="en-US" dirty="0"/>
              <a:t>Other Goodies</a:t>
            </a:r>
          </a:p>
          <a:p>
            <a:pPr eaLnBrk="1" hangingPunct="1"/>
            <a:r>
              <a:rPr lang="en-US" dirty="0"/>
              <a:t>Programming the GBA</a:t>
            </a:r>
          </a:p>
        </p:txBody>
      </p:sp>
    </p:spTree>
    <p:extLst>
      <p:ext uri="{BB962C8B-B14F-4D97-AF65-F5344CB8AC3E}">
        <p14:creationId xmlns:p14="http://schemas.microsoft.com/office/powerpoint/2010/main" val="394964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Input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 dirty="0"/>
              <a:t>10 buttons</a:t>
            </a:r>
          </a:p>
          <a:p>
            <a:pPr lvl="1" eaLnBrk="1" hangingPunct="1"/>
            <a:r>
              <a:rPr lang="en-US" sz="2400" dirty="0"/>
              <a:t>Start</a:t>
            </a:r>
          </a:p>
          <a:p>
            <a:pPr lvl="1" eaLnBrk="1" hangingPunct="1"/>
            <a:r>
              <a:rPr lang="en-US" sz="2400" dirty="0"/>
              <a:t>Select</a:t>
            </a:r>
          </a:p>
          <a:p>
            <a:pPr lvl="1" eaLnBrk="1" hangingPunct="1"/>
            <a:r>
              <a:rPr lang="en-US" sz="2400" dirty="0"/>
              <a:t>A</a:t>
            </a:r>
          </a:p>
          <a:p>
            <a:pPr lvl="1" eaLnBrk="1" hangingPunct="1"/>
            <a:r>
              <a:rPr lang="en-US" sz="2400" dirty="0"/>
              <a:t>B</a:t>
            </a:r>
          </a:p>
          <a:p>
            <a:pPr lvl="1" eaLnBrk="1" hangingPunct="1"/>
            <a:r>
              <a:rPr lang="en-US" sz="2400" dirty="0"/>
              <a:t>Left</a:t>
            </a:r>
          </a:p>
          <a:p>
            <a:pPr lvl="1" eaLnBrk="1" hangingPunct="1"/>
            <a:r>
              <a:rPr lang="en-US" sz="2400" dirty="0"/>
              <a:t>Right</a:t>
            </a:r>
          </a:p>
          <a:p>
            <a:pPr lvl="1" eaLnBrk="1" hangingPunct="1"/>
            <a:r>
              <a:rPr lang="en-US" sz="2400" dirty="0"/>
              <a:t>Up</a:t>
            </a:r>
          </a:p>
          <a:p>
            <a:pPr lvl="1" eaLnBrk="1" hangingPunct="1"/>
            <a:r>
              <a:rPr lang="en-US" sz="2400" dirty="0"/>
              <a:t>Down</a:t>
            </a:r>
          </a:p>
          <a:p>
            <a:pPr lvl="1" eaLnBrk="1" hangingPunct="1"/>
            <a:r>
              <a:rPr lang="en-US" sz="2400" dirty="0"/>
              <a:t>Left shoulder</a:t>
            </a:r>
          </a:p>
          <a:p>
            <a:pPr lvl="1" eaLnBrk="1" hangingPunct="1"/>
            <a:r>
              <a:rPr lang="en-US" sz="2400" dirty="0"/>
              <a:t>Right shoulder</a:t>
            </a:r>
          </a:p>
        </p:txBody>
      </p:sp>
    </p:spTree>
    <p:extLst>
      <p:ext uri="{BB962C8B-B14F-4D97-AF65-F5344CB8AC3E}">
        <p14:creationId xmlns:p14="http://schemas.microsoft.com/office/powerpoint/2010/main" val="1301331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Input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One button register</a:t>
            </a:r>
          </a:p>
          <a:p>
            <a:pPr eaLnBrk="1" hangingPunct="1"/>
            <a:r>
              <a:rPr lang="en-US"/>
              <a:t>1 bit per button</a:t>
            </a:r>
          </a:p>
          <a:p>
            <a:pPr lvl="1" eaLnBrk="1" hangingPunct="1"/>
            <a:r>
              <a:rPr lang="en-US"/>
              <a:t>0 pressed</a:t>
            </a:r>
          </a:p>
          <a:p>
            <a:pPr lvl="1" eaLnBrk="1" hangingPunct="1"/>
            <a:r>
              <a:rPr lang="en-US"/>
              <a:t>1 not pressed</a:t>
            </a:r>
          </a:p>
        </p:txBody>
      </p:sp>
    </p:spTree>
    <p:extLst>
      <p:ext uri="{BB962C8B-B14F-4D97-AF65-F5344CB8AC3E}">
        <p14:creationId xmlns:p14="http://schemas.microsoft.com/office/powerpoint/2010/main" val="2515090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Output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83788"/>
            <a:ext cx="8229600" cy="2952750"/>
          </a:xfrm>
        </p:spPr>
        <p:txBody>
          <a:bodyPr/>
          <a:lstStyle/>
          <a:p>
            <a:pPr eaLnBrk="1" hangingPunct="1"/>
            <a:r>
              <a:rPr lang="en-US" dirty="0"/>
              <a:t>240 x 160 pixel color video display screen</a:t>
            </a:r>
          </a:p>
          <a:p>
            <a:pPr eaLnBrk="1" hangingPunct="1"/>
            <a:r>
              <a:rPr lang="en-US" dirty="0"/>
              <a:t>6 display modes</a:t>
            </a:r>
          </a:p>
          <a:p>
            <a:pPr lvl="1" eaLnBrk="1" hangingPunct="1"/>
            <a:r>
              <a:rPr lang="en-US" dirty="0"/>
              <a:t>Bit mapped</a:t>
            </a:r>
          </a:p>
          <a:p>
            <a:pPr lvl="1" eaLnBrk="1" hangingPunct="1"/>
            <a:r>
              <a:rPr lang="en-US" dirty="0"/>
              <a:t>Tiled</a:t>
            </a:r>
          </a:p>
          <a:p>
            <a:pPr eaLnBrk="1" hangingPunct="1"/>
            <a:r>
              <a:rPr lang="en-US" dirty="0"/>
              <a:t>Hardware support for sprites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719389" y="5097463"/>
            <a:ext cx="1946275" cy="1312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Video Memory</a:t>
            </a:r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5324475" y="5224464"/>
            <a:ext cx="1651000" cy="1062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Video</a:t>
            </a:r>
          </a:p>
          <a:p>
            <a:pPr algn="ctr"/>
            <a:r>
              <a:rPr lang="en-US">
                <a:solidFill>
                  <a:srgbClr val="FFFFFF"/>
                </a:solidFill>
              </a:rPr>
              <a:t>Controller</a:t>
            </a:r>
          </a:p>
        </p:txBody>
      </p:sp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7635876" y="5099051"/>
            <a:ext cx="1946275" cy="1312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Display</a:t>
            </a:r>
          </a:p>
        </p:txBody>
      </p:sp>
      <p:cxnSp>
        <p:nvCxnSpPr>
          <p:cNvPr id="21511" name="AutoShape 9"/>
          <p:cNvCxnSpPr>
            <a:cxnSpLocks noChangeShapeType="1"/>
            <a:stCxn id="21508" idx="3"/>
            <a:endCxn id="21509" idx="1"/>
          </p:cNvCxnSpPr>
          <p:nvPr/>
        </p:nvCxnSpPr>
        <p:spPr bwMode="auto">
          <a:xfrm>
            <a:off x="4665663" y="5754689"/>
            <a:ext cx="658812" cy="158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12" name="AutoShape 10"/>
          <p:cNvCxnSpPr>
            <a:cxnSpLocks noChangeShapeType="1"/>
            <a:stCxn id="21509" idx="3"/>
            <a:endCxn id="21510" idx="1"/>
          </p:cNvCxnSpPr>
          <p:nvPr/>
        </p:nvCxnSpPr>
        <p:spPr bwMode="auto">
          <a:xfrm>
            <a:off x="6975475" y="5756275"/>
            <a:ext cx="6604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81060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Output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Sound effect generators</a:t>
            </a:r>
          </a:p>
          <a:p>
            <a:pPr eaLnBrk="1" hangingPunct="1"/>
            <a:r>
              <a:rPr lang="en-US"/>
              <a:t>Direct Sound Hardware (DAC)</a:t>
            </a:r>
          </a:p>
        </p:txBody>
      </p:sp>
    </p:spTree>
    <p:extLst>
      <p:ext uri="{BB962C8B-B14F-4D97-AF65-F5344CB8AC3E}">
        <p14:creationId xmlns:p14="http://schemas.microsoft.com/office/powerpoint/2010/main" val="3742094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Other Goodies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Interrupts</a:t>
            </a:r>
          </a:p>
          <a:p>
            <a:pPr eaLnBrk="1" hangingPunct="1"/>
            <a:r>
              <a:rPr lang="en-US"/>
              <a:t>Timers</a:t>
            </a:r>
          </a:p>
          <a:p>
            <a:pPr eaLnBrk="1" hangingPunct="1"/>
            <a:r>
              <a:rPr lang="en-US"/>
              <a:t>DMA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7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Programming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Download and install the software from Canvas (part of the Docker container you already have)</a:t>
            </a:r>
          </a:p>
          <a:p>
            <a:pPr eaLnBrk="1" hangingPunct="1"/>
            <a:r>
              <a:rPr lang="en-US" dirty="0"/>
              <a:t>Download tutorials</a:t>
            </a:r>
          </a:p>
          <a:p>
            <a:pPr lvl="1" eaLnBrk="1" hangingPunct="1"/>
            <a:r>
              <a:rPr lang="en-US" dirty="0">
                <a:hlinkClick r:id="rId2"/>
              </a:rPr>
              <a:t>http://www.coranac.com/tonc/text/</a:t>
            </a:r>
            <a:endParaRPr lang="en-US" dirty="0"/>
          </a:p>
          <a:p>
            <a:pPr lvl="1" eaLnBrk="1" hangingPunct="1"/>
            <a:r>
              <a:rPr lang="en-US" dirty="0"/>
              <a:t>(Mode 3 and DMA, sections 5 and 14)</a:t>
            </a:r>
          </a:p>
          <a:p>
            <a:pPr eaLnBrk="1" hangingPunct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46217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Two Potential Problems w/Macros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ts val="200"/>
              </a:spcBef>
              <a:buFontTx/>
              <a:buNone/>
            </a:pPr>
            <a:r>
              <a:rPr lang="en-US" b="1" dirty="0">
                <a:latin typeface="Courier New" charset="0"/>
              </a:rPr>
              <a:t>#define SQUARE(X) (X * X)</a:t>
            </a:r>
          </a:p>
          <a:p>
            <a:pPr eaLnBrk="1" hangingPunct="1">
              <a:spcBef>
                <a:spcPts val="200"/>
              </a:spcBef>
              <a:buFontTx/>
              <a:buNone/>
            </a:pP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z = SQUARE(2);</a:t>
            </a:r>
          </a:p>
          <a:p>
            <a:pPr eaLnBrk="1" hangingPunct="1">
              <a:spcBef>
                <a:spcPts val="200"/>
              </a:spcBef>
              <a:buFontTx/>
              <a:buNone/>
            </a:pPr>
            <a:endParaRPr lang="en-US" b="1" dirty="0">
              <a:latin typeface="Courier New" charset="0"/>
            </a:endParaRPr>
          </a:p>
          <a:p>
            <a:pPr eaLnBrk="1" hangingPunct="1">
              <a:spcBef>
                <a:spcPts val="200"/>
              </a:spcBef>
              <a:buFontTx/>
              <a:buNone/>
            </a:pP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z = SQUARE(x + y);</a:t>
            </a:r>
          </a:p>
          <a:p>
            <a:pPr eaLnBrk="1" hangingPunct="1">
              <a:spcBef>
                <a:spcPts val="200"/>
              </a:spcBef>
              <a:buFontTx/>
              <a:buNone/>
            </a:pPr>
            <a:endParaRPr lang="en-US" b="1" dirty="0">
              <a:latin typeface="Courier New" charset="0"/>
            </a:endParaRPr>
          </a:p>
          <a:p>
            <a:pPr eaLnBrk="1" hangingPunct="1">
              <a:spcBef>
                <a:spcPts val="200"/>
              </a:spcBef>
              <a:buFontTx/>
              <a:buNone/>
            </a:pPr>
            <a:endParaRPr lang="en-US" b="1" dirty="0">
              <a:latin typeface="Courier New" charset="0"/>
            </a:endParaRPr>
          </a:p>
          <a:p>
            <a:pPr eaLnBrk="1" hangingPunct="1">
              <a:spcBef>
                <a:spcPts val="200"/>
              </a:spcBef>
              <a:buFontTx/>
              <a:buNone/>
            </a:pPr>
            <a:endParaRPr lang="en-US" b="1" dirty="0">
              <a:latin typeface="Courier New" charset="0"/>
            </a:endParaRPr>
          </a:p>
          <a:p>
            <a:pPr eaLnBrk="1" hangingPunct="1">
              <a:spcBef>
                <a:spcPts val="200"/>
              </a:spcBef>
              <a:buFontTx/>
              <a:buNone/>
            </a:pPr>
            <a:endParaRPr lang="en-US" b="1" dirty="0">
              <a:latin typeface="Courier New" charset="0"/>
            </a:endParaRPr>
          </a:p>
          <a:p>
            <a:pPr eaLnBrk="1" hangingPunct="1">
              <a:spcBef>
                <a:spcPts val="200"/>
              </a:spcBef>
              <a:buFontTx/>
              <a:buNone/>
            </a:pPr>
            <a:r>
              <a:rPr lang="en-US" dirty="0">
                <a:latin typeface="Arial" charset="0"/>
              </a:rPr>
              <a:t>Fix:</a:t>
            </a:r>
            <a:endParaRPr lang="en-US" b="1" dirty="0">
              <a:latin typeface="Courier New" charset="0"/>
            </a:endParaRPr>
          </a:p>
          <a:p>
            <a:pPr eaLnBrk="1" hangingPunct="1">
              <a:spcBef>
                <a:spcPts val="200"/>
              </a:spcBef>
              <a:buFontTx/>
              <a:buNone/>
            </a:pPr>
            <a:r>
              <a:rPr lang="en-US" b="1" dirty="0">
                <a:latin typeface="Courier New" charset="0"/>
              </a:rPr>
              <a:t>#define SQUARE(X) ((X) * (X))</a:t>
            </a:r>
          </a:p>
          <a:p>
            <a:pPr eaLnBrk="1" hangingPunct="1">
              <a:spcBef>
                <a:spcPts val="200"/>
              </a:spcBef>
              <a:buFontTx/>
              <a:buNone/>
            </a:pPr>
            <a:endParaRPr lang="en-US" b="1" dirty="0">
              <a:latin typeface="Courier New" charset="0"/>
            </a:endParaRPr>
          </a:p>
        </p:txBody>
      </p:sp>
      <p:sp>
        <p:nvSpPr>
          <p:cNvPr id="37892" name="Line 4">
            <a:extLst>
              <a:ext uri="{FF2B5EF4-FFF2-40B4-BE49-F238E27FC236}">
                <a16:creationId xmlns:a16="http://schemas.microsoft.com/office/drawing/2014/main" id="{546EEF11-293B-4C40-AB04-67E4244465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95933" y="1738213"/>
            <a:ext cx="3032410" cy="92392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endParaRPr lang="en-US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69637" name="Text Box 5">
            <a:extLst>
              <a:ext uri="{FF2B5EF4-FFF2-40B4-BE49-F238E27FC236}">
                <a16:creationId xmlns:a16="http://schemas.microsoft.com/office/drawing/2014/main" id="{2AFFFEBC-7065-3149-A700-2A7B581FE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0940" y="1626241"/>
            <a:ext cx="3326552" cy="830997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rPr>
              <a:t>Cuddling – don’t leave </a:t>
            </a:r>
          </a:p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rPr>
              <a:t>a space here!</a:t>
            </a:r>
          </a:p>
        </p:txBody>
      </p:sp>
      <p:sp>
        <p:nvSpPr>
          <p:cNvPr id="8197" name="TextBox 2"/>
          <p:cNvSpPr txBox="1">
            <a:spLocks noChangeArrowheads="1"/>
          </p:cNvSpPr>
          <p:nvPr/>
        </p:nvSpPr>
        <p:spPr bwMode="auto">
          <a:xfrm>
            <a:off x="3252524" y="3938389"/>
            <a:ext cx="69802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Bradley Hand" charset="0"/>
              </a:rPr>
              <a:t>Suppose you have Square(2 + 3)</a:t>
            </a:r>
          </a:p>
          <a:p>
            <a:r>
              <a:rPr lang="en-US" sz="1800" dirty="0">
                <a:latin typeface="Bradley Hand" charset="0"/>
              </a:rPr>
              <a:t>Using the macro above, the text substitution yields: (2 + 3 * 2 + 3)</a:t>
            </a:r>
          </a:p>
          <a:p>
            <a:r>
              <a:rPr lang="en-US" sz="1800" dirty="0">
                <a:latin typeface="Bradley Hand" charset="0"/>
              </a:rPr>
              <a:t>And, due to the algebraic order of operations, this gives 11</a:t>
            </a:r>
          </a:p>
        </p:txBody>
      </p:sp>
      <p:sp>
        <p:nvSpPr>
          <p:cNvPr id="8198" name="TextBox 8"/>
          <p:cNvSpPr txBox="1">
            <a:spLocks noChangeArrowheads="1"/>
          </p:cNvSpPr>
          <p:nvPr/>
        </p:nvSpPr>
        <p:spPr bwMode="auto">
          <a:xfrm>
            <a:off x="3119088" y="5450391"/>
            <a:ext cx="71861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Bradley Hand" charset="0"/>
              </a:rPr>
              <a:t>Again, suppose you have Square(2 + 3).  Now, with the new macro, the text substitution yields: ((2 + 3) * (2 + 3))And, with the algebraic order of operations, this gives 25</a:t>
            </a:r>
          </a:p>
        </p:txBody>
      </p:sp>
      <p:pic>
        <p:nvPicPr>
          <p:cNvPr id="819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784" y="4430183"/>
            <a:ext cx="233363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045" y="6199189"/>
            <a:ext cx="203281" cy="184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1703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Light Up a Pixel</a:t>
            </a:r>
          </a:p>
        </p:txBody>
      </p:sp>
    </p:spTree>
    <p:extLst>
      <p:ext uri="{BB962C8B-B14F-4D97-AF65-F5344CB8AC3E}">
        <p14:creationId xmlns:p14="http://schemas.microsoft.com/office/powerpoint/2010/main" val="1257670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Datatypes</a:t>
            </a:r>
            <a:r>
              <a:rPr lang="en-US" dirty="0"/>
              <a:t> on the GBA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Integers</a:t>
            </a:r>
          </a:p>
          <a:p>
            <a:pPr lvl="1" eaLnBrk="1" hangingPunct="1"/>
            <a:r>
              <a:rPr lang="en-US" dirty="0"/>
              <a:t>(All can be signed, the default, or unsigned)</a:t>
            </a:r>
          </a:p>
          <a:p>
            <a:pPr lvl="1" eaLnBrk="1" hangingPunct="1"/>
            <a:r>
              <a:rPr lang="en-US" dirty="0"/>
              <a:t>char (1 byte)</a:t>
            </a:r>
          </a:p>
          <a:p>
            <a:pPr lvl="1" eaLnBrk="1" hangingPunct="1"/>
            <a:r>
              <a:rPr lang="en-US" dirty="0"/>
              <a:t>short </a:t>
            </a:r>
            <a:r>
              <a:rPr lang="en-US" dirty="0" err="1"/>
              <a:t>int</a:t>
            </a:r>
            <a:r>
              <a:rPr lang="en-US" dirty="0"/>
              <a:t> OR short (2 bytes)</a:t>
            </a:r>
          </a:p>
          <a:p>
            <a:pPr lvl="1" eaLnBrk="1" hangingPunct="1"/>
            <a:r>
              <a:rPr lang="en-US" dirty="0" err="1"/>
              <a:t>int</a:t>
            </a:r>
            <a:r>
              <a:rPr lang="en-US" dirty="0"/>
              <a:t> (4 bytes)</a:t>
            </a:r>
          </a:p>
          <a:p>
            <a:pPr lvl="1" eaLnBrk="1" hangingPunct="1"/>
            <a:r>
              <a:rPr lang="en-US" dirty="0"/>
              <a:t>long </a:t>
            </a:r>
            <a:r>
              <a:rPr lang="en-US" dirty="0" err="1"/>
              <a:t>int</a:t>
            </a:r>
            <a:r>
              <a:rPr lang="en-US" dirty="0"/>
              <a:t> OR long (8 bytes)</a:t>
            </a:r>
          </a:p>
          <a:p>
            <a:pPr eaLnBrk="1" hangingPunct="1"/>
            <a:r>
              <a:rPr lang="en-US" dirty="0"/>
              <a:t>Floating Point</a:t>
            </a:r>
          </a:p>
          <a:p>
            <a:pPr lvl="1"/>
            <a:r>
              <a:rPr lang="en-US" dirty="0"/>
              <a:t>(To be avoided because they’re software emulated)</a:t>
            </a:r>
          </a:p>
          <a:p>
            <a:pPr lvl="1" eaLnBrk="1" hangingPunct="1"/>
            <a:r>
              <a:rPr lang="en-US" dirty="0"/>
              <a:t>Float</a:t>
            </a:r>
          </a:p>
          <a:p>
            <a:pPr lvl="1" eaLnBrk="1" hangingPunct="1"/>
            <a:r>
              <a:rPr lang="en-US" dirty="0"/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2893719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Friends?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2485" y="1385888"/>
            <a:ext cx="8460316" cy="5223918"/>
          </a:xfrm>
        </p:spPr>
        <p:txBody>
          <a:bodyPr>
            <a:normAutofit/>
          </a:bodyPr>
          <a:lstStyle/>
          <a:p>
            <a:r>
              <a:rPr lang="en-US" dirty="0"/>
              <a:t>Remember our friends, the </a:t>
            </a:r>
            <a:r>
              <a:rPr lang="en-US" b="1" dirty="0"/>
              <a:t>device registers</a:t>
            </a:r>
            <a:r>
              <a:rPr lang="en-US" dirty="0"/>
              <a:t>?</a:t>
            </a:r>
          </a:p>
          <a:p>
            <a:r>
              <a:rPr lang="en-US" dirty="0"/>
              <a:t>GBA has quite a few</a:t>
            </a:r>
          </a:p>
          <a:p>
            <a:r>
              <a:rPr lang="en-US" dirty="0"/>
              <a:t>One register controls the many video modes on the GBA</a:t>
            </a:r>
          </a:p>
          <a:p>
            <a:r>
              <a:rPr lang="en-US" dirty="0"/>
              <a:t>REG_DISPCTL is at 0x0400 0000</a:t>
            </a:r>
          </a:p>
          <a:p>
            <a:r>
              <a:rPr lang="en-US" dirty="0"/>
              <a:t>And by the way, how do we touch that device register in C?</a:t>
            </a:r>
          </a:p>
          <a:p>
            <a:r>
              <a:rPr lang="en-US" dirty="0"/>
              <a:t>	</a:t>
            </a:r>
            <a:r>
              <a:rPr lang="en-US" dirty="0">
                <a:latin typeface="Courier"/>
                <a:cs typeface="Courier"/>
              </a:rPr>
              <a:t>*(unsigned short *)0x04000000</a:t>
            </a:r>
          </a:p>
          <a:p>
            <a:r>
              <a:rPr lang="en-US" dirty="0">
                <a:cs typeface="Courier"/>
              </a:rPr>
              <a:t>or better yet</a:t>
            </a:r>
            <a:br>
              <a:rPr lang="en-US" dirty="0"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#define REG_DISPCTL (*(unsigned short *)0x04000000)</a:t>
            </a:r>
          </a:p>
          <a:p>
            <a:r>
              <a:rPr lang="en-US" dirty="0">
                <a:cs typeface="Courier"/>
              </a:rPr>
              <a:t>We’ll be using Mode 3 and BG2 for our programming!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Why GBA?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Programming on bare metal</a:t>
            </a:r>
          </a:p>
          <a:p>
            <a:pPr eaLnBrk="1" hangingPunct="1"/>
            <a:r>
              <a:rPr lang="en-US" dirty="0"/>
              <a:t>No operating system</a:t>
            </a:r>
          </a:p>
          <a:p>
            <a:pPr eaLnBrk="1" hangingPunct="1"/>
            <a:r>
              <a:rPr lang="en-US" dirty="0"/>
              <a:t>Makes C seem more obvious</a:t>
            </a:r>
          </a:p>
          <a:p>
            <a:pPr eaLnBrk="1" hangingPunct="1"/>
            <a:r>
              <a:rPr lang="en-US" dirty="0"/>
              <a:t>Relatively simple hardware</a:t>
            </a:r>
          </a:p>
          <a:p>
            <a:pPr eaLnBrk="1" hangingPunct="1"/>
            <a:r>
              <a:rPr lang="en-US" dirty="0"/>
              <a:t>Slow...understand performance tradeoffs</a:t>
            </a:r>
          </a:p>
          <a:p>
            <a:pPr eaLnBrk="1" hangingPunct="1"/>
            <a:r>
              <a:rPr lang="en-US" dirty="0"/>
              <a:t>Fun!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89A0D08B-FC20-48AD-BA7B-C95CFF349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26" y="4339052"/>
            <a:ext cx="2554288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14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REG_DISPCTL</a:t>
            </a:r>
          </a:p>
        </p:txBody>
      </p:sp>
      <p:sp>
        <p:nvSpPr>
          <p:cNvPr id="27688" name="Rectangle 40"/>
          <p:cNvSpPr>
            <a:spLocks noGrp="1" noChangeArrowheads="1"/>
          </p:cNvSpPr>
          <p:nvPr>
            <p:ph idx="1"/>
          </p:nvPr>
        </p:nvSpPr>
        <p:spPr>
          <a:xfrm>
            <a:off x="1981200" y="4560790"/>
            <a:ext cx="8229600" cy="18803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/>
              <a:t>Bits 0-2 Mode </a:t>
            </a:r>
          </a:p>
          <a:p>
            <a:pPr lvl="1" eaLnBrk="1" hangingPunct="1"/>
            <a:r>
              <a:rPr lang="en-US" sz="2400" dirty="0"/>
              <a:t>0,1,2 Tile Modes</a:t>
            </a:r>
          </a:p>
          <a:p>
            <a:pPr lvl="1" eaLnBrk="1" hangingPunct="1"/>
            <a:r>
              <a:rPr lang="en-US" sz="2400" dirty="0"/>
              <a:t>3, 4, 5 Bitmap Modes</a:t>
            </a:r>
          </a:p>
          <a:p>
            <a:pPr eaLnBrk="1" hangingPunct="1"/>
            <a:r>
              <a:rPr lang="en-US" sz="2800" dirty="0"/>
              <a:t>For bitmapped graphics use BG2</a:t>
            </a:r>
          </a:p>
          <a:p>
            <a:pPr marL="0" indent="0">
              <a:buNone/>
            </a:pPr>
            <a:endParaRPr lang="en-US" sz="2800" dirty="0"/>
          </a:p>
          <a:p>
            <a:pPr eaLnBrk="1" hangingPunct="1"/>
            <a:endParaRPr lang="en-US" sz="2800" dirty="0"/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362201" y="2463703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15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828926" y="2463703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14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3295651" y="2463703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13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3762376" y="2463703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12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4229101" y="2463703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11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4695826" y="2463703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10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5162551" y="2463703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09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5629276" y="2463703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08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6096001" y="2463703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07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6562726" y="2463703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06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7029451" y="2463703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05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7496176" y="2463703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04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7962901" y="2463703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03</a:t>
            </a: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8429626" y="2463703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02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8896351" y="2463703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01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9363076" y="2463703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00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2362201" y="2087464"/>
            <a:ext cx="466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0F</a:t>
            </a:r>
          </a:p>
        </p:txBody>
      </p:sp>
      <p:sp>
        <p:nvSpPr>
          <p:cNvPr id="27668" name="Text Box 20"/>
          <p:cNvSpPr txBox="1">
            <a:spLocks noChangeArrowheads="1"/>
          </p:cNvSpPr>
          <p:nvPr/>
        </p:nvSpPr>
        <p:spPr bwMode="auto">
          <a:xfrm>
            <a:off x="2828926" y="2087464"/>
            <a:ext cx="466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0E</a:t>
            </a:r>
          </a:p>
        </p:txBody>
      </p:sp>
      <p:sp>
        <p:nvSpPr>
          <p:cNvPr id="27669" name="Text Box 21"/>
          <p:cNvSpPr txBox="1">
            <a:spLocks noChangeArrowheads="1"/>
          </p:cNvSpPr>
          <p:nvPr/>
        </p:nvSpPr>
        <p:spPr bwMode="auto">
          <a:xfrm>
            <a:off x="3295651" y="2087464"/>
            <a:ext cx="466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0D</a:t>
            </a:r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3762376" y="2087464"/>
            <a:ext cx="466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0C</a:t>
            </a:r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4229101" y="2087464"/>
            <a:ext cx="466725" cy="37623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0B</a:t>
            </a:r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4695826" y="2087464"/>
            <a:ext cx="466725" cy="37623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0A</a:t>
            </a:r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5162551" y="2087464"/>
            <a:ext cx="466725" cy="37623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09</a:t>
            </a:r>
          </a:p>
        </p:txBody>
      </p: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5629276" y="2087464"/>
            <a:ext cx="466725" cy="37623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08</a:t>
            </a:r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6096001" y="2087464"/>
            <a:ext cx="466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07</a:t>
            </a:r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6562726" y="2087464"/>
            <a:ext cx="466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06</a:t>
            </a:r>
          </a:p>
        </p:txBody>
      </p: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7029451" y="2087464"/>
            <a:ext cx="466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05</a:t>
            </a:r>
          </a:p>
        </p:txBody>
      </p: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7496176" y="2087464"/>
            <a:ext cx="466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04</a:t>
            </a:r>
          </a:p>
        </p:txBody>
      </p: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7962901" y="2087464"/>
            <a:ext cx="466725" cy="37623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03</a:t>
            </a:r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8429626" y="2087464"/>
            <a:ext cx="466725" cy="37623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02</a:t>
            </a:r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8896351" y="2087464"/>
            <a:ext cx="466725" cy="37623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01</a:t>
            </a:r>
          </a:p>
        </p:txBody>
      </p:sp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9363076" y="2087464"/>
            <a:ext cx="466725" cy="37623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00</a:t>
            </a:r>
          </a:p>
        </p:txBody>
      </p:sp>
      <p:sp>
        <p:nvSpPr>
          <p:cNvPr id="27683" name="Rectangle 35"/>
          <p:cNvSpPr>
            <a:spLocks noChangeArrowheads="1"/>
          </p:cNvSpPr>
          <p:nvPr/>
        </p:nvSpPr>
        <p:spPr bwMode="auto">
          <a:xfrm>
            <a:off x="8429626" y="2839939"/>
            <a:ext cx="1400175" cy="1200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Mode</a:t>
            </a:r>
          </a:p>
        </p:txBody>
      </p:sp>
      <p:sp>
        <p:nvSpPr>
          <p:cNvPr id="27684" name="Rectangle 36"/>
          <p:cNvSpPr>
            <a:spLocks noChangeArrowheads="1"/>
          </p:cNvSpPr>
          <p:nvPr/>
        </p:nvSpPr>
        <p:spPr bwMode="auto">
          <a:xfrm>
            <a:off x="5629276" y="2839939"/>
            <a:ext cx="466725" cy="1200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BG0</a:t>
            </a:r>
          </a:p>
        </p:txBody>
      </p:sp>
      <p:sp>
        <p:nvSpPr>
          <p:cNvPr id="27685" name="Rectangle 37"/>
          <p:cNvSpPr>
            <a:spLocks noChangeArrowheads="1"/>
          </p:cNvSpPr>
          <p:nvPr/>
        </p:nvSpPr>
        <p:spPr bwMode="auto">
          <a:xfrm>
            <a:off x="5162551" y="2839939"/>
            <a:ext cx="466725" cy="1200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BG1</a:t>
            </a:r>
          </a:p>
        </p:txBody>
      </p:sp>
      <p:sp>
        <p:nvSpPr>
          <p:cNvPr id="27686" name="Rectangle 38"/>
          <p:cNvSpPr>
            <a:spLocks noChangeArrowheads="1"/>
          </p:cNvSpPr>
          <p:nvPr/>
        </p:nvSpPr>
        <p:spPr bwMode="auto">
          <a:xfrm>
            <a:off x="4695826" y="2839939"/>
            <a:ext cx="466725" cy="1200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BG2</a:t>
            </a:r>
          </a:p>
        </p:txBody>
      </p:sp>
      <p:sp>
        <p:nvSpPr>
          <p:cNvPr id="27687" name="Rectangle 39"/>
          <p:cNvSpPr>
            <a:spLocks noChangeArrowheads="1"/>
          </p:cNvSpPr>
          <p:nvPr/>
        </p:nvSpPr>
        <p:spPr bwMode="auto">
          <a:xfrm>
            <a:off x="4229101" y="2839939"/>
            <a:ext cx="466725" cy="1200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BG3</a:t>
            </a:r>
          </a:p>
        </p:txBody>
      </p:sp>
    </p:spTree>
    <p:extLst>
      <p:ext uri="{BB962C8B-B14F-4D97-AF65-F5344CB8AC3E}">
        <p14:creationId xmlns:p14="http://schemas.microsoft.com/office/powerpoint/2010/main" val="1794626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REG_DISPCTL</a:t>
            </a:r>
          </a:p>
        </p:txBody>
      </p:sp>
      <p:sp>
        <p:nvSpPr>
          <p:cNvPr id="28712" name="Rectangle 40"/>
          <p:cNvSpPr>
            <a:spLocks noGrp="1" noChangeArrowheads="1"/>
          </p:cNvSpPr>
          <p:nvPr>
            <p:ph idx="1"/>
          </p:nvPr>
        </p:nvSpPr>
        <p:spPr>
          <a:xfrm>
            <a:off x="1981200" y="4178315"/>
            <a:ext cx="8229600" cy="2695575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spcBef>
                <a:spcPts val="1000"/>
              </a:spcBef>
            </a:pPr>
            <a:r>
              <a:rPr lang="en-US" sz="2800" dirty="0"/>
              <a:t>Bits 0-2 Mode </a:t>
            </a:r>
          </a:p>
          <a:p>
            <a:pPr lvl="1" eaLnBrk="1" hangingPunct="1">
              <a:spcBef>
                <a:spcPts val="1000"/>
              </a:spcBef>
            </a:pPr>
            <a:r>
              <a:rPr lang="en-US" sz="2400" dirty="0"/>
              <a:t>0,1,2 Tile Modes</a:t>
            </a:r>
          </a:p>
          <a:p>
            <a:pPr lvl="1" eaLnBrk="1" hangingPunct="1">
              <a:spcBef>
                <a:spcPts val="1000"/>
              </a:spcBef>
            </a:pPr>
            <a:r>
              <a:rPr lang="en-US" sz="2400" dirty="0"/>
              <a:t>3, 4, 5 Bitmap Modes</a:t>
            </a:r>
          </a:p>
          <a:p>
            <a:pPr eaLnBrk="1" hangingPunct="1">
              <a:spcBef>
                <a:spcPts val="1000"/>
              </a:spcBef>
            </a:pPr>
            <a:r>
              <a:rPr lang="en-US" sz="2800" dirty="0"/>
              <a:t>For bitmapped graphics use BG2</a:t>
            </a:r>
          </a:p>
          <a:p>
            <a:pPr eaLnBrk="1" hangingPunct="1">
              <a:spcBef>
                <a:spcPts val="1000"/>
              </a:spcBef>
            </a:pPr>
            <a:r>
              <a:rPr lang="en-US" dirty="0"/>
              <a:t>100 0000 0011</a:t>
            </a:r>
            <a:r>
              <a:rPr lang="en-US" baseline="-25000" dirty="0"/>
              <a:t>2 </a:t>
            </a:r>
            <a:r>
              <a:rPr lang="en-US" dirty="0"/>
              <a:t>= 0x403</a:t>
            </a:r>
          </a:p>
          <a:p>
            <a:pPr eaLnBrk="1" hangingPunct="1">
              <a:spcBef>
                <a:spcPts val="1000"/>
              </a:spcBef>
            </a:pPr>
            <a:r>
              <a:rPr lang="en-US" dirty="0"/>
              <a:t>10000000011</a:t>
            </a:r>
            <a:r>
              <a:rPr lang="en-US" baseline="-25000" dirty="0"/>
              <a:t>2</a:t>
            </a:r>
            <a:r>
              <a:rPr lang="en-US" dirty="0"/>
              <a:t> = 2</a:t>
            </a:r>
            <a:r>
              <a:rPr lang="en-US" baseline="30000" dirty="0"/>
              <a:t>10</a:t>
            </a:r>
            <a:r>
              <a:rPr lang="en-US" dirty="0"/>
              <a:t> + 2</a:t>
            </a:r>
            <a:r>
              <a:rPr lang="en-US" baseline="30000" dirty="0"/>
              <a:t>1</a:t>
            </a:r>
            <a:r>
              <a:rPr lang="en-US" dirty="0"/>
              <a:t> + 2</a:t>
            </a:r>
            <a:r>
              <a:rPr lang="en-US" baseline="30000" dirty="0"/>
              <a:t>0</a:t>
            </a:r>
            <a:r>
              <a:rPr lang="en-US" dirty="0"/>
              <a:t> = 1024 + 2 + 1 = 1027</a:t>
            </a:r>
            <a:br>
              <a:rPr lang="en-US" dirty="0"/>
            </a:br>
            <a:endParaRPr lang="en-US" dirty="0"/>
          </a:p>
          <a:p>
            <a:pPr eaLnBrk="1" hangingPunct="1">
              <a:spcBef>
                <a:spcPts val="1000"/>
              </a:spcBef>
            </a:pPr>
            <a:r>
              <a:rPr lang="en-US" dirty="0">
                <a:latin typeface="Courier"/>
                <a:cs typeface="Courier"/>
              </a:rPr>
              <a:t>REG_DISPCTL = 0x403;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362201" y="254019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15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828926" y="254019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14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295651" y="254019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13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3762376" y="254019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12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4229101" y="254019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11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4695826" y="2540198"/>
            <a:ext cx="466725" cy="3762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bg1"/>
                </a:solidFill>
                <a:latin typeface="Courier New" pitchFamily="49" charset="0"/>
              </a:rPr>
              <a:t>10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5162551" y="254019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09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5629276" y="254019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08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096001" y="254019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07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6562726" y="254019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06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7029451" y="254019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05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7496176" y="254019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04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7962901" y="254019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03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8429626" y="254019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02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8896351" y="2540198"/>
            <a:ext cx="466725" cy="3762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bg1"/>
                </a:solidFill>
                <a:latin typeface="Courier New" pitchFamily="49" charset="0"/>
              </a:rPr>
              <a:t>01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9363076" y="2540198"/>
            <a:ext cx="466725" cy="3762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bg1"/>
                </a:solidFill>
                <a:latin typeface="Courier New" pitchFamily="49" charset="0"/>
              </a:rPr>
              <a:t>00</a:t>
            </a: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2362201" y="2163959"/>
            <a:ext cx="466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0F</a:t>
            </a:r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2828926" y="2163959"/>
            <a:ext cx="466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0E</a:t>
            </a: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3295651" y="2163959"/>
            <a:ext cx="466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0D</a:t>
            </a: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3762376" y="2163959"/>
            <a:ext cx="466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0C</a:t>
            </a: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4229101" y="2163959"/>
            <a:ext cx="466725" cy="37623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0B</a:t>
            </a: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4695826" y="2163959"/>
            <a:ext cx="466725" cy="37623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0A</a:t>
            </a: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5162551" y="2163959"/>
            <a:ext cx="466725" cy="37623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09</a:t>
            </a: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5629276" y="2163959"/>
            <a:ext cx="466725" cy="37623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08</a:t>
            </a: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6096001" y="2163959"/>
            <a:ext cx="466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07</a:t>
            </a:r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6562726" y="2163959"/>
            <a:ext cx="466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06</a:t>
            </a:r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7029451" y="2163959"/>
            <a:ext cx="466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05</a:t>
            </a:r>
          </a:p>
        </p:txBody>
      </p: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7496176" y="2163959"/>
            <a:ext cx="466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04</a:t>
            </a:r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7962901" y="2163959"/>
            <a:ext cx="466725" cy="37623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03</a:t>
            </a:r>
          </a:p>
        </p:txBody>
      </p:sp>
      <p:sp>
        <p:nvSpPr>
          <p:cNvPr id="28704" name="Text Box 32"/>
          <p:cNvSpPr txBox="1">
            <a:spLocks noChangeArrowheads="1"/>
          </p:cNvSpPr>
          <p:nvPr/>
        </p:nvSpPr>
        <p:spPr bwMode="auto">
          <a:xfrm>
            <a:off x="8429626" y="2163959"/>
            <a:ext cx="466725" cy="37623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02</a:t>
            </a:r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8896351" y="2163959"/>
            <a:ext cx="466725" cy="37623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01</a:t>
            </a:r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9363076" y="2163959"/>
            <a:ext cx="466725" cy="37623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00</a:t>
            </a:r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8429626" y="2916434"/>
            <a:ext cx="1400175" cy="1200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Mode</a:t>
            </a:r>
          </a:p>
        </p:txBody>
      </p:sp>
      <p:sp>
        <p:nvSpPr>
          <p:cNvPr id="28708" name="Rectangle 36"/>
          <p:cNvSpPr>
            <a:spLocks noChangeArrowheads="1"/>
          </p:cNvSpPr>
          <p:nvPr/>
        </p:nvSpPr>
        <p:spPr bwMode="auto">
          <a:xfrm>
            <a:off x="5629276" y="2916434"/>
            <a:ext cx="466725" cy="1200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BG0</a:t>
            </a:r>
          </a:p>
        </p:txBody>
      </p:sp>
      <p:sp>
        <p:nvSpPr>
          <p:cNvPr id="28709" name="Rectangle 37"/>
          <p:cNvSpPr>
            <a:spLocks noChangeArrowheads="1"/>
          </p:cNvSpPr>
          <p:nvPr/>
        </p:nvSpPr>
        <p:spPr bwMode="auto">
          <a:xfrm>
            <a:off x="5162551" y="2916434"/>
            <a:ext cx="466725" cy="1200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BG1</a:t>
            </a:r>
          </a:p>
        </p:txBody>
      </p:sp>
      <p:sp>
        <p:nvSpPr>
          <p:cNvPr id="28710" name="Rectangle 38"/>
          <p:cNvSpPr>
            <a:spLocks noChangeArrowheads="1"/>
          </p:cNvSpPr>
          <p:nvPr/>
        </p:nvSpPr>
        <p:spPr bwMode="auto">
          <a:xfrm>
            <a:off x="4695826" y="2916434"/>
            <a:ext cx="466725" cy="1200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BG2</a:t>
            </a:r>
          </a:p>
        </p:txBody>
      </p:sp>
      <p:sp>
        <p:nvSpPr>
          <p:cNvPr id="28711" name="Rectangle 39"/>
          <p:cNvSpPr>
            <a:spLocks noChangeArrowheads="1"/>
          </p:cNvSpPr>
          <p:nvPr/>
        </p:nvSpPr>
        <p:spPr bwMode="auto">
          <a:xfrm>
            <a:off x="4229101" y="2916434"/>
            <a:ext cx="466725" cy="1200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BG3</a:t>
            </a:r>
          </a:p>
        </p:txBody>
      </p:sp>
    </p:spTree>
    <p:extLst>
      <p:ext uri="{BB962C8B-B14F-4D97-AF65-F5344CB8AC3E}">
        <p14:creationId xmlns:p14="http://schemas.microsoft.com/office/powerpoint/2010/main" val="2398989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Video Memory (in Mode 3)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512484" y="1385888"/>
            <a:ext cx="9074269" cy="4896777"/>
          </a:xfrm>
        </p:spPr>
        <p:txBody>
          <a:bodyPr/>
          <a:lstStyle/>
          <a:p>
            <a:pPr eaLnBrk="1" hangingPunct="1"/>
            <a:r>
              <a:rPr lang="en-US" dirty="0"/>
              <a:t>Starts at 0x0600 0000</a:t>
            </a:r>
          </a:p>
          <a:p>
            <a:pPr eaLnBrk="1" hangingPunct="1"/>
            <a:r>
              <a:rPr lang="en-US" dirty="0"/>
              <a:t>Consists of 160 x 240 16-bit unsigned shorts</a:t>
            </a:r>
          </a:p>
          <a:p>
            <a:pPr eaLnBrk="1" hangingPunct="1"/>
            <a:r>
              <a:rPr lang="en-US" dirty="0"/>
              <a:t>Rows are assigned contiguously, one after the next</a:t>
            </a:r>
          </a:p>
          <a:p>
            <a:pPr eaLnBrk="1" hangingPunct="1"/>
            <a:r>
              <a:rPr lang="en-US" dirty="0"/>
              <a:t>How can we access this memory from C, starting at this address?</a:t>
            </a:r>
          </a:p>
          <a:p>
            <a:r>
              <a:rPr lang="en-US" dirty="0"/>
              <a:t>What is the address of the pixel at</a:t>
            </a:r>
          </a:p>
          <a:p>
            <a:pPr lvl="1"/>
            <a:r>
              <a:rPr lang="en-US" dirty="0"/>
              <a:t>Row 5</a:t>
            </a:r>
          </a:p>
          <a:p>
            <a:pPr lvl="1"/>
            <a:r>
              <a:rPr lang="en-US" dirty="0"/>
              <a:t>Column 8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01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139" y="5390711"/>
            <a:ext cx="8229600" cy="1428126"/>
          </a:xfrm>
        </p:spPr>
        <p:txBody>
          <a:bodyPr>
            <a:normAutofit/>
          </a:bodyPr>
          <a:lstStyle/>
          <a:p>
            <a:r>
              <a:rPr lang="en-US" dirty="0"/>
              <a:t>How do we get to the pixel at row 5, col 8?</a:t>
            </a:r>
          </a:p>
          <a:p>
            <a:r>
              <a:rPr lang="en-US" dirty="0"/>
              <a:t>What does this question remind you of?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2680675" y="2129816"/>
            <a:ext cx="6643521" cy="32725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2680675" y="2349613"/>
            <a:ext cx="6643521" cy="0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2680675" y="2563068"/>
            <a:ext cx="6643521" cy="0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680675" y="2776523"/>
            <a:ext cx="6643521" cy="0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2680675" y="2989978"/>
            <a:ext cx="6643521" cy="0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2680675" y="3203433"/>
            <a:ext cx="6643521" cy="0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680675" y="3416888"/>
            <a:ext cx="6643521" cy="0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680675" y="4057253"/>
            <a:ext cx="6643521" cy="0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680675" y="4270708"/>
            <a:ext cx="6643521" cy="0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2680675" y="4484163"/>
            <a:ext cx="6643521" cy="0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2680675" y="4697618"/>
            <a:ext cx="6643521" cy="0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2680675" y="4911073"/>
            <a:ext cx="6643521" cy="0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680675" y="5124528"/>
            <a:ext cx="6643521" cy="0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2680675" y="5337983"/>
            <a:ext cx="6643521" cy="0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2867359" y="2093182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3019759" y="2093182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3172159" y="2093182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3324559" y="2093182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3476959" y="2093182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3629359" y="2093182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3781759" y="2093182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3934159" y="2093182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4086559" y="2093182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4238959" y="2093182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391359" y="2093182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4543759" y="2093182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4696159" y="2093182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4848559" y="2093182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5000959" y="2093182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5153359" y="2093182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5305759" y="2093182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5458159" y="2093182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5610559" y="2093182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6524959" y="2093182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677359" y="2093182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6829759" y="2093182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6982159" y="2093182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7134559" y="2093182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7286959" y="2093182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7439359" y="2093182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7591759" y="2093182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7744159" y="2093182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7896559" y="2093182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8048959" y="2093182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201359" y="2093182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8353759" y="2093182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8506159" y="2093182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8658559" y="2093182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8810959" y="2093182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8963359" y="2093182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9115759" y="2093182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9268159" y="2093182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Left Bracket 173"/>
          <p:cNvSpPr/>
          <p:nvPr/>
        </p:nvSpPr>
        <p:spPr>
          <a:xfrm flipH="1" flipV="1">
            <a:off x="9413198" y="2129814"/>
            <a:ext cx="170956" cy="3265712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Left Bracket 174"/>
          <p:cNvSpPr/>
          <p:nvPr/>
        </p:nvSpPr>
        <p:spPr>
          <a:xfrm rot="5400000">
            <a:off x="5914432" y="-1454630"/>
            <a:ext cx="207358" cy="661917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5541867" y="1470421"/>
            <a:ext cx="95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240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3856561" y="3143328"/>
            <a:ext cx="867076" cy="3693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X [5,8]</a:t>
            </a:r>
          </a:p>
        </p:txBody>
      </p:sp>
      <p:sp>
        <p:nvSpPr>
          <p:cNvPr id="178" name="Freeform 177"/>
          <p:cNvSpPr/>
          <p:nvPr/>
        </p:nvSpPr>
        <p:spPr>
          <a:xfrm>
            <a:off x="2671961" y="3448603"/>
            <a:ext cx="6631308" cy="622760"/>
          </a:xfrm>
          <a:custGeom>
            <a:avLst/>
            <a:gdLst>
              <a:gd name="connsiteX0" fmla="*/ 0 w 6631308"/>
              <a:gd name="connsiteY0" fmla="*/ 610549 h 622760"/>
              <a:gd name="connsiteX1" fmla="*/ 806016 w 6631308"/>
              <a:gd name="connsiteY1" fmla="*/ 0 h 622760"/>
              <a:gd name="connsiteX2" fmla="*/ 1404421 w 6631308"/>
              <a:gd name="connsiteY2" fmla="*/ 598338 h 622760"/>
              <a:gd name="connsiteX3" fmla="*/ 2112737 w 6631308"/>
              <a:gd name="connsiteY3" fmla="*/ 36633 h 622760"/>
              <a:gd name="connsiteX4" fmla="*/ 2650081 w 6631308"/>
              <a:gd name="connsiteY4" fmla="*/ 598338 h 622760"/>
              <a:gd name="connsiteX5" fmla="*/ 3285123 w 6631308"/>
              <a:gd name="connsiteY5" fmla="*/ 24422 h 622760"/>
              <a:gd name="connsiteX6" fmla="*/ 3883529 w 6631308"/>
              <a:gd name="connsiteY6" fmla="*/ 622760 h 622760"/>
              <a:gd name="connsiteX7" fmla="*/ 4530784 w 6631308"/>
              <a:gd name="connsiteY7" fmla="*/ 36633 h 622760"/>
              <a:gd name="connsiteX8" fmla="*/ 5141401 w 6631308"/>
              <a:gd name="connsiteY8" fmla="*/ 586127 h 622760"/>
              <a:gd name="connsiteX9" fmla="*/ 5752019 w 6631308"/>
              <a:gd name="connsiteY9" fmla="*/ 85477 h 622760"/>
              <a:gd name="connsiteX10" fmla="*/ 6338212 w 6631308"/>
              <a:gd name="connsiteY10" fmla="*/ 586127 h 622760"/>
              <a:gd name="connsiteX11" fmla="*/ 6631308 w 6631308"/>
              <a:gd name="connsiteY11" fmla="*/ 293064 h 622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31308" h="622760">
                <a:moveTo>
                  <a:pt x="0" y="610549"/>
                </a:moveTo>
                <a:lnTo>
                  <a:pt x="806016" y="0"/>
                </a:lnTo>
                <a:lnTo>
                  <a:pt x="1404421" y="598338"/>
                </a:lnTo>
                <a:lnTo>
                  <a:pt x="2112737" y="36633"/>
                </a:lnTo>
                <a:lnTo>
                  <a:pt x="2650081" y="598338"/>
                </a:lnTo>
                <a:lnTo>
                  <a:pt x="3285123" y="24422"/>
                </a:lnTo>
                <a:lnTo>
                  <a:pt x="3883529" y="622760"/>
                </a:lnTo>
                <a:lnTo>
                  <a:pt x="4530784" y="36633"/>
                </a:lnTo>
                <a:lnTo>
                  <a:pt x="5141401" y="586127"/>
                </a:lnTo>
                <a:lnTo>
                  <a:pt x="5752019" y="85477"/>
                </a:lnTo>
                <a:lnTo>
                  <a:pt x="6338212" y="586127"/>
                </a:lnTo>
                <a:lnTo>
                  <a:pt x="6631308" y="293064"/>
                </a:lnTo>
              </a:path>
            </a:pathLst>
          </a:cu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reeform 178"/>
          <p:cNvSpPr/>
          <p:nvPr/>
        </p:nvSpPr>
        <p:spPr>
          <a:xfrm>
            <a:off x="5651776" y="2154238"/>
            <a:ext cx="830440" cy="1257733"/>
          </a:xfrm>
          <a:custGeom>
            <a:avLst/>
            <a:gdLst>
              <a:gd name="connsiteX0" fmla="*/ 0 w 830440"/>
              <a:gd name="connsiteY0" fmla="*/ 0 h 1257733"/>
              <a:gd name="connsiteX1" fmla="*/ 0 w 830440"/>
              <a:gd name="connsiteY1" fmla="*/ 0 h 1257733"/>
              <a:gd name="connsiteX2" fmla="*/ 354158 w 830440"/>
              <a:gd name="connsiteY2" fmla="*/ 329697 h 1257733"/>
              <a:gd name="connsiteX3" fmla="*/ 403007 w 830440"/>
              <a:gd name="connsiteY3" fmla="*/ 378541 h 1257733"/>
              <a:gd name="connsiteX4" fmla="*/ 537343 w 830440"/>
              <a:gd name="connsiteY4" fmla="*/ 476229 h 1257733"/>
              <a:gd name="connsiteX5" fmla="*/ 635042 w 830440"/>
              <a:gd name="connsiteY5" fmla="*/ 549495 h 1257733"/>
              <a:gd name="connsiteX6" fmla="*/ 671679 w 830440"/>
              <a:gd name="connsiteY6" fmla="*/ 573917 h 1257733"/>
              <a:gd name="connsiteX7" fmla="*/ 708316 w 830440"/>
              <a:gd name="connsiteY7" fmla="*/ 586128 h 1257733"/>
              <a:gd name="connsiteX8" fmla="*/ 757166 w 830440"/>
              <a:gd name="connsiteY8" fmla="*/ 610550 h 1257733"/>
              <a:gd name="connsiteX9" fmla="*/ 793803 w 830440"/>
              <a:gd name="connsiteY9" fmla="*/ 647183 h 1257733"/>
              <a:gd name="connsiteX10" fmla="*/ 830440 w 830440"/>
              <a:gd name="connsiteY10" fmla="*/ 659394 h 1257733"/>
              <a:gd name="connsiteX11" fmla="*/ 12212 w 830440"/>
              <a:gd name="connsiteY11" fmla="*/ 1111201 h 1257733"/>
              <a:gd name="connsiteX12" fmla="*/ 415220 w 830440"/>
              <a:gd name="connsiteY12" fmla="*/ 1257733 h 1257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30440" h="1257733">
                <a:moveTo>
                  <a:pt x="0" y="0"/>
                </a:moveTo>
                <a:lnTo>
                  <a:pt x="0" y="0"/>
                </a:lnTo>
                <a:cubicBezTo>
                  <a:pt x="138846" y="194366"/>
                  <a:pt x="20125" y="43415"/>
                  <a:pt x="354158" y="329697"/>
                </a:cubicBezTo>
                <a:cubicBezTo>
                  <a:pt x="371642" y="344681"/>
                  <a:pt x="385317" y="363801"/>
                  <a:pt x="403007" y="378541"/>
                </a:cubicBezTo>
                <a:cubicBezTo>
                  <a:pt x="538197" y="491187"/>
                  <a:pt x="457551" y="418205"/>
                  <a:pt x="537343" y="476229"/>
                </a:cubicBezTo>
                <a:cubicBezTo>
                  <a:pt x="570265" y="500170"/>
                  <a:pt x="602120" y="525554"/>
                  <a:pt x="635042" y="549495"/>
                </a:cubicBezTo>
                <a:cubicBezTo>
                  <a:pt x="646912" y="558127"/>
                  <a:pt x="658551" y="567354"/>
                  <a:pt x="671679" y="573917"/>
                </a:cubicBezTo>
                <a:cubicBezTo>
                  <a:pt x="683193" y="579673"/>
                  <a:pt x="696484" y="581058"/>
                  <a:pt x="708316" y="586128"/>
                </a:cubicBezTo>
                <a:cubicBezTo>
                  <a:pt x="725049" y="593299"/>
                  <a:pt x="740883" y="602409"/>
                  <a:pt x="757166" y="610550"/>
                </a:cubicBezTo>
                <a:cubicBezTo>
                  <a:pt x="769378" y="622761"/>
                  <a:pt x="779433" y="637604"/>
                  <a:pt x="793803" y="647183"/>
                </a:cubicBezTo>
                <a:cubicBezTo>
                  <a:pt x="804514" y="654323"/>
                  <a:pt x="830440" y="659394"/>
                  <a:pt x="830440" y="659394"/>
                </a:cubicBezTo>
                <a:lnTo>
                  <a:pt x="12212" y="1111201"/>
                </a:lnTo>
                <a:lnTo>
                  <a:pt x="415220" y="1257733"/>
                </a:lnTo>
              </a:path>
            </a:pathLst>
          </a:cu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reeform 179"/>
          <p:cNvSpPr/>
          <p:nvPr/>
        </p:nvSpPr>
        <p:spPr>
          <a:xfrm>
            <a:off x="5645415" y="4040599"/>
            <a:ext cx="830440" cy="1257733"/>
          </a:xfrm>
          <a:custGeom>
            <a:avLst/>
            <a:gdLst>
              <a:gd name="connsiteX0" fmla="*/ 0 w 830440"/>
              <a:gd name="connsiteY0" fmla="*/ 0 h 1257733"/>
              <a:gd name="connsiteX1" fmla="*/ 0 w 830440"/>
              <a:gd name="connsiteY1" fmla="*/ 0 h 1257733"/>
              <a:gd name="connsiteX2" fmla="*/ 354158 w 830440"/>
              <a:gd name="connsiteY2" fmla="*/ 329697 h 1257733"/>
              <a:gd name="connsiteX3" fmla="*/ 403007 w 830440"/>
              <a:gd name="connsiteY3" fmla="*/ 378541 h 1257733"/>
              <a:gd name="connsiteX4" fmla="*/ 537343 w 830440"/>
              <a:gd name="connsiteY4" fmla="*/ 476229 h 1257733"/>
              <a:gd name="connsiteX5" fmla="*/ 635042 w 830440"/>
              <a:gd name="connsiteY5" fmla="*/ 549495 h 1257733"/>
              <a:gd name="connsiteX6" fmla="*/ 671679 w 830440"/>
              <a:gd name="connsiteY6" fmla="*/ 573917 h 1257733"/>
              <a:gd name="connsiteX7" fmla="*/ 708316 w 830440"/>
              <a:gd name="connsiteY7" fmla="*/ 586128 h 1257733"/>
              <a:gd name="connsiteX8" fmla="*/ 757166 w 830440"/>
              <a:gd name="connsiteY8" fmla="*/ 610550 h 1257733"/>
              <a:gd name="connsiteX9" fmla="*/ 793803 w 830440"/>
              <a:gd name="connsiteY9" fmla="*/ 647183 h 1257733"/>
              <a:gd name="connsiteX10" fmla="*/ 830440 w 830440"/>
              <a:gd name="connsiteY10" fmla="*/ 659394 h 1257733"/>
              <a:gd name="connsiteX11" fmla="*/ 12212 w 830440"/>
              <a:gd name="connsiteY11" fmla="*/ 1111201 h 1257733"/>
              <a:gd name="connsiteX12" fmla="*/ 415220 w 830440"/>
              <a:gd name="connsiteY12" fmla="*/ 1257733 h 1257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30440" h="1257733">
                <a:moveTo>
                  <a:pt x="0" y="0"/>
                </a:moveTo>
                <a:lnTo>
                  <a:pt x="0" y="0"/>
                </a:lnTo>
                <a:cubicBezTo>
                  <a:pt x="138846" y="194366"/>
                  <a:pt x="20125" y="43415"/>
                  <a:pt x="354158" y="329697"/>
                </a:cubicBezTo>
                <a:cubicBezTo>
                  <a:pt x="371642" y="344681"/>
                  <a:pt x="385317" y="363801"/>
                  <a:pt x="403007" y="378541"/>
                </a:cubicBezTo>
                <a:cubicBezTo>
                  <a:pt x="538197" y="491187"/>
                  <a:pt x="457551" y="418205"/>
                  <a:pt x="537343" y="476229"/>
                </a:cubicBezTo>
                <a:cubicBezTo>
                  <a:pt x="570265" y="500170"/>
                  <a:pt x="602120" y="525554"/>
                  <a:pt x="635042" y="549495"/>
                </a:cubicBezTo>
                <a:cubicBezTo>
                  <a:pt x="646912" y="558127"/>
                  <a:pt x="658551" y="567354"/>
                  <a:pt x="671679" y="573917"/>
                </a:cubicBezTo>
                <a:cubicBezTo>
                  <a:pt x="683193" y="579673"/>
                  <a:pt x="696484" y="581058"/>
                  <a:pt x="708316" y="586128"/>
                </a:cubicBezTo>
                <a:cubicBezTo>
                  <a:pt x="725049" y="593299"/>
                  <a:pt x="740883" y="602409"/>
                  <a:pt x="757166" y="610550"/>
                </a:cubicBezTo>
                <a:cubicBezTo>
                  <a:pt x="769378" y="622761"/>
                  <a:pt x="779433" y="637604"/>
                  <a:pt x="793803" y="647183"/>
                </a:cubicBezTo>
                <a:cubicBezTo>
                  <a:pt x="804514" y="654323"/>
                  <a:pt x="830440" y="659394"/>
                  <a:pt x="830440" y="659394"/>
                </a:cubicBezTo>
                <a:lnTo>
                  <a:pt x="12212" y="1111201"/>
                </a:lnTo>
                <a:lnTo>
                  <a:pt x="415220" y="1257733"/>
                </a:lnTo>
              </a:path>
            </a:pathLst>
          </a:cu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9492304" y="3491104"/>
            <a:ext cx="95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160</a:t>
            </a:r>
          </a:p>
        </p:txBody>
      </p:sp>
    </p:spTree>
    <p:extLst>
      <p:ext uri="{BB962C8B-B14F-4D97-AF65-F5344CB8AC3E}">
        <p14:creationId xmlns:p14="http://schemas.microsoft.com/office/powerpoint/2010/main" val="232665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138" y="5425075"/>
            <a:ext cx="8987347" cy="1550236"/>
          </a:xfrm>
        </p:spPr>
        <p:txBody>
          <a:bodyPr>
            <a:normAutofit/>
          </a:bodyPr>
          <a:lstStyle/>
          <a:p>
            <a:r>
              <a:rPr lang="en-US" dirty="0"/>
              <a:t>Looks like a two-dimensional array stored in row major order, right?</a:t>
            </a:r>
          </a:p>
          <a:p>
            <a:r>
              <a:rPr lang="en-US" dirty="0"/>
              <a:t>So how do we calculate an offset from the beginning?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2671962" y="1504786"/>
            <a:ext cx="6912193" cy="3934177"/>
            <a:chOff x="1147961" y="1294365"/>
            <a:chExt cx="6912193" cy="3934177"/>
          </a:xfrm>
        </p:grpSpPr>
        <p:sp>
          <p:nvSpPr>
            <p:cNvPr id="72" name="Rectangle 71"/>
            <p:cNvSpPr/>
            <p:nvPr/>
          </p:nvSpPr>
          <p:spPr>
            <a:xfrm>
              <a:off x="1156674" y="1953759"/>
              <a:ext cx="6643521" cy="32725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1156674" y="2173557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156674" y="2387012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156674" y="2600467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156674" y="2813922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156674" y="3027377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1156674" y="3240832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156674" y="3881197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156674" y="4094652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156674" y="4308107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156674" y="4521562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156674" y="4735017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156674" y="4948472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156674" y="5161927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3433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4957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6481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8005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9529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21053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22577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24101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25625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27149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8673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0197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31721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3245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4769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6293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37817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9341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0865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50009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51533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53057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54581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56105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57629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59153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60677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62201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63725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65249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66773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68297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69821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71345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72869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74393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75917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77441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Left Bracket 126"/>
            <p:cNvSpPr/>
            <p:nvPr/>
          </p:nvSpPr>
          <p:spPr>
            <a:xfrm flipH="1" flipV="1">
              <a:off x="7889198" y="1953758"/>
              <a:ext cx="170956" cy="3265712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Left Bracket 127"/>
            <p:cNvSpPr/>
            <p:nvPr/>
          </p:nvSpPr>
          <p:spPr>
            <a:xfrm rot="5400000">
              <a:off x="4390432" y="-1630686"/>
              <a:ext cx="207358" cy="6619171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017867" y="1294365"/>
              <a:ext cx="952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240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332561" y="2967272"/>
              <a:ext cx="867076" cy="3693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X [5,8]</a:t>
              </a:r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1147961" y="3272547"/>
              <a:ext cx="6631308" cy="622760"/>
            </a:xfrm>
            <a:custGeom>
              <a:avLst/>
              <a:gdLst>
                <a:gd name="connsiteX0" fmla="*/ 0 w 6631308"/>
                <a:gd name="connsiteY0" fmla="*/ 610549 h 622760"/>
                <a:gd name="connsiteX1" fmla="*/ 806016 w 6631308"/>
                <a:gd name="connsiteY1" fmla="*/ 0 h 622760"/>
                <a:gd name="connsiteX2" fmla="*/ 1404421 w 6631308"/>
                <a:gd name="connsiteY2" fmla="*/ 598338 h 622760"/>
                <a:gd name="connsiteX3" fmla="*/ 2112737 w 6631308"/>
                <a:gd name="connsiteY3" fmla="*/ 36633 h 622760"/>
                <a:gd name="connsiteX4" fmla="*/ 2650081 w 6631308"/>
                <a:gd name="connsiteY4" fmla="*/ 598338 h 622760"/>
                <a:gd name="connsiteX5" fmla="*/ 3285123 w 6631308"/>
                <a:gd name="connsiteY5" fmla="*/ 24422 h 622760"/>
                <a:gd name="connsiteX6" fmla="*/ 3883529 w 6631308"/>
                <a:gd name="connsiteY6" fmla="*/ 622760 h 622760"/>
                <a:gd name="connsiteX7" fmla="*/ 4530784 w 6631308"/>
                <a:gd name="connsiteY7" fmla="*/ 36633 h 622760"/>
                <a:gd name="connsiteX8" fmla="*/ 5141401 w 6631308"/>
                <a:gd name="connsiteY8" fmla="*/ 586127 h 622760"/>
                <a:gd name="connsiteX9" fmla="*/ 5752019 w 6631308"/>
                <a:gd name="connsiteY9" fmla="*/ 85477 h 622760"/>
                <a:gd name="connsiteX10" fmla="*/ 6338212 w 6631308"/>
                <a:gd name="connsiteY10" fmla="*/ 586127 h 622760"/>
                <a:gd name="connsiteX11" fmla="*/ 6631308 w 6631308"/>
                <a:gd name="connsiteY11" fmla="*/ 293064 h 622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31308" h="622760">
                  <a:moveTo>
                    <a:pt x="0" y="610549"/>
                  </a:moveTo>
                  <a:lnTo>
                    <a:pt x="806016" y="0"/>
                  </a:lnTo>
                  <a:lnTo>
                    <a:pt x="1404421" y="598338"/>
                  </a:lnTo>
                  <a:lnTo>
                    <a:pt x="2112737" y="36633"/>
                  </a:lnTo>
                  <a:lnTo>
                    <a:pt x="2650081" y="598338"/>
                  </a:lnTo>
                  <a:lnTo>
                    <a:pt x="3285123" y="24422"/>
                  </a:lnTo>
                  <a:lnTo>
                    <a:pt x="3883529" y="622760"/>
                  </a:lnTo>
                  <a:lnTo>
                    <a:pt x="4530784" y="36633"/>
                  </a:lnTo>
                  <a:lnTo>
                    <a:pt x="5141401" y="586127"/>
                  </a:lnTo>
                  <a:lnTo>
                    <a:pt x="5752019" y="85477"/>
                  </a:lnTo>
                  <a:lnTo>
                    <a:pt x="6338212" y="586127"/>
                  </a:lnTo>
                  <a:lnTo>
                    <a:pt x="6631308" y="293064"/>
                  </a:lnTo>
                </a:path>
              </a:pathLst>
            </a:cu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4127776" y="1978181"/>
              <a:ext cx="830440" cy="1257733"/>
            </a:xfrm>
            <a:custGeom>
              <a:avLst/>
              <a:gdLst>
                <a:gd name="connsiteX0" fmla="*/ 0 w 830440"/>
                <a:gd name="connsiteY0" fmla="*/ 0 h 1257733"/>
                <a:gd name="connsiteX1" fmla="*/ 0 w 830440"/>
                <a:gd name="connsiteY1" fmla="*/ 0 h 1257733"/>
                <a:gd name="connsiteX2" fmla="*/ 354158 w 830440"/>
                <a:gd name="connsiteY2" fmla="*/ 329697 h 1257733"/>
                <a:gd name="connsiteX3" fmla="*/ 403007 w 830440"/>
                <a:gd name="connsiteY3" fmla="*/ 378541 h 1257733"/>
                <a:gd name="connsiteX4" fmla="*/ 537343 w 830440"/>
                <a:gd name="connsiteY4" fmla="*/ 476229 h 1257733"/>
                <a:gd name="connsiteX5" fmla="*/ 635042 w 830440"/>
                <a:gd name="connsiteY5" fmla="*/ 549495 h 1257733"/>
                <a:gd name="connsiteX6" fmla="*/ 671679 w 830440"/>
                <a:gd name="connsiteY6" fmla="*/ 573917 h 1257733"/>
                <a:gd name="connsiteX7" fmla="*/ 708316 w 830440"/>
                <a:gd name="connsiteY7" fmla="*/ 586128 h 1257733"/>
                <a:gd name="connsiteX8" fmla="*/ 757166 w 830440"/>
                <a:gd name="connsiteY8" fmla="*/ 610550 h 1257733"/>
                <a:gd name="connsiteX9" fmla="*/ 793803 w 830440"/>
                <a:gd name="connsiteY9" fmla="*/ 647183 h 1257733"/>
                <a:gd name="connsiteX10" fmla="*/ 830440 w 830440"/>
                <a:gd name="connsiteY10" fmla="*/ 659394 h 1257733"/>
                <a:gd name="connsiteX11" fmla="*/ 12212 w 830440"/>
                <a:gd name="connsiteY11" fmla="*/ 1111201 h 1257733"/>
                <a:gd name="connsiteX12" fmla="*/ 415220 w 830440"/>
                <a:gd name="connsiteY12" fmla="*/ 1257733 h 125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0440" h="1257733">
                  <a:moveTo>
                    <a:pt x="0" y="0"/>
                  </a:moveTo>
                  <a:lnTo>
                    <a:pt x="0" y="0"/>
                  </a:lnTo>
                  <a:cubicBezTo>
                    <a:pt x="138846" y="194366"/>
                    <a:pt x="20125" y="43415"/>
                    <a:pt x="354158" y="329697"/>
                  </a:cubicBezTo>
                  <a:cubicBezTo>
                    <a:pt x="371642" y="344681"/>
                    <a:pt x="385317" y="363801"/>
                    <a:pt x="403007" y="378541"/>
                  </a:cubicBezTo>
                  <a:cubicBezTo>
                    <a:pt x="538197" y="491187"/>
                    <a:pt x="457551" y="418205"/>
                    <a:pt x="537343" y="476229"/>
                  </a:cubicBezTo>
                  <a:cubicBezTo>
                    <a:pt x="570265" y="500170"/>
                    <a:pt x="602120" y="525554"/>
                    <a:pt x="635042" y="549495"/>
                  </a:cubicBezTo>
                  <a:cubicBezTo>
                    <a:pt x="646912" y="558127"/>
                    <a:pt x="658551" y="567354"/>
                    <a:pt x="671679" y="573917"/>
                  </a:cubicBezTo>
                  <a:cubicBezTo>
                    <a:pt x="683193" y="579673"/>
                    <a:pt x="696484" y="581058"/>
                    <a:pt x="708316" y="586128"/>
                  </a:cubicBezTo>
                  <a:cubicBezTo>
                    <a:pt x="725049" y="593299"/>
                    <a:pt x="740883" y="602409"/>
                    <a:pt x="757166" y="610550"/>
                  </a:cubicBezTo>
                  <a:cubicBezTo>
                    <a:pt x="769378" y="622761"/>
                    <a:pt x="779433" y="637604"/>
                    <a:pt x="793803" y="647183"/>
                  </a:cubicBezTo>
                  <a:cubicBezTo>
                    <a:pt x="804514" y="654323"/>
                    <a:pt x="830440" y="659394"/>
                    <a:pt x="830440" y="659394"/>
                  </a:cubicBezTo>
                  <a:lnTo>
                    <a:pt x="12212" y="1111201"/>
                  </a:lnTo>
                  <a:lnTo>
                    <a:pt x="415220" y="1257733"/>
                  </a:lnTo>
                </a:path>
              </a:pathLst>
            </a:cu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4121415" y="3864542"/>
              <a:ext cx="830440" cy="1257733"/>
            </a:xfrm>
            <a:custGeom>
              <a:avLst/>
              <a:gdLst>
                <a:gd name="connsiteX0" fmla="*/ 0 w 830440"/>
                <a:gd name="connsiteY0" fmla="*/ 0 h 1257733"/>
                <a:gd name="connsiteX1" fmla="*/ 0 w 830440"/>
                <a:gd name="connsiteY1" fmla="*/ 0 h 1257733"/>
                <a:gd name="connsiteX2" fmla="*/ 354158 w 830440"/>
                <a:gd name="connsiteY2" fmla="*/ 329697 h 1257733"/>
                <a:gd name="connsiteX3" fmla="*/ 403007 w 830440"/>
                <a:gd name="connsiteY3" fmla="*/ 378541 h 1257733"/>
                <a:gd name="connsiteX4" fmla="*/ 537343 w 830440"/>
                <a:gd name="connsiteY4" fmla="*/ 476229 h 1257733"/>
                <a:gd name="connsiteX5" fmla="*/ 635042 w 830440"/>
                <a:gd name="connsiteY5" fmla="*/ 549495 h 1257733"/>
                <a:gd name="connsiteX6" fmla="*/ 671679 w 830440"/>
                <a:gd name="connsiteY6" fmla="*/ 573917 h 1257733"/>
                <a:gd name="connsiteX7" fmla="*/ 708316 w 830440"/>
                <a:gd name="connsiteY7" fmla="*/ 586128 h 1257733"/>
                <a:gd name="connsiteX8" fmla="*/ 757166 w 830440"/>
                <a:gd name="connsiteY8" fmla="*/ 610550 h 1257733"/>
                <a:gd name="connsiteX9" fmla="*/ 793803 w 830440"/>
                <a:gd name="connsiteY9" fmla="*/ 647183 h 1257733"/>
                <a:gd name="connsiteX10" fmla="*/ 830440 w 830440"/>
                <a:gd name="connsiteY10" fmla="*/ 659394 h 1257733"/>
                <a:gd name="connsiteX11" fmla="*/ 12212 w 830440"/>
                <a:gd name="connsiteY11" fmla="*/ 1111201 h 1257733"/>
                <a:gd name="connsiteX12" fmla="*/ 415220 w 830440"/>
                <a:gd name="connsiteY12" fmla="*/ 1257733 h 125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0440" h="1257733">
                  <a:moveTo>
                    <a:pt x="0" y="0"/>
                  </a:moveTo>
                  <a:lnTo>
                    <a:pt x="0" y="0"/>
                  </a:lnTo>
                  <a:cubicBezTo>
                    <a:pt x="138846" y="194366"/>
                    <a:pt x="20125" y="43415"/>
                    <a:pt x="354158" y="329697"/>
                  </a:cubicBezTo>
                  <a:cubicBezTo>
                    <a:pt x="371642" y="344681"/>
                    <a:pt x="385317" y="363801"/>
                    <a:pt x="403007" y="378541"/>
                  </a:cubicBezTo>
                  <a:cubicBezTo>
                    <a:pt x="538197" y="491187"/>
                    <a:pt x="457551" y="418205"/>
                    <a:pt x="537343" y="476229"/>
                  </a:cubicBezTo>
                  <a:cubicBezTo>
                    <a:pt x="570265" y="500170"/>
                    <a:pt x="602120" y="525554"/>
                    <a:pt x="635042" y="549495"/>
                  </a:cubicBezTo>
                  <a:cubicBezTo>
                    <a:pt x="646912" y="558127"/>
                    <a:pt x="658551" y="567354"/>
                    <a:pt x="671679" y="573917"/>
                  </a:cubicBezTo>
                  <a:cubicBezTo>
                    <a:pt x="683193" y="579673"/>
                    <a:pt x="696484" y="581058"/>
                    <a:pt x="708316" y="586128"/>
                  </a:cubicBezTo>
                  <a:cubicBezTo>
                    <a:pt x="725049" y="593299"/>
                    <a:pt x="740883" y="602409"/>
                    <a:pt x="757166" y="610550"/>
                  </a:cubicBezTo>
                  <a:cubicBezTo>
                    <a:pt x="769378" y="622761"/>
                    <a:pt x="779433" y="637604"/>
                    <a:pt x="793803" y="647183"/>
                  </a:cubicBezTo>
                  <a:cubicBezTo>
                    <a:pt x="804514" y="654323"/>
                    <a:pt x="830440" y="659394"/>
                    <a:pt x="830440" y="659394"/>
                  </a:cubicBezTo>
                  <a:lnTo>
                    <a:pt x="12212" y="1111201"/>
                  </a:lnTo>
                  <a:lnTo>
                    <a:pt x="415220" y="1257733"/>
                  </a:lnTo>
                </a:path>
              </a:pathLst>
            </a:cu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9492304" y="3525468"/>
            <a:ext cx="95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160</a:t>
            </a:r>
          </a:p>
        </p:txBody>
      </p:sp>
    </p:spTree>
    <p:extLst>
      <p:ext uri="{BB962C8B-B14F-4D97-AF65-F5344CB8AC3E}">
        <p14:creationId xmlns:p14="http://schemas.microsoft.com/office/powerpoint/2010/main" val="25238367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139" y="5239957"/>
            <a:ext cx="8229600" cy="1550236"/>
          </a:xfrm>
        </p:spPr>
        <p:txBody>
          <a:bodyPr>
            <a:normAutofit/>
          </a:bodyPr>
          <a:lstStyle/>
          <a:p>
            <a:r>
              <a:rPr lang="en-US" dirty="0"/>
              <a:t>How about row * </a:t>
            </a:r>
            <a:r>
              <a:rPr lang="en-US" i="1" dirty="0"/>
              <a:t>cols</a:t>
            </a:r>
            <a:r>
              <a:rPr lang="en-US" dirty="0"/>
              <a:t> + col, i.e.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Courier"/>
                <a:cs typeface="Courier"/>
              </a:rPr>
              <a:t>offset = 5 * 240 + 8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	offset = 1208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92304" y="3340350"/>
            <a:ext cx="95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160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671962" y="1319668"/>
            <a:ext cx="6912193" cy="3934177"/>
            <a:chOff x="1147961" y="1294365"/>
            <a:chExt cx="6912193" cy="3934177"/>
          </a:xfrm>
        </p:grpSpPr>
        <p:sp>
          <p:nvSpPr>
            <p:cNvPr id="4" name="Rectangle 3"/>
            <p:cNvSpPr/>
            <p:nvPr/>
          </p:nvSpPr>
          <p:spPr>
            <a:xfrm>
              <a:off x="1156674" y="1953759"/>
              <a:ext cx="6643521" cy="32725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156674" y="2173557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156674" y="2387012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56674" y="2600467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56674" y="2813922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56674" y="3027377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56674" y="3240832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56674" y="3881197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156674" y="4094652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56674" y="4308107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56674" y="4521562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56674" y="4735017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156674" y="4948472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156674" y="5161927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3433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4957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6481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8005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9529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1053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2577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4101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5625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7149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8673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0197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1721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3245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4769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6293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7817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9341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0865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0009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1533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3057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4581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6105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7629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9153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0677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2201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3725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5249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6773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8297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9821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71345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72869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4393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5917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7441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Left Bracket 115"/>
            <p:cNvSpPr/>
            <p:nvPr/>
          </p:nvSpPr>
          <p:spPr>
            <a:xfrm flipH="1" flipV="1">
              <a:off x="7889198" y="1953758"/>
              <a:ext cx="170956" cy="3265712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Left Bracket 116"/>
            <p:cNvSpPr/>
            <p:nvPr/>
          </p:nvSpPr>
          <p:spPr>
            <a:xfrm rot="5400000">
              <a:off x="4390432" y="-1630686"/>
              <a:ext cx="207358" cy="6619171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17867" y="1294365"/>
              <a:ext cx="952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240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332561" y="2967272"/>
              <a:ext cx="867076" cy="3693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X [5,8]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1147961" y="3272547"/>
              <a:ext cx="6631308" cy="622760"/>
            </a:xfrm>
            <a:custGeom>
              <a:avLst/>
              <a:gdLst>
                <a:gd name="connsiteX0" fmla="*/ 0 w 6631308"/>
                <a:gd name="connsiteY0" fmla="*/ 610549 h 622760"/>
                <a:gd name="connsiteX1" fmla="*/ 806016 w 6631308"/>
                <a:gd name="connsiteY1" fmla="*/ 0 h 622760"/>
                <a:gd name="connsiteX2" fmla="*/ 1404421 w 6631308"/>
                <a:gd name="connsiteY2" fmla="*/ 598338 h 622760"/>
                <a:gd name="connsiteX3" fmla="*/ 2112737 w 6631308"/>
                <a:gd name="connsiteY3" fmla="*/ 36633 h 622760"/>
                <a:gd name="connsiteX4" fmla="*/ 2650081 w 6631308"/>
                <a:gd name="connsiteY4" fmla="*/ 598338 h 622760"/>
                <a:gd name="connsiteX5" fmla="*/ 3285123 w 6631308"/>
                <a:gd name="connsiteY5" fmla="*/ 24422 h 622760"/>
                <a:gd name="connsiteX6" fmla="*/ 3883529 w 6631308"/>
                <a:gd name="connsiteY6" fmla="*/ 622760 h 622760"/>
                <a:gd name="connsiteX7" fmla="*/ 4530784 w 6631308"/>
                <a:gd name="connsiteY7" fmla="*/ 36633 h 622760"/>
                <a:gd name="connsiteX8" fmla="*/ 5141401 w 6631308"/>
                <a:gd name="connsiteY8" fmla="*/ 586127 h 622760"/>
                <a:gd name="connsiteX9" fmla="*/ 5752019 w 6631308"/>
                <a:gd name="connsiteY9" fmla="*/ 85477 h 622760"/>
                <a:gd name="connsiteX10" fmla="*/ 6338212 w 6631308"/>
                <a:gd name="connsiteY10" fmla="*/ 586127 h 622760"/>
                <a:gd name="connsiteX11" fmla="*/ 6631308 w 6631308"/>
                <a:gd name="connsiteY11" fmla="*/ 293064 h 622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31308" h="622760">
                  <a:moveTo>
                    <a:pt x="0" y="610549"/>
                  </a:moveTo>
                  <a:lnTo>
                    <a:pt x="806016" y="0"/>
                  </a:lnTo>
                  <a:lnTo>
                    <a:pt x="1404421" y="598338"/>
                  </a:lnTo>
                  <a:lnTo>
                    <a:pt x="2112737" y="36633"/>
                  </a:lnTo>
                  <a:lnTo>
                    <a:pt x="2650081" y="598338"/>
                  </a:lnTo>
                  <a:lnTo>
                    <a:pt x="3285123" y="24422"/>
                  </a:lnTo>
                  <a:lnTo>
                    <a:pt x="3883529" y="622760"/>
                  </a:lnTo>
                  <a:lnTo>
                    <a:pt x="4530784" y="36633"/>
                  </a:lnTo>
                  <a:lnTo>
                    <a:pt x="5141401" y="586127"/>
                  </a:lnTo>
                  <a:lnTo>
                    <a:pt x="5752019" y="85477"/>
                  </a:lnTo>
                  <a:lnTo>
                    <a:pt x="6338212" y="586127"/>
                  </a:lnTo>
                  <a:lnTo>
                    <a:pt x="6631308" y="293064"/>
                  </a:lnTo>
                </a:path>
              </a:pathLst>
            </a:cu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4127776" y="1978181"/>
              <a:ext cx="830440" cy="1257733"/>
            </a:xfrm>
            <a:custGeom>
              <a:avLst/>
              <a:gdLst>
                <a:gd name="connsiteX0" fmla="*/ 0 w 830440"/>
                <a:gd name="connsiteY0" fmla="*/ 0 h 1257733"/>
                <a:gd name="connsiteX1" fmla="*/ 0 w 830440"/>
                <a:gd name="connsiteY1" fmla="*/ 0 h 1257733"/>
                <a:gd name="connsiteX2" fmla="*/ 354158 w 830440"/>
                <a:gd name="connsiteY2" fmla="*/ 329697 h 1257733"/>
                <a:gd name="connsiteX3" fmla="*/ 403007 w 830440"/>
                <a:gd name="connsiteY3" fmla="*/ 378541 h 1257733"/>
                <a:gd name="connsiteX4" fmla="*/ 537343 w 830440"/>
                <a:gd name="connsiteY4" fmla="*/ 476229 h 1257733"/>
                <a:gd name="connsiteX5" fmla="*/ 635042 w 830440"/>
                <a:gd name="connsiteY5" fmla="*/ 549495 h 1257733"/>
                <a:gd name="connsiteX6" fmla="*/ 671679 w 830440"/>
                <a:gd name="connsiteY6" fmla="*/ 573917 h 1257733"/>
                <a:gd name="connsiteX7" fmla="*/ 708316 w 830440"/>
                <a:gd name="connsiteY7" fmla="*/ 586128 h 1257733"/>
                <a:gd name="connsiteX8" fmla="*/ 757166 w 830440"/>
                <a:gd name="connsiteY8" fmla="*/ 610550 h 1257733"/>
                <a:gd name="connsiteX9" fmla="*/ 793803 w 830440"/>
                <a:gd name="connsiteY9" fmla="*/ 647183 h 1257733"/>
                <a:gd name="connsiteX10" fmla="*/ 830440 w 830440"/>
                <a:gd name="connsiteY10" fmla="*/ 659394 h 1257733"/>
                <a:gd name="connsiteX11" fmla="*/ 12212 w 830440"/>
                <a:gd name="connsiteY11" fmla="*/ 1111201 h 1257733"/>
                <a:gd name="connsiteX12" fmla="*/ 415220 w 830440"/>
                <a:gd name="connsiteY12" fmla="*/ 1257733 h 125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0440" h="1257733">
                  <a:moveTo>
                    <a:pt x="0" y="0"/>
                  </a:moveTo>
                  <a:lnTo>
                    <a:pt x="0" y="0"/>
                  </a:lnTo>
                  <a:cubicBezTo>
                    <a:pt x="138846" y="194366"/>
                    <a:pt x="20125" y="43415"/>
                    <a:pt x="354158" y="329697"/>
                  </a:cubicBezTo>
                  <a:cubicBezTo>
                    <a:pt x="371642" y="344681"/>
                    <a:pt x="385317" y="363801"/>
                    <a:pt x="403007" y="378541"/>
                  </a:cubicBezTo>
                  <a:cubicBezTo>
                    <a:pt x="538197" y="491187"/>
                    <a:pt x="457551" y="418205"/>
                    <a:pt x="537343" y="476229"/>
                  </a:cubicBezTo>
                  <a:cubicBezTo>
                    <a:pt x="570265" y="500170"/>
                    <a:pt x="602120" y="525554"/>
                    <a:pt x="635042" y="549495"/>
                  </a:cubicBezTo>
                  <a:cubicBezTo>
                    <a:pt x="646912" y="558127"/>
                    <a:pt x="658551" y="567354"/>
                    <a:pt x="671679" y="573917"/>
                  </a:cubicBezTo>
                  <a:cubicBezTo>
                    <a:pt x="683193" y="579673"/>
                    <a:pt x="696484" y="581058"/>
                    <a:pt x="708316" y="586128"/>
                  </a:cubicBezTo>
                  <a:cubicBezTo>
                    <a:pt x="725049" y="593299"/>
                    <a:pt x="740883" y="602409"/>
                    <a:pt x="757166" y="610550"/>
                  </a:cubicBezTo>
                  <a:cubicBezTo>
                    <a:pt x="769378" y="622761"/>
                    <a:pt x="779433" y="637604"/>
                    <a:pt x="793803" y="647183"/>
                  </a:cubicBezTo>
                  <a:cubicBezTo>
                    <a:pt x="804514" y="654323"/>
                    <a:pt x="830440" y="659394"/>
                    <a:pt x="830440" y="659394"/>
                  </a:cubicBezTo>
                  <a:lnTo>
                    <a:pt x="12212" y="1111201"/>
                  </a:lnTo>
                  <a:lnTo>
                    <a:pt x="415220" y="1257733"/>
                  </a:lnTo>
                </a:path>
              </a:pathLst>
            </a:cu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4121415" y="3864542"/>
              <a:ext cx="830440" cy="1257733"/>
            </a:xfrm>
            <a:custGeom>
              <a:avLst/>
              <a:gdLst>
                <a:gd name="connsiteX0" fmla="*/ 0 w 830440"/>
                <a:gd name="connsiteY0" fmla="*/ 0 h 1257733"/>
                <a:gd name="connsiteX1" fmla="*/ 0 w 830440"/>
                <a:gd name="connsiteY1" fmla="*/ 0 h 1257733"/>
                <a:gd name="connsiteX2" fmla="*/ 354158 w 830440"/>
                <a:gd name="connsiteY2" fmla="*/ 329697 h 1257733"/>
                <a:gd name="connsiteX3" fmla="*/ 403007 w 830440"/>
                <a:gd name="connsiteY3" fmla="*/ 378541 h 1257733"/>
                <a:gd name="connsiteX4" fmla="*/ 537343 w 830440"/>
                <a:gd name="connsiteY4" fmla="*/ 476229 h 1257733"/>
                <a:gd name="connsiteX5" fmla="*/ 635042 w 830440"/>
                <a:gd name="connsiteY5" fmla="*/ 549495 h 1257733"/>
                <a:gd name="connsiteX6" fmla="*/ 671679 w 830440"/>
                <a:gd name="connsiteY6" fmla="*/ 573917 h 1257733"/>
                <a:gd name="connsiteX7" fmla="*/ 708316 w 830440"/>
                <a:gd name="connsiteY7" fmla="*/ 586128 h 1257733"/>
                <a:gd name="connsiteX8" fmla="*/ 757166 w 830440"/>
                <a:gd name="connsiteY8" fmla="*/ 610550 h 1257733"/>
                <a:gd name="connsiteX9" fmla="*/ 793803 w 830440"/>
                <a:gd name="connsiteY9" fmla="*/ 647183 h 1257733"/>
                <a:gd name="connsiteX10" fmla="*/ 830440 w 830440"/>
                <a:gd name="connsiteY10" fmla="*/ 659394 h 1257733"/>
                <a:gd name="connsiteX11" fmla="*/ 12212 w 830440"/>
                <a:gd name="connsiteY11" fmla="*/ 1111201 h 1257733"/>
                <a:gd name="connsiteX12" fmla="*/ 415220 w 830440"/>
                <a:gd name="connsiteY12" fmla="*/ 1257733 h 125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0440" h="1257733">
                  <a:moveTo>
                    <a:pt x="0" y="0"/>
                  </a:moveTo>
                  <a:lnTo>
                    <a:pt x="0" y="0"/>
                  </a:lnTo>
                  <a:cubicBezTo>
                    <a:pt x="138846" y="194366"/>
                    <a:pt x="20125" y="43415"/>
                    <a:pt x="354158" y="329697"/>
                  </a:cubicBezTo>
                  <a:cubicBezTo>
                    <a:pt x="371642" y="344681"/>
                    <a:pt x="385317" y="363801"/>
                    <a:pt x="403007" y="378541"/>
                  </a:cubicBezTo>
                  <a:cubicBezTo>
                    <a:pt x="538197" y="491187"/>
                    <a:pt x="457551" y="418205"/>
                    <a:pt x="537343" y="476229"/>
                  </a:cubicBezTo>
                  <a:cubicBezTo>
                    <a:pt x="570265" y="500170"/>
                    <a:pt x="602120" y="525554"/>
                    <a:pt x="635042" y="549495"/>
                  </a:cubicBezTo>
                  <a:cubicBezTo>
                    <a:pt x="646912" y="558127"/>
                    <a:pt x="658551" y="567354"/>
                    <a:pt x="671679" y="573917"/>
                  </a:cubicBezTo>
                  <a:cubicBezTo>
                    <a:pt x="683193" y="579673"/>
                    <a:pt x="696484" y="581058"/>
                    <a:pt x="708316" y="586128"/>
                  </a:cubicBezTo>
                  <a:cubicBezTo>
                    <a:pt x="725049" y="593299"/>
                    <a:pt x="740883" y="602409"/>
                    <a:pt x="757166" y="610550"/>
                  </a:cubicBezTo>
                  <a:cubicBezTo>
                    <a:pt x="769378" y="622761"/>
                    <a:pt x="779433" y="637604"/>
                    <a:pt x="793803" y="647183"/>
                  </a:cubicBezTo>
                  <a:cubicBezTo>
                    <a:pt x="804514" y="654323"/>
                    <a:pt x="830440" y="659394"/>
                    <a:pt x="830440" y="659394"/>
                  </a:cubicBezTo>
                  <a:lnTo>
                    <a:pt x="12212" y="1111201"/>
                  </a:lnTo>
                  <a:lnTo>
                    <a:pt x="415220" y="1257733"/>
                  </a:lnTo>
                </a:path>
              </a:pathLst>
            </a:cu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0074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139" y="5226894"/>
            <a:ext cx="9890862" cy="1550236"/>
          </a:xfrm>
        </p:spPr>
        <p:txBody>
          <a:bodyPr>
            <a:normAutofit/>
          </a:bodyPr>
          <a:lstStyle/>
          <a:p>
            <a:r>
              <a:rPr lang="en-US" dirty="0"/>
              <a:t>Now that we know the offset into the array, just add the base	</a:t>
            </a:r>
            <a:r>
              <a:rPr lang="en-US" dirty="0">
                <a:latin typeface="Courier"/>
                <a:cs typeface="Courier"/>
              </a:rPr>
              <a:t>	offset = 5 * 240 + 8;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		*((unsigned short *)0x6000000 + offset)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92304" y="3327287"/>
            <a:ext cx="95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160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671962" y="1306605"/>
            <a:ext cx="6912193" cy="3934177"/>
            <a:chOff x="1147961" y="1294365"/>
            <a:chExt cx="6912193" cy="3934177"/>
          </a:xfrm>
        </p:grpSpPr>
        <p:sp>
          <p:nvSpPr>
            <p:cNvPr id="4" name="Rectangle 3"/>
            <p:cNvSpPr/>
            <p:nvPr/>
          </p:nvSpPr>
          <p:spPr>
            <a:xfrm>
              <a:off x="1156674" y="1953759"/>
              <a:ext cx="6643521" cy="32725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156674" y="2173557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156674" y="2387012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56674" y="2600467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56674" y="2813922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56674" y="3027377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56674" y="3240832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56674" y="3881197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156674" y="4094652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56674" y="4308107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56674" y="4521562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56674" y="4735017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156674" y="4948472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156674" y="5161927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3433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4957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6481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8005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9529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1053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2577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4101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5625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7149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8673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0197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1721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3245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4769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6293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7817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9341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0865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0009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1533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3057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4581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6105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7629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9153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0677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2201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3725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5249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6773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8297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9821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71345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72869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4393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5917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7441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Left Bracket 115"/>
            <p:cNvSpPr/>
            <p:nvPr/>
          </p:nvSpPr>
          <p:spPr>
            <a:xfrm flipH="1" flipV="1">
              <a:off x="7889198" y="1953758"/>
              <a:ext cx="170956" cy="3265712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Left Bracket 116"/>
            <p:cNvSpPr/>
            <p:nvPr/>
          </p:nvSpPr>
          <p:spPr>
            <a:xfrm rot="5400000">
              <a:off x="4390432" y="-1630686"/>
              <a:ext cx="207358" cy="6619171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17867" y="1294365"/>
              <a:ext cx="952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240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332561" y="2967272"/>
              <a:ext cx="867076" cy="3693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X [5,8]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1147961" y="3272547"/>
              <a:ext cx="6631308" cy="622760"/>
            </a:xfrm>
            <a:custGeom>
              <a:avLst/>
              <a:gdLst>
                <a:gd name="connsiteX0" fmla="*/ 0 w 6631308"/>
                <a:gd name="connsiteY0" fmla="*/ 610549 h 622760"/>
                <a:gd name="connsiteX1" fmla="*/ 806016 w 6631308"/>
                <a:gd name="connsiteY1" fmla="*/ 0 h 622760"/>
                <a:gd name="connsiteX2" fmla="*/ 1404421 w 6631308"/>
                <a:gd name="connsiteY2" fmla="*/ 598338 h 622760"/>
                <a:gd name="connsiteX3" fmla="*/ 2112737 w 6631308"/>
                <a:gd name="connsiteY3" fmla="*/ 36633 h 622760"/>
                <a:gd name="connsiteX4" fmla="*/ 2650081 w 6631308"/>
                <a:gd name="connsiteY4" fmla="*/ 598338 h 622760"/>
                <a:gd name="connsiteX5" fmla="*/ 3285123 w 6631308"/>
                <a:gd name="connsiteY5" fmla="*/ 24422 h 622760"/>
                <a:gd name="connsiteX6" fmla="*/ 3883529 w 6631308"/>
                <a:gd name="connsiteY6" fmla="*/ 622760 h 622760"/>
                <a:gd name="connsiteX7" fmla="*/ 4530784 w 6631308"/>
                <a:gd name="connsiteY7" fmla="*/ 36633 h 622760"/>
                <a:gd name="connsiteX8" fmla="*/ 5141401 w 6631308"/>
                <a:gd name="connsiteY8" fmla="*/ 586127 h 622760"/>
                <a:gd name="connsiteX9" fmla="*/ 5752019 w 6631308"/>
                <a:gd name="connsiteY9" fmla="*/ 85477 h 622760"/>
                <a:gd name="connsiteX10" fmla="*/ 6338212 w 6631308"/>
                <a:gd name="connsiteY10" fmla="*/ 586127 h 622760"/>
                <a:gd name="connsiteX11" fmla="*/ 6631308 w 6631308"/>
                <a:gd name="connsiteY11" fmla="*/ 293064 h 622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31308" h="622760">
                  <a:moveTo>
                    <a:pt x="0" y="610549"/>
                  </a:moveTo>
                  <a:lnTo>
                    <a:pt x="806016" y="0"/>
                  </a:lnTo>
                  <a:lnTo>
                    <a:pt x="1404421" y="598338"/>
                  </a:lnTo>
                  <a:lnTo>
                    <a:pt x="2112737" y="36633"/>
                  </a:lnTo>
                  <a:lnTo>
                    <a:pt x="2650081" y="598338"/>
                  </a:lnTo>
                  <a:lnTo>
                    <a:pt x="3285123" y="24422"/>
                  </a:lnTo>
                  <a:lnTo>
                    <a:pt x="3883529" y="622760"/>
                  </a:lnTo>
                  <a:lnTo>
                    <a:pt x="4530784" y="36633"/>
                  </a:lnTo>
                  <a:lnTo>
                    <a:pt x="5141401" y="586127"/>
                  </a:lnTo>
                  <a:lnTo>
                    <a:pt x="5752019" y="85477"/>
                  </a:lnTo>
                  <a:lnTo>
                    <a:pt x="6338212" y="586127"/>
                  </a:lnTo>
                  <a:lnTo>
                    <a:pt x="6631308" y="293064"/>
                  </a:lnTo>
                </a:path>
              </a:pathLst>
            </a:cu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4127776" y="1978181"/>
              <a:ext cx="830440" cy="1257733"/>
            </a:xfrm>
            <a:custGeom>
              <a:avLst/>
              <a:gdLst>
                <a:gd name="connsiteX0" fmla="*/ 0 w 830440"/>
                <a:gd name="connsiteY0" fmla="*/ 0 h 1257733"/>
                <a:gd name="connsiteX1" fmla="*/ 0 w 830440"/>
                <a:gd name="connsiteY1" fmla="*/ 0 h 1257733"/>
                <a:gd name="connsiteX2" fmla="*/ 354158 w 830440"/>
                <a:gd name="connsiteY2" fmla="*/ 329697 h 1257733"/>
                <a:gd name="connsiteX3" fmla="*/ 403007 w 830440"/>
                <a:gd name="connsiteY3" fmla="*/ 378541 h 1257733"/>
                <a:gd name="connsiteX4" fmla="*/ 537343 w 830440"/>
                <a:gd name="connsiteY4" fmla="*/ 476229 h 1257733"/>
                <a:gd name="connsiteX5" fmla="*/ 635042 w 830440"/>
                <a:gd name="connsiteY5" fmla="*/ 549495 h 1257733"/>
                <a:gd name="connsiteX6" fmla="*/ 671679 w 830440"/>
                <a:gd name="connsiteY6" fmla="*/ 573917 h 1257733"/>
                <a:gd name="connsiteX7" fmla="*/ 708316 w 830440"/>
                <a:gd name="connsiteY7" fmla="*/ 586128 h 1257733"/>
                <a:gd name="connsiteX8" fmla="*/ 757166 w 830440"/>
                <a:gd name="connsiteY8" fmla="*/ 610550 h 1257733"/>
                <a:gd name="connsiteX9" fmla="*/ 793803 w 830440"/>
                <a:gd name="connsiteY9" fmla="*/ 647183 h 1257733"/>
                <a:gd name="connsiteX10" fmla="*/ 830440 w 830440"/>
                <a:gd name="connsiteY10" fmla="*/ 659394 h 1257733"/>
                <a:gd name="connsiteX11" fmla="*/ 12212 w 830440"/>
                <a:gd name="connsiteY11" fmla="*/ 1111201 h 1257733"/>
                <a:gd name="connsiteX12" fmla="*/ 415220 w 830440"/>
                <a:gd name="connsiteY12" fmla="*/ 1257733 h 125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0440" h="1257733">
                  <a:moveTo>
                    <a:pt x="0" y="0"/>
                  </a:moveTo>
                  <a:lnTo>
                    <a:pt x="0" y="0"/>
                  </a:lnTo>
                  <a:cubicBezTo>
                    <a:pt x="138846" y="194366"/>
                    <a:pt x="20125" y="43415"/>
                    <a:pt x="354158" y="329697"/>
                  </a:cubicBezTo>
                  <a:cubicBezTo>
                    <a:pt x="371642" y="344681"/>
                    <a:pt x="385317" y="363801"/>
                    <a:pt x="403007" y="378541"/>
                  </a:cubicBezTo>
                  <a:cubicBezTo>
                    <a:pt x="538197" y="491187"/>
                    <a:pt x="457551" y="418205"/>
                    <a:pt x="537343" y="476229"/>
                  </a:cubicBezTo>
                  <a:cubicBezTo>
                    <a:pt x="570265" y="500170"/>
                    <a:pt x="602120" y="525554"/>
                    <a:pt x="635042" y="549495"/>
                  </a:cubicBezTo>
                  <a:cubicBezTo>
                    <a:pt x="646912" y="558127"/>
                    <a:pt x="658551" y="567354"/>
                    <a:pt x="671679" y="573917"/>
                  </a:cubicBezTo>
                  <a:cubicBezTo>
                    <a:pt x="683193" y="579673"/>
                    <a:pt x="696484" y="581058"/>
                    <a:pt x="708316" y="586128"/>
                  </a:cubicBezTo>
                  <a:cubicBezTo>
                    <a:pt x="725049" y="593299"/>
                    <a:pt x="740883" y="602409"/>
                    <a:pt x="757166" y="610550"/>
                  </a:cubicBezTo>
                  <a:cubicBezTo>
                    <a:pt x="769378" y="622761"/>
                    <a:pt x="779433" y="637604"/>
                    <a:pt x="793803" y="647183"/>
                  </a:cubicBezTo>
                  <a:cubicBezTo>
                    <a:pt x="804514" y="654323"/>
                    <a:pt x="830440" y="659394"/>
                    <a:pt x="830440" y="659394"/>
                  </a:cubicBezTo>
                  <a:lnTo>
                    <a:pt x="12212" y="1111201"/>
                  </a:lnTo>
                  <a:lnTo>
                    <a:pt x="415220" y="1257733"/>
                  </a:lnTo>
                </a:path>
              </a:pathLst>
            </a:cu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4121415" y="3864542"/>
              <a:ext cx="830440" cy="1257733"/>
            </a:xfrm>
            <a:custGeom>
              <a:avLst/>
              <a:gdLst>
                <a:gd name="connsiteX0" fmla="*/ 0 w 830440"/>
                <a:gd name="connsiteY0" fmla="*/ 0 h 1257733"/>
                <a:gd name="connsiteX1" fmla="*/ 0 w 830440"/>
                <a:gd name="connsiteY1" fmla="*/ 0 h 1257733"/>
                <a:gd name="connsiteX2" fmla="*/ 354158 w 830440"/>
                <a:gd name="connsiteY2" fmla="*/ 329697 h 1257733"/>
                <a:gd name="connsiteX3" fmla="*/ 403007 w 830440"/>
                <a:gd name="connsiteY3" fmla="*/ 378541 h 1257733"/>
                <a:gd name="connsiteX4" fmla="*/ 537343 w 830440"/>
                <a:gd name="connsiteY4" fmla="*/ 476229 h 1257733"/>
                <a:gd name="connsiteX5" fmla="*/ 635042 w 830440"/>
                <a:gd name="connsiteY5" fmla="*/ 549495 h 1257733"/>
                <a:gd name="connsiteX6" fmla="*/ 671679 w 830440"/>
                <a:gd name="connsiteY6" fmla="*/ 573917 h 1257733"/>
                <a:gd name="connsiteX7" fmla="*/ 708316 w 830440"/>
                <a:gd name="connsiteY7" fmla="*/ 586128 h 1257733"/>
                <a:gd name="connsiteX8" fmla="*/ 757166 w 830440"/>
                <a:gd name="connsiteY8" fmla="*/ 610550 h 1257733"/>
                <a:gd name="connsiteX9" fmla="*/ 793803 w 830440"/>
                <a:gd name="connsiteY9" fmla="*/ 647183 h 1257733"/>
                <a:gd name="connsiteX10" fmla="*/ 830440 w 830440"/>
                <a:gd name="connsiteY10" fmla="*/ 659394 h 1257733"/>
                <a:gd name="connsiteX11" fmla="*/ 12212 w 830440"/>
                <a:gd name="connsiteY11" fmla="*/ 1111201 h 1257733"/>
                <a:gd name="connsiteX12" fmla="*/ 415220 w 830440"/>
                <a:gd name="connsiteY12" fmla="*/ 1257733 h 125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0440" h="1257733">
                  <a:moveTo>
                    <a:pt x="0" y="0"/>
                  </a:moveTo>
                  <a:lnTo>
                    <a:pt x="0" y="0"/>
                  </a:lnTo>
                  <a:cubicBezTo>
                    <a:pt x="138846" y="194366"/>
                    <a:pt x="20125" y="43415"/>
                    <a:pt x="354158" y="329697"/>
                  </a:cubicBezTo>
                  <a:cubicBezTo>
                    <a:pt x="371642" y="344681"/>
                    <a:pt x="385317" y="363801"/>
                    <a:pt x="403007" y="378541"/>
                  </a:cubicBezTo>
                  <a:cubicBezTo>
                    <a:pt x="538197" y="491187"/>
                    <a:pt x="457551" y="418205"/>
                    <a:pt x="537343" y="476229"/>
                  </a:cubicBezTo>
                  <a:cubicBezTo>
                    <a:pt x="570265" y="500170"/>
                    <a:pt x="602120" y="525554"/>
                    <a:pt x="635042" y="549495"/>
                  </a:cubicBezTo>
                  <a:cubicBezTo>
                    <a:pt x="646912" y="558127"/>
                    <a:pt x="658551" y="567354"/>
                    <a:pt x="671679" y="573917"/>
                  </a:cubicBezTo>
                  <a:cubicBezTo>
                    <a:pt x="683193" y="579673"/>
                    <a:pt x="696484" y="581058"/>
                    <a:pt x="708316" y="586128"/>
                  </a:cubicBezTo>
                  <a:cubicBezTo>
                    <a:pt x="725049" y="593299"/>
                    <a:pt x="740883" y="602409"/>
                    <a:pt x="757166" y="610550"/>
                  </a:cubicBezTo>
                  <a:cubicBezTo>
                    <a:pt x="769378" y="622761"/>
                    <a:pt x="779433" y="637604"/>
                    <a:pt x="793803" y="647183"/>
                  </a:cubicBezTo>
                  <a:cubicBezTo>
                    <a:pt x="804514" y="654323"/>
                    <a:pt x="830440" y="659394"/>
                    <a:pt x="830440" y="659394"/>
                  </a:cubicBezTo>
                  <a:lnTo>
                    <a:pt x="12212" y="1111201"/>
                  </a:lnTo>
                  <a:lnTo>
                    <a:pt x="415220" y="1257733"/>
                  </a:lnTo>
                </a:path>
              </a:pathLst>
            </a:cu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4583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And What Does a Pixel Look Like?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967375"/>
            <a:ext cx="8229600" cy="3739361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Video Memory (in Mode 3, which is all we’ll talk about)</a:t>
            </a:r>
          </a:p>
          <a:p>
            <a:pPr eaLnBrk="1" hangingPunct="1"/>
            <a:r>
              <a:rPr lang="en-US" dirty="0"/>
              <a:t>How do we control the color?</a:t>
            </a:r>
            <a:br>
              <a:rPr lang="en-US" dirty="0"/>
            </a:b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What would white be?</a:t>
            </a:r>
          </a:p>
          <a:p>
            <a:pPr lvl="1" eaLnBrk="1" hangingPunct="1"/>
            <a:r>
              <a:rPr lang="en-US" dirty="0"/>
              <a:t>In Hex</a:t>
            </a:r>
          </a:p>
          <a:p>
            <a:pPr lvl="1" eaLnBrk="1" hangingPunct="1"/>
            <a:r>
              <a:rPr lang="en-US" dirty="0"/>
              <a:t>In Decimal</a:t>
            </a:r>
          </a:p>
          <a:p>
            <a:r>
              <a:rPr lang="en-US" dirty="0"/>
              <a:t>0x7fff = 32767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grpSp>
        <p:nvGrpSpPr>
          <p:cNvPr id="30724" name="Group 20"/>
          <p:cNvGrpSpPr>
            <a:grpSpLocks/>
          </p:cNvGrpSpPr>
          <p:nvPr/>
        </p:nvGrpSpPr>
        <p:grpSpPr bwMode="auto">
          <a:xfrm>
            <a:off x="2531797" y="3164943"/>
            <a:ext cx="5713413" cy="369887"/>
            <a:chOff x="1190" y="3347"/>
            <a:chExt cx="3599" cy="233"/>
          </a:xfrm>
        </p:grpSpPr>
        <p:sp>
          <p:nvSpPr>
            <p:cNvPr id="30725" name="Text Box 4"/>
            <p:cNvSpPr txBox="1">
              <a:spLocks noChangeArrowheads="1"/>
            </p:cNvSpPr>
            <p:nvPr/>
          </p:nvSpPr>
          <p:spPr bwMode="auto">
            <a:xfrm>
              <a:off x="1190" y="3347"/>
              <a:ext cx="203" cy="23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30726" name="Text Box 5"/>
            <p:cNvSpPr txBox="1">
              <a:spLocks noChangeArrowheads="1"/>
            </p:cNvSpPr>
            <p:nvPr/>
          </p:nvSpPr>
          <p:spPr bwMode="auto">
            <a:xfrm>
              <a:off x="1416" y="3347"/>
              <a:ext cx="203" cy="233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0000FF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0727" name="Text Box 6"/>
            <p:cNvSpPr txBox="1">
              <a:spLocks noChangeArrowheads="1"/>
            </p:cNvSpPr>
            <p:nvPr/>
          </p:nvSpPr>
          <p:spPr bwMode="auto">
            <a:xfrm>
              <a:off x="1642" y="3347"/>
              <a:ext cx="203" cy="233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0000FF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0728" name="Text Box 7"/>
            <p:cNvSpPr txBox="1">
              <a:spLocks noChangeArrowheads="1"/>
            </p:cNvSpPr>
            <p:nvPr/>
          </p:nvSpPr>
          <p:spPr bwMode="auto">
            <a:xfrm>
              <a:off x="1868" y="3347"/>
              <a:ext cx="203" cy="233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0000FF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0729" name="Text Box 8"/>
            <p:cNvSpPr txBox="1">
              <a:spLocks noChangeArrowheads="1"/>
            </p:cNvSpPr>
            <p:nvPr/>
          </p:nvSpPr>
          <p:spPr bwMode="auto">
            <a:xfrm>
              <a:off x="2094" y="3347"/>
              <a:ext cx="203" cy="233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0000FF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0730" name="Text Box 9"/>
            <p:cNvSpPr txBox="1">
              <a:spLocks noChangeArrowheads="1"/>
            </p:cNvSpPr>
            <p:nvPr/>
          </p:nvSpPr>
          <p:spPr bwMode="auto">
            <a:xfrm>
              <a:off x="2320" y="3347"/>
              <a:ext cx="203" cy="233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0000FF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0731" name="Text Box 10"/>
            <p:cNvSpPr txBox="1">
              <a:spLocks noChangeArrowheads="1"/>
            </p:cNvSpPr>
            <p:nvPr/>
          </p:nvSpPr>
          <p:spPr bwMode="auto">
            <a:xfrm>
              <a:off x="2546" y="3347"/>
              <a:ext cx="203" cy="233"/>
            </a:xfrm>
            <a:prstGeom prst="rect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00FF00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0732" name="Text Box 11"/>
            <p:cNvSpPr txBox="1">
              <a:spLocks noChangeArrowheads="1"/>
            </p:cNvSpPr>
            <p:nvPr/>
          </p:nvSpPr>
          <p:spPr bwMode="auto">
            <a:xfrm>
              <a:off x="2772" y="3347"/>
              <a:ext cx="203" cy="233"/>
            </a:xfrm>
            <a:prstGeom prst="rect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00FF00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0733" name="Text Box 12"/>
            <p:cNvSpPr txBox="1">
              <a:spLocks noChangeArrowheads="1"/>
            </p:cNvSpPr>
            <p:nvPr/>
          </p:nvSpPr>
          <p:spPr bwMode="auto">
            <a:xfrm>
              <a:off x="3004" y="3347"/>
              <a:ext cx="203" cy="233"/>
            </a:xfrm>
            <a:prstGeom prst="rect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00FF00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0734" name="Text Box 13"/>
            <p:cNvSpPr txBox="1">
              <a:spLocks noChangeArrowheads="1"/>
            </p:cNvSpPr>
            <p:nvPr/>
          </p:nvSpPr>
          <p:spPr bwMode="auto">
            <a:xfrm>
              <a:off x="3230" y="3347"/>
              <a:ext cx="203" cy="233"/>
            </a:xfrm>
            <a:prstGeom prst="rect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00FF00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0735" name="Text Box 14"/>
            <p:cNvSpPr txBox="1">
              <a:spLocks noChangeArrowheads="1"/>
            </p:cNvSpPr>
            <p:nvPr/>
          </p:nvSpPr>
          <p:spPr bwMode="auto">
            <a:xfrm>
              <a:off x="3456" y="3347"/>
              <a:ext cx="203" cy="233"/>
            </a:xfrm>
            <a:prstGeom prst="rect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00FF00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0736" name="Text Box 15"/>
            <p:cNvSpPr txBox="1">
              <a:spLocks noChangeArrowheads="1"/>
            </p:cNvSpPr>
            <p:nvPr/>
          </p:nvSpPr>
          <p:spPr bwMode="auto">
            <a:xfrm>
              <a:off x="3682" y="3347"/>
              <a:ext cx="203" cy="233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0737" name="Text Box 16"/>
            <p:cNvSpPr txBox="1">
              <a:spLocks noChangeArrowheads="1"/>
            </p:cNvSpPr>
            <p:nvPr/>
          </p:nvSpPr>
          <p:spPr bwMode="auto">
            <a:xfrm>
              <a:off x="3908" y="3347"/>
              <a:ext cx="203" cy="233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0738" name="Text Box 17"/>
            <p:cNvSpPr txBox="1">
              <a:spLocks noChangeArrowheads="1"/>
            </p:cNvSpPr>
            <p:nvPr/>
          </p:nvSpPr>
          <p:spPr bwMode="auto">
            <a:xfrm>
              <a:off x="4134" y="3347"/>
              <a:ext cx="203" cy="233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0739" name="Text Box 18"/>
            <p:cNvSpPr txBox="1">
              <a:spLocks noChangeArrowheads="1"/>
            </p:cNvSpPr>
            <p:nvPr/>
          </p:nvSpPr>
          <p:spPr bwMode="auto">
            <a:xfrm>
              <a:off x="4360" y="3347"/>
              <a:ext cx="203" cy="233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0740" name="Text Box 19"/>
            <p:cNvSpPr txBox="1">
              <a:spLocks noChangeArrowheads="1"/>
            </p:cNvSpPr>
            <p:nvPr/>
          </p:nvSpPr>
          <p:spPr bwMode="auto">
            <a:xfrm>
              <a:off x="4586" y="3347"/>
              <a:ext cx="203" cy="233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</a:p>
          </p:txBody>
        </p:sp>
      </p:grpSp>
      <p:pic>
        <p:nvPicPr>
          <p:cNvPr id="21" name="Picture 2">
            <a:extLst>
              <a:ext uri="{FF2B5EF4-FFF2-40B4-BE49-F238E27FC236}">
                <a16:creationId xmlns:a16="http://schemas.microsoft.com/office/drawing/2014/main" id="{C6964053-D016-864C-8B5A-38D374C8C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994" y="3589915"/>
            <a:ext cx="3175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08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C7C133-C4F9-4D4D-A471-CA8E87744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offset = 29 * 240 + 80</a:t>
            </a:r>
          </a:p>
          <a:p>
            <a:r>
              <a:rPr lang="en-US" dirty="0">
                <a:latin typeface="Courier"/>
                <a:cs typeface="Courier"/>
              </a:rPr>
              <a:t>offset = 80 * 160 + 29</a:t>
            </a:r>
          </a:p>
          <a:p>
            <a:r>
              <a:rPr lang="en-US" dirty="0">
                <a:latin typeface="Courier"/>
                <a:cs typeface="Courier"/>
              </a:rPr>
              <a:t>offset = 80 * 240 + 29</a:t>
            </a:r>
          </a:p>
          <a:p>
            <a:r>
              <a:rPr lang="en-US" dirty="0">
                <a:latin typeface="Courier"/>
                <a:cs typeface="Courier"/>
              </a:rPr>
              <a:t>offset = 29 * 160 + 80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FDF35F-0E47-374C-8FF8-64A43FC2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E1F06-F2B7-7A4A-9D19-18424B28E4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would we calculate the offset of the pixel at row 29, column 80?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77CCD644-B984-884F-AD5D-4FC69DF29886}"/>
              </a:ext>
            </a:extLst>
          </p:cNvPr>
          <p:cNvSpPr/>
          <p:nvPr/>
        </p:nvSpPr>
        <p:spPr>
          <a:xfrm>
            <a:off x="7328263" y="3161211"/>
            <a:ext cx="875211" cy="40494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613708-1AEF-5EE7-13F3-F450B1DE78AE}"/>
              </a:ext>
            </a:extLst>
          </p:cNvPr>
          <p:cNvSpPr txBox="1"/>
          <p:nvPr/>
        </p:nvSpPr>
        <p:spPr>
          <a:xfrm>
            <a:off x="9061076" y="55760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62626"/>
                </a:solidFill>
                <a:latin typeface="Calibri"/>
                <a:ea typeface="ＭＳ Ｐゴシック"/>
              </a:rPr>
              <a:t>20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8D6089-3C68-F33A-EB6E-A7BF23A4BC9E}"/>
              </a:ext>
            </a:extLst>
          </p:cNvPr>
          <p:cNvSpPr txBox="1"/>
          <p:nvPr/>
        </p:nvSpPr>
        <p:spPr>
          <a:xfrm>
            <a:off x="8052547" y="41192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262626"/>
                </a:solidFill>
                <a:latin typeface="Calibri"/>
              </a:rPr>
              <a:t>Today’s number is 68,068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5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3CC6C4-4C8F-E546-9619-C90E9F517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5339" y="3124200"/>
            <a:ext cx="3058810" cy="3429000"/>
          </a:xfrm>
        </p:spPr>
        <p:txBody>
          <a:bodyPr/>
          <a:lstStyle/>
          <a:p>
            <a:r>
              <a:rPr lang="en-US" dirty="0"/>
              <a:t>Red</a:t>
            </a:r>
          </a:p>
          <a:p>
            <a:r>
              <a:rPr lang="en-US" dirty="0"/>
              <a:t>Blue</a:t>
            </a:r>
          </a:p>
          <a:p>
            <a:r>
              <a:rPr lang="en-US" dirty="0"/>
              <a:t>Green</a:t>
            </a:r>
          </a:p>
          <a:p>
            <a:r>
              <a:rPr lang="en-US" dirty="0"/>
              <a:t>Yellow</a:t>
            </a:r>
          </a:p>
          <a:p>
            <a:r>
              <a:rPr lang="en-US" dirty="0"/>
              <a:t>Magenta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A4B2F6-53E0-4943-A358-D196F15B6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057F8-F887-D847-AA41-7C894CCF26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color does 0x3E0 represent on the GBA?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04D445DE-5961-5E47-83FA-719FA3F28B8F}"/>
              </a:ext>
            </a:extLst>
          </p:cNvPr>
          <p:cNvSpPr/>
          <p:nvPr/>
        </p:nvSpPr>
        <p:spPr>
          <a:xfrm>
            <a:off x="3840480" y="4441371"/>
            <a:ext cx="731520" cy="39188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20">
            <a:extLst>
              <a:ext uri="{FF2B5EF4-FFF2-40B4-BE49-F238E27FC236}">
                <a16:creationId xmlns:a16="http://schemas.microsoft.com/office/drawing/2014/main" id="{056C8F40-F95D-1B48-9E41-66CC68E35631}"/>
              </a:ext>
            </a:extLst>
          </p:cNvPr>
          <p:cNvGrpSpPr>
            <a:grpSpLocks/>
          </p:cNvGrpSpPr>
          <p:nvPr/>
        </p:nvGrpSpPr>
        <p:grpSpPr bwMode="auto">
          <a:xfrm>
            <a:off x="6276115" y="2538297"/>
            <a:ext cx="5713413" cy="369887"/>
            <a:chOff x="1190" y="3347"/>
            <a:chExt cx="3599" cy="233"/>
          </a:xfrm>
        </p:grpSpPr>
        <p:sp>
          <p:nvSpPr>
            <p:cNvPr id="7" name="Text Box 4">
              <a:extLst>
                <a:ext uri="{FF2B5EF4-FFF2-40B4-BE49-F238E27FC236}">
                  <a16:creationId xmlns:a16="http://schemas.microsoft.com/office/drawing/2014/main" id="{A268E83F-A7B0-F74D-8796-29F49B4FE7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3347"/>
              <a:ext cx="203" cy="23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 dirty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1F12E983-5441-744C-B8D3-DF69CFFB08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6" y="3347"/>
              <a:ext cx="203" cy="233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0000FF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F78CE487-2763-9644-99A7-F3A49D09A5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2" y="3347"/>
              <a:ext cx="203" cy="233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0000FF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9A228B77-4B08-7A4C-B3EC-C4C2B93C01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8" y="3347"/>
              <a:ext cx="203" cy="233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0000FF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7B3AAE45-7FB4-534D-969E-1B967F347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4" y="3347"/>
              <a:ext cx="203" cy="233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0000FF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BACE36B0-EF8E-E74A-8860-374ABC7D5D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0" y="3347"/>
              <a:ext cx="203" cy="233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0000FF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2D98A0C1-039B-FC42-AE54-6ACF7C5242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6" y="3347"/>
              <a:ext cx="203" cy="233"/>
            </a:xfrm>
            <a:prstGeom prst="rect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 dirty="0">
                  <a:solidFill>
                    <a:srgbClr val="00FF00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80AA1DF6-4125-1143-99EB-14784093AC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2" y="3347"/>
              <a:ext cx="203" cy="233"/>
            </a:xfrm>
            <a:prstGeom prst="rect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 dirty="0">
                  <a:solidFill>
                    <a:srgbClr val="00FF00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id="{F8C49158-6C11-2944-8DEC-5E230F9946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6" y="3347"/>
              <a:ext cx="203" cy="233"/>
            </a:xfrm>
            <a:prstGeom prst="rect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 dirty="0">
                  <a:solidFill>
                    <a:srgbClr val="00FF00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16" name="Text Box 13">
              <a:extLst>
                <a:ext uri="{FF2B5EF4-FFF2-40B4-BE49-F238E27FC236}">
                  <a16:creationId xmlns:a16="http://schemas.microsoft.com/office/drawing/2014/main" id="{CF95923A-094D-D548-9308-2824BE8F1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" y="3347"/>
              <a:ext cx="203" cy="233"/>
            </a:xfrm>
            <a:prstGeom prst="rect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 dirty="0">
                  <a:solidFill>
                    <a:srgbClr val="00FF00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17" name="Text Box 14">
              <a:extLst>
                <a:ext uri="{FF2B5EF4-FFF2-40B4-BE49-F238E27FC236}">
                  <a16:creationId xmlns:a16="http://schemas.microsoft.com/office/drawing/2014/main" id="{04758A74-C299-7B48-AC80-98F7EBE900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347"/>
              <a:ext cx="203" cy="233"/>
            </a:xfrm>
            <a:prstGeom prst="rect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 dirty="0">
                  <a:solidFill>
                    <a:srgbClr val="00FF00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18" name="Text Box 15">
              <a:extLst>
                <a:ext uri="{FF2B5EF4-FFF2-40B4-BE49-F238E27FC236}">
                  <a16:creationId xmlns:a16="http://schemas.microsoft.com/office/drawing/2014/main" id="{4C43E39D-9ACD-174C-A9B4-5E1480ABF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2" y="3347"/>
              <a:ext cx="203" cy="233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19" name="Text Box 16">
              <a:extLst>
                <a:ext uri="{FF2B5EF4-FFF2-40B4-BE49-F238E27FC236}">
                  <a16:creationId xmlns:a16="http://schemas.microsoft.com/office/drawing/2014/main" id="{5086F3F4-2CB8-FE4A-9C9D-6B117A1E1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8" y="3347"/>
              <a:ext cx="203" cy="233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20" name="Text Box 17">
              <a:extLst>
                <a:ext uri="{FF2B5EF4-FFF2-40B4-BE49-F238E27FC236}">
                  <a16:creationId xmlns:a16="http://schemas.microsoft.com/office/drawing/2014/main" id="{3C74086F-40D7-7649-AE60-F3CDE1F66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4" y="3347"/>
              <a:ext cx="203" cy="233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21" name="Text Box 18">
              <a:extLst>
                <a:ext uri="{FF2B5EF4-FFF2-40B4-BE49-F238E27FC236}">
                  <a16:creationId xmlns:a16="http://schemas.microsoft.com/office/drawing/2014/main" id="{A63554F8-7667-454B-80C8-B121EE146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" y="3347"/>
              <a:ext cx="203" cy="233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22" name="Text Box 19">
              <a:extLst>
                <a:ext uri="{FF2B5EF4-FFF2-40B4-BE49-F238E27FC236}">
                  <a16:creationId xmlns:a16="http://schemas.microsoft.com/office/drawing/2014/main" id="{71FF2282-36CF-AB41-BB16-6C04B1D2A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6" y="3347"/>
              <a:ext cx="203" cy="233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6211631-EC9B-2A4A-AA92-B94B35C4E28B}"/>
              </a:ext>
            </a:extLst>
          </p:cNvPr>
          <p:cNvSpPr txBox="1"/>
          <p:nvPr/>
        </p:nvSpPr>
        <p:spPr>
          <a:xfrm>
            <a:off x="6826523" y="3153022"/>
            <a:ext cx="322263" cy="369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FB438F-EC80-D043-971C-0F74A1EEBC57}"/>
              </a:ext>
            </a:extLst>
          </p:cNvPr>
          <p:cNvSpPr txBox="1"/>
          <p:nvPr/>
        </p:nvSpPr>
        <p:spPr>
          <a:xfrm>
            <a:off x="8237860" y="3153022"/>
            <a:ext cx="322263" cy="369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5D45A6-A7AE-D04F-A17B-B34198865AB8}"/>
              </a:ext>
            </a:extLst>
          </p:cNvPr>
          <p:cNvSpPr txBox="1"/>
          <p:nvPr/>
        </p:nvSpPr>
        <p:spPr>
          <a:xfrm>
            <a:off x="9662260" y="3153022"/>
            <a:ext cx="322263" cy="369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48164D-F9C2-2A4C-BD73-F229FF3641CF}"/>
              </a:ext>
            </a:extLst>
          </p:cNvPr>
          <p:cNvSpPr txBox="1"/>
          <p:nvPr/>
        </p:nvSpPr>
        <p:spPr>
          <a:xfrm>
            <a:off x="11125849" y="3153022"/>
            <a:ext cx="322263" cy="369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C9C4C7C6-09C2-4F42-BA47-2691A4FB2F5A}"/>
              </a:ext>
            </a:extLst>
          </p:cNvPr>
          <p:cNvSpPr/>
          <p:nvPr/>
        </p:nvSpPr>
        <p:spPr>
          <a:xfrm rot="5400000">
            <a:off x="6872822" y="2327692"/>
            <a:ext cx="224246" cy="142641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3D0599CF-51FB-8F48-8944-4FFC22E74473}"/>
              </a:ext>
            </a:extLst>
          </p:cNvPr>
          <p:cNvSpPr/>
          <p:nvPr/>
        </p:nvSpPr>
        <p:spPr>
          <a:xfrm rot="5400000">
            <a:off x="8301141" y="2344362"/>
            <a:ext cx="224247" cy="139307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A8B8517F-9E38-5F48-A6AB-0E7B1C7BBCEA}"/>
              </a:ext>
            </a:extLst>
          </p:cNvPr>
          <p:cNvSpPr/>
          <p:nvPr/>
        </p:nvSpPr>
        <p:spPr>
          <a:xfrm rot="5400000">
            <a:off x="9749735" y="2327694"/>
            <a:ext cx="224246" cy="142641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00E4B596-0A17-764D-A080-CF55F40EF465}"/>
              </a:ext>
            </a:extLst>
          </p:cNvPr>
          <p:cNvSpPr/>
          <p:nvPr/>
        </p:nvSpPr>
        <p:spPr>
          <a:xfrm rot="5400000">
            <a:off x="11194723" y="2327695"/>
            <a:ext cx="224246" cy="142641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FC6050-20A4-9ADE-3787-F3204A1F42B4}"/>
              </a:ext>
            </a:extLst>
          </p:cNvPr>
          <p:cNvSpPr txBox="1"/>
          <p:nvPr/>
        </p:nvSpPr>
        <p:spPr>
          <a:xfrm>
            <a:off x="8612841" y="58337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62626"/>
                </a:solidFill>
                <a:latin typeface="Calibri"/>
                <a:ea typeface="ＭＳ Ｐゴシック"/>
              </a:rPr>
              <a:t>30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9A6108-B98E-018E-27A2-F480D8AB85F5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9055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/>
      <p:bldP spid="24" grpId="0"/>
      <p:bldP spid="25" grpId="0"/>
      <p:bldP spid="26" grpId="0"/>
      <p:bldP spid="27" grpId="0" animBg="1"/>
      <p:bldP spid="28" grpId="0" animBg="1"/>
      <p:bldP spid="29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1751490"/>
            <a:ext cx="2554288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Functional Diagram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676900" y="3081815"/>
            <a:ext cx="1720850" cy="3124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/>
              <a:t>Memory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8231188" y="3081816"/>
            <a:ext cx="1720850" cy="9302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Processor</a:t>
            </a:r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 flipH="1">
            <a:off x="7397750" y="3539015"/>
            <a:ext cx="833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500564" y="3539015"/>
            <a:ext cx="639919" cy="33855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DMA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4090988" y="4269266"/>
            <a:ext cx="1072730" cy="584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Button</a:t>
            </a:r>
          </a:p>
          <a:p>
            <a:pPr eaLnBrk="1" hangingPunct="1"/>
            <a:r>
              <a:rPr lang="en-US"/>
              <a:t>Controller</a:t>
            </a:r>
          </a:p>
        </p:txBody>
      </p:sp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4090988" y="5040791"/>
            <a:ext cx="1072730" cy="584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Video</a:t>
            </a:r>
          </a:p>
          <a:p>
            <a:pPr eaLnBrk="1" hangingPunct="1"/>
            <a:r>
              <a:rPr lang="en-US"/>
              <a:t>Controller</a:t>
            </a:r>
          </a:p>
        </p:txBody>
      </p:sp>
      <p:sp>
        <p:nvSpPr>
          <p:cNvPr id="5130" name="Text Box 11"/>
          <p:cNvSpPr txBox="1">
            <a:spLocks noChangeArrowheads="1"/>
          </p:cNvSpPr>
          <p:nvPr/>
        </p:nvSpPr>
        <p:spPr bwMode="auto">
          <a:xfrm>
            <a:off x="4090988" y="5896454"/>
            <a:ext cx="1072730" cy="584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Audio</a:t>
            </a:r>
          </a:p>
          <a:p>
            <a:pPr eaLnBrk="1" hangingPunct="1"/>
            <a:r>
              <a:rPr lang="en-US"/>
              <a:t>Controller</a:t>
            </a:r>
          </a:p>
        </p:txBody>
      </p:sp>
      <p:sp>
        <p:nvSpPr>
          <p:cNvPr id="5131" name="Line 12"/>
          <p:cNvSpPr>
            <a:spLocks noChangeShapeType="1"/>
          </p:cNvSpPr>
          <p:nvPr/>
        </p:nvSpPr>
        <p:spPr bwMode="auto">
          <a:xfrm flipH="1" flipV="1">
            <a:off x="3043238" y="3194528"/>
            <a:ext cx="1047750" cy="157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Line 13"/>
          <p:cNvSpPr>
            <a:spLocks noChangeShapeType="1"/>
          </p:cNvSpPr>
          <p:nvPr/>
        </p:nvSpPr>
        <p:spPr bwMode="auto">
          <a:xfrm flipH="1" flipV="1">
            <a:off x="3662363" y="3307241"/>
            <a:ext cx="406400" cy="146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3" name="Line 15"/>
          <p:cNvSpPr>
            <a:spLocks noChangeShapeType="1"/>
          </p:cNvSpPr>
          <p:nvPr/>
        </p:nvSpPr>
        <p:spPr bwMode="auto">
          <a:xfrm flipH="1" flipV="1">
            <a:off x="2301875" y="2308704"/>
            <a:ext cx="1766888" cy="305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Line 16"/>
          <p:cNvSpPr>
            <a:spLocks noChangeShapeType="1"/>
          </p:cNvSpPr>
          <p:nvPr/>
        </p:nvSpPr>
        <p:spPr bwMode="auto">
          <a:xfrm flipH="1" flipV="1">
            <a:off x="2579688" y="3307241"/>
            <a:ext cx="1504950" cy="291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7"/>
          <p:cNvSpPr>
            <a:spLocks noChangeShapeType="1"/>
          </p:cNvSpPr>
          <p:nvPr/>
        </p:nvSpPr>
        <p:spPr bwMode="auto">
          <a:xfrm>
            <a:off x="5195889" y="6052028"/>
            <a:ext cx="473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6" name="Line 18"/>
          <p:cNvSpPr>
            <a:spLocks noChangeShapeType="1"/>
          </p:cNvSpPr>
          <p:nvPr/>
        </p:nvSpPr>
        <p:spPr bwMode="auto">
          <a:xfrm>
            <a:off x="5195889" y="3719990"/>
            <a:ext cx="473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7" name="Line 19"/>
          <p:cNvSpPr>
            <a:spLocks noChangeShapeType="1"/>
          </p:cNvSpPr>
          <p:nvPr/>
        </p:nvSpPr>
        <p:spPr bwMode="auto">
          <a:xfrm>
            <a:off x="5197476" y="4635978"/>
            <a:ext cx="473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8" name="Line 20"/>
          <p:cNvSpPr>
            <a:spLocks noChangeShapeType="1"/>
          </p:cNvSpPr>
          <p:nvPr/>
        </p:nvSpPr>
        <p:spPr bwMode="auto">
          <a:xfrm>
            <a:off x="5197476" y="5380515"/>
            <a:ext cx="473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741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 We Set That Pixel?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67377"/>
            <a:ext cx="8229600" cy="4563974"/>
          </a:xfrm>
        </p:spPr>
        <p:txBody>
          <a:bodyPr>
            <a:normAutofit/>
          </a:bodyPr>
          <a:lstStyle/>
          <a:p>
            <a:r>
              <a:rPr lang="en-US" dirty="0"/>
              <a:t>We know the base of video memory is 0x0600000, so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"/>
                <a:cs typeface="Courier"/>
              </a:rPr>
              <a:t>unsigned short *</a:t>
            </a:r>
            <a:r>
              <a:rPr lang="en-US" dirty="0" err="1">
                <a:latin typeface="Courier"/>
                <a:cs typeface="Courier"/>
              </a:rPr>
              <a:t>videoBuffer</a:t>
            </a:r>
            <a:r>
              <a:rPr lang="en-US" dirty="0">
                <a:latin typeface="Courier"/>
                <a:cs typeface="Courier"/>
              </a:rPr>
              <a:t> =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	(unsigned short *)0x0600000;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 err="1">
                <a:latin typeface="Courier"/>
                <a:cs typeface="Courier"/>
              </a:rPr>
              <a:t>videoBuffer</a:t>
            </a:r>
            <a:r>
              <a:rPr lang="en-US" dirty="0">
                <a:latin typeface="Courier"/>
                <a:cs typeface="Courier"/>
              </a:rPr>
              <a:t>[5*240+8] = 0x7fff;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cs typeface="Courier"/>
              </a:rPr>
              <a:t>Could we also say</a:t>
            </a:r>
            <a:br>
              <a:rPr lang="en-US" dirty="0"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*(</a:t>
            </a:r>
            <a:r>
              <a:rPr lang="en-US" dirty="0" err="1">
                <a:latin typeface="Courier"/>
                <a:cs typeface="Courier"/>
              </a:rPr>
              <a:t>videoBuffer</a:t>
            </a:r>
            <a:r>
              <a:rPr lang="en-US" dirty="0">
                <a:latin typeface="Courier"/>
                <a:cs typeface="Courier"/>
              </a:rPr>
              <a:t> + 5*240+8) = 32767;</a:t>
            </a:r>
          </a:p>
        </p:txBody>
      </p:sp>
    </p:spTree>
    <p:extLst>
      <p:ext uri="{BB962C8B-B14F-4D97-AF65-F5344CB8AC3E}">
        <p14:creationId xmlns:p14="http://schemas.microsoft.com/office/powerpoint/2010/main" val="102424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Might We Do This in LC-3 Assembly?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2485" y="1385888"/>
            <a:ext cx="8460316" cy="538067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have to </a:t>
            </a:r>
            <a:r>
              <a:rPr lang="en-US" b="1" dirty="0"/>
              <a:t>make the assumption that LC-3 has 32-bit memory </a:t>
            </a:r>
            <a:r>
              <a:rPr lang="en-US" dirty="0"/>
              <a:t>and registers, but byte addressing like the ARM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; unsigned short *</a:t>
            </a:r>
            <a:r>
              <a:rPr lang="en-US" dirty="0" err="1">
                <a:latin typeface="Courier"/>
                <a:cs typeface="Courier"/>
              </a:rPr>
              <a:t>videoBuffer</a:t>
            </a:r>
            <a:r>
              <a:rPr lang="en-US" dirty="0">
                <a:latin typeface="Courier"/>
                <a:cs typeface="Courier"/>
              </a:rPr>
              <a:t> =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		(unsigned short *)0x06000000;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	LD	R0,VBADDR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	ST	R0,videoBuffer</a:t>
            </a:r>
            <a:br>
              <a:rPr lang="en-US" dirty="0">
                <a:latin typeface="Courier"/>
                <a:cs typeface="Courier"/>
              </a:rPr>
            </a:b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; </a:t>
            </a:r>
            <a:r>
              <a:rPr lang="en-US" dirty="0" err="1">
                <a:latin typeface="Courier"/>
                <a:cs typeface="Courier"/>
              </a:rPr>
              <a:t>videoBuffer</a:t>
            </a:r>
            <a:r>
              <a:rPr lang="en-US" dirty="0">
                <a:latin typeface="Courier"/>
                <a:cs typeface="Courier"/>
              </a:rPr>
              <a:t>[5*240+8] = 0x7fff;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	LD	R0,videoBuffer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	LD	R1,offset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	ADD	R1,R1,R1	;; because a short is 2 bytes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	ADD	R0,R0,R1	;; pixel address is now in R0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	LD	R1,WHITE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	STR	R1,R0,#0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	HALT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WHITE 	.fill 0x7fff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VBADDR 	.fill 0x06000000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 err="1">
                <a:latin typeface="Courier"/>
                <a:cs typeface="Courier"/>
              </a:rPr>
              <a:t>videoBuffer</a:t>
            </a:r>
            <a:r>
              <a:rPr lang="en-US" dirty="0">
                <a:latin typeface="Courier"/>
                <a:cs typeface="Courier"/>
              </a:rPr>
              <a:t> .fill 0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offset	.fill	1208 ; 5*240+8</a:t>
            </a:r>
          </a:p>
        </p:txBody>
      </p:sp>
    </p:spTree>
    <p:extLst>
      <p:ext uri="{BB962C8B-B14F-4D97-AF65-F5344CB8AC3E}">
        <p14:creationId xmlns:p14="http://schemas.microsoft.com/office/powerpoint/2010/main" val="21336867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ARM Assembly?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44143"/>
            <a:ext cx="10075817" cy="4990788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"/>
                <a:cs typeface="Courier"/>
              </a:rPr>
              <a:t>@ unsigned short *</a:t>
            </a:r>
            <a:r>
              <a:rPr lang="en-US" dirty="0" err="1">
                <a:latin typeface="Courier"/>
                <a:cs typeface="Courier"/>
              </a:rPr>
              <a:t>videoBuffer</a:t>
            </a:r>
            <a:r>
              <a:rPr lang="en-US" dirty="0">
                <a:latin typeface="Courier"/>
                <a:cs typeface="Courier"/>
              </a:rPr>
              <a:t> = 0x6000000;</a:t>
            </a:r>
            <a:br>
              <a:rPr lang="en-US" dirty="0">
                <a:latin typeface="Courier"/>
                <a:cs typeface="Courier"/>
              </a:rPr>
            </a:br>
            <a:endParaRPr lang="en-US" dirty="0">
              <a:latin typeface="Courier"/>
              <a:cs typeface="Courier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mr-IN" dirty="0">
                <a:latin typeface="Courier"/>
                <a:cs typeface="Courier"/>
              </a:rPr>
              <a:t>﻿videoBuffer:  .</a:t>
            </a:r>
            <a:r>
              <a:rPr lang="mr-IN" dirty="0" err="1">
                <a:latin typeface="Courier"/>
                <a:cs typeface="Courier"/>
              </a:rPr>
              <a:t>word</a:t>
            </a:r>
            <a:r>
              <a:rPr lang="mr-IN" dirty="0">
                <a:latin typeface="Courier"/>
                <a:cs typeface="Courier"/>
              </a:rPr>
              <a:t>   </a:t>
            </a:r>
            <a:r>
              <a:rPr lang="en-US" dirty="0">
                <a:latin typeface="Courier"/>
                <a:cs typeface="Courier"/>
              </a:rPr>
              <a:t>0x6000000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mr-IN" dirty="0">
                <a:latin typeface="Courier"/>
                <a:cs typeface="Courier"/>
              </a:rPr>
              <a:t>...        </a:t>
            </a:r>
            <a:endParaRPr lang="en-US" dirty="0">
              <a:latin typeface="Courier"/>
              <a:cs typeface="Courier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"/>
                <a:cs typeface="Courier"/>
              </a:rPr>
              <a:t>@ </a:t>
            </a:r>
            <a:r>
              <a:rPr lang="en-US" dirty="0" err="1">
                <a:latin typeface="Courier"/>
                <a:cs typeface="Courier"/>
              </a:rPr>
              <a:t>videoBuffer</a:t>
            </a:r>
            <a:r>
              <a:rPr lang="en-US" dirty="0">
                <a:latin typeface="Courier"/>
                <a:cs typeface="Courier"/>
              </a:rPr>
              <a:t>[5*240+8] = 0x7fff;</a:t>
            </a:r>
            <a:br>
              <a:rPr lang="en-US" dirty="0">
                <a:latin typeface="Courier"/>
                <a:cs typeface="Courier"/>
              </a:rPr>
            </a:br>
            <a:endParaRPr lang="en-US" dirty="0">
              <a:latin typeface="Courier"/>
              <a:cs typeface="Courier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mr-IN" dirty="0" err="1">
                <a:latin typeface="Courier"/>
                <a:cs typeface="Courier"/>
              </a:rPr>
              <a:t>ldr</a:t>
            </a:r>
            <a:r>
              <a:rPr lang="mr-IN" dirty="0">
                <a:latin typeface="Courier"/>
                <a:cs typeface="Courier"/>
              </a:rPr>
              <a:t>     </a:t>
            </a:r>
            <a:r>
              <a:rPr lang="mr-IN" dirty="0" err="1">
                <a:latin typeface="Courier"/>
                <a:cs typeface="Courier"/>
              </a:rPr>
              <a:t>r</a:t>
            </a:r>
            <a:r>
              <a:rPr lang="en-US" dirty="0">
                <a:latin typeface="Courier"/>
                <a:cs typeface="Courier"/>
              </a:rPr>
              <a:t>1</a:t>
            </a:r>
            <a:r>
              <a:rPr lang="mr-IN" dirty="0">
                <a:latin typeface="Courier"/>
                <a:cs typeface="Courier"/>
              </a:rPr>
              <a:t>, .L3</a:t>
            </a:r>
            <a:r>
              <a:rPr lang="en-US" dirty="0">
                <a:latin typeface="Courier"/>
                <a:cs typeface="Courier"/>
              </a:rPr>
              <a:t>		@ Load </a:t>
            </a:r>
            <a:r>
              <a:rPr lang="en-US" dirty="0" err="1">
                <a:latin typeface="Courier"/>
                <a:cs typeface="Courier"/>
              </a:rPr>
              <a:t>addr</a:t>
            </a:r>
            <a:r>
              <a:rPr lang="en-US" dirty="0">
                <a:latin typeface="Courier"/>
                <a:cs typeface="Courier"/>
              </a:rPr>
              <a:t> of </a:t>
            </a:r>
            <a:r>
              <a:rPr lang="en-US" dirty="0" err="1">
                <a:latin typeface="Courier"/>
                <a:cs typeface="Courier"/>
              </a:rPr>
              <a:t>VideoBuffer</a:t>
            </a:r>
            <a:endParaRPr lang="en-US" dirty="0">
              <a:latin typeface="Courier"/>
              <a:cs typeface="Courier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mr-IN" dirty="0" err="1">
                <a:latin typeface="Courier"/>
                <a:cs typeface="Courier"/>
              </a:rPr>
              <a:t>ldr</a:t>
            </a:r>
            <a:r>
              <a:rPr lang="mr-IN" dirty="0">
                <a:latin typeface="Courier"/>
                <a:cs typeface="Courier"/>
              </a:rPr>
              <a:t>     r3, [r3]</a:t>
            </a:r>
            <a:r>
              <a:rPr lang="en-US" dirty="0">
                <a:latin typeface="Courier"/>
                <a:cs typeface="Courier"/>
              </a:rPr>
              <a:t>		@ Load contents (like LDI!)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ldr</a:t>
            </a:r>
            <a:r>
              <a:rPr lang="mr-IN" dirty="0">
                <a:latin typeface="Courier"/>
                <a:cs typeface="Courier"/>
              </a:rPr>
              <a:t>     r2, #</a:t>
            </a:r>
            <a:r>
              <a:rPr lang="en-US" dirty="0">
                <a:latin typeface="Courier"/>
                <a:cs typeface="Courier"/>
              </a:rPr>
              <a:t>2416	@ r2 = 2416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mr-IN" dirty="0" err="1">
                <a:latin typeface="Courier"/>
                <a:cs typeface="Courier"/>
              </a:rPr>
              <a:t>add</a:t>
            </a:r>
            <a:r>
              <a:rPr lang="mr-IN" dirty="0">
                <a:latin typeface="Courier"/>
                <a:cs typeface="Courier"/>
              </a:rPr>
              <a:t>     r3, r3, r2</a:t>
            </a:r>
            <a:r>
              <a:rPr lang="en-US" dirty="0">
                <a:latin typeface="Courier"/>
                <a:cs typeface="Courier"/>
              </a:rPr>
              <a:t>	@ r3 = r3 + r2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mr-IN" dirty="0" err="1">
                <a:latin typeface="Courier"/>
                <a:cs typeface="Courier"/>
              </a:rPr>
              <a:t>ldr</a:t>
            </a:r>
            <a:r>
              <a:rPr lang="mr-IN" dirty="0">
                <a:latin typeface="Courier"/>
                <a:cs typeface="Courier"/>
              </a:rPr>
              <a:t>     r2, .L</a:t>
            </a:r>
            <a:r>
              <a:rPr lang="en-US" dirty="0">
                <a:latin typeface="Courier"/>
                <a:cs typeface="Courier"/>
              </a:rPr>
              <a:t>4		@ load 0x7fff into r2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mr-IN" dirty="0" err="1">
                <a:latin typeface="Courier"/>
                <a:cs typeface="Courier"/>
              </a:rPr>
              <a:t>strh</a:t>
            </a:r>
            <a:r>
              <a:rPr lang="mr-IN" dirty="0">
                <a:latin typeface="Courier"/>
                <a:cs typeface="Courier"/>
              </a:rPr>
              <a:t>    r2, [r3]</a:t>
            </a:r>
            <a:r>
              <a:rPr lang="en-US" dirty="0">
                <a:latin typeface="Courier"/>
                <a:cs typeface="Courier"/>
              </a:rPr>
              <a:t>		@ store halfword [like STI!]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mr-IN" dirty="0">
                <a:latin typeface="Courier"/>
                <a:cs typeface="Courier"/>
              </a:rPr>
              <a:t>...</a:t>
            </a:r>
            <a:endParaRPr lang="en-US" dirty="0">
              <a:latin typeface="Courier"/>
              <a:cs typeface="Courier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mr-IN" dirty="0">
                <a:latin typeface="Courier"/>
                <a:cs typeface="Courier"/>
              </a:rPr>
              <a:t>.align  2</a:t>
            </a:r>
            <a:endParaRPr lang="en-US" dirty="0">
              <a:latin typeface="Courier"/>
              <a:cs typeface="Courier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mr-IN" dirty="0">
                <a:latin typeface="Courier"/>
                <a:cs typeface="Courier"/>
              </a:rPr>
              <a:t>.L3:</a:t>
            </a:r>
            <a:r>
              <a:rPr lang="en-US" dirty="0">
                <a:latin typeface="Courier"/>
                <a:cs typeface="Courier"/>
              </a:rPr>
              <a:t>	</a:t>
            </a:r>
            <a:r>
              <a:rPr lang="mr-IN" dirty="0">
                <a:latin typeface="Courier"/>
                <a:cs typeface="Courier"/>
              </a:rPr>
              <a:t>.word   videoBuffer</a:t>
            </a:r>
            <a:endParaRPr lang="en-US" dirty="0">
              <a:latin typeface="Courier"/>
              <a:cs typeface="Courier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"/>
                <a:cs typeface="Courier"/>
              </a:rPr>
              <a:t>.L4:	</a:t>
            </a:r>
            <a:r>
              <a:rPr lang="mr-IN" dirty="0">
                <a:latin typeface="Courier"/>
                <a:cs typeface="Courier"/>
              </a:rPr>
              <a:t>.</a:t>
            </a:r>
            <a:r>
              <a:rPr lang="mr-IN" dirty="0" err="1">
                <a:latin typeface="Courier"/>
                <a:cs typeface="Courier"/>
              </a:rPr>
              <a:t>word</a:t>
            </a:r>
            <a:r>
              <a:rPr lang="mr-IN" dirty="0">
                <a:latin typeface="Courier"/>
                <a:cs typeface="Courier"/>
              </a:rPr>
              <a:t>   </a:t>
            </a:r>
            <a:r>
              <a:rPr lang="en-US" dirty="0">
                <a:latin typeface="Courier"/>
                <a:cs typeface="Courier"/>
              </a:rPr>
              <a:t>0x7fff</a:t>
            </a:r>
          </a:p>
        </p:txBody>
      </p:sp>
    </p:spTree>
    <p:extLst>
      <p:ext uri="{BB962C8B-B14F-4D97-AF65-F5344CB8AC3E}">
        <p14:creationId xmlns:p14="http://schemas.microsoft.com/office/powerpoint/2010/main" val="22996349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Address Variables</a:t>
            </a:r>
          </a:p>
          <a:p>
            <a:pPr lvl="1"/>
            <a:r>
              <a:rPr lang="en-US"/>
              <a:t>Variables that contain the address of other variables</a:t>
            </a:r>
          </a:p>
          <a:p>
            <a:r>
              <a:rPr lang="en-US"/>
              <a:t>Strange and beautiful syntax</a:t>
            </a:r>
          </a:p>
          <a:p>
            <a:pPr lvl="1"/>
            <a:r>
              <a:rPr lang="en-US"/>
              <a:t>Declaring a pointer variable</a:t>
            </a:r>
          </a:p>
          <a:p>
            <a:pPr lvl="1"/>
            <a:r>
              <a:rPr lang="en-US"/>
              <a:t>Using a pointer variable</a:t>
            </a:r>
          </a:p>
          <a:p>
            <a:pPr lvl="2"/>
            <a:r>
              <a:rPr lang="en-US"/>
              <a:t>Storing a value in the pointer</a:t>
            </a:r>
          </a:p>
          <a:p>
            <a:pPr lvl="2"/>
            <a:r>
              <a:rPr lang="en-US"/>
              <a:t>Storing a value in the variable being pointed to by the pointer</a:t>
            </a:r>
          </a:p>
        </p:txBody>
      </p:sp>
    </p:spTree>
    <p:extLst>
      <p:ext uri="{BB962C8B-B14F-4D97-AF65-F5344CB8AC3E}">
        <p14:creationId xmlns:p14="http://schemas.microsoft.com/office/powerpoint/2010/main" val="42897215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Pointers</a:t>
            </a:r>
          </a:p>
        </p:txBody>
      </p:sp>
      <p:sp>
        <p:nvSpPr>
          <p:cNvPr id="32771" name="Rectangle 4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en-US" sz="2000" dirty="0"/>
              <a:t>Putting an address into a variable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.</a:t>
            </a:r>
            <a:r>
              <a:rPr lang="en-US" sz="2000" b="1" dirty="0" err="1">
                <a:latin typeface="Courier New" pitchFamily="49" charset="0"/>
              </a:rPr>
              <a:t>orig</a:t>
            </a:r>
            <a:r>
              <a:rPr lang="en-US" sz="2000" b="1" dirty="0">
                <a:latin typeface="Courier New" pitchFamily="49" charset="0"/>
              </a:rPr>
              <a:t> x3000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		LD R1 </a:t>
            </a:r>
            <a:r>
              <a:rPr lang="en-US" sz="2000" b="1" dirty="0" err="1">
                <a:latin typeface="Courier New" pitchFamily="49" charset="0"/>
              </a:rPr>
              <a:t>val</a:t>
            </a:r>
            <a:endParaRPr lang="en-US" sz="20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		ST R1 </a:t>
            </a:r>
            <a:r>
              <a:rPr lang="en-US" sz="2000" b="1" dirty="0" err="1">
                <a:latin typeface="Courier New" pitchFamily="49" charset="0"/>
              </a:rPr>
              <a:t>ptr</a:t>
            </a:r>
            <a:endParaRPr lang="en-US" sz="20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		HALT</a:t>
            </a:r>
          </a:p>
          <a:p>
            <a:pPr eaLnBrk="1" hangingPunct="1"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val</a:t>
            </a:r>
            <a:r>
              <a:rPr lang="en-US" sz="2000" b="1" dirty="0">
                <a:latin typeface="Courier New" pitchFamily="49" charset="0"/>
              </a:rPr>
              <a:t> 	.fill x4000000</a:t>
            </a:r>
          </a:p>
          <a:p>
            <a:pPr eaLnBrk="1" hangingPunct="1"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ptr</a:t>
            </a:r>
            <a:r>
              <a:rPr lang="en-US" sz="2000" b="1" dirty="0">
                <a:latin typeface="Courier New" pitchFamily="49" charset="0"/>
              </a:rPr>
              <a:t>	.fill 0</a:t>
            </a:r>
          </a:p>
          <a:p>
            <a:pPr eaLnBrk="1" hangingPunct="1"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unsigned short *</a:t>
            </a:r>
            <a:r>
              <a:rPr lang="en-US" sz="2000" b="1" dirty="0" err="1">
                <a:latin typeface="Courier New" pitchFamily="49" charset="0"/>
              </a:rPr>
              <a:t>ptr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ptr</a:t>
            </a:r>
            <a:r>
              <a:rPr lang="en-US" sz="2000" b="1" dirty="0">
                <a:latin typeface="Courier New" pitchFamily="49" charset="0"/>
              </a:rPr>
              <a:t> = (unsigned short *)0x4000000;</a:t>
            </a:r>
          </a:p>
        </p:txBody>
      </p:sp>
      <p:sp>
        <p:nvSpPr>
          <p:cNvPr id="32772" name="Rectangle 5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en-US" sz="2000" dirty="0"/>
              <a:t>Putting a value into the location contained in a pointer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.</a:t>
            </a:r>
            <a:r>
              <a:rPr lang="en-US" sz="2000" b="1" dirty="0" err="1">
                <a:latin typeface="Courier New" pitchFamily="49" charset="0"/>
              </a:rPr>
              <a:t>orig</a:t>
            </a:r>
            <a:r>
              <a:rPr lang="en-US" sz="2000" b="1" dirty="0">
                <a:latin typeface="Courier New" pitchFamily="49" charset="0"/>
              </a:rPr>
              <a:t> x3000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		LD R1 </a:t>
            </a:r>
            <a:r>
              <a:rPr lang="en-US" sz="2000" b="1" dirty="0" err="1">
                <a:latin typeface="Courier New" pitchFamily="49" charset="0"/>
              </a:rPr>
              <a:t>ptr</a:t>
            </a:r>
            <a:endParaRPr lang="en-US" sz="20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		LD R2 </a:t>
            </a:r>
            <a:r>
              <a:rPr lang="en-US" sz="2000" b="1" dirty="0" err="1">
                <a:latin typeface="Courier New" pitchFamily="49" charset="0"/>
              </a:rPr>
              <a:t>var</a:t>
            </a:r>
            <a:endParaRPr lang="en-US" sz="20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		STR R2 R1 0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		HALT</a:t>
            </a:r>
          </a:p>
          <a:p>
            <a:pPr eaLnBrk="1" hangingPunct="1"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ptr</a:t>
            </a:r>
            <a:r>
              <a:rPr lang="en-US" sz="2000" b="1" dirty="0">
                <a:latin typeface="Courier New" pitchFamily="49" charset="0"/>
              </a:rPr>
              <a:t>	.fill	x4000000</a:t>
            </a:r>
          </a:p>
          <a:p>
            <a:pPr eaLnBrk="1" hangingPunct="1"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</a:rPr>
              <a:t>   .fill 1027</a:t>
            </a:r>
          </a:p>
          <a:p>
            <a:pPr eaLnBrk="1" hangingPunct="1"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		LD R2 </a:t>
            </a:r>
            <a:r>
              <a:rPr lang="en-US" sz="2000" b="1" dirty="0" err="1">
                <a:latin typeface="Courier New" pitchFamily="49" charset="0"/>
              </a:rPr>
              <a:t>var</a:t>
            </a:r>
            <a:endParaRPr lang="en-US" sz="20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		STI R2 </a:t>
            </a:r>
            <a:r>
              <a:rPr lang="en-US" sz="2000" b="1" dirty="0" err="1">
                <a:latin typeface="Courier New" pitchFamily="49" charset="0"/>
              </a:rPr>
              <a:t>addr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45689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.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orig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x3000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LD	R1, Value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STI	R1,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Dispctla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Dispctla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.fill 0x4000000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Value		.fill 1027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1371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unsigned short *</a:t>
            </a:r>
            <a:r>
              <a:rPr lang="en-US" sz="2400" b="1" dirty="0" err="1">
                <a:latin typeface="Courier New" pitchFamily="49" charset="0"/>
              </a:rPr>
              <a:t>ptr</a:t>
            </a:r>
            <a:r>
              <a:rPr lang="en-US" sz="2400" b="1" dirty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400" b="1" dirty="0" err="1">
                <a:latin typeface="Courier New" pitchFamily="49" charset="0"/>
              </a:rPr>
              <a:t>ptr</a:t>
            </a:r>
            <a:r>
              <a:rPr lang="en-US" sz="2400" b="1" dirty="0">
                <a:latin typeface="Courier New" pitchFamily="49" charset="0"/>
              </a:rPr>
              <a:t> = 0x4000000;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unsigned short *</a:t>
            </a:r>
            <a:r>
              <a:rPr lang="en-US" sz="2400" b="1" dirty="0" err="1">
                <a:latin typeface="Courier New" pitchFamily="49" charset="0"/>
              </a:rPr>
              <a:t>ptr</a:t>
            </a:r>
            <a:r>
              <a:rPr lang="en-US" sz="2400" b="1" dirty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400" b="1" dirty="0" err="1">
                <a:latin typeface="Courier New" pitchFamily="49" charset="0"/>
              </a:rPr>
              <a:t>ptr</a:t>
            </a:r>
            <a:r>
              <a:rPr lang="en-US" sz="2400" b="1" dirty="0">
                <a:latin typeface="Courier New" pitchFamily="49" charset="0"/>
              </a:rPr>
              <a:t> = 0x4000000;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*</a:t>
            </a:r>
            <a:r>
              <a:rPr lang="en-US" sz="2400" b="1" dirty="0" err="1">
                <a:latin typeface="Courier New" pitchFamily="49" charset="0"/>
              </a:rPr>
              <a:t>ptr</a:t>
            </a:r>
            <a:r>
              <a:rPr lang="en-US" sz="2400" b="1" dirty="0">
                <a:latin typeface="Courier New" pitchFamily="49" charset="0"/>
              </a:rPr>
              <a:t> = 1027;</a:t>
            </a:r>
            <a:endParaRPr lang="en-US" dirty="0"/>
          </a:p>
        </p:txBody>
      </p:sp>
      <p:sp>
        <p:nvSpPr>
          <p:cNvPr id="33797" name="Text Box 7"/>
          <p:cNvSpPr txBox="1">
            <a:spLocks noChangeArrowheads="1"/>
          </p:cNvSpPr>
          <p:nvPr/>
        </p:nvSpPr>
        <p:spPr bwMode="auto">
          <a:xfrm>
            <a:off x="2259014" y="3098800"/>
            <a:ext cx="7456487" cy="3759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The * operator has two meanings when used in conjunction with pointers i.e. not as the multiplication binary operator: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	Used to declare a variable as a pointer (where </a:t>
            </a:r>
          </a:p>
          <a:p>
            <a:pPr eaLnBrk="1" hangingPunct="1"/>
            <a:r>
              <a:rPr lang="en-US" sz="2400"/>
              <a:t>	we must tell C what we are pointing at.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	Used to dereference a pointer (i.e. We are </a:t>
            </a:r>
          </a:p>
          <a:p>
            <a:pPr eaLnBrk="1" hangingPunct="1"/>
            <a:r>
              <a:rPr lang="en-US" sz="2400"/>
              <a:t>	referring to what the pointer is pointing to as</a:t>
            </a:r>
          </a:p>
          <a:p>
            <a:pPr eaLnBrk="1" hangingPunct="1"/>
            <a:r>
              <a:rPr lang="en-US" sz="2400"/>
              <a:t>	 opposed to the value of the pointer)</a:t>
            </a:r>
          </a:p>
        </p:txBody>
      </p:sp>
    </p:spTree>
    <p:extLst>
      <p:ext uri="{BB962C8B-B14F-4D97-AF65-F5344CB8AC3E}">
        <p14:creationId xmlns:p14="http://schemas.microsoft.com/office/powerpoint/2010/main" val="42290362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Nota Bene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b="1" dirty="0">
                <a:latin typeface="Courier New" pitchFamily="49" charset="0"/>
              </a:rPr>
              <a:t>unsigned short *</a:t>
            </a:r>
            <a:r>
              <a:rPr lang="en-US" sz="2800" b="1" dirty="0" err="1">
                <a:latin typeface="Courier New" pitchFamily="49" charset="0"/>
              </a:rPr>
              <a:t>ptr</a:t>
            </a:r>
            <a:r>
              <a:rPr lang="en-US" sz="2800" b="1" dirty="0">
                <a:latin typeface="Courier New" pitchFamily="49" charset="0"/>
              </a:rPr>
              <a:t>  = 0x4000000; </a:t>
            </a:r>
          </a:p>
          <a:p>
            <a:pPr eaLnBrk="1" hangingPunct="1">
              <a:buFontTx/>
              <a:buNone/>
            </a:pPr>
            <a:endParaRPr lang="en-US" sz="28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800" b="1" dirty="0">
                <a:latin typeface="Courier New" pitchFamily="49" charset="0"/>
              </a:rPr>
              <a:t>Same as</a:t>
            </a:r>
          </a:p>
          <a:p>
            <a:pPr eaLnBrk="1" hangingPunct="1">
              <a:buFontTx/>
              <a:buNone/>
            </a:pPr>
            <a:endParaRPr lang="en-US" sz="28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800" b="1" dirty="0">
                <a:latin typeface="Courier New" pitchFamily="49" charset="0"/>
              </a:rPr>
              <a:t>unsigned short *</a:t>
            </a:r>
            <a:r>
              <a:rPr lang="en-US" sz="2800" b="1" dirty="0" err="1">
                <a:latin typeface="Courier New" pitchFamily="49" charset="0"/>
              </a:rPr>
              <a:t>ptr</a:t>
            </a:r>
            <a:r>
              <a:rPr lang="en-US" sz="2800" b="1" dirty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800" b="1" dirty="0" err="1">
                <a:latin typeface="Courier New" pitchFamily="49" charset="0"/>
              </a:rPr>
              <a:t>ptr</a:t>
            </a:r>
            <a:r>
              <a:rPr lang="en-US" sz="2800" b="1" dirty="0">
                <a:latin typeface="Courier New" pitchFamily="49" charset="0"/>
              </a:rPr>
              <a:t> = 0x4000000;</a:t>
            </a:r>
          </a:p>
        </p:txBody>
      </p:sp>
    </p:spTree>
    <p:extLst>
      <p:ext uri="{BB962C8B-B14F-4D97-AF65-F5344CB8AC3E}">
        <p14:creationId xmlns:p14="http://schemas.microsoft.com/office/powerpoint/2010/main" val="7043116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Let's Light Up a Pixel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>
              <a:buFontTx/>
              <a:buNone/>
            </a:pP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main(void)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   *(unsigned short *)0x4000000 = 1027;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   *(unsigned short *)0x60096F0 = 32767;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   while(1)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   {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       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   }</a:t>
            </a:r>
          </a:p>
          <a:p>
            <a:pPr eaLnBrk="1" hangingPunct="1">
              <a:buFontTx/>
              <a:buNone/>
            </a:pPr>
            <a:endParaRPr lang="en-US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   return 0;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8753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Let's Light Up a Pixel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#define REG_DISPCTL *(unsigned short *)0x4000000 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unsigned short *</a:t>
            </a:r>
            <a:r>
              <a:rPr lang="en-US" sz="2000" b="1" dirty="0" err="1">
                <a:latin typeface="Courier New" pitchFamily="49" charset="0"/>
              </a:rPr>
              <a:t>pixelAddress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main(void)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</a:rPr>
              <a:t>pixelAddress</a:t>
            </a:r>
            <a:r>
              <a:rPr lang="en-US" sz="2000" b="1" dirty="0">
                <a:latin typeface="Courier New" pitchFamily="49" charset="0"/>
              </a:rPr>
              <a:t> = 0x60096F0;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	REG_DISPCTL = 1027;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*</a:t>
            </a:r>
            <a:r>
              <a:rPr lang="en-US" sz="2000" b="1" dirty="0" err="1">
                <a:latin typeface="Courier New" pitchFamily="49" charset="0"/>
              </a:rPr>
              <a:t>pixelAddress</a:t>
            </a:r>
            <a:r>
              <a:rPr lang="en-US" sz="2000" b="1" dirty="0">
                <a:latin typeface="Courier New" pitchFamily="49" charset="0"/>
              </a:rPr>
              <a:t> = 32767;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while(1)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{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}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return 0;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160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Functional Diagram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295900" y="3359151"/>
            <a:ext cx="1720850" cy="22177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/>
              <a:t>Memory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5287963" y="1827391"/>
            <a:ext cx="1720850" cy="9302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Processor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5819776" y="6115050"/>
            <a:ext cx="639919" cy="33855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DMA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3709988" y="4737101"/>
            <a:ext cx="1072730" cy="584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Button</a:t>
            </a:r>
          </a:p>
          <a:p>
            <a:pPr eaLnBrk="1" hangingPunct="1"/>
            <a:r>
              <a:rPr lang="en-US"/>
              <a:t>Controller</a:t>
            </a:r>
          </a:p>
        </p:txBody>
      </p:sp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7494588" y="3908425"/>
            <a:ext cx="1072730" cy="584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Video</a:t>
            </a:r>
          </a:p>
          <a:p>
            <a:pPr eaLnBrk="1" hangingPunct="1"/>
            <a:r>
              <a:rPr lang="en-US"/>
              <a:t>Controller</a:t>
            </a:r>
          </a:p>
        </p:txBody>
      </p:sp>
      <p:sp>
        <p:nvSpPr>
          <p:cNvPr id="5130" name="Text Box 11"/>
          <p:cNvSpPr txBox="1">
            <a:spLocks noChangeArrowheads="1"/>
          </p:cNvSpPr>
          <p:nvPr/>
        </p:nvSpPr>
        <p:spPr bwMode="auto">
          <a:xfrm>
            <a:off x="7450138" y="4764088"/>
            <a:ext cx="1072730" cy="584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Audio</a:t>
            </a:r>
          </a:p>
          <a:p>
            <a:pPr eaLnBrk="1" hangingPunct="1"/>
            <a:r>
              <a:rPr lang="en-US"/>
              <a:t>Controller</a:t>
            </a:r>
          </a:p>
        </p:txBody>
      </p:sp>
      <p:sp>
        <p:nvSpPr>
          <p:cNvPr id="5135" name="Line 17"/>
          <p:cNvSpPr>
            <a:spLocks noChangeShapeType="1"/>
          </p:cNvSpPr>
          <p:nvPr/>
        </p:nvSpPr>
        <p:spPr bwMode="auto">
          <a:xfrm>
            <a:off x="6977064" y="5073649"/>
            <a:ext cx="4730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7" name="Line 19"/>
          <p:cNvSpPr>
            <a:spLocks noChangeShapeType="1"/>
          </p:cNvSpPr>
          <p:nvPr/>
        </p:nvSpPr>
        <p:spPr bwMode="auto">
          <a:xfrm>
            <a:off x="4816476" y="5040313"/>
            <a:ext cx="4730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8" name="Line 20"/>
          <p:cNvSpPr>
            <a:spLocks noChangeShapeType="1"/>
          </p:cNvSpPr>
          <p:nvPr/>
        </p:nvSpPr>
        <p:spPr bwMode="auto">
          <a:xfrm>
            <a:off x="7021514" y="4217986"/>
            <a:ext cx="4730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Arrow Connector 2"/>
          <p:cNvCxnSpPr>
            <a:stCxn id="5125" idx="2"/>
            <a:endCxn id="5124" idx="0"/>
          </p:cNvCxnSpPr>
          <p:nvPr/>
        </p:nvCxnSpPr>
        <p:spPr>
          <a:xfrm>
            <a:off x="6148389" y="2757666"/>
            <a:ext cx="7937" cy="601485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9031289" y="3911601"/>
            <a:ext cx="854721" cy="584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Video</a:t>
            </a:r>
          </a:p>
          <a:p>
            <a:pPr eaLnBrk="1" hangingPunct="1"/>
            <a:r>
              <a:rPr lang="en-US" dirty="0"/>
              <a:t>Display</a:t>
            </a:r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>
            <a:off x="8596314" y="4217986"/>
            <a:ext cx="4730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650" y="4738687"/>
            <a:ext cx="317500" cy="4191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650" y="5157787"/>
            <a:ext cx="317500" cy="41910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5130" idx="3"/>
            <a:endCxn id="4" idx="1"/>
          </p:cNvCxnSpPr>
          <p:nvPr/>
        </p:nvCxnSpPr>
        <p:spPr>
          <a:xfrm flipV="1">
            <a:off x="8522868" y="4948237"/>
            <a:ext cx="741782" cy="1082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130" idx="3"/>
            <a:endCxn id="20" idx="1"/>
          </p:cNvCxnSpPr>
          <p:nvPr/>
        </p:nvCxnSpPr>
        <p:spPr>
          <a:xfrm>
            <a:off x="8522868" y="5056475"/>
            <a:ext cx="741782" cy="3108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124" idx="2"/>
            <a:endCxn id="5127" idx="0"/>
          </p:cNvCxnSpPr>
          <p:nvPr/>
        </p:nvCxnSpPr>
        <p:spPr>
          <a:xfrm flipH="1">
            <a:off x="6139735" y="5576888"/>
            <a:ext cx="16590" cy="538163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920876" y="3630613"/>
            <a:ext cx="1624012" cy="606425"/>
            <a:chOff x="384176" y="3630612"/>
            <a:chExt cx="1624012" cy="6064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76" y="3630612"/>
              <a:ext cx="807684" cy="606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504" y="3630612"/>
              <a:ext cx="807684" cy="606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1920876" y="4208463"/>
            <a:ext cx="1624012" cy="606425"/>
            <a:chOff x="384176" y="3630612"/>
            <a:chExt cx="1624012" cy="606425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76" y="3630612"/>
              <a:ext cx="807684" cy="606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504" y="3630612"/>
              <a:ext cx="807684" cy="606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9" name="Group 38"/>
          <p:cNvGrpSpPr/>
          <p:nvPr/>
        </p:nvGrpSpPr>
        <p:grpSpPr>
          <a:xfrm>
            <a:off x="1920876" y="4786313"/>
            <a:ext cx="1624012" cy="606425"/>
            <a:chOff x="384176" y="3630612"/>
            <a:chExt cx="1624012" cy="606425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76" y="3630612"/>
              <a:ext cx="807684" cy="606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504" y="3630612"/>
              <a:ext cx="807684" cy="606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2" name="Group 41"/>
          <p:cNvGrpSpPr/>
          <p:nvPr/>
        </p:nvGrpSpPr>
        <p:grpSpPr>
          <a:xfrm>
            <a:off x="1920876" y="5364163"/>
            <a:ext cx="1624012" cy="606425"/>
            <a:chOff x="384176" y="3630612"/>
            <a:chExt cx="1624012" cy="606425"/>
          </a:xfrm>
        </p:grpSpPr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76" y="3630612"/>
              <a:ext cx="807684" cy="606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504" y="3630612"/>
              <a:ext cx="807684" cy="606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5" name="Group 44"/>
          <p:cNvGrpSpPr/>
          <p:nvPr/>
        </p:nvGrpSpPr>
        <p:grpSpPr>
          <a:xfrm>
            <a:off x="1920876" y="5942013"/>
            <a:ext cx="1624012" cy="606425"/>
            <a:chOff x="384176" y="3630612"/>
            <a:chExt cx="1624012" cy="606425"/>
          </a:xfrm>
        </p:grpSpPr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76" y="3630612"/>
              <a:ext cx="807684" cy="606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504" y="3630612"/>
              <a:ext cx="807684" cy="606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Right Brace 12"/>
          <p:cNvSpPr/>
          <p:nvPr/>
        </p:nvSpPr>
        <p:spPr>
          <a:xfrm>
            <a:off x="3302000" y="3630612"/>
            <a:ext cx="407988" cy="302418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819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Let's Light Up a Pixel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#define REG_DISPCTL *(unsigned short *)0x4000000 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unsigned short *</a:t>
            </a:r>
            <a:r>
              <a:rPr lang="en-US" sz="2000" b="1" dirty="0" err="1">
                <a:latin typeface="Courier New" pitchFamily="49" charset="0"/>
              </a:rPr>
              <a:t>pixelAddress</a:t>
            </a:r>
            <a:r>
              <a:rPr lang="en-US" sz="2000" b="1" dirty="0">
                <a:latin typeface="Courier New" pitchFamily="49" charset="0"/>
              </a:rPr>
              <a:t> = 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(unsigned short *) 0x60096F0;</a:t>
            </a:r>
          </a:p>
          <a:p>
            <a:pPr eaLnBrk="1" hangingPunct="1"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main(void)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	REG_DISPCTL = 1027;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*</a:t>
            </a:r>
            <a:r>
              <a:rPr lang="en-US" sz="2000" b="1" dirty="0" err="1">
                <a:latin typeface="Courier New" pitchFamily="49" charset="0"/>
              </a:rPr>
              <a:t>pixelAddress</a:t>
            </a:r>
            <a:r>
              <a:rPr lang="en-US" sz="2000" b="1" dirty="0">
                <a:latin typeface="Courier New" pitchFamily="49" charset="0"/>
              </a:rPr>
              <a:t> = 32767;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while(1)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{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}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return 0;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62560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Let's Light Up a Pixel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#define REG_DISPCTL *(unsigned short *)0x4000000 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unsigned short *</a:t>
            </a:r>
            <a:r>
              <a:rPr lang="en-US" sz="2000" b="1" dirty="0" err="1">
                <a:latin typeface="Courier New" pitchFamily="49" charset="0"/>
              </a:rPr>
              <a:t>pixelAddress</a:t>
            </a:r>
            <a:r>
              <a:rPr lang="en-US" sz="2000" b="1" dirty="0">
                <a:latin typeface="Courier New" pitchFamily="49" charset="0"/>
              </a:rPr>
              <a:t> = 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(unsigned short *) 0x60096F0;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main(void)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	REG_DISPCTL = 1027;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*</a:t>
            </a:r>
            <a:r>
              <a:rPr lang="en-US" sz="2000" b="1" dirty="0" err="1">
                <a:latin typeface="Courier New" pitchFamily="49" charset="0"/>
              </a:rPr>
              <a:t>pixelAddress</a:t>
            </a:r>
            <a:r>
              <a:rPr lang="en-US" sz="2000" b="1" dirty="0">
                <a:latin typeface="Courier New" pitchFamily="49" charset="0"/>
              </a:rPr>
              <a:t> = 0x7FFF;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while(1)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{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}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return 0;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24267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Let's Light Up a Pixel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#define REG_DISPCTL *(unsigned short *)0x4000000 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unsigned short *</a:t>
            </a:r>
            <a:r>
              <a:rPr lang="en-US" sz="2000" b="1" dirty="0" err="1">
                <a:latin typeface="Courier New" pitchFamily="49" charset="0"/>
              </a:rPr>
              <a:t>pixelAddress</a:t>
            </a:r>
            <a:r>
              <a:rPr lang="en-US" sz="2000" b="1" dirty="0">
                <a:latin typeface="Courier New" pitchFamily="49" charset="0"/>
              </a:rPr>
              <a:t> = 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(unsigned short *) 0x60096F0;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main(void)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	REG_DISPCTL = 1027;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*</a:t>
            </a:r>
            <a:r>
              <a:rPr lang="en-US" sz="2000" b="1" dirty="0" err="1">
                <a:latin typeface="Courier New" pitchFamily="49" charset="0"/>
              </a:rPr>
              <a:t>pixelAddress</a:t>
            </a:r>
            <a:r>
              <a:rPr lang="en-US" sz="2000" b="1" dirty="0">
                <a:latin typeface="Courier New" pitchFamily="49" charset="0"/>
              </a:rPr>
              <a:t> = 0x7FFF;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while(1)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{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}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return 0;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6299200" y="2952751"/>
            <a:ext cx="3911600" cy="170656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Why two different ways of handling addresses?</a:t>
            </a:r>
          </a:p>
        </p:txBody>
      </p:sp>
    </p:spTree>
    <p:extLst>
      <p:ext uri="{BB962C8B-B14F-4D97-AF65-F5344CB8AC3E}">
        <p14:creationId xmlns:p14="http://schemas.microsoft.com/office/powerpoint/2010/main" val="12701174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Let's Light Up a Pixel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#define REG_DISPCTL *(unsigned short *)0x4000000 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unsigned short *</a:t>
            </a:r>
            <a:r>
              <a:rPr lang="en-US" sz="2000" b="1" dirty="0" err="1">
                <a:latin typeface="Courier New" pitchFamily="49" charset="0"/>
              </a:rPr>
              <a:t>pixelAddress</a:t>
            </a:r>
            <a:r>
              <a:rPr lang="en-US" sz="2000" b="1" dirty="0">
                <a:latin typeface="Courier New" pitchFamily="49" charset="0"/>
              </a:rPr>
              <a:t> = 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(unsigned short *) 0x60096F0;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main(void)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	REG_DISPCTL = 1027;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*</a:t>
            </a:r>
            <a:r>
              <a:rPr lang="en-US" sz="2000" b="1" dirty="0" err="1">
                <a:latin typeface="Courier New" pitchFamily="49" charset="0"/>
              </a:rPr>
              <a:t>pixelAddress</a:t>
            </a:r>
            <a:r>
              <a:rPr lang="en-US" sz="2000" b="1" dirty="0">
                <a:latin typeface="Courier New" pitchFamily="49" charset="0"/>
              </a:rPr>
              <a:t> = 0x7FFF;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</a:rPr>
              <a:t>pixelAddress</a:t>
            </a:r>
            <a:r>
              <a:rPr lang="en-US" sz="2000" b="1" dirty="0">
                <a:latin typeface="Courier New" pitchFamily="49" charset="0"/>
              </a:rPr>
              <a:t>++;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*</a:t>
            </a:r>
            <a:r>
              <a:rPr lang="en-US" sz="2000" b="1" dirty="0" err="1">
                <a:latin typeface="Courier New" pitchFamily="49" charset="0"/>
              </a:rPr>
              <a:t>pixelAddress</a:t>
            </a:r>
            <a:r>
              <a:rPr lang="en-US" sz="2000" b="1" dirty="0">
                <a:latin typeface="Courier New" pitchFamily="49" charset="0"/>
              </a:rPr>
              <a:t> = 0x1F;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*(++</a:t>
            </a:r>
            <a:r>
              <a:rPr lang="en-US" sz="2000" b="1" dirty="0" err="1">
                <a:latin typeface="Courier New" pitchFamily="49" charset="0"/>
              </a:rPr>
              <a:t>pixelAddress</a:t>
            </a:r>
            <a:r>
              <a:rPr lang="en-US" sz="2000" b="1" dirty="0">
                <a:latin typeface="Courier New" pitchFamily="49" charset="0"/>
              </a:rPr>
              <a:t>) = 0x1F&lt;&lt;5;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*(++</a:t>
            </a:r>
            <a:r>
              <a:rPr lang="en-US" sz="2000" b="1" dirty="0" err="1">
                <a:latin typeface="Courier New" pitchFamily="49" charset="0"/>
              </a:rPr>
              <a:t>pixelAddress</a:t>
            </a:r>
            <a:r>
              <a:rPr lang="en-US" sz="2000" b="1" dirty="0">
                <a:latin typeface="Courier New" pitchFamily="49" charset="0"/>
              </a:rPr>
              <a:t>) = 0x1F&lt;&lt;10;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while(1) {}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return 0;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55519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339726"/>
            <a:ext cx="8229600" cy="6365875"/>
          </a:xfrm>
        </p:spPr>
        <p:txBody>
          <a:bodyPr>
            <a:normAutofit fontScale="47500" lnSpcReduction="20000"/>
          </a:bodyPr>
          <a:lstStyle/>
          <a:p>
            <a:pPr marL="3175" indent="-3175">
              <a:buNone/>
            </a:pPr>
            <a:r>
              <a:rPr lang="en-US" sz="2000" b="1" dirty="0">
                <a:latin typeface="Courier New" pitchFamily="49" charset="0"/>
              </a:rPr>
              <a:t>#define RGB(</a:t>
            </a:r>
            <a:r>
              <a:rPr lang="en-US" sz="2000" b="1" dirty="0" err="1">
                <a:latin typeface="Courier New" pitchFamily="49" charset="0"/>
              </a:rPr>
              <a:t>r,g,b</a:t>
            </a:r>
            <a:r>
              <a:rPr lang="en-US" sz="2000" b="1" dirty="0">
                <a:latin typeface="Courier New" pitchFamily="49" charset="0"/>
              </a:rPr>
              <a:t>) ((r)|((g)&lt;&lt;5)|((b)&lt;&lt;10))</a:t>
            </a:r>
          </a:p>
          <a:p>
            <a:pPr marL="3175" indent="-3175">
              <a:buNone/>
            </a:pPr>
            <a:r>
              <a:rPr lang="en-US" sz="2000" b="1" dirty="0">
                <a:latin typeface="Courier New" pitchFamily="49" charset="0"/>
              </a:rPr>
              <a:t>#define WHITE RGB(31,31,31)</a:t>
            </a:r>
          </a:p>
          <a:p>
            <a:pPr marL="3175" indent="-3175">
              <a:buNone/>
            </a:pPr>
            <a:r>
              <a:rPr lang="en-US" sz="2000" b="1" dirty="0">
                <a:latin typeface="Courier New" pitchFamily="49" charset="0"/>
              </a:rPr>
              <a:t>#define RED(31,0,0)</a:t>
            </a:r>
          </a:p>
          <a:p>
            <a:pPr marL="3175" indent="-3175">
              <a:buNone/>
            </a:pPr>
            <a:r>
              <a:rPr lang="en-US" sz="2000" b="1" dirty="0">
                <a:latin typeface="Courier New" pitchFamily="49" charset="0"/>
              </a:rPr>
              <a:t>#define GREEN RGB(0,31,0)</a:t>
            </a:r>
          </a:p>
          <a:p>
            <a:pPr marL="3175" indent="-3175">
              <a:buNone/>
            </a:pPr>
            <a:r>
              <a:rPr lang="en-US" sz="2000" b="1" dirty="0">
                <a:latin typeface="Courier New" pitchFamily="49" charset="0"/>
              </a:rPr>
              <a:t>#define BLUE RGB(0,0,31)</a:t>
            </a:r>
          </a:p>
          <a:p>
            <a:pPr marL="3175" indent="-3175">
              <a:buNone/>
            </a:pPr>
            <a:r>
              <a:rPr lang="en-US" sz="2000" b="1" dirty="0">
                <a:latin typeface="Courier New" pitchFamily="49" charset="0"/>
              </a:rPr>
              <a:t>#define REG_DISPCTL *(unsigned short *)0x4000000 </a:t>
            </a:r>
          </a:p>
          <a:p>
            <a:pPr marL="3175" indent="-3175">
              <a:buNone/>
            </a:pPr>
            <a:r>
              <a:rPr lang="en-US" sz="2000" b="1" dirty="0">
                <a:latin typeface="Courier New" pitchFamily="49" charset="0"/>
              </a:rPr>
              <a:t>unsigned short *</a:t>
            </a:r>
            <a:r>
              <a:rPr lang="en-US" sz="2000" b="1" dirty="0" err="1">
                <a:latin typeface="Courier New" pitchFamily="49" charset="0"/>
              </a:rPr>
              <a:t>pixelAddress</a:t>
            </a:r>
            <a:r>
              <a:rPr lang="en-US" sz="2000" b="1" dirty="0">
                <a:latin typeface="Courier New" pitchFamily="49" charset="0"/>
              </a:rPr>
              <a:t> = </a:t>
            </a:r>
          </a:p>
          <a:p>
            <a:pPr marL="3175" indent="-3175">
              <a:buNone/>
            </a:pPr>
            <a:r>
              <a:rPr lang="en-US" sz="2000" b="1" dirty="0">
                <a:latin typeface="Courier New" pitchFamily="49" charset="0"/>
              </a:rPr>
              <a:t>                       (unsigned short *) 0x60096F0;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main(void) {</a:t>
            </a:r>
          </a:p>
          <a:p>
            <a:pPr marL="3175" indent="-3175">
              <a:buNone/>
            </a:pPr>
            <a:r>
              <a:rPr lang="en-US" sz="2000" b="1" dirty="0">
                <a:latin typeface="Courier New" pitchFamily="49" charset="0"/>
              </a:rPr>
              <a:t>	REG_DISPCTL = 1027;</a:t>
            </a:r>
          </a:p>
          <a:p>
            <a:pPr marL="3175" indent="-3175">
              <a:buNone/>
            </a:pPr>
            <a:r>
              <a:rPr lang="en-US" sz="2000" b="1" dirty="0">
                <a:latin typeface="Courier New" pitchFamily="49" charset="0"/>
              </a:rPr>
              <a:t>  *</a:t>
            </a:r>
            <a:r>
              <a:rPr lang="en-US" sz="2000" b="1" dirty="0" err="1">
                <a:latin typeface="Courier New" pitchFamily="49" charset="0"/>
              </a:rPr>
              <a:t>pixelAddress</a:t>
            </a:r>
            <a:r>
              <a:rPr lang="en-US" sz="2000" b="1" dirty="0">
                <a:latin typeface="Courier New" pitchFamily="49" charset="0"/>
              </a:rPr>
              <a:t> = WHITE;</a:t>
            </a:r>
          </a:p>
          <a:p>
            <a:pPr marL="3175" indent="-3175">
              <a:buNone/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</a:rPr>
              <a:t>pixelAddress</a:t>
            </a:r>
            <a:r>
              <a:rPr lang="en-US" sz="2000" b="1" dirty="0">
                <a:latin typeface="Courier New" pitchFamily="49" charset="0"/>
              </a:rPr>
              <a:t>++;</a:t>
            </a:r>
          </a:p>
          <a:p>
            <a:pPr marL="3175" indent="-3175">
              <a:buNone/>
            </a:pPr>
            <a:r>
              <a:rPr lang="en-US" sz="2000" b="1" dirty="0">
                <a:latin typeface="Courier New" pitchFamily="49" charset="0"/>
              </a:rPr>
              <a:t>  *</a:t>
            </a:r>
            <a:r>
              <a:rPr lang="en-US" sz="2000" b="1" dirty="0" err="1">
                <a:latin typeface="Courier New" pitchFamily="49" charset="0"/>
              </a:rPr>
              <a:t>pixelAddress</a:t>
            </a:r>
            <a:r>
              <a:rPr lang="en-US" sz="2000" b="1" dirty="0">
                <a:latin typeface="Courier New" pitchFamily="49" charset="0"/>
              </a:rPr>
              <a:t> = RED;</a:t>
            </a:r>
          </a:p>
          <a:p>
            <a:pPr marL="3175" indent="-3175">
              <a:buNone/>
            </a:pPr>
            <a:r>
              <a:rPr lang="en-US" sz="2000" b="1" dirty="0">
                <a:latin typeface="Courier New" pitchFamily="49" charset="0"/>
              </a:rPr>
              <a:t>  *(++</a:t>
            </a:r>
            <a:r>
              <a:rPr lang="en-US" sz="2000" b="1" dirty="0" err="1">
                <a:latin typeface="Courier New" pitchFamily="49" charset="0"/>
              </a:rPr>
              <a:t>pixelAddress</a:t>
            </a:r>
            <a:r>
              <a:rPr lang="en-US" sz="2000" b="1" dirty="0">
                <a:latin typeface="Courier New" pitchFamily="49" charset="0"/>
              </a:rPr>
              <a:t>) = GREEN;</a:t>
            </a:r>
          </a:p>
          <a:p>
            <a:pPr marL="3175" indent="-3175">
              <a:buNone/>
            </a:pPr>
            <a:r>
              <a:rPr lang="en-US" sz="2000" b="1" dirty="0">
                <a:latin typeface="Courier New" pitchFamily="49" charset="0"/>
              </a:rPr>
              <a:t>  *(++</a:t>
            </a:r>
            <a:r>
              <a:rPr lang="en-US" sz="2000" b="1" dirty="0" err="1">
                <a:latin typeface="Courier New" pitchFamily="49" charset="0"/>
              </a:rPr>
              <a:t>pixelAddress</a:t>
            </a:r>
            <a:r>
              <a:rPr lang="en-US" sz="2000" b="1" dirty="0">
                <a:latin typeface="Courier New" pitchFamily="49" charset="0"/>
              </a:rPr>
              <a:t>) = BLUE;</a:t>
            </a:r>
          </a:p>
          <a:p>
            <a:pPr marL="3175" indent="-3175">
              <a:buNone/>
            </a:pPr>
            <a:r>
              <a:rPr lang="en-US" sz="2000" b="1" dirty="0">
                <a:latin typeface="Courier New" pitchFamily="49" charset="0"/>
              </a:rPr>
              <a:t>  while(1) {}</a:t>
            </a:r>
          </a:p>
          <a:p>
            <a:pPr marL="3175" indent="-3175">
              <a:buNone/>
            </a:pPr>
            <a:r>
              <a:rPr lang="en-US" sz="2000" b="1" dirty="0">
                <a:latin typeface="Courier New" pitchFamily="49" charset="0"/>
              </a:rPr>
              <a:t>  return 0;</a:t>
            </a:r>
          </a:p>
          <a:p>
            <a:pPr marL="3175" indent="-3175">
              <a:buNone/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75838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Can the fun ever stop?</a:t>
            </a:r>
          </a:p>
        </p:txBody>
      </p:sp>
    </p:spTree>
    <p:extLst>
      <p:ext uri="{BB962C8B-B14F-4D97-AF65-F5344CB8AC3E}">
        <p14:creationId xmlns:p14="http://schemas.microsoft.com/office/powerpoint/2010/main" val="1459961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>
          <a:xfrm>
            <a:off x="1981200" y="268289"/>
            <a:ext cx="8229600" cy="6365875"/>
          </a:xfrm>
        </p:spPr>
        <p:txBody>
          <a:bodyPr>
            <a:normAutofit fontScale="40000" lnSpcReduction="20000"/>
          </a:bodyPr>
          <a:lstStyle/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#define RGB(</a:t>
            </a:r>
            <a:r>
              <a:rPr lang="en-US" sz="2000" b="1" dirty="0" err="1">
                <a:latin typeface="Courier New" pitchFamily="49" charset="0"/>
              </a:rPr>
              <a:t>r,g,b</a:t>
            </a:r>
            <a:r>
              <a:rPr lang="en-US" sz="2000" b="1" dirty="0">
                <a:latin typeface="Courier New" pitchFamily="49" charset="0"/>
              </a:rPr>
              <a:t>) ((r)|((g)&lt;&lt;5)|((b)&lt;&lt;10))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#define OFFSET(</a:t>
            </a:r>
            <a:r>
              <a:rPr lang="en-US" sz="2000" b="1" dirty="0" err="1">
                <a:latin typeface="Courier New" pitchFamily="49" charset="0"/>
              </a:rPr>
              <a:t>row,col</a:t>
            </a:r>
            <a:r>
              <a:rPr lang="en-US" sz="2000" b="1" dirty="0">
                <a:latin typeface="Courier New" pitchFamily="49" charset="0"/>
              </a:rPr>
              <a:t>) ((row)*240+(col))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#define WHITE RGB(31,31,31)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#define RED(31,0,0)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#define GREEN RGB(0,31,0)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#define BLUE RGB(0,0,31)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#define REG_DISPCTL *(unsigned short *)0x4000000 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unsigned short *</a:t>
            </a:r>
            <a:r>
              <a:rPr lang="en-US" sz="2000" b="1" dirty="0" err="1">
                <a:latin typeface="Courier New" pitchFamily="49" charset="0"/>
              </a:rPr>
              <a:t>videoBuffer</a:t>
            </a:r>
            <a:r>
              <a:rPr lang="en-US" sz="2000" b="1" dirty="0">
                <a:latin typeface="Courier New" pitchFamily="49" charset="0"/>
              </a:rPr>
              <a:t> = 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(unsigned short *)0x6000000;</a:t>
            </a:r>
          </a:p>
          <a:p>
            <a:pPr eaLnBrk="1" hangingPunct="1"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main(void) {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	REG_DISPCTL = 1027;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</a:rPr>
              <a:t>videoBuffer</a:t>
            </a:r>
            <a:r>
              <a:rPr lang="en-US" sz="2000" b="1" dirty="0">
                <a:latin typeface="Courier New" pitchFamily="49" charset="0"/>
              </a:rPr>
              <a:t>[OFFSET(80,160)] = WHITE;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</a:rPr>
              <a:t>videoBuffer</a:t>
            </a:r>
            <a:r>
              <a:rPr lang="en-US" sz="2000" b="1" dirty="0">
                <a:latin typeface="Courier New" pitchFamily="49" charset="0"/>
              </a:rPr>
              <a:t>[OFFSET(80,161)] = RED;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</a:rPr>
              <a:t>videoBuffer</a:t>
            </a:r>
            <a:r>
              <a:rPr lang="en-US" sz="2000" b="1" dirty="0">
                <a:latin typeface="Courier New" pitchFamily="49" charset="0"/>
              </a:rPr>
              <a:t>[OFFSET(80,162)] = GREEN;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</a:rPr>
              <a:t>videoBuffer</a:t>
            </a:r>
            <a:r>
              <a:rPr lang="en-US" sz="2000" b="1" dirty="0">
                <a:latin typeface="Courier New" pitchFamily="49" charset="0"/>
              </a:rPr>
              <a:t>[OFFSET(80,163)] = BLUE;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while(1) {}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return 0;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585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Put (almost) all this in a header file!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idx="1"/>
          </p:nvPr>
        </p:nvSpPr>
        <p:spPr>
          <a:xfrm>
            <a:off x="1981200" y="1598614"/>
            <a:ext cx="8229600" cy="525938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// </a:t>
            </a:r>
            <a:r>
              <a:rPr lang="en-US" sz="2000" b="1" dirty="0" err="1">
                <a:latin typeface="Courier New" pitchFamily="49" charset="0"/>
              </a:rPr>
              <a:t>myLib.h</a:t>
            </a:r>
            <a:endParaRPr lang="en-US" sz="20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#define RGB(</a:t>
            </a:r>
            <a:r>
              <a:rPr lang="en-US" sz="2000" b="1" dirty="0" err="1">
                <a:latin typeface="Courier New" pitchFamily="49" charset="0"/>
              </a:rPr>
              <a:t>r,g,b</a:t>
            </a:r>
            <a:r>
              <a:rPr lang="en-US" sz="2000" b="1" dirty="0">
                <a:latin typeface="Courier New" pitchFamily="49" charset="0"/>
              </a:rPr>
              <a:t>) ((r)|((g)&lt;&lt;5)|((b)&lt;&lt;10))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#define OFFSET(</a:t>
            </a:r>
            <a:r>
              <a:rPr lang="en-US" sz="2000" b="1" dirty="0" err="1">
                <a:latin typeface="Courier New" pitchFamily="49" charset="0"/>
              </a:rPr>
              <a:t>row,col</a:t>
            </a:r>
            <a:r>
              <a:rPr lang="en-US" sz="2000" b="1" dirty="0">
                <a:latin typeface="Courier New" pitchFamily="49" charset="0"/>
              </a:rPr>
              <a:t>) ((row)*240+(col))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#define WHITE RGB(31,31,31)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#define RED(31,0,0)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#define GREEN RGB(0,31,0)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#define BLUE RGB(0,0,31)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#define REG_DISPCTL *(unsigned short *)0x4000000 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unsigned short *</a:t>
            </a:r>
            <a:r>
              <a:rPr lang="en-US" sz="2000" b="1" dirty="0" err="1">
                <a:latin typeface="Courier New" pitchFamily="49" charset="0"/>
              </a:rPr>
              <a:t>videoBuffer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= 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                  (unsigned short *)0x6000000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endParaRPr lang="en-US" sz="20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1044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Put all this in a header and a library file!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idx="1"/>
          </p:nvPr>
        </p:nvSpPr>
        <p:spPr>
          <a:xfrm>
            <a:off x="1981200" y="1598613"/>
            <a:ext cx="8229600" cy="3313112"/>
          </a:xfrm>
          <a:solidFill>
            <a:srgbClr val="FFFFCC"/>
          </a:solidFill>
        </p:spPr>
        <p:txBody>
          <a:bodyPr>
            <a:normAutofit fontScale="47500" lnSpcReduction="20000"/>
          </a:bodyPr>
          <a:lstStyle/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// </a:t>
            </a:r>
            <a:r>
              <a:rPr lang="en-US" sz="2000" b="1" dirty="0" err="1">
                <a:latin typeface="Courier New" pitchFamily="49" charset="0"/>
              </a:rPr>
              <a:t>myLib.h</a:t>
            </a:r>
            <a:endParaRPr lang="en-US" sz="20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#define RGB(</a:t>
            </a:r>
            <a:r>
              <a:rPr lang="en-US" sz="2000" b="1" dirty="0" err="1">
                <a:latin typeface="Courier New" pitchFamily="49" charset="0"/>
              </a:rPr>
              <a:t>r,g,b</a:t>
            </a:r>
            <a:r>
              <a:rPr lang="en-US" sz="2000" b="1" dirty="0">
                <a:latin typeface="Courier New" pitchFamily="49" charset="0"/>
              </a:rPr>
              <a:t>) ((r)|((g)&lt;&lt;5)|((b)&lt;&lt;10))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#define OFFSET(</a:t>
            </a:r>
            <a:r>
              <a:rPr lang="en-US" sz="2000" b="1" dirty="0" err="1">
                <a:latin typeface="Courier New" pitchFamily="49" charset="0"/>
              </a:rPr>
              <a:t>row,col</a:t>
            </a:r>
            <a:r>
              <a:rPr lang="en-US" sz="2000" b="1" dirty="0">
                <a:latin typeface="Courier New" pitchFamily="49" charset="0"/>
              </a:rPr>
              <a:t>) ((row)*240+(col))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#define WHITE RGB(31,31,31)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#define RED(31,0,0)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#define GREEN RGB(0,31,0)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#define BLUE RGB(0,0,31)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#define REG_DISPCTL *(unsigned short *)0x4000000 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extern unsigned short *</a:t>
            </a:r>
            <a:r>
              <a:rPr lang="en-US" sz="2000" b="1" dirty="0" err="1">
                <a:latin typeface="Courier New" pitchFamily="49" charset="0"/>
              </a:rPr>
              <a:t>videoBuffer</a:t>
            </a:r>
            <a:r>
              <a:rPr lang="en-US" sz="2000" b="1" dirty="0">
                <a:latin typeface="Courier New" pitchFamily="49" charset="0"/>
              </a:rPr>
              <a:t>;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2003426" y="5068889"/>
            <a:ext cx="8207375" cy="13112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 dirty="0">
                <a:latin typeface="Courier New" pitchFamily="49" charset="0"/>
              </a:rPr>
              <a:t>//</a:t>
            </a:r>
            <a:r>
              <a:rPr lang="en-US" sz="2000" b="1" dirty="0" err="1">
                <a:latin typeface="Courier New" pitchFamily="49" charset="0"/>
              </a:rPr>
              <a:t>mylib.c</a:t>
            </a:r>
            <a:endParaRPr lang="en-US" sz="2000" b="1" dirty="0">
              <a:latin typeface="Courier New" pitchFamily="49" charset="0"/>
            </a:endParaRPr>
          </a:p>
          <a:p>
            <a:pPr eaLnBrk="1" hangingPunct="1"/>
            <a:r>
              <a:rPr lang="en-US" sz="2000" b="1" dirty="0">
                <a:latin typeface="Courier New" pitchFamily="49" charset="0"/>
              </a:rPr>
              <a:t>unsigned short *</a:t>
            </a:r>
            <a:r>
              <a:rPr lang="en-US" sz="2000" b="1" dirty="0" err="1">
                <a:latin typeface="Courier New" pitchFamily="49" charset="0"/>
              </a:rPr>
              <a:t>videoBuffer</a:t>
            </a:r>
            <a:r>
              <a:rPr lang="en-US" sz="2000" b="1" dirty="0">
                <a:latin typeface="Courier New" pitchFamily="49" charset="0"/>
              </a:rPr>
              <a:t> = </a:t>
            </a:r>
          </a:p>
          <a:p>
            <a:pPr eaLnBrk="1" hangingPunct="1"/>
            <a:r>
              <a:rPr lang="en-US" sz="2000" b="1" dirty="0">
                <a:latin typeface="Courier New" pitchFamily="49" charset="0"/>
              </a:rPr>
              <a:t>                       (unsigned short *)0x6000000;</a:t>
            </a:r>
          </a:p>
          <a:p>
            <a:pPr eaLnBrk="1" hangingPunct="1"/>
            <a:endParaRPr lang="en-US" sz="20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7819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idx="1"/>
          </p:nvPr>
        </p:nvSpPr>
        <p:spPr>
          <a:xfrm>
            <a:off x="1981200" y="339726"/>
            <a:ext cx="8229600" cy="63658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b="1">
                <a:latin typeface="Courier New" pitchFamily="49" charset="0"/>
              </a:rPr>
              <a:t>#include "myLib.h"</a:t>
            </a:r>
          </a:p>
          <a:p>
            <a:pPr eaLnBrk="1" hangingPunct="1">
              <a:buFontTx/>
              <a:buNone/>
            </a:pPr>
            <a:endParaRPr lang="en-US" sz="2000" b="1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>
                <a:latin typeface="Courier New" pitchFamily="49" charset="0"/>
              </a:rPr>
              <a:t>int main(void) {</a:t>
            </a:r>
          </a:p>
          <a:p>
            <a:pPr eaLnBrk="1" hangingPunct="1">
              <a:buFontTx/>
              <a:buNone/>
            </a:pPr>
            <a:r>
              <a:rPr lang="en-US" sz="2000" b="1">
                <a:latin typeface="Courier New" pitchFamily="49" charset="0"/>
              </a:rPr>
              <a:t>	REG_DISPCTL = 1027;</a:t>
            </a:r>
          </a:p>
          <a:p>
            <a:pPr eaLnBrk="1" hangingPunct="1">
              <a:buFontTx/>
              <a:buNone/>
            </a:pPr>
            <a:r>
              <a:rPr lang="en-US" sz="2000" b="1">
                <a:latin typeface="Courier New" pitchFamily="49" charset="0"/>
              </a:rPr>
              <a:t>  videoBuffer[OFFSET(80,160)] = WHITE;</a:t>
            </a:r>
          </a:p>
          <a:p>
            <a:pPr eaLnBrk="1" hangingPunct="1">
              <a:buFontTx/>
              <a:buNone/>
            </a:pPr>
            <a:r>
              <a:rPr lang="en-US" sz="2000" b="1">
                <a:latin typeface="Courier New" pitchFamily="49" charset="0"/>
              </a:rPr>
              <a:t>  videoBuffer[OFFSET(80,161)] = RED;</a:t>
            </a:r>
          </a:p>
          <a:p>
            <a:pPr eaLnBrk="1" hangingPunct="1">
              <a:buFontTx/>
              <a:buNone/>
            </a:pPr>
            <a:r>
              <a:rPr lang="en-US" sz="2000" b="1">
                <a:latin typeface="Courier New" pitchFamily="49" charset="0"/>
              </a:rPr>
              <a:t>  videoBuffer[OFFSET(80,162)] = GREEN;</a:t>
            </a:r>
          </a:p>
          <a:p>
            <a:pPr eaLnBrk="1" hangingPunct="1">
              <a:buFontTx/>
              <a:buNone/>
            </a:pPr>
            <a:r>
              <a:rPr lang="en-US" sz="2000" b="1">
                <a:latin typeface="Courier New" pitchFamily="49" charset="0"/>
              </a:rPr>
              <a:t>  videoBuffer[OFFSET(80,163)] = BLUE;</a:t>
            </a:r>
          </a:p>
          <a:p>
            <a:pPr eaLnBrk="1" hangingPunct="1">
              <a:buFontTx/>
              <a:buNone/>
            </a:pPr>
            <a:r>
              <a:rPr lang="en-US" sz="2000" b="1">
                <a:latin typeface="Courier New" pitchFamily="49" charset="0"/>
              </a:rPr>
              <a:t>  while(1) {}</a:t>
            </a:r>
          </a:p>
          <a:p>
            <a:pPr eaLnBrk="1" hangingPunct="1">
              <a:buFontTx/>
              <a:buNone/>
            </a:pPr>
            <a:r>
              <a:rPr lang="en-US" sz="2000" b="1">
                <a:latin typeface="Courier New" pitchFamily="49" charset="0"/>
              </a:rPr>
              <a:t>  return 0;</a:t>
            </a:r>
          </a:p>
          <a:p>
            <a:pPr eaLnBrk="1" hangingPunct="1">
              <a:buFontTx/>
              <a:buNone/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7039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Processor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ARM-7-TDMI 3 stage pipelined RISC processor</a:t>
            </a:r>
          </a:p>
          <a:p>
            <a:pPr eaLnBrk="1" hangingPunct="1"/>
            <a:r>
              <a:rPr lang="en-US" dirty="0"/>
              <a:t>Very popular embedded processor in 2000-2001</a:t>
            </a:r>
          </a:p>
          <a:p>
            <a:pPr eaLnBrk="1" hangingPunct="1"/>
            <a:r>
              <a:rPr lang="en-US" dirty="0"/>
              <a:t>16.78 MHz clock speed</a:t>
            </a:r>
          </a:p>
          <a:p>
            <a:pPr eaLnBrk="1" hangingPunct="1"/>
            <a:r>
              <a:rPr lang="en-US" dirty="0" err="1"/>
              <a:t>Datatypes</a:t>
            </a:r>
            <a:endParaRPr lang="en-US" dirty="0"/>
          </a:p>
          <a:p>
            <a:pPr lvl="1" eaLnBrk="1" hangingPunct="1"/>
            <a:r>
              <a:rPr lang="en-US" dirty="0"/>
              <a:t>8 bit (char)</a:t>
            </a:r>
          </a:p>
          <a:p>
            <a:pPr lvl="1" eaLnBrk="1" hangingPunct="1"/>
            <a:r>
              <a:rPr lang="en-US" dirty="0"/>
              <a:t>16 bit (short)</a:t>
            </a:r>
          </a:p>
          <a:p>
            <a:pPr lvl="1" eaLnBrk="1" hangingPunct="1"/>
            <a:r>
              <a:rPr lang="en-US" dirty="0"/>
              <a:t>32 bit (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eaLnBrk="1" hangingPunct="1"/>
            <a:r>
              <a:rPr lang="en-US" dirty="0"/>
              <a:t>32 bit address space</a:t>
            </a:r>
          </a:p>
        </p:txBody>
      </p:sp>
    </p:spTree>
    <p:extLst>
      <p:ext uri="{BB962C8B-B14F-4D97-AF65-F5344CB8AC3E}">
        <p14:creationId xmlns:p14="http://schemas.microsoft.com/office/powerpoint/2010/main" val="25773609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Making Things Clear(er)</a:t>
            </a:r>
          </a:p>
        </p:txBody>
      </p:sp>
    </p:spTree>
    <p:extLst>
      <p:ext uri="{BB962C8B-B14F-4D97-AF65-F5344CB8AC3E}">
        <p14:creationId xmlns:p14="http://schemas.microsoft.com/office/powerpoint/2010/main" val="42875814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idx="1"/>
          </p:nvPr>
        </p:nvSpPr>
        <p:spPr>
          <a:xfrm>
            <a:off x="1981200" y="458788"/>
            <a:ext cx="8229600" cy="4703762"/>
          </a:xfrm>
          <a:solidFill>
            <a:srgbClr val="FFFFCC"/>
          </a:solidFill>
        </p:spPr>
        <p:txBody>
          <a:bodyPr>
            <a:normAutofit fontScale="55000" lnSpcReduction="20000"/>
          </a:bodyPr>
          <a:lstStyle/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// </a:t>
            </a:r>
            <a:r>
              <a:rPr lang="en-US" sz="2000" b="1" dirty="0" err="1">
                <a:latin typeface="Courier New" pitchFamily="49" charset="0"/>
              </a:rPr>
              <a:t>myLib.h</a:t>
            </a:r>
            <a:endParaRPr lang="en-US" sz="20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#define RGB(</a:t>
            </a:r>
            <a:r>
              <a:rPr lang="en-US" sz="2000" b="1" dirty="0" err="1">
                <a:latin typeface="Courier New" pitchFamily="49" charset="0"/>
              </a:rPr>
              <a:t>r,g,b</a:t>
            </a:r>
            <a:r>
              <a:rPr lang="en-US" sz="2000" b="1" dirty="0">
                <a:latin typeface="Courier New" pitchFamily="49" charset="0"/>
              </a:rPr>
              <a:t>) ((r)|((g)&lt;&lt;5)|((b)&lt;&lt;10))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#define OFFSET(</a:t>
            </a:r>
            <a:r>
              <a:rPr lang="en-US" sz="2000" b="1" dirty="0" err="1">
                <a:latin typeface="Courier New" pitchFamily="49" charset="0"/>
              </a:rPr>
              <a:t>row,col</a:t>
            </a:r>
            <a:r>
              <a:rPr lang="en-US" sz="2000" b="1" dirty="0">
                <a:latin typeface="Courier New" pitchFamily="49" charset="0"/>
              </a:rPr>
              <a:t>) ((row)*240+(col))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#define SETMODE(mode) REG_DISPCTL = (mode)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#define WHITE RGB(31,31,31)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#define RED(31,0,0)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#define GREEN RGB(0,31,0)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#define BLUE RGB(0,0,31)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#define REG_DISPCTL *(unsigned short *)0x4000000 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#define BG2_ENABLE 0x400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#define MODE3 3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extern unsigned short *</a:t>
            </a:r>
            <a:r>
              <a:rPr lang="en-US" sz="2000" b="1" dirty="0" err="1">
                <a:latin typeface="Courier New" pitchFamily="49" charset="0"/>
              </a:rPr>
              <a:t>videoBuffer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9155" name="Text Box 4"/>
          <p:cNvSpPr txBox="1">
            <a:spLocks noChangeArrowheads="1"/>
          </p:cNvSpPr>
          <p:nvPr/>
        </p:nvSpPr>
        <p:spPr bwMode="auto">
          <a:xfrm>
            <a:off x="2003426" y="5594351"/>
            <a:ext cx="8207375" cy="10064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 dirty="0">
                <a:latin typeface="Courier New" pitchFamily="49" charset="0"/>
              </a:rPr>
              <a:t>//</a:t>
            </a:r>
            <a:r>
              <a:rPr lang="en-US" sz="2000" b="1" dirty="0" err="1">
                <a:latin typeface="Courier New" pitchFamily="49" charset="0"/>
              </a:rPr>
              <a:t>mylib.c</a:t>
            </a:r>
            <a:endParaRPr lang="en-US" sz="2000" b="1" dirty="0">
              <a:latin typeface="Courier New" pitchFamily="49" charset="0"/>
            </a:endParaRPr>
          </a:p>
          <a:p>
            <a:pPr eaLnBrk="1" hangingPunct="1"/>
            <a:r>
              <a:rPr lang="en-US" sz="2000" b="1" dirty="0">
                <a:latin typeface="Courier New" pitchFamily="49" charset="0"/>
              </a:rPr>
              <a:t>unsigned short *</a:t>
            </a:r>
            <a:r>
              <a:rPr lang="en-US" sz="2000" b="1" dirty="0" err="1">
                <a:latin typeface="Courier New" pitchFamily="49" charset="0"/>
              </a:rPr>
              <a:t>videoBuffer</a:t>
            </a:r>
            <a:r>
              <a:rPr lang="en-US" sz="2000" b="1" dirty="0">
                <a:latin typeface="Courier New" pitchFamily="49" charset="0"/>
              </a:rPr>
              <a:t> = </a:t>
            </a:r>
          </a:p>
          <a:p>
            <a:pPr eaLnBrk="1" hangingPunct="1"/>
            <a:r>
              <a:rPr lang="en-US" sz="2000" b="1" dirty="0">
                <a:latin typeface="Courier New" pitchFamily="49" charset="0"/>
              </a:rPr>
              <a:t>                       (unsigned short *)0x6000000;</a:t>
            </a:r>
          </a:p>
        </p:txBody>
      </p:sp>
    </p:spTree>
    <p:extLst>
      <p:ext uri="{BB962C8B-B14F-4D97-AF65-F5344CB8AC3E}">
        <p14:creationId xmlns:p14="http://schemas.microsoft.com/office/powerpoint/2010/main" val="22887929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REG_DISPCNT</a:t>
            </a:r>
          </a:p>
        </p:txBody>
      </p:sp>
      <p:sp>
        <p:nvSpPr>
          <p:cNvPr id="50216" name="Rectangle 40"/>
          <p:cNvSpPr>
            <a:spLocks noGrp="1" noChangeArrowheads="1"/>
          </p:cNvSpPr>
          <p:nvPr>
            <p:ph idx="1"/>
          </p:nvPr>
        </p:nvSpPr>
        <p:spPr>
          <a:xfrm>
            <a:off x="1981200" y="4010026"/>
            <a:ext cx="8229600" cy="2695575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800" dirty="0"/>
              <a:t>Bits 0-2 Mode </a:t>
            </a:r>
          </a:p>
          <a:p>
            <a:pPr lvl="1" eaLnBrk="1" hangingPunct="1"/>
            <a:r>
              <a:rPr lang="en-US" sz="2400" dirty="0"/>
              <a:t>0,1,2 Tile Modes</a:t>
            </a:r>
          </a:p>
          <a:p>
            <a:pPr lvl="1" eaLnBrk="1" hangingPunct="1"/>
            <a:r>
              <a:rPr lang="en-US" sz="2400" dirty="0"/>
              <a:t>3, 4, 5 Bitmap Modes</a:t>
            </a:r>
          </a:p>
          <a:p>
            <a:pPr eaLnBrk="1" hangingPunct="1"/>
            <a:r>
              <a:rPr lang="en-US" sz="2800" dirty="0"/>
              <a:t>For bitmapped graphics use BG2</a:t>
            </a:r>
          </a:p>
          <a:p>
            <a:pPr eaLnBrk="1" hangingPunct="1"/>
            <a:r>
              <a:rPr lang="en-US" dirty="0"/>
              <a:t>100 0000 0011</a:t>
            </a:r>
            <a:r>
              <a:rPr lang="en-US" baseline="-25000" dirty="0"/>
              <a:t>2 </a:t>
            </a:r>
            <a:r>
              <a:rPr lang="en-US" dirty="0"/>
              <a:t>= 0x403</a:t>
            </a:r>
          </a:p>
          <a:p>
            <a:pPr eaLnBrk="1" hangingPunct="1"/>
            <a:r>
              <a:rPr lang="en-US" dirty="0"/>
              <a:t>10000000011</a:t>
            </a:r>
            <a:r>
              <a:rPr lang="en-US" baseline="-25000" dirty="0"/>
              <a:t>2</a:t>
            </a:r>
            <a:r>
              <a:rPr lang="en-US" dirty="0"/>
              <a:t> = 2</a:t>
            </a:r>
            <a:r>
              <a:rPr lang="en-US" baseline="30000" dirty="0"/>
              <a:t>10</a:t>
            </a:r>
            <a:r>
              <a:rPr lang="en-US" dirty="0"/>
              <a:t> + 2</a:t>
            </a:r>
            <a:r>
              <a:rPr lang="en-US" baseline="30000" dirty="0"/>
              <a:t>1</a:t>
            </a:r>
            <a:r>
              <a:rPr lang="en-US" dirty="0"/>
              <a:t> + 2</a:t>
            </a:r>
            <a:r>
              <a:rPr lang="en-US" baseline="30000" dirty="0"/>
              <a:t>0</a:t>
            </a:r>
            <a:r>
              <a:rPr lang="en-US" dirty="0"/>
              <a:t> = 1024 + 2 + 1 = 1027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2362201" y="1912939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15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2828926" y="1912939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14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95651" y="1912939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13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3762376" y="1912939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12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4229101" y="1912939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11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4695826" y="1912939"/>
            <a:ext cx="466725" cy="3762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bg1"/>
                </a:solidFill>
                <a:latin typeface="Courier New" pitchFamily="49" charset="0"/>
              </a:rPr>
              <a:t>10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5162551" y="1912939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09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5629276" y="1912939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08</a:t>
            </a: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6096001" y="1912939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07</a:t>
            </a:r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6562726" y="1912939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06</a:t>
            </a: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7029451" y="1912939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05</a:t>
            </a:r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7496176" y="1912939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04</a:t>
            </a: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7962901" y="1912939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8429626" y="1912939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02</a:t>
            </a:r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8896351" y="1912939"/>
            <a:ext cx="466725" cy="3762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bg1"/>
                </a:solidFill>
                <a:latin typeface="Courier New" pitchFamily="49" charset="0"/>
              </a:rPr>
              <a:t>01</a:t>
            </a:r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9363076" y="1912939"/>
            <a:ext cx="466725" cy="3762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bg1"/>
                </a:solidFill>
                <a:latin typeface="Courier New" pitchFamily="49" charset="0"/>
              </a:rPr>
              <a:t>00</a:t>
            </a:r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2362201" y="1536700"/>
            <a:ext cx="466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0F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2828926" y="1536700"/>
            <a:ext cx="466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0E</a:t>
            </a:r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3295651" y="1536700"/>
            <a:ext cx="466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0D</a:t>
            </a:r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3762376" y="1536700"/>
            <a:ext cx="466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0C</a:t>
            </a:r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4229101" y="1536700"/>
            <a:ext cx="466725" cy="37623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0B</a:t>
            </a:r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4695826" y="1536700"/>
            <a:ext cx="466725" cy="37623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0A</a:t>
            </a:r>
          </a:p>
        </p:txBody>
      </p:sp>
      <p:sp>
        <p:nvSpPr>
          <p:cNvPr id="50201" name="Text Box 25"/>
          <p:cNvSpPr txBox="1">
            <a:spLocks noChangeArrowheads="1"/>
          </p:cNvSpPr>
          <p:nvPr/>
        </p:nvSpPr>
        <p:spPr bwMode="auto">
          <a:xfrm>
            <a:off x="5162551" y="1536700"/>
            <a:ext cx="466725" cy="37623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09</a:t>
            </a:r>
          </a:p>
        </p:txBody>
      </p:sp>
      <p:sp>
        <p:nvSpPr>
          <p:cNvPr id="50202" name="Text Box 26"/>
          <p:cNvSpPr txBox="1">
            <a:spLocks noChangeArrowheads="1"/>
          </p:cNvSpPr>
          <p:nvPr/>
        </p:nvSpPr>
        <p:spPr bwMode="auto">
          <a:xfrm>
            <a:off x="5629276" y="1536700"/>
            <a:ext cx="466725" cy="37623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08</a:t>
            </a:r>
          </a:p>
        </p:txBody>
      </p:sp>
      <p:sp>
        <p:nvSpPr>
          <p:cNvPr id="50203" name="Text Box 27"/>
          <p:cNvSpPr txBox="1">
            <a:spLocks noChangeArrowheads="1"/>
          </p:cNvSpPr>
          <p:nvPr/>
        </p:nvSpPr>
        <p:spPr bwMode="auto">
          <a:xfrm>
            <a:off x="6096001" y="1536700"/>
            <a:ext cx="466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07</a:t>
            </a:r>
          </a:p>
        </p:txBody>
      </p:sp>
      <p:sp>
        <p:nvSpPr>
          <p:cNvPr id="50204" name="Text Box 28"/>
          <p:cNvSpPr txBox="1">
            <a:spLocks noChangeArrowheads="1"/>
          </p:cNvSpPr>
          <p:nvPr/>
        </p:nvSpPr>
        <p:spPr bwMode="auto">
          <a:xfrm>
            <a:off x="6562726" y="1536700"/>
            <a:ext cx="466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06</a:t>
            </a:r>
          </a:p>
        </p:txBody>
      </p:sp>
      <p:sp>
        <p:nvSpPr>
          <p:cNvPr id="50205" name="Text Box 29"/>
          <p:cNvSpPr txBox="1">
            <a:spLocks noChangeArrowheads="1"/>
          </p:cNvSpPr>
          <p:nvPr/>
        </p:nvSpPr>
        <p:spPr bwMode="auto">
          <a:xfrm>
            <a:off x="7029451" y="1536700"/>
            <a:ext cx="466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05</a:t>
            </a:r>
          </a:p>
        </p:txBody>
      </p:sp>
      <p:sp>
        <p:nvSpPr>
          <p:cNvPr id="50206" name="Text Box 30"/>
          <p:cNvSpPr txBox="1">
            <a:spLocks noChangeArrowheads="1"/>
          </p:cNvSpPr>
          <p:nvPr/>
        </p:nvSpPr>
        <p:spPr bwMode="auto">
          <a:xfrm>
            <a:off x="7496176" y="1536700"/>
            <a:ext cx="466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04</a:t>
            </a:r>
          </a:p>
        </p:txBody>
      </p:sp>
      <p:sp>
        <p:nvSpPr>
          <p:cNvPr id="50207" name="Text Box 31"/>
          <p:cNvSpPr txBox="1">
            <a:spLocks noChangeArrowheads="1"/>
          </p:cNvSpPr>
          <p:nvPr/>
        </p:nvSpPr>
        <p:spPr bwMode="auto">
          <a:xfrm>
            <a:off x="7962901" y="1536700"/>
            <a:ext cx="466725" cy="37623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03</a:t>
            </a:r>
          </a:p>
        </p:txBody>
      </p:sp>
      <p:sp>
        <p:nvSpPr>
          <p:cNvPr id="50208" name="Text Box 32"/>
          <p:cNvSpPr txBox="1">
            <a:spLocks noChangeArrowheads="1"/>
          </p:cNvSpPr>
          <p:nvPr/>
        </p:nvSpPr>
        <p:spPr bwMode="auto">
          <a:xfrm>
            <a:off x="8429626" y="1536700"/>
            <a:ext cx="466725" cy="37623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02</a:t>
            </a:r>
          </a:p>
        </p:txBody>
      </p:sp>
      <p:sp>
        <p:nvSpPr>
          <p:cNvPr id="50209" name="Text Box 33"/>
          <p:cNvSpPr txBox="1">
            <a:spLocks noChangeArrowheads="1"/>
          </p:cNvSpPr>
          <p:nvPr/>
        </p:nvSpPr>
        <p:spPr bwMode="auto">
          <a:xfrm>
            <a:off x="8896351" y="1536700"/>
            <a:ext cx="466725" cy="37623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01</a:t>
            </a:r>
          </a:p>
        </p:txBody>
      </p:sp>
      <p:sp>
        <p:nvSpPr>
          <p:cNvPr id="50210" name="Text Box 34"/>
          <p:cNvSpPr txBox="1">
            <a:spLocks noChangeArrowheads="1"/>
          </p:cNvSpPr>
          <p:nvPr/>
        </p:nvSpPr>
        <p:spPr bwMode="auto">
          <a:xfrm>
            <a:off x="9363076" y="1536700"/>
            <a:ext cx="466725" cy="37623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00</a:t>
            </a:r>
          </a:p>
        </p:txBody>
      </p:sp>
      <p:sp>
        <p:nvSpPr>
          <p:cNvPr id="50211" name="Rectangle 35"/>
          <p:cNvSpPr>
            <a:spLocks noChangeArrowheads="1"/>
          </p:cNvSpPr>
          <p:nvPr/>
        </p:nvSpPr>
        <p:spPr bwMode="auto">
          <a:xfrm>
            <a:off x="8429626" y="2289175"/>
            <a:ext cx="1400175" cy="1200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Mode</a:t>
            </a:r>
          </a:p>
        </p:txBody>
      </p:sp>
      <p:sp>
        <p:nvSpPr>
          <p:cNvPr id="50212" name="Rectangle 36"/>
          <p:cNvSpPr>
            <a:spLocks noChangeArrowheads="1"/>
          </p:cNvSpPr>
          <p:nvPr/>
        </p:nvSpPr>
        <p:spPr bwMode="auto">
          <a:xfrm>
            <a:off x="5629276" y="2289175"/>
            <a:ext cx="466725" cy="1200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BG0</a:t>
            </a:r>
          </a:p>
        </p:txBody>
      </p:sp>
      <p:sp>
        <p:nvSpPr>
          <p:cNvPr id="50213" name="Rectangle 37"/>
          <p:cNvSpPr>
            <a:spLocks noChangeArrowheads="1"/>
          </p:cNvSpPr>
          <p:nvPr/>
        </p:nvSpPr>
        <p:spPr bwMode="auto">
          <a:xfrm>
            <a:off x="5162551" y="2289175"/>
            <a:ext cx="466725" cy="1200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BG1</a:t>
            </a:r>
          </a:p>
        </p:txBody>
      </p:sp>
      <p:sp>
        <p:nvSpPr>
          <p:cNvPr id="50214" name="Rectangle 38"/>
          <p:cNvSpPr>
            <a:spLocks noChangeArrowheads="1"/>
          </p:cNvSpPr>
          <p:nvPr/>
        </p:nvSpPr>
        <p:spPr bwMode="auto">
          <a:xfrm>
            <a:off x="4695826" y="2289175"/>
            <a:ext cx="466725" cy="1200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BG2</a:t>
            </a:r>
          </a:p>
        </p:txBody>
      </p:sp>
      <p:sp>
        <p:nvSpPr>
          <p:cNvPr id="50215" name="Rectangle 39"/>
          <p:cNvSpPr>
            <a:spLocks noChangeArrowheads="1"/>
          </p:cNvSpPr>
          <p:nvPr/>
        </p:nvSpPr>
        <p:spPr bwMode="auto">
          <a:xfrm>
            <a:off x="4229101" y="2289175"/>
            <a:ext cx="466725" cy="1200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BG3</a:t>
            </a:r>
          </a:p>
        </p:txBody>
      </p:sp>
    </p:spTree>
    <p:extLst>
      <p:ext uri="{BB962C8B-B14F-4D97-AF65-F5344CB8AC3E}">
        <p14:creationId xmlns:p14="http://schemas.microsoft.com/office/powerpoint/2010/main" val="22614924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idx="1"/>
          </p:nvPr>
        </p:nvSpPr>
        <p:spPr>
          <a:xfrm>
            <a:off x="1981200" y="339726"/>
            <a:ext cx="8229600" cy="63658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b="1">
                <a:latin typeface="Courier New" pitchFamily="49" charset="0"/>
              </a:rPr>
              <a:t>#include "myLib.h"</a:t>
            </a:r>
          </a:p>
          <a:p>
            <a:pPr eaLnBrk="1" hangingPunct="1">
              <a:buFontTx/>
              <a:buNone/>
            </a:pPr>
            <a:endParaRPr lang="en-US" sz="2000" b="1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>
                <a:latin typeface="Courier New" pitchFamily="49" charset="0"/>
              </a:rPr>
              <a:t>int main(void) {</a:t>
            </a:r>
          </a:p>
          <a:p>
            <a:pPr eaLnBrk="1" hangingPunct="1">
              <a:buFontTx/>
              <a:buNone/>
            </a:pPr>
            <a:r>
              <a:rPr lang="en-US" sz="2000" b="1">
                <a:latin typeface="Courier New" pitchFamily="49" charset="0"/>
              </a:rPr>
              <a:t>	SETMODE(BG2_ENABLE | MODE3);</a:t>
            </a:r>
          </a:p>
          <a:p>
            <a:pPr eaLnBrk="1" hangingPunct="1">
              <a:buFontTx/>
              <a:buNone/>
            </a:pPr>
            <a:r>
              <a:rPr lang="en-US" sz="2000" b="1">
                <a:latin typeface="Courier New" pitchFamily="49" charset="0"/>
              </a:rPr>
              <a:t>  videoBuffer[OFFSET(80,160)] = WHITE;</a:t>
            </a:r>
          </a:p>
          <a:p>
            <a:pPr eaLnBrk="1" hangingPunct="1">
              <a:buFontTx/>
              <a:buNone/>
            </a:pPr>
            <a:r>
              <a:rPr lang="en-US" sz="2000" b="1">
                <a:latin typeface="Courier New" pitchFamily="49" charset="0"/>
              </a:rPr>
              <a:t>  videoBuffer[OFFSET(80,161)] = RED;</a:t>
            </a:r>
          </a:p>
          <a:p>
            <a:pPr eaLnBrk="1" hangingPunct="1">
              <a:buFontTx/>
              <a:buNone/>
            </a:pPr>
            <a:r>
              <a:rPr lang="en-US" sz="2000" b="1">
                <a:latin typeface="Courier New" pitchFamily="49" charset="0"/>
              </a:rPr>
              <a:t>  videoBuffer[OFFSET(80,162)] = GREEN;</a:t>
            </a:r>
          </a:p>
          <a:p>
            <a:pPr eaLnBrk="1" hangingPunct="1">
              <a:buFontTx/>
              <a:buNone/>
            </a:pPr>
            <a:r>
              <a:rPr lang="en-US" sz="2000" b="1">
                <a:latin typeface="Courier New" pitchFamily="49" charset="0"/>
              </a:rPr>
              <a:t>  videoBuffer[OFFSET(80,163)] = BLUE;</a:t>
            </a:r>
          </a:p>
          <a:p>
            <a:pPr eaLnBrk="1" hangingPunct="1">
              <a:buFontTx/>
              <a:buNone/>
            </a:pPr>
            <a:r>
              <a:rPr lang="en-US" sz="2000" b="1">
                <a:latin typeface="Courier New" pitchFamily="49" charset="0"/>
              </a:rPr>
              <a:t>  while(1) {}</a:t>
            </a:r>
          </a:p>
          <a:p>
            <a:pPr eaLnBrk="1" hangingPunct="1">
              <a:buFontTx/>
              <a:buNone/>
            </a:pPr>
            <a:r>
              <a:rPr lang="en-US" sz="2000" b="1">
                <a:latin typeface="Courier New" pitchFamily="49" charset="0"/>
              </a:rPr>
              <a:t>  return 0;</a:t>
            </a:r>
          </a:p>
          <a:p>
            <a:pPr eaLnBrk="1" hangingPunct="1">
              <a:buFontTx/>
              <a:buNone/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66048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235568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7598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ARM-7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/>
              <a:t>Large register file (31 registers/16 at a time)</a:t>
            </a:r>
          </a:p>
          <a:p>
            <a:pPr lvl="1" eaLnBrk="1" hangingPunct="1"/>
            <a:r>
              <a:rPr lang="en-US"/>
              <a:t>Link register</a:t>
            </a:r>
          </a:p>
          <a:p>
            <a:pPr lvl="1" eaLnBrk="1" hangingPunct="1"/>
            <a:r>
              <a:rPr lang="en-US"/>
              <a:t>Program Counter</a:t>
            </a:r>
          </a:p>
          <a:p>
            <a:pPr eaLnBrk="1" hangingPunct="1"/>
            <a:r>
              <a:rPr lang="en-US" sz="2800"/>
              <a:t>Load/store architecture</a:t>
            </a:r>
          </a:p>
          <a:p>
            <a:pPr eaLnBrk="1" hangingPunct="1"/>
            <a:r>
              <a:rPr lang="en-US" sz="2800"/>
              <a:t>Fixed length instructions</a:t>
            </a:r>
          </a:p>
          <a:p>
            <a:pPr eaLnBrk="1" hangingPunct="1"/>
            <a:r>
              <a:rPr lang="en-US" sz="2800"/>
              <a:t>6 Modes (User + 5 types of exceptions)</a:t>
            </a:r>
          </a:p>
          <a:p>
            <a:pPr eaLnBrk="1" hangingPunct="1"/>
            <a:r>
              <a:rPr lang="en-US" sz="2800"/>
              <a:t>Status register (Neg, Zero, Carry, Overflow)</a:t>
            </a:r>
          </a:p>
          <a:p>
            <a:pPr eaLnBrk="1" hangingPunct="1"/>
            <a:r>
              <a:rPr lang="en-US" sz="2800"/>
              <a:t>Two instruction sets!</a:t>
            </a:r>
          </a:p>
        </p:txBody>
      </p:sp>
    </p:spTree>
    <p:extLst>
      <p:ext uri="{BB962C8B-B14F-4D97-AF65-F5344CB8AC3E}">
        <p14:creationId xmlns:p14="http://schemas.microsoft.com/office/powerpoint/2010/main" val="198376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ARM 7 Processor Apps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512484" y="1385888"/>
            <a:ext cx="8614551" cy="4896777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sz="2000" dirty="0"/>
              <a:t>Audio processing in the SEGA Dreamcast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D-Link DSL-604+ Wireless ADSL Router[2]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iPod from Apple</a:t>
            </a:r>
          </a:p>
          <a:p>
            <a:pPr>
              <a:spcBef>
                <a:spcPts val="200"/>
              </a:spcBef>
            </a:pPr>
            <a:r>
              <a:rPr lang="en-US" sz="2000" dirty="0" err="1"/>
              <a:t>iriver</a:t>
            </a:r>
            <a:r>
              <a:rPr lang="en-US" sz="2000" dirty="0"/>
              <a:t> portable digital audio players (the H10 uses a chip with this processor)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Juice Box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Lego </a:t>
            </a:r>
            <a:r>
              <a:rPr lang="en-US" sz="2000" dirty="0" err="1"/>
              <a:t>Mindstorms</a:t>
            </a:r>
            <a:r>
              <a:rPr lang="en-US" sz="2000" dirty="0"/>
              <a:t> NXT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Most of Nokia's mobile phone range.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Nintendo DS (co-processor) and Game Boy Advance from Nintendo</a:t>
            </a:r>
          </a:p>
          <a:p>
            <a:pPr>
              <a:spcBef>
                <a:spcPts val="200"/>
              </a:spcBef>
            </a:pPr>
            <a:r>
              <a:rPr lang="en-US" sz="2000" dirty="0" err="1"/>
              <a:t>PocketStation</a:t>
            </a:r>
            <a:endParaRPr lang="en-US" sz="2000" dirty="0"/>
          </a:p>
          <a:p>
            <a:pPr>
              <a:spcBef>
                <a:spcPts val="200"/>
              </a:spcBef>
            </a:pPr>
            <a:r>
              <a:rPr lang="en-US" sz="2000" dirty="0"/>
              <a:t>Roomba 500 series from iRobot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Sirius Satellite Radio receivers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The main CPU in Stern Pinball S.A.M System games.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Many automobiles embed ARM7 cores.</a:t>
            </a:r>
          </a:p>
        </p:txBody>
      </p:sp>
    </p:spTree>
    <p:extLst>
      <p:ext uri="{BB962C8B-B14F-4D97-AF65-F5344CB8AC3E}">
        <p14:creationId xmlns:p14="http://schemas.microsoft.com/office/powerpoint/2010/main" val="335885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Memory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RAM</a:t>
            </a:r>
          </a:p>
          <a:p>
            <a:pPr lvl="1" eaLnBrk="1" hangingPunct="1"/>
            <a:r>
              <a:rPr lang="en-US"/>
              <a:t>Random Access Memory</a:t>
            </a:r>
          </a:p>
          <a:p>
            <a:pPr eaLnBrk="1" hangingPunct="1"/>
            <a:r>
              <a:rPr lang="en-US"/>
              <a:t>ROM</a:t>
            </a:r>
          </a:p>
          <a:p>
            <a:pPr lvl="1" eaLnBrk="1" hangingPunct="1"/>
            <a:r>
              <a:rPr lang="en-US"/>
              <a:t>Read Only Memory</a:t>
            </a:r>
          </a:p>
          <a:p>
            <a:pPr eaLnBrk="1" hangingPunct="1"/>
            <a:r>
              <a:rPr lang="en-US"/>
              <a:t>ROM is RAM but not all RAM is ROM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Volatile</a:t>
            </a:r>
          </a:p>
          <a:p>
            <a:pPr eaLnBrk="1" hangingPunct="1"/>
            <a:r>
              <a:rPr lang="en-US"/>
              <a:t>Persistent</a:t>
            </a:r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2465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11_Subroutines_Recursion" id="{41262786-454F-8F4F-95DF-4746177D304B}" vid="{34F057C2-C4D3-174B-B32E-0A94C89A0C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</Template>
  <TotalTime>3284</TotalTime>
  <Words>3652</Words>
  <Application>Microsoft Macintosh PowerPoint</Application>
  <PresentationFormat>Widescreen</PresentationFormat>
  <Paragraphs>926</Paragraphs>
  <Slides>65</Slides>
  <Notes>0</Notes>
  <HiddenSlides>33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5" baseType="lpstr">
      <vt:lpstr>Arial</vt:lpstr>
      <vt:lpstr>Bradley Hand</vt:lpstr>
      <vt:lpstr>Calibri</vt:lpstr>
      <vt:lpstr>Comic Sans MS</vt:lpstr>
      <vt:lpstr>Corbel</vt:lpstr>
      <vt:lpstr>Courier</vt:lpstr>
      <vt:lpstr>Courier New</vt:lpstr>
      <vt:lpstr>Symbol</vt:lpstr>
      <vt:lpstr>Wingdings</vt:lpstr>
      <vt:lpstr>Spectrum</vt:lpstr>
      <vt:lpstr>Introduction to GBA</vt:lpstr>
      <vt:lpstr>Outline</vt:lpstr>
      <vt:lpstr>Why GBA?</vt:lpstr>
      <vt:lpstr>Functional Diagram</vt:lpstr>
      <vt:lpstr>Functional Diagram</vt:lpstr>
      <vt:lpstr>Processor</vt:lpstr>
      <vt:lpstr>ARM-7</vt:lpstr>
      <vt:lpstr>ARM 7 Processor Apps</vt:lpstr>
      <vt:lpstr>Memory</vt:lpstr>
      <vt:lpstr>Recall</vt:lpstr>
      <vt:lpstr>System ROM</vt:lpstr>
      <vt:lpstr>WRAM</vt:lpstr>
      <vt:lpstr>Memory Tradeoff</vt:lpstr>
      <vt:lpstr>EXRAM</vt:lpstr>
      <vt:lpstr>Video&amp;Hardware</vt:lpstr>
      <vt:lpstr>Game Pak ROM</vt:lpstr>
      <vt:lpstr>Game Pak Flash</vt:lpstr>
      <vt:lpstr>Typical GBA Memory Map</vt:lpstr>
      <vt:lpstr>Question</vt:lpstr>
      <vt:lpstr>Input</vt:lpstr>
      <vt:lpstr>Input</vt:lpstr>
      <vt:lpstr>Output</vt:lpstr>
      <vt:lpstr>Output</vt:lpstr>
      <vt:lpstr>Other Goodies</vt:lpstr>
      <vt:lpstr>Programming</vt:lpstr>
      <vt:lpstr>Two Potential Problems w/Macros</vt:lpstr>
      <vt:lpstr>Light Up a Pixel</vt:lpstr>
      <vt:lpstr>Datatypes on the GBA</vt:lpstr>
      <vt:lpstr>Old Friends?</vt:lpstr>
      <vt:lpstr>REG_DISPCTL</vt:lpstr>
      <vt:lpstr>REG_DISPCTL</vt:lpstr>
      <vt:lpstr>Video Memory (in Mode 3)</vt:lpstr>
      <vt:lpstr>Video Memory</vt:lpstr>
      <vt:lpstr>Video Memory</vt:lpstr>
      <vt:lpstr>Video Memory</vt:lpstr>
      <vt:lpstr>Video Memory</vt:lpstr>
      <vt:lpstr>And What Does a Pixel Look Like?</vt:lpstr>
      <vt:lpstr>Question</vt:lpstr>
      <vt:lpstr>Question</vt:lpstr>
      <vt:lpstr>So How Do We Set That Pixel?</vt:lpstr>
      <vt:lpstr>How Might We Do This in LC-3 Assembly?</vt:lpstr>
      <vt:lpstr>What About ARM Assembly?</vt:lpstr>
      <vt:lpstr>Pointers</vt:lpstr>
      <vt:lpstr>Pointers</vt:lpstr>
      <vt:lpstr>Pointers</vt:lpstr>
      <vt:lpstr>C</vt:lpstr>
      <vt:lpstr>Nota Bene</vt:lpstr>
      <vt:lpstr>Let's Light Up a Pixel</vt:lpstr>
      <vt:lpstr>Let's Light Up a Pixel</vt:lpstr>
      <vt:lpstr>Let's Light Up a Pixel</vt:lpstr>
      <vt:lpstr>Let's Light Up a Pixel</vt:lpstr>
      <vt:lpstr>Let's Light Up a Pixel</vt:lpstr>
      <vt:lpstr>Let's Light Up a Pixel</vt:lpstr>
      <vt:lpstr>PowerPoint Presentation</vt:lpstr>
      <vt:lpstr>Can the fun ever stop?</vt:lpstr>
      <vt:lpstr>PowerPoint Presentation</vt:lpstr>
      <vt:lpstr>Put (almost) all this in a header file!</vt:lpstr>
      <vt:lpstr>Put all this in a header and a library file!</vt:lpstr>
      <vt:lpstr>PowerPoint Presentation</vt:lpstr>
      <vt:lpstr>Making Things Clear(er)</vt:lpstr>
      <vt:lpstr>PowerPoint Presentation</vt:lpstr>
      <vt:lpstr>REG_DISPCNT</vt:lpstr>
      <vt:lpstr>PowerPoint Presentation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GBA</dc:title>
  <dc:creator>Forsyth, Daniel H</dc:creator>
  <cp:lastModifiedBy>Forsyth, Daniel H</cp:lastModifiedBy>
  <cp:revision>30</cp:revision>
  <cp:lastPrinted>2021-02-01T02:30:58Z</cp:lastPrinted>
  <dcterms:created xsi:type="dcterms:W3CDTF">2021-03-05T00:13:59Z</dcterms:created>
  <dcterms:modified xsi:type="dcterms:W3CDTF">2022-06-30T13:12:59Z</dcterms:modified>
</cp:coreProperties>
</file>