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46"/>
  </p:notesMasterIdLst>
  <p:handoutMasterIdLst>
    <p:handoutMasterId r:id="rId47"/>
  </p:handoutMasterIdLst>
  <p:sldIdLst>
    <p:sldId id="256" r:id="rId2"/>
    <p:sldId id="355" r:id="rId3"/>
    <p:sldId id="356" r:id="rId4"/>
    <p:sldId id="349" r:id="rId5"/>
    <p:sldId id="365" r:id="rId6"/>
    <p:sldId id="366" r:id="rId7"/>
    <p:sldId id="367" r:id="rId8"/>
    <p:sldId id="345" r:id="rId9"/>
    <p:sldId id="346" r:id="rId10"/>
    <p:sldId id="347" r:id="rId11"/>
    <p:sldId id="358" r:id="rId12"/>
    <p:sldId id="359" r:id="rId13"/>
    <p:sldId id="368" r:id="rId14"/>
    <p:sldId id="350" r:id="rId15"/>
    <p:sldId id="352" r:id="rId16"/>
    <p:sldId id="353" r:id="rId17"/>
    <p:sldId id="364" r:id="rId18"/>
    <p:sldId id="369" r:id="rId19"/>
    <p:sldId id="351" r:id="rId20"/>
    <p:sldId id="354" r:id="rId21"/>
    <p:sldId id="327" r:id="rId22"/>
    <p:sldId id="328" r:id="rId23"/>
    <p:sldId id="329" r:id="rId24"/>
    <p:sldId id="330" r:id="rId25"/>
    <p:sldId id="343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70" r:id="rId37"/>
    <p:sldId id="341" r:id="rId38"/>
    <p:sldId id="342" r:id="rId39"/>
    <p:sldId id="325" r:id="rId40"/>
    <p:sldId id="371" r:id="rId41"/>
    <p:sldId id="372" r:id="rId42"/>
    <p:sldId id="360" r:id="rId43"/>
    <p:sldId id="362" r:id="rId44"/>
    <p:sldId id="363" r:id="rId45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EFF24"/>
    <a:srgbClr val="F3F8FA"/>
    <a:srgbClr val="F3F9FA"/>
    <a:srgbClr val="EAEAEA"/>
    <a:srgbClr val="FFCC66"/>
    <a:srgbClr val="FFFF99"/>
    <a:srgbClr val="CC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8557B-51BD-4E54-A87B-9E7D3C558195}" v="4" dt="2022-03-28T20:34:52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4535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52"/>
    </p:cViewPr>
  </p:sorterViewPr>
  <p:notesViewPr>
    <p:cSldViewPr snapToGrid="0" snapToObjects="1">
      <p:cViewPr varScale="1">
        <p:scale>
          <a:sx n="87" d="100"/>
          <a:sy n="87" d="100"/>
        </p:scale>
        <p:origin x="26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ee Venkat" userId="oIXcZed6xMyZSpmt+xpHJkgpAZFscUxygooa+Kb1rdw=" providerId="None" clId="Web-{4728557B-51BD-4E54-A87B-9E7D3C558195}"/>
    <pc:docChg chg="modSld">
      <pc:chgData name="Jayanee Venkat" userId="oIXcZed6xMyZSpmt+xpHJkgpAZFscUxygooa+Kb1rdw=" providerId="None" clId="Web-{4728557B-51BD-4E54-A87B-9E7D3C558195}" dt="2022-03-28T20:34:51.545" v="2" actId="20577"/>
      <pc:docMkLst>
        <pc:docMk/>
      </pc:docMkLst>
      <pc:sldChg chg="modSp">
        <pc:chgData name="Jayanee Venkat" userId="oIXcZed6xMyZSpmt+xpHJkgpAZFscUxygooa+Kb1rdw=" providerId="None" clId="Web-{4728557B-51BD-4E54-A87B-9E7D3C558195}" dt="2022-03-28T20:34:51.545" v="2" actId="20577"/>
        <pc:sldMkLst>
          <pc:docMk/>
          <pc:sldMk cId="604742817" sldId="368"/>
        </pc:sldMkLst>
        <pc:spChg chg="mod">
          <ac:chgData name="Jayanee Venkat" userId="oIXcZed6xMyZSpmt+xpHJkgpAZFscUxygooa+Kb1rdw=" providerId="None" clId="Web-{4728557B-51BD-4E54-A87B-9E7D3C558195}" dt="2022-03-28T20:34:51.545" v="2" actId="20577"/>
          <ac:spMkLst>
            <pc:docMk/>
            <pc:sldMk cId="604742817" sldId="368"/>
            <ac:spMk id="5" creationId="{2A32D50A-2F47-4541-B4C1-BDD35DA5C9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9EE7CCD-D0D6-204C-8B02-D9BB8AC2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9C89EED9-EC76-754E-9D39-874B182CEBC7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AB2A98D-D104-C64F-B71D-44C7D1FB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F42FA8-934E-3549-999E-94C7A406C516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7F3016-31AF-8847-9220-9775CCAF0CD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5565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56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572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F9FF91-C2EA-644C-B55B-FE8209FB0A9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5769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6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20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ECF3F-76F6-214B-8DF7-B569CED4496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9266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3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F19C44-A301-4244-A721-87D5444EB54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4131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131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97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387733-C463-944B-9C2B-EB756FF6FCF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4336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6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5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E3159-58DA-8948-9F92-6B99FD51104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4541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541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592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F492-9A8B-8142-AF47-CACEC56CD0B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4745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745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680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CBAA-CF0A-494B-A23D-C96314FDDE6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49506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950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39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27734C-F12F-6641-BB3E-2A0DADDAD9C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5155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155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22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5DB61-F2D2-FE46-8215-A5DE37D7FEA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5360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0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051465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lnSpcReduction="1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492885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74558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788" y="1211888"/>
            <a:ext cx="10338816" cy="28099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27091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37203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06BE5-E2F8-6F45-9805-B4A061553587}"/>
              </a:ext>
            </a:extLst>
          </p:cNvPr>
          <p:cNvSpPr/>
          <p:nvPr userDrawn="1"/>
        </p:nvSpPr>
        <p:spPr>
          <a:xfrm>
            <a:off x="379816" y="5435229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09503-1578-914F-845E-4A7237C87136}"/>
              </a:ext>
            </a:extLst>
          </p:cNvPr>
          <p:cNvGrpSpPr/>
          <p:nvPr userDrawn="1"/>
        </p:nvGrpSpPr>
        <p:grpSpPr>
          <a:xfrm>
            <a:off x="379816" y="6263390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3C79C4-5CC9-864E-A31F-14DB150F994E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078F31-0936-C84F-BA65-0292130CF5B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4F4686-E101-2F4C-AF5D-07FC995CC85F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DCCF06-735E-8B48-AF16-41865FD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16" y="5609837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36755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5074576"/>
            <a:ext cx="7782983" cy="1195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969563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540730"/>
            <a:ext cx="7538009" cy="63146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1465729"/>
            <a:ext cx="11432116" cy="468107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7EEA3-A373-D640-A765-42D4DB5F0D14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30B7CF-C06F-764D-894F-BB10FCFB5A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256374-B8A1-6F40-882D-1C6451096484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7FA2B4-76C7-5F47-A753-92E2A5ED1FA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E84DDE-DB6E-1542-A01B-FF055639893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79D9472-193C-1A45-8CDF-371F68BE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290121" y="2884387"/>
            <a:ext cx="5934615" cy="108024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7305" y="473076"/>
            <a:ext cx="888999" cy="5921375"/>
          </a:xfrm>
        </p:spPr>
        <p:txBody>
          <a:bodyPr vert="eaVert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4" y="457200"/>
            <a:ext cx="1003608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657906" y="3346269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24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4" y="1385888"/>
            <a:ext cx="10225088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/C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677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5836" y="1121186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39" y="3124200"/>
            <a:ext cx="8776366" cy="3429000"/>
          </a:xfr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721FB-420D-A64C-A743-66331CE37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5" y="630382"/>
            <a:ext cx="11432116" cy="50267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983D5-67C9-E642-8FAD-59ACC4152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1905000"/>
            <a:ext cx="8814905" cy="109366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1336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5108713"/>
            <a:ext cx="11432116" cy="11613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5108713"/>
            <a:ext cx="10363200" cy="756972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5090456"/>
            <a:ext cx="11432116" cy="117955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5090456"/>
            <a:ext cx="10363200" cy="772463"/>
          </a:xfrm>
          <a:noFill/>
        </p:spPr>
        <p:txBody>
          <a:bodyPr anchor="b" anchorCtr="0">
            <a:normAutofit/>
          </a:bodyPr>
          <a:lstStyle>
            <a:lvl1pPr algn="l"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601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635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93677-88CB-2E4A-BE4A-539BE352E039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DD81C-C82F-A84A-AC5A-8C75D3AB14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BF52C1-DEE2-1C43-8593-B59483682E6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2EC6AB-74F3-5649-B121-C7699956C009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A8CDCC-9CF1-3E4E-B320-1B1FB6A6057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F81BA4D-6B22-414E-9D15-4CAE0B92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E02E4-FBDF-7F4B-AEEF-08EEB6879FA7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3364A-3CFE-D24C-BD9E-97404A583E8C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EDE14-98AF-5A43-B3E3-1393A2677CBF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E7A567-BA84-DA41-A62E-D5B8AA239D0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320235-13DA-C841-BCB8-6F4BD5227F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0C1EB4D-A322-0A43-965D-D669A5F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6F86C-8C86-7044-A484-8677970C5FA6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32A1B6-A685-9F4A-BDC8-B96EC3364F6E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CE7C14-A632-AA49-ABC0-D2381D5036C6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381D9-8A1A-F143-8013-1292C8EBF1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9DDC16-5E7D-6D43-AA74-17447954AA3A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AF4D97C-3638-9E47-89E6-A58EE3F1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55" r:id="rId3"/>
    <p:sldLayoutId id="2147484354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  <p:sldLayoutId id="2147484353" r:id="rId17"/>
    <p:sldLayoutId id="214748435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GBA C Programming</a:t>
            </a:r>
          </a:p>
        </p:txBody>
      </p:sp>
    </p:spTree>
    <p:extLst>
      <p:ext uri="{BB962C8B-B14F-4D97-AF65-F5344CB8AC3E}">
        <p14:creationId xmlns:p14="http://schemas.microsoft.com/office/powerpoint/2010/main" val="20600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Drawing Times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60" r="-481"/>
          <a:stretch/>
        </p:blipFill>
        <p:spPr>
          <a:xfrm>
            <a:off x="5307013" y="1717143"/>
            <a:ext cx="5226050" cy="5105400"/>
          </a:xfrm>
        </p:spPr>
      </p:pic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801814" y="1852614"/>
            <a:ext cx="3373437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/>
              <a:t>A full screen refresh takes exactly 280896 cycles, divided by the clock speed gives a frame rate of 59.73. </a:t>
            </a:r>
          </a:p>
          <a:p>
            <a:pPr eaLnBrk="1" hangingPunct="1">
              <a:buFont typeface="Arial" charset="0"/>
              <a:buChar char="•"/>
            </a:pPr>
            <a:r>
              <a:rPr lang="en-US"/>
              <a:t>From the Draw/Blank periods given above you can see that there are 4 cycles per pixel, and 1232 cycles per scanline.</a:t>
            </a:r>
          </a:p>
        </p:txBody>
      </p:sp>
    </p:spTree>
    <p:extLst>
      <p:ext uri="{BB962C8B-B14F-4D97-AF65-F5344CB8AC3E}">
        <p14:creationId xmlns:p14="http://schemas.microsoft.com/office/powerpoint/2010/main" val="11220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creen Shot 2018-03-28 at 11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058864"/>
            <a:ext cx="265271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Screen Shot 2018-03-28 at 11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9" y="2370139"/>
            <a:ext cx="26368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0" descr="Screen Shot 2018-03-28 at 11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1" y="2914650"/>
            <a:ext cx="2652713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1" descr="Screen Shot 2018-03-28 at 11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4227514"/>
            <a:ext cx="263683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2" descr="Screen Shot 2018-03-28 at 11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6" y="4840289"/>
            <a:ext cx="265271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3" descr="Screen Shot 2018-03-28 at 11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6151564"/>
            <a:ext cx="2635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Group 18434"/>
          <p:cNvGrpSpPr>
            <a:grpSpLocks/>
          </p:cNvGrpSpPr>
          <p:nvPr/>
        </p:nvGrpSpPr>
        <p:grpSpPr bwMode="auto">
          <a:xfrm>
            <a:off x="4768850" y="1287463"/>
            <a:ext cx="4648846" cy="587950"/>
            <a:chOff x="3245140" y="1288199"/>
            <a:chExt cx="4648743" cy="587950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91E671C1-8544-E74C-8991-687A165CF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111" y="1288199"/>
              <a:ext cx="1072706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Controller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F21957F3-3006-2A41-9C31-A35FA36A3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686" y="1597761"/>
              <a:ext cx="579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C05C04E5-4357-F740-8B4C-69F471A0A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181" y="1291374"/>
              <a:ext cx="85470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Display</a:t>
              </a: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2C4FEA34-843C-8849-A38D-24E124D00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4044" y="1597761"/>
              <a:ext cx="5810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F06E2CCD-0EFD-9743-9528-5AAEF5FA4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140" y="1440599"/>
              <a:ext cx="1221782" cy="338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i="1" dirty="0" err="1">
                  <a:solidFill>
                    <a:srgbClr val="000000"/>
                  </a:solidFill>
                  <a:ea typeface="+mn-ea"/>
                  <a:cs typeface="+mn-cs"/>
                </a:rPr>
                <a:t>videoBuffer</a:t>
              </a:r>
              <a:endParaRPr lang="en-US" i="1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776788" y="3095625"/>
            <a:ext cx="4648846" cy="587950"/>
            <a:chOff x="3245140" y="1288199"/>
            <a:chExt cx="4648743" cy="587950"/>
          </a:xfrm>
        </p:grpSpPr>
        <p:sp>
          <p:nvSpPr>
            <p:cNvPr id="37" name="Text Box 10">
              <a:extLst>
                <a:ext uri="{FF2B5EF4-FFF2-40B4-BE49-F238E27FC236}">
                  <a16:creationId xmlns:a16="http://schemas.microsoft.com/office/drawing/2014/main" id="{10358F67-7374-5847-9E60-80AE4DE35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110" y="1288199"/>
              <a:ext cx="1072706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Controller</a:t>
              </a: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DDE9FBA1-8165-1247-9BBD-8F1259CD5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686" y="1597762"/>
              <a:ext cx="579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E5489914-27B7-1D4E-B7B3-AE522ADE4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181" y="1291374"/>
              <a:ext cx="85470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Display</a:t>
              </a: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5AF9AA4A-3B4B-7241-A9E7-D30718E5F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4044" y="1597762"/>
              <a:ext cx="5810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4D868D18-ECC9-1F49-9F80-11F077555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140" y="1440599"/>
              <a:ext cx="1221782" cy="338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i="1" dirty="0" err="1">
                  <a:solidFill>
                    <a:srgbClr val="000000"/>
                  </a:solidFill>
                  <a:ea typeface="+mn-ea"/>
                  <a:cs typeface="+mn-cs"/>
                </a:rPr>
                <a:t>videoBuffer</a:t>
              </a:r>
              <a:endParaRPr lang="en-US" i="1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4768850" y="5016500"/>
            <a:ext cx="4648846" cy="587950"/>
            <a:chOff x="3245140" y="1288199"/>
            <a:chExt cx="4648743" cy="587950"/>
          </a:xfrm>
        </p:grpSpPr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BCD86408-9FC2-2D41-B6DE-7259DEADF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111" y="1288199"/>
              <a:ext cx="1072706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Controller</a:t>
              </a:r>
            </a:p>
          </p:txBody>
        </p:sp>
        <p:sp>
          <p:nvSpPr>
            <p:cNvPr id="44" name="Line 20">
              <a:extLst>
                <a:ext uri="{FF2B5EF4-FFF2-40B4-BE49-F238E27FC236}">
                  <a16:creationId xmlns:a16="http://schemas.microsoft.com/office/drawing/2014/main" id="{0B624C2F-37E8-D74D-B7E5-B683A0664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686" y="1597762"/>
              <a:ext cx="579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5" name="Text Box 10">
              <a:extLst>
                <a:ext uri="{FF2B5EF4-FFF2-40B4-BE49-F238E27FC236}">
                  <a16:creationId xmlns:a16="http://schemas.microsoft.com/office/drawing/2014/main" id="{58BA6D59-6ACA-D843-836F-6FF5FCEC0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181" y="1291374"/>
              <a:ext cx="85470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Display</a:t>
              </a:r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C8E5AA94-7973-7E41-9578-16057A411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4044" y="1597762"/>
              <a:ext cx="5810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7" name="Text Box 10">
              <a:extLst>
                <a:ext uri="{FF2B5EF4-FFF2-40B4-BE49-F238E27FC236}">
                  <a16:creationId xmlns:a16="http://schemas.microsoft.com/office/drawing/2014/main" id="{DB00836C-12A0-B84F-96A8-4FAE1BC73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140" y="1440599"/>
              <a:ext cx="1221782" cy="338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i="1" dirty="0" err="1">
                  <a:solidFill>
                    <a:srgbClr val="000000"/>
                  </a:solidFill>
                  <a:ea typeface="+mn-ea"/>
                  <a:cs typeface="+mn-cs"/>
                </a:rPr>
                <a:t>videoBuffer</a:t>
              </a:r>
              <a:endParaRPr lang="en-US" i="1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18442" name="Group 18441"/>
          <p:cNvGrpSpPr>
            <a:grpSpLocks/>
          </p:cNvGrpSpPr>
          <p:nvPr/>
        </p:nvGrpSpPr>
        <p:grpSpPr bwMode="auto">
          <a:xfrm>
            <a:off x="4629150" y="2414589"/>
            <a:ext cx="5660744" cy="434975"/>
            <a:chOff x="3263705" y="4340252"/>
            <a:chExt cx="5660843" cy="434025"/>
          </a:xfrm>
        </p:grpSpPr>
        <p:sp>
          <p:nvSpPr>
            <p:cNvPr id="13329" name="TextBox 30"/>
            <p:cNvSpPr txBox="1">
              <a:spLocks noChangeArrowheads="1"/>
            </p:cNvSpPr>
            <p:nvPr/>
          </p:nvSpPr>
          <p:spPr bwMode="auto">
            <a:xfrm>
              <a:off x="3665644" y="4372598"/>
              <a:ext cx="5258904" cy="3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/>
                <a:t>during vblank</a:t>
              </a:r>
              <a:r>
                <a:rPr lang="en-US" sz="1800"/>
                <a:t>: make changes to the videoBuffer </a:t>
              </a:r>
            </a:p>
          </p:txBody>
        </p:sp>
        <p:grpSp>
          <p:nvGrpSpPr>
            <p:cNvPr id="13330" name="Group 18439"/>
            <p:cNvGrpSpPr>
              <a:grpSpLocks/>
            </p:cNvGrpSpPr>
            <p:nvPr/>
          </p:nvGrpSpPr>
          <p:grpSpPr bwMode="auto">
            <a:xfrm>
              <a:off x="3263705" y="4340252"/>
              <a:ext cx="450166" cy="434025"/>
              <a:chOff x="7861830" y="4034827"/>
              <a:chExt cx="450166" cy="434025"/>
            </a:xfrm>
          </p:grpSpPr>
          <p:sp>
            <p:nvSpPr>
              <p:cNvPr id="18437" name="16-Point Star 18436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58" cy="434025"/>
              </a:xfrm>
              <a:prstGeom prst="star16">
                <a:avLst>
                  <a:gd name="adj" fmla="val 3750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32" name="TextBox 18437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 dirty="0"/>
                  <a:t>1</a:t>
                </a:r>
              </a:p>
            </p:txBody>
          </p:sp>
        </p:grpSp>
      </p:grpSp>
      <p:grpSp>
        <p:nvGrpSpPr>
          <p:cNvPr id="18441" name="Group 18440"/>
          <p:cNvGrpSpPr>
            <a:grpSpLocks/>
          </p:cNvGrpSpPr>
          <p:nvPr/>
        </p:nvGrpSpPr>
        <p:grpSpPr bwMode="auto">
          <a:xfrm>
            <a:off x="4625976" y="3668714"/>
            <a:ext cx="5662613" cy="434975"/>
            <a:chOff x="3034602" y="2031245"/>
            <a:chExt cx="5662478" cy="434025"/>
          </a:xfrm>
        </p:grpSpPr>
        <p:sp>
          <p:nvSpPr>
            <p:cNvPr id="13325" name="TextBox 48"/>
            <p:cNvSpPr txBox="1">
              <a:spLocks noChangeArrowheads="1"/>
            </p:cNvSpPr>
            <p:nvPr/>
          </p:nvSpPr>
          <p:spPr bwMode="auto">
            <a:xfrm>
              <a:off x="3432185" y="2063591"/>
              <a:ext cx="52648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/>
                <a:t>during </a:t>
              </a:r>
              <a:r>
                <a:rPr lang="en-US" sz="1800" b="1" dirty="0" err="1"/>
                <a:t>vdraw</a:t>
              </a:r>
              <a:r>
                <a:rPr lang="en-US" sz="1800" dirty="0"/>
                <a:t>: perform other useful computations</a:t>
              </a:r>
            </a:p>
          </p:txBody>
        </p:sp>
        <p:grpSp>
          <p:nvGrpSpPr>
            <p:cNvPr id="13326" name="Group 54"/>
            <p:cNvGrpSpPr>
              <a:grpSpLocks/>
            </p:cNvGrpSpPr>
            <p:nvPr/>
          </p:nvGrpSpPr>
          <p:grpSpPr bwMode="auto">
            <a:xfrm>
              <a:off x="3034602" y="2031245"/>
              <a:ext cx="450166" cy="434025"/>
              <a:chOff x="7861830" y="4034827"/>
              <a:chExt cx="450166" cy="434025"/>
            </a:xfrm>
          </p:grpSpPr>
          <p:sp>
            <p:nvSpPr>
              <p:cNvPr id="56" name="16-Point Star 55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39" cy="434025"/>
              </a:xfrm>
              <a:prstGeom prst="star16">
                <a:avLst>
                  <a:gd name="adj" fmla="val 3750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28" name="TextBox 56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 dirty="0"/>
                  <a:t>2</a:t>
                </a:r>
              </a:p>
            </p:txBody>
          </p:sp>
        </p:grp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612216" y="4277256"/>
            <a:ext cx="5660744" cy="434975"/>
            <a:chOff x="3263705" y="4340252"/>
            <a:chExt cx="5660843" cy="434025"/>
          </a:xfrm>
        </p:grpSpPr>
        <p:sp>
          <p:nvSpPr>
            <p:cNvPr id="49" name="TextBox 30"/>
            <p:cNvSpPr txBox="1">
              <a:spLocks noChangeArrowheads="1"/>
            </p:cNvSpPr>
            <p:nvPr/>
          </p:nvSpPr>
          <p:spPr bwMode="auto">
            <a:xfrm>
              <a:off x="3665644" y="4372598"/>
              <a:ext cx="5258904" cy="3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/>
                <a:t>during </a:t>
              </a:r>
              <a:r>
                <a:rPr lang="en-US" sz="1800" b="1" dirty="0" err="1"/>
                <a:t>vblank</a:t>
              </a:r>
              <a:r>
                <a:rPr lang="en-US" sz="1800" dirty="0"/>
                <a:t>: make changes to the </a:t>
              </a:r>
              <a:r>
                <a:rPr lang="en-US" sz="1800" dirty="0" err="1"/>
                <a:t>videoBuffer</a:t>
              </a:r>
              <a:r>
                <a:rPr lang="en-US" sz="1800" dirty="0"/>
                <a:t> </a:t>
              </a:r>
            </a:p>
          </p:txBody>
        </p:sp>
        <p:grpSp>
          <p:nvGrpSpPr>
            <p:cNvPr id="50" name="Group 18439"/>
            <p:cNvGrpSpPr>
              <a:grpSpLocks/>
            </p:cNvGrpSpPr>
            <p:nvPr/>
          </p:nvGrpSpPr>
          <p:grpSpPr bwMode="auto">
            <a:xfrm>
              <a:off x="3263705" y="4340252"/>
              <a:ext cx="450166" cy="434025"/>
              <a:chOff x="7861830" y="4034827"/>
              <a:chExt cx="450166" cy="434025"/>
            </a:xfrm>
          </p:grpSpPr>
          <p:sp>
            <p:nvSpPr>
              <p:cNvPr id="51" name="16-Point Star 50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58" cy="434025"/>
              </a:xfrm>
              <a:prstGeom prst="star16">
                <a:avLst>
                  <a:gd name="adj" fmla="val 3750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TextBox 18437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 dirty="0"/>
                  <a:t>1</a:t>
                </a:r>
              </a:p>
            </p:txBody>
          </p:sp>
        </p:grp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4713816" y="6207656"/>
            <a:ext cx="5660744" cy="434975"/>
            <a:chOff x="3263705" y="4340252"/>
            <a:chExt cx="5660843" cy="434025"/>
          </a:xfrm>
        </p:grpSpPr>
        <p:sp>
          <p:nvSpPr>
            <p:cNvPr id="54" name="TextBox 30"/>
            <p:cNvSpPr txBox="1">
              <a:spLocks noChangeArrowheads="1"/>
            </p:cNvSpPr>
            <p:nvPr/>
          </p:nvSpPr>
          <p:spPr bwMode="auto">
            <a:xfrm>
              <a:off x="3665644" y="4372598"/>
              <a:ext cx="5258904" cy="3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/>
                <a:t>during </a:t>
              </a:r>
              <a:r>
                <a:rPr lang="en-US" sz="1800" b="1" dirty="0" err="1"/>
                <a:t>vblank</a:t>
              </a:r>
              <a:r>
                <a:rPr lang="en-US" sz="1800" dirty="0"/>
                <a:t>: make changes to the </a:t>
              </a:r>
              <a:r>
                <a:rPr lang="en-US" sz="1800" dirty="0" err="1"/>
                <a:t>videoBuffer</a:t>
              </a:r>
              <a:r>
                <a:rPr lang="en-US" sz="1800" dirty="0"/>
                <a:t> </a:t>
              </a:r>
            </a:p>
          </p:txBody>
        </p:sp>
        <p:grpSp>
          <p:nvGrpSpPr>
            <p:cNvPr id="55" name="Group 18439"/>
            <p:cNvGrpSpPr>
              <a:grpSpLocks/>
            </p:cNvGrpSpPr>
            <p:nvPr/>
          </p:nvGrpSpPr>
          <p:grpSpPr bwMode="auto">
            <a:xfrm>
              <a:off x="3263705" y="4340252"/>
              <a:ext cx="450166" cy="434025"/>
              <a:chOff x="7861830" y="4034827"/>
              <a:chExt cx="450166" cy="434025"/>
            </a:xfrm>
          </p:grpSpPr>
          <p:sp>
            <p:nvSpPr>
              <p:cNvPr id="57" name="16-Point Star 56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58" cy="434025"/>
              </a:xfrm>
              <a:prstGeom prst="star16">
                <a:avLst>
                  <a:gd name="adj" fmla="val 3750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8" name="TextBox 18437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 dirty="0"/>
                  <a:t>1</a:t>
                </a:r>
              </a:p>
            </p:txBody>
          </p:sp>
        </p:grp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4676776" y="5531380"/>
            <a:ext cx="5662613" cy="434975"/>
            <a:chOff x="3034602" y="2031245"/>
            <a:chExt cx="5662478" cy="434025"/>
          </a:xfrm>
        </p:grpSpPr>
        <p:sp>
          <p:nvSpPr>
            <p:cNvPr id="60" name="TextBox 48"/>
            <p:cNvSpPr txBox="1">
              <a:spLocks noChangeArrowheads="1"/>
            </p:cNvSpPr>
            <p:nvPr/>
          </p:nvSpPr>
          <p:spPr bwMode="auto">
            <a:xfrm>
              <a:off x="3432185" y="2063591"/>
              <a:ext cx="52648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/>
                <a:t>during </a:t>
              </a:r>
              <a:r>
                <a:rPr lang="en-US" sz="1800" b="1" dirty="0" err="1"/>
                <a:t>vdraw</a:t>
              </a:r>
              <a:r>
                <a:rPr lang="en-US" sz="1800" dirty="0"/>
                <a:t>: perform other useful computations</a:t>
              </a:r>
            </a:p>
          </p:txBody>
        </p:sp>
        <p:grpSp>
          <p:nvGrpSpPr>
            <p:cNvPr id="61" name="Group 54"/>
            <p:cNvGrpSpPr>
              <a:grpSpLocks/>
            </p:cNvGrpSpPr>
            <p:nvPr/>
          </p:nvGrpSpPr>
          <p:grpSpPr bwMode="auto">
            <a:xfrm>
              <a:off x="3034602" y="2031245"/>
              <a:ext cx="450166" cy="434025"/>
              <a:chOff x="7861830" y="4034827"/>
              <a:chExt cx="450166" cy="434025"/>
            </a:xfrm>
          </p:grpSpPr>
          <p:sp>
            <p:nvSpPr>
              <p:cNvPr id="62" name="16-Point Star 61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39" cy="434025"/>
              </a:xfrm>
              <a:prstGeom prst="star16">
                <a:avLst>
                  <a:gd name="adj" fmla="val 3750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" name="TextBox 56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 dirty="0"/>
                  <a:t>2</a:t>
                </a:r>
              </a:p>
            </p:txBody>
          </p:sp>
        </p:grp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4625977" y="1822979"/>
            <a:ext cx="5662613" cy="434975"/>
            <a:chOff x="3034602" y="2031245"/>
            <a:chExt cx="5662478" cy="434025"/>
          </a:xfrm>
        </p:grpSpPr>
        <p:sp>
          <p:nvSpPr>
            <p:cNvPr id="65" name="TextBox 48"/>
            <p:cNvSpPr txBox="1">
              <a:spLocks noChangeArrowheads="1"/>
            </p:cNvSpPr>
            <p:nvPr/>
          </p:nvSpPr>
          <p:spPr bwMode="auto">
            <a:xfrm>
              <a:off x="3432185" y="2063591"/>
              <a:ext cx="52648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/>
                <a:t>during </a:t>
              </a:r>
              <a:r>
                <a:rPr lang="en-US" sz="1800" b="1" dirty="0" err="1"/>
                <a:t>vdraw</a:t>
              </a:r>
              <a:r>
                <a:rPr lang="en-US" sz="1800" dirty="0"/>
                <a:t>: perform other useful computations</a:t>
              </a:r>
            </a:p>
          </p:txBody>
        </p:sp>
        <p:grpSp>
          <p:nvGrpSpPr>
            <p:cNvPr id="66" name="Group 54"/>
            <p:cNvGrpSpPr>
              <a:grpSpLocks/>
            </p:cNvGrpSpPr>
            <p:nvPr/>
          </p:nvGrpSpPr>
          <p:grpSpPr bwMode="auto">
            <a:xfrm>
              <a:off x="3034602" y="2031245"/>
              <a:ext cx="450166" cy="434025"/>
              <a:chOff x="7861830" y="4034827"/>
              <a:chExt cx="450166" cy="434025"/>
            </a:xfrm>
          </p:grpSpPr>
          <p:sp>
            <p:nvSpPr>
              <p:cNvPr id="67" name="16-Point Star 66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39" cy="434025"/>
              </a:xfrm>
              <a:prstGeom prst="star16">
                <a:avLst>
                  <a:gd name="adj" fmla="val 3750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TextBox 56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 dirty="0"/>
                  <a:t>2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524001" y="2760134"/>
            <a:ext cx="461665" cy="20313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Time -&gt;</a:t>
            </a:r>
          </a:p>
        </p:txBody>
      </p:sp>
    </p:spTree>
    <p:extLst>
      <p:ext uri="{BB962C8B-B14F-4D97-AF65-F5344CB8AC3E}">
        <p14:creationId xmlns:p14="http://schemas.microsoft.com/office/powerpoint/2010/main" val="268662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17689" y="3960813"/>
            <a:ext cx="5089525" cy="149066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1981200" y="146050"/>
            <a:ext cx="8229600" cy="769938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Processing Pipeline</a:t>
            </a:r>
          </a:p>
        </p:txBody>
      </p:sp>
      <p:pic>
        <p:nvPicPr>
          <p:cNvPr id="14339" name="Picture 2" descr="Screen Shot 2018-03-28 at 11.29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093789"/>
            <a:ext cx="265271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 descr="Screen Shot 2018-03-28 at 11.29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9" y="2405064"/>
            <a:ext cx="26368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Group 18434"/>
          <p:cNvGrpSpPr>
            <a:grpSpLocks/>
          </p:cNvGrpSpPr>
          <p:nvPr/>
        </p:nvGrpSpPr>
        <p:grpSpPr bwMode="auto">
          <a:xfrm>
            <a:off x="4768850" y="1219200"/>
            <a:ext cx="4648846" cy="587950"/>
            <a:chOff x="3245140" y="1288199"/>
            <a:chExt cx="4648743" cy="587950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91E671C1-8544-E74C-8991-687A165CF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111" y="1288199"/>
              <a:ext cx="1072706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Controller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F21957F3-3006-2A41-9C31-A35FA36A3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686" y="1597762"/>
              <a:ext cx="579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C05C04E5-4357-F740-8B4C-69F471A0A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181" y="1291374"/>
              <a:ext cx="85470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Display</a:t>
              </a: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2C4FEA34-843C-8849-A38D-24E124D00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4044" y="1597762"/>
              <a:ext cx="5810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F06E2CCD-0EFD-9743-9528-5AAEF5FA4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140" y="1440599"/>
              <a:ext cx="1221782" cy="338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i="1" dirty="0" err="1">
                  <a:solidFill>
                    <a:srgbClr val="000000"/>
                  </a:solidFill>
                  <a:ea typeface="+mn-ea"/>
                  <a:cs typeface="+mn-cs"/>
                </a:rPr>
                <a:t>videoBuffer</a:t>
              </a:r>
              <a:endParaRPr lang="en-US" i="1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  <p:sp>
        <p:nvSpPr>
          <p:cNvPr id="43" name="Text Box 10">
            <a:extLst>
              <a:ext uri="{FF2B5EF4-FFF2-40B4-BE49-F238E27FC236}">
                <a16:creationId xmlns:a16="http://schemas.microsoft.com/office/drawing/2014/main" id="{BCD86408-9FC2-2D41-B6DE-7259DEAD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240214"/>
            <a:ext cx="107273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Video</a:t>
            </a:r>
          </a:p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Controller</a:t>
            </a:r>
          </a:p>
        </p:txBody>
      </p:sp>
      <p:sp>
        <p:nvSpPr>
          <p:cNvPr id="44" name="Line 20">
            <a:extLst>
              <a:ext uri="{FF2B5EF4-FFF2-40B4-BE49-F238E27FC236}">
                <a16:creationId xmlns:a16="http://schemas.microsoft.com/office/drawing/2014/main" id="{0B624C2F-37E8-D74D-B7E5-B683A0664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4" y="4549775"/>
            <a:ext cx="579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58BA6D59-6ACA-D843-836F-6FF5FCEC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4" y="4243389"/>
            <a:ext cx="854721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Video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Display</a:t>
            </a:r>
          </a:p>
        </p:txBody>
      </p:sp>
      <p:sp>
        <p:nvSpPr>
          <p:cNvPr id="46" name="Line 20">
            <a:extLst>
              <a:ext uri="{FF2B5EF4-FFF2-40B4-BE49-F238E27FC236}">
                <a16:creationId xmlns:a16="http://schemas.microsoft.com/office/drawing/2014/main" id="{C8E5AA94-7973-7E41-9578-16057A411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9964" y="4549775"/>
            <a:ext cx="58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DB00836C-12A0-B84F-96A8-4FAE1BC7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989" y="4392613"/>
            <a:ext cx="1221809" cy="3385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000000"/>
                </a:solidFill>
                <a:ea typeface="+mn-ea"/>
                <a:cs typeface="+mn-cs"/>
              </a:rPr>
              <a:t>videoBuffer</a:t>
            </a:r>
            <a:endParaRPr lang="en-US" i="1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grpSp>
        <p:nvGrpSpPr>
          <p:cNvPr id="18442" name="Group 18441"/>
          <p:cNvGrpSpPr>
            <a:grpSpLocks/>
          </p:cNvGrpSpPr>
          <p:nvPr/>
        </p:nvGrpSpPr>
        <p:grpSpPr bwMode="auto">
          <a:xfrm>
            <a:off x="4629150" y="2449514"/>
            <a:ext cx="5660744" cy="434975"/>
            <a:chOff x="3263705" y="4340252"/>
            <a:chExt cx="5660843" cy="434025"/>
          </a:xfrm>
        </p:grpSpPr>
        <p:sp>
          <p:nvSpPr>
            <p:cNvPr id="14372" name="TextBox 30"/>
            <p:cNvSpPr txBox="1">
              <a:spLocks noChangeArrowheads="1"/>
            </p:cNvSpPr>
            <p:nvPr/>
          </p:nvSpPr>
          <p:spPr bwMode="auto">
            <a:xfrm>
              <a:off x="3665644" y="4372598"/>
              <a:ext cx="5258904" cy="3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/>
                <a:t>during vblank</a:t>
              </a:r>
              <a:r>
                <a:rPr lang="en-US" sz="1800"/>
                <a:t>: make changes to the videoBuffer </a:t>
              </a:r>
            </a:p>
          </p:txBody>
        </p:sp>
        <p:grpSp>
          <p:nvGrpSpPr>
            <p:cNvPr id="14373" name="Group 18439"/>
            <p:cNvGrpSpPr>
              <a:grpSpLocks/>
            </p:cNvGrpSpPr>
            <p:nvPr/>
          </p:nvGrpSpPr>
          <p:grpSpPr bwMode="auto">
            <a:xfrm>
              <a:off x="3263705" y="4340252"/>
              <a:ext cx="450166" cy="434025"/>
              <a:chOff x="7861830" y="4034827"/>
              <a:chExt cx="450166" cy="434025"/>
            </a:xfrm>
          </p:grpSpPr>
          <p:sp>
            <p:nvSpPr>
              <p:cNvPr id="18437" name="16-Point Star 18436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58" cy="434025"/>
              </a:xfrm>
              <a:prstGeom prst="star16">
                <a:avLst>
                  <a:gd name="adj" fmla="val 3750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75" name="TextBox 18437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/>
                  <a:t>1</a:t>
                </a:r>
              </a:p>
            </p:txBody>
          </p:sp>
        </p:grpSp>
      </p:grpSp>
      <p:grpSp>
        <p:nvGrpSpPr>
          <p:cNvPr id="18441" name="Group 18440"/>
          <p:cNvGrpSpPr>
            <a:grpSpLocks/>
          </p:cNvGrpSpPr>
          <p:nvPr/>
        </p:nvGrpSpPr>
        <p:grpSpPr bwMode="auto">
          <a:xfrm>
            <a:off x="4629151" y="1798639"/>
            <a:ext cx="5662613" cy="434975"/>
            <a:chOff x="3034602" y="2031245"/>
            <a:chExt cx="5662478" cy="434025"/>
          </a:xfrm>
        </p:grpSpPr>
        <p:sp>
          <p:nvSpPr>
            <p:cNvPr id="14368" name="TextBox 48"/>
            <p:cNvSpPr txBox="1">
              <a:spLocks noChangeArrowheads="1"/>
            </p:cNvSpPr>
            <p:nvPr/>
          </p:nvSpPr>
          <p:spPr bwMode="auto">
            <a:xfrm>
              <a:off x="3432185" y="2063591"/>
              <a:ext cx="52648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/>
                <a:t>during vdraw</a:t>
              </a:r>
              <a:r>
                <a:rPr lang="en-US" sz="1800"/>
                <a:t>: perform other useful computations</a:t>
              </a:r>
            </a:p>
          </p:txBody>
        </p:sp>
        <p:grpSp>
          <p:nvGrpSpPr>
            <p:cNvPr id="14369" name="Group 54"/>
            <p:cNvGrpSpPr>
              <a:grpSpLocks/>
            </p:cNvGrpSpPr>
            <p:nvPr/>
          </p:nvGrpSpPr>
          <p:grpSpPr bwMode="auto">
            <a:xfrm>
              <a:off x="3034602" y="2031245"/>
              <a:ext cx="450166" cy="434025"/>
              <a:chOff x="7861830" y="4034827"/>
              <a:chExt cx="450166" cy="434025"/>
            </a:xfrm>
          </p:grpSpPr>
          <p:sp>
            <p:nvSpPr>
              <p:cNvPr id="56" name="16-Point Star 55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39" cy="434025"/>
              </a:xfrm>
              <a:prstGeom prst="star16">
                <a:avLst>
                  <a:gd name="adj" fmla="val 3750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71" name="TextBox 56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/>
                  <a:t>2</a:t>
                </a:r>
              </a:p>
            </p:txBody>
          </p:sp>
        </p:grpSp>
      </p:grpSp>
      <p:sp>
        <p:nvSpPr>
          <p:cNvPr id="48" name="Text Box 10">
            <a:extLst>
              <a:ext uri="{FF2B5EF4-FFF2-40B4-BE49-F238E27FC236}">
                <a16:creationId xmlns:a16="http://schemas.microsoft.com/office/drawing/2014/main" id="{813BF6BE-D49D-8C48-BFB9-C1C7E388F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4267200"/>
            <a:ext cx="1928812" cy="58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balls[], </a:t>
            </a:r>
            <a:r>
              <a:rPr lang="en-US" dirty="0" err="1">
                <a:solidFill>
                  <a:srgbClr val="000000"/>
                </a:solidFill>
                <a:ea typeface="+mn-ea"/>
                <a:cs typeface="+mn-cs"/>
              </a:rPr>
              <a:t>oldballs</a:t>
            </a: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[] and other data</a:t>
            </a: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D24C356B-F5D2-C940-9796-DD7C51F7E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2564" y="4549775"/>
            <a:ext cx="1341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4351" name="TextBox 50"/>
          <p:cNvSpPr txBox="1">
            <a:spLocks noChangeArrowheads="1"/>
          </p:cNvSpPr>
          <p:nvPr/>
        </p:nvSpPr>
        <p:spPr bwMode="auto">
          <a:xfrm>
            <a:off x="4087814" y="5254625"/>
            <a:ext cx="10683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i="1"/>
              <a:t>Memory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048125" y="3402014"/>
            <a:ext cx="6235318" cy="1114227"/>
            <a:chOff x="2523530" y="3401903"/>
            <a:chExt cx="6235197" cy="11148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9532BA-CC53-394F-8009-95BF58C8E26B}"/>
                </a:ext>
              </a:extLst>
            </p:cNvPr>
            <p:cNvSpPr txBox="1"/>
            <p:nvPr/>
          </p:nvSpPr>
          <p:spPr>
            <a:xfrm>
              <a:off x="2523530" y="4208784"/>
              <a:ext cx="1004358" cy="3079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 err="1">
                  <a:solidFill>
                    <a:srgbClr val="0070C0"/>
                  </a:solidFill>
                  <a:latin typeface="+mn-lt"/>
                  <a:ea typeface="ＭＳ Ｐゴシック" panose="020B0600070205080204" pitchFamily="34" charset="-128"/>
                  <a:cs typeface="+mn-cs"/>
                </a:rPr>
                <a:t>drawRect</a:t>
              </a:r>
              <a:r>
                <a:rPr lang="en-US" sz="1400" b="1" i="1" dirty="0">
                  <a:solidFill>
                    <a:srgbClr val="0070C0"/>
                  </a:solidFill>
                  <a:latin typeface="+mn-lt"/>
                  <a:ea typeface="ＭＳ Ｐゴシック" panose="020B0600070205080204" pitchFamily="34" charset="-128"/>
                  <a:cs typeface="+mn-cs"/>
                </a:rPr>
                <a:t>()</a:t>
              </a:r>
            </a:p>
          </p:txBody>
        </p:sp>
        <p:grpSp>
          <p:nvGrpSpPr>
            <p:cNvPr id="14362" name="Group 51"/>
            <p:cNvGrpSpPr>
              <a:grpSpLocks/>
            </p:cNvGrpSpPr>
            <p:nvPr/>
          </p:nvGrpSpPr>
          <p:grpSpPr bwMode="auto">
            <a:xfrm>
              <a:off x="3098085" y="3401903"/>
              <a:ext cx="5660642" cy="434975"/>
              <a:chOff x="3263705" y="4340252"/>
              <a:chExt cx="5660741" cy="434025"/>
            </a:xfrm>
          </p:grpSpPr>
          <p:sp>
            <p:nvSpPr>
              <p:cNvPr id="14364" name="TextBox 30"/>
              <p:cNvSpPr txBox="1">
                <a:spLocks noChangeArrowheads="1"/>
              </p:cNvSpPr>
              <p:nvPr/>
            </p:nvSpPr>
            <p:spPr bwMode="auto">
              <a:xfrm>
                <a:off x="3665644" y="4372598"/>
                <a:ext cx="5258802" cy="368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/>
                  <a:t>during vblank</a:t>
                </a:r>
                <a:r>
                  <a:rPr lang="en-US" sz="1800"/>
                  <a:t>: make changes to the videoBuffer </a:t>
                </a:r>
              </a:p>
            </p:txBody>
          </p:sp>
          <p:grpSp>
            <p:nvGrpSpPr>
              <p:cNvPr id="14365" name="Group 18439"/>
              <p:cNvGrpSpPr>
                <a:grpSpLocks/>
              </p:cNvGrpSpPr>
              <p:nvPr/>
            </p:nvGrpSpPr>
            <p:grpSpPr bwMode="auto">
              <a:xfrm>
                <a:off x="3263705" y="4340252"/>
                <a:ext cx="450166" cy="434025"/>
                <a:chOff x="7861830" y="4034827"/>
                <a:chExt cx="450166" cy="434025"/>
              </a:xfrm>
            </p:grpSpPr>
            <p:sp>
              <p:nvSpPr>
                <p:cNvPr id="55" name="16-Point Star 54"/>
                <p:cNvSpPr>
                  <a:spLocks noChangeArrowheads="1"/>
                </p:cNvSpPr>
                <p:nvPr/>
              </p:nvSpPr>
              <p:spPr bwMode="auto">
                <a:xfrm>
                  <a:off x="7861830" y="4034827"/>
                  <a:ext cx="450858" cy="434025"/>
                </a:xfrm>
                <a:prstGeom prst="star16">
                  <a:avLst>
                    <a:gd name="adj" fmla="val 37500"/>
                  </a:avLst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367" name="TextBox 18437"/>
                <p:cNvSpPr txBox="1">
                  <a:spLocks noChangeArrowheads="1"/>
                </p:cNvSpPr>
                <p:nvPr/>
              </p:nvSpPr>
              <p:spPr bwMode="auto">
                <a:xfrm>
                  <a:off x="7930391" y="4067173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 b="1"/>
                    <a:t>1</a:t>
                  </a:r>
                </a:p>
              </p:txBody>
            </p:sp>
          </p:grpSp>
        </p:grpSp>
        <p:cxnSp>
          <p:nvCxnSpPr>
            <p:cNvPr id="4" name="Straight Arrow Connector 3"/>
            <p:cNvCxnSpPr>
              <a:cxnSpLocks/>
              <a:stCxn id="55" idx="2"/>
              <a:endCxn id="2" idx="0"/>
            </p:cNvCxnSpPr>
            <p:nvPr/>
          </p:nvCxnSpPr>
          <p:spPr bwMode="auto">
            <a:xfrm flipH="1">
              <a:off x="3025709" y="3619390"/>
              <a:ext cx="523226" cy="589394"/>
            </a:xfrm>
            <a:prstGeom prst="curvedConnector4">
              <a:avLst>
                <a:gd name="adj1" fmla="val -43690"/>
                <a:gd name="adj2" fmla="val 6845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036764" y="4953001"/>
            <a:ext cx="7781925" cy="1254125"/>
            <a:chOff x="512651" y="4953039"/>
            <a:chExt cx="7781654" cy="1254345"/>
          </a:xfrm>
        </p:grpSpPr>
        <p:sp>
          <p:nvSpPr>
            <p:cNvPr id="5" name="Right Brace 4"/>
            <p:cNvSpPr>
              <a:spLocks/>
            </p:cNvSpPr>
            <p:nvPr/>
          </p:nvSpPr>
          <p:spPr bwMode="auto">
            <a:xfrm rot="5400000">
              <a:off x="1358062" y="4107628"/>
              <a:ext cx="237727" cy="1928549"/>
            </a:xfrm>
            <a:prstGeom prst="rightBrace">
              <a:avLst>
                <a:gd name="adj1" fmla="val 8338"/>
                <a:gd name="adj2" fmla="val 4964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355" name="Group 57"/>
            <p:cNvGrpSpPr>
              <a:grpSpLocks/>
            </p:cNvGrpSpPr>
            <p:nvPr/>
          </p:nvGrpSpPr>
          <p:grpSpPr bwMode="auto">
            <a:xfrm>
              <a:off x="1800171" y="5772409"/>
              <a:ext cx="6494134" cy="434975"/>
              <a:chOff x="3034602" y="2031245"/>
              <a:chExt cx="6493976" cy="434025"/>
            </a:xfrm>
          </p:grpSpPr>
          <p:sp>
            <p:nvSpPr>
              <p:cNvPr id="14357" name="TextBox 48"/>
              <p:cNvSpPr txBox="1">
                <a:spLocks noChangeArrowheads="1"/>
              </p:cNvSpPr>
              <p:nvPr/>
            </p:nvSpPr>
            <p:spPr bwMode="auto">
              <a:xfrm>
                <a:off x="3432185" y="2063591"/>
                <a:ext cx="6096393" cy="368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/>
                  <a:t>during vdraw</a:t>
                </a:r>
                <a:r>
                  <a:rPr lang="en-US" sz="1800"/>
                  <a:t>: perform (lots of) other useful computations</a:t>
                </a:r>
              </a:p>
            </p:txBody>
          </p:sp>
          <p:grpSp>
            <p:nvGrpSpPr>
              <p:cNvPr id="14358" name="Group 54"/>
              <p:cNvGrpSpPr>
                <a:grpSpLocks/>
              </p:cNvGrpSpPr>
              <p:nvPr/>
            </p:nvGrpSpPr>
            <p:grpSpPr bwMode="auto">
              <a:xfrm>
                <a:off x="3034602" y="2031245"/>
                <a:ext cx="450166" cy="434025"/>
                <a:chOff x="7861830" y="4034827"/>
                <a:chExt cx="450166" cy="434025"/>
              </a:xfrm>
            </p:grpSpPr>
            <p:sp>
              <p:nvSpPr>
                <p:cNvPr id="61" name="16-Point Star 60"/>
                <p:cNvSpPr>
                  <a:spLocks noChangeArrowheads="1"/>
                </p:cNvSpPr>
                <p:nvPr/>
              </p:nvSpPr>
              <p:spPr bwMode="auto">
                <a:xfrm>
                  <a:off x="7861830" y="4034827"/>
                  <a:ext cx="450839" cy="434025"/>
                </a:xfrm>
                <a:prstGeom prst="star16">
                  <a:avLst>
                    <a:gd name="adj" fmla="val 37500"/>
                  </a:avLst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360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7930391" y="4067173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 b="1"/>
                    <a:t>2</a:t>
                  </a:r>
                </a:p>
              </p:txBody>
            </p:sp>
          </p:grpSp>
        </p:grpSp>
        <p:cxnSp>
          <p:nvCxnSpPr>
            <p:cNvPr id="63" name="Straight Arrow Connector 3"/>
            <p:cNvCxnSpPr>
              <a:cxnSpLocks/>
              <a:stCxn id="61" idx="0"/>
            </p:cNvCxnSpPr>
            <p:nvPr/>
          </p:nvCxnSpPr>
          <p:spPr bwMode="auto">
            <a:xfrm rot="16200000" flipV="1">
              <a:off x="1460442" y="5207254"/>
              <a:ext cx="581642" cy="54866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480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2D50A-2F47-4541-B4C1-BDD35DA5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9" y="3124199"/>
            <a:ext cx="8776366" cy="3629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60</a:t>
            </a:r>
          </a:p>
          <a:p>
            <a:r>
              <a:rPr lang="en-US" dirty="0"/>
              <a:t>64</a:t>
            </a:r>
          </a:p>
          <a:p>
            <a:r>
              <a:rPr lang="en-US" dirty="0"/>
              <a:t>68</a:t>
            </a:r>
          </a:p>
          <a:p>
            <a:r>
              <a:rPr lang="en-US" dirty="0"/>
              <a:t>72</a:t>
            </a:r>
          </a:p>
          <a:p>
            <a:r>
              <a:rPr lang="en-US" dirty="0"/>
              <a:t>160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3DE6C0-C5CB-8F4C-BC2F-20C083FA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3A3D7-F2F2-F147-9371-468803B58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many scan line times are available during the vertical blanking interval on the GBA?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4C2C7520-E1D3-5D40-9672-F14C9A32BA6F}"/>
              </a:ext>
            </a:extLst>
          </p:cNvPr>
          <p:cNvSpPr/>
          <p:nvPr/>
        </p:nvSpPr>
        <p:spPr>
          <a:xfrm>
            <a:off x="3471029" y="4417802"/>
            <a:ext cx="809897" cy="3396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BEE4F0FA-CA0C-F34C-9771-51DB7B5D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8587" r="-28587"/>
          <a:stretch>
            <a:fillRect/>
          </a:stretch>
        </p:blipFill>
        <p:spPr>
          <a:xfrm>
            <a:off x="5717136" y="2723740"/>
            <a:ext cx="6607386" cy="37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Button Input</a:t>
            </a:r>
          </a:p>
        </p:txBody>
      </p:sp>
    </p:spTree>
    <p:extLst>
      <p:ext uri="{BB962C8B-B14F-4D97-AF65-F5344CB8AC3E}">
        <p14:creationId xmlns:p14="http://schemas.microsoft.com/office/powerpoint/2010/main" val="372921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Input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/>
              <a:t>10 buttons (bit 0 through bit 9 of button register)s</a:t>
            </a:r>
          </a:p>
          <a:p>
            <a:pPr lvl="1" eaLnBrk="1" hangingPunct="1">
              <a:defRPr/>
            </a:pPr>
            <a:r>
              <a:rPr lang="en-US" sz="2400" dirty="0"/>
              <a:t>A</a:t>
            </a:r>
          </a:p>
          <a:p>
            <a:pPr lvl="1" eaLnBrk="1" hangingPunct="1">
              <a:defRPr/>
            </a:pPr>
            <a:r>
              <a:rPr lang="en-US" sz="2400" dirty="0"/>
              <a:t>B</a:t>
            </a:r>
          </a:p>
          <a:p>
            <a:pPr lvl="1" eaLnBrk="1" hangingPunct="1">
              <a:defRPr/>
            </a:pPr>
            <a:r>
              <a:rPr lang="en-US" sz="2400" dirty="0"/>
              <a:t>Start</a:t>
            </a:r>
          </a:p>
          <a:p>
            <a:pPr lvl="1" eaLnBrk="1" hangingPunct="1">
              <a:defRPr/>
            </a:pPr>
            <a:r>
              <a:rPr lang="en-US" sz="2400" dirty="0"/>
              <a:t>Select</a:t>
            </a:r>
          </a:p>
          <a:p>
            <a:pPr lvl="1" eaLnBrk="1" hangingPunct="1">
              <a:defRPr/>
            </a:pPr>
            <a:r>
              <a:rPr lang="en-US" sz="2400" dirty="0"/>
              <a:t>Right</a:t>
            </a:r>
          </a:p>
          <a:p>
            <a:pPr lvl="1" eaLnBrk="1" hangingPunct="1">
              <a:defRPr/>
            </a:pPr>
            <a:r>
              <a:rPr lang="en-US" sz="2400" dirty="0"/>
              <a:t>Left</a:t>
            </a:r>
          </a:p>
          <a:p>
            <a:pPr lvl="1" eaLnBrk="1" hangingPunct="1">
              <a:defRPr/>
            </a:pPr>
            <a:r>
              <a:rPr lang="en-US" sz="2400" dirty="0"/>
              <a:t>Up</a:t>
            </a:r>
          </a:p>
          <a:p>
            <a:pPr lvl="1" eaLnBrk="1" hangingPunct="1">
              <a:defRPr/>
            </a:pPr>
            <a:r>
              <a:rPr lang="en-US" sz="2400" dirty="0"/>
              <a:t>Down</a:t>
            </a:r>
          </a:p>
          <a:p>
            <a:pPr lvl="1" eaLnBrk="1" hangingPunct="1">
              <a:defRPr/>
            </a:pPr>
            <a:r>
              <a:rPr lang="en-US" sz="2400" dirty="0"/>
              <a:t>Right shoulder</a:t>
            </a:r>
          </a:p>
          <a:p>
            <a:pPr lvl="1" eaLnBrk="1" hangingPunct="1">
              <a:defRPr/>
            </a:pPr>
            <a:r>
              <a:rPr lang="en-US" sz="2400" dirty="0"/>
              <a:t>Left shoulder</a:t>
            </a:r>
          </a:p>
        </p:txBody>
      </p:sp>
    </p:spTree>
    <p:extLst>
      <p:ext uri="{BB962C8B-B14F-4D97-AF65-F5344CB8AC3E}">
        <p14:creationId xmlns:p14="http://schemas.microsoft.com/office/powerpoint/2010/main" val="220979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Input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One button register</a:t>
            </a:r>
          </a:p>
          <a:p>
            <a:pPr eaLnBrk="1" hangingPunct="1">
              <a:defRPr/>
            </a:pPr>
            <a:r>
              <a:rPr lang="en-US"/>
              <a:t>1 bit per button</a:t>
            </a:r>
          </a:p>
          <a:p>
            <a:pPr lvl="1" eaLnBrk="1" hangingPunct="1">
              <a:defRPr/>
            </a:pPr>
            <a:r>
              <a:rPr lang="en-US"/>
              <a:t>0 pressed</a:t>
            </a:r>
          </a:p>
          <a:p>
            <a:pPr lvl="1" eaLnBrk="1" hangingPunct="1">
              <a:defRPr/>
            </a:pPr>
            <a:r>
              <a:rPr lang="en-US"/>
              <a:t>1 not pressed</a:t>
            </a:r>
          </a:p>
        </p:txBody>
      </p:sp>
    </p:spTree>
    <p:extLst>
      <p:ext uri="{BB962C8B-B14F-4D97-AF65-F5344CB8AC3E}">
        <p14:creationId xmlns:p14="http://schemas.microsoft.com/office/powerpoint/2010/main" val="15091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#define BUTTONS *(volatile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 unsigned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*)0x4000130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#define KEY_DOWN_NOW(key)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	  (~(BUTTONS) &amp; key)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34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C84C3B-02AC-E548-AE24-2118F697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special I/O instruction</a:t>
            </a:r>
          </a:p>
          <a:p>
            <a:r>
              <a:rPr lang="en-US" dirty="0"/>
              <a:t>Reading from a device register</a:t>
            </a:r>
          </a:p>
          <a:p>
            <a:r>
              <a:rPr lang="en-US" dirty="0"/>
              <a:t>Reading a word from memory</a:t>
            </a:r>
          </a:p>
          <a:p>
            <a:r>
              <a:rPr lang="en-US" dirty="0"/>
              <a:t>Loading the button register into a general purpose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6D0B5-3ABE-314E-8E6B-116488E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C6989-5538-9945-9773-1C03762A2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positions of the GBA’s ten buttons can be discovered programmatically by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07A646D7-3F14-0146-833D-19B4C210B2A9}"/>
              </a:ext>
            </a:extLst>
          </p:cNvPr>
          <p:cNvSpPr/>
          <p:nvPr/>
        </p:nvSpPr>
        <p:spPr>
          <a:xfrm>
            <a:off x="7156174" y="3856383"/>
            <a:ext cx="685800" cy="3279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Multiple Code Files</a:t>
            </a:r>
          </a:p>
        </p:txBody>
      </p:sp>
    </p:spTree>
    <p:extLst>
      <p:ext uri="{BB962C8B-B14F-4D97-AF65-F5344CB8AC3E}">
        <p14:creationId xmlns:p14="http://schemas.microsoft.com/office/powerpoint/2010/main" val="106473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B09243D-51C9-BB47-812F-55F6F7AEF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Quick Overview</a:t>
            </a:r>
          </a:p>
        </p:txBody>
      </p:sp>
    </p:spTree>
    <p:extLst>
      <p:ext uri="{BB962C8B-B14F-4D97-AF65-F5344CB8AC3E}">
        <p14:creationId xmlns:p14="http://schemas.microsoft.com/office/powerpoint/2010/main" val="3262181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Files ending in .h</a:t>
            </a:r>
          </a:p>
          <a:p>
            <a:pPr lvl="1">
              <a:defRPr/>
            </a:pPr>
            <a:r>
              <a:rPr lang="en-US" dirty="0"/>
              <a:t>Declarations (no storage allocation)</a:t>
            </a:r>
          </a:p>
          <a:p>
            <a:pPr lvl="1">
              <a:defRPr/>
            </a:pPr>
            <a:r>
              <a:rPr lang="en-US" dirty="0"/>
              <a:t>Macros (#define)</a:t>
            </a:r>
          </a:p>
          <a:p>
            <a:pPr lvl="1">
              <a:defRPr/>
            </a:pPr>
            <a:r>
              <a:rPr lang="en-US" dirty="0"/>
              <a:t>Function prototypes</a:t>
            </a:r>
          </a:p>
          <a:p>
            <a:pPr lvl="1">
              <a:defRPr/>
            </a:pPr>
            <a:r>
              <a:rPr lang="en-US" dirty="0"/>
              <a:t>Can only #include other .h files</a:t>
            </a:r>
          </a:p>
          <a:p>
            <a:pPr>
              <a:defRPr/>
            </a:pPr>
            <a:r>
              <a:rPr lang="en-US" dirty="0"/>
              <a:t>Files ending in .c</a:t>
            </a:r>
          </a:p>
          <a:p>
            <a:pPr lvl="1">
              <a:defRPr/>
            </a:pPr>
            <a:r>
              <a:rPr lang="en-US" dirty="0"/>
              <a:t>Definitions (allocation of storage)</a:t>
            </a:r>
          </a:p>
          <a:p>
            <a:pPr lvl="1">
              <a:defRPr/>
            </a:pPr>
            <a:r>
              <a:rPr lang="en-US" dirty="0"/>
              <a:t>Functions</a:t>
            </a:r>
          </a:p>
          <a:p>
            <a:pPr lvl="1">
              <a:defRPr/>
            </a:pPr>
            <a:r>
              <a:rPr lang="en-US" dirty="0"/>
              <a:t>Can only #include .h files</a:t>
            </a:r>
          </a:p>
          <a:p>
            <a:pPr lvl="1">
              <a:defRPr/>
            </a:pPr>
            <a:r>
              <a:rPr lang="en-US" dirty="0"/>
              <a:t>.c files are never included by anyone else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0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Configuration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6726768" y="1777995"/>
            <a:ext cx="3006725" cy="294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// Library file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#include "</a:t>
            </a:r>
            <a:r>
              <a:rPr lang="en-US" b="1" dirty="0" err="1">
                <a:latin typeface="Courier New" charset="0"/>
                <a:cs typeface="+mn-cs"/>
              </a:rPr>
              <a:t>Header.h</a:t>
            </a:r>
            <a:r>
              <a:rPr lang="en-US" b="1" dirty="0">
                <a:latin typeface="Courier New" charset="0"/>
                <a:cs typeface="+mn-cs"/>
              </a:rPr>
              <a:t>"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blah = 42;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void </a:t>
            </a:r>
            <a:r>
              <a:rPr lang="en-US" b="1" dirty="0" err="1">
                <a:latin typeface="Courier New" charset="0"/>
                <a:cs typeface="+mn-cs"/>
              </a:rPr>
              <a:t>whee</a:t>
            </a:r>
            <a:r>
              <a:rPr lang="en-US" b="1" dirty="0">
                <a:latin typeface="Courier New" charset="0"/>
                <a:cs typeface="+mn-cs"/>
              </a:rPr>
              <a:t>()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// Code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}</a:t>
            </a:r>
          </a:p>
        </p:txBody>
      </p:sp>
      <p:grpSp>
        <p:nvGrpSpPr>
          <p:cNvPr id="10243" name="Group 10"/>
          <p:cNvGrpSpPr>
            <a:grpSpLocks/>
          </p:cNvGrpSpPr>
          <p:nvPr/>
        </p:nvGrpSpPr>
        <p:grpSpPr bwMode="auto">
          <a:xfrm>
            <a:off x="1911350" y="2099725"/>
            <a:ext cx="3340100" cy="3203575"/>
            <a:chOff x="674" y="1181"/>
            <a:chExt cx="1821" cy="2018"/>
          </a:xfrm>
        </p:grpSpPr>
        <p:sp>
          <p:nvSpPr>
            <p:cNvPr id="133125" name="Text Box 5"/>
            <p:cNvSpPr txBox="1">
              <a:spLocks noChangeArrowheads="1"/>
            </p:cNvSpPr>
            <p:nvPr/>
          </p:nvSpPr>
          <p:spPr bwMode="auto">
            <a:xfrm>
              <a:off x="674" y="1181"/>
              <a:ext cx="1533" cy="1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latin typeface="Courier New" charset="0"/>
                  <a:cs typeface="+mn-cs"/>
                </a:rPr>
                <a:t>// Program files</a:t>
              </a:r>
            </a:p>
          </p:txBody>
        </p:sp>
        <p:sp>
          <p:nvSpPr>
            <p:cNvPr id="133127" name="Text Box 7"/>
            <p:cNvSpPr txBox="1">
              <a:spLocks noChangeArrowheads="1"/>
            </p:cNvSpPr>
            <p:nvPr/>
          </p:nvSpPr>
          <p:spPr bwMode="auto">
            <a:xfrm>
              <a:off x="770" y="1277"/>
              <a:ext cx="1533" cy="1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latin typeface="Courier New" charset="0"/>
                  <a:cs typeface="+mn-cs"/>
                </a:rPr>
                <a:t>// Program files</a:t>
              </a:r>
            </a:p>
          </p:txBody>
        </p:sp>
        <p:sp>
          <p:nvSpPr>
            <p:cNvPr id="133128" name="Text Box 8"/>
            <p:cNvSpPr txBox="1">
              <a:spLocks noChangeArrowheads="1"/>
            </p:cNvSpPr>
            <p:nvPr/>
          </p:nvSpPr>
          <p:spPr bwMode="auto">
            <a:xfrm>
              <a:off x="866" y="1373"/>
              <a:ext cx="1533" cy="1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latin typeface="Courier New" charset="0"/>
                  <a:cs typeface="+mn-cs"/>
                </a:rPr>
                <a:t>// Program files</a:t>
              </a:r>
            </a:p>
          </p:txBody>
        </p:sp>
        <p:sp>
          <p:nvSpPr>
            <p:cNvPr id="133129" name="Text Box 9"/>
            <p:cNvSpPr txBox="1">
              <a:spLocks noChangeArrowheads="1"/>
            </p:cNvSpPr>
            <p:nvPr/>
          </p:nvSpPr>
          <p:spPr bwMode="auto">
            <a:xfrm>
              <a:off x="962" y="1469"/>
              <a:ext cx="1533" cy="1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Courier New" charset="0"/>
                  <a:cs typeface="+mn-cs"/>
                </a:rPr>
                <a:t>// Program files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Courier New" charset="0"/>
                  <a:cs typeface="+mn-cs"/>
                </a:rPr>
                <a:t>#include "</a:t>
              </a:r>
              <a:r>
                <a:rPr lang="en-US" b="1" dirty="0" err="1">
                  <a:latin typeface="Courier New" charset="0"/>
                  <a:cs typeface="+mn-cs"/>
                </a:rPr>
                <a:t>Header.h</a:t>
              </a:r>
              <a:r>
                <a:rPr lang="en-US" b="1" dirty="0">
                  <a:latin typeface="Courier New" charset="0"/>
                  <a:cs typeface="+mn-cs"/>
                </a:rPr>
                <a:t>"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 err="1">
                  <a:latin typeface="Courier New" charset="0"/>
                  <a:cs typeface="+mn-cs"/>
                </a:rPr>
                <a:t>int</a:t>
              </a:r>
              <a:r>
                <a:rPr lang="en-US" b="1" dirty="0">
                  <a:latin typeface="Courier New" charset="0"/>
                  <a:cs typeface="+mn-cs"/>
                </a:rPr>
                <a:t> main()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Courier New" charset="0"/>
                  <a:cs typeface="+mn-cs"/>
                </a:rPr>
                <a:t>{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Courier New" charset="0"/>
                  <a:cs typeface="+mn-cs"/>
                </a:rPr>
                <a:t>   </a:t>
              </a:r>
              <a:r>
                <a:rPr lang="en-US" b="1" dirty="0" err="1">
                  <a:latin typeface="Courier New" charset="0"/>
                  <a:cs typeface="+mn-cs"/>
                </a:rPr>
                <a:t>whee</a:t>
              </a:r>
              <a:r>
                <a:rPr lang="en-US" b="1" dirty="0">
                  <a:latin typeface="Courier New" charset="0"/>
                  <a:cs typeface="+mn-cs"/>
                </a:rPr>
                <a:t>();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Courier New" charset="0"/>
                  <a:cs typeface="+mn-cs"/>
                </a:rPr>
                <a:t>   ...</a:t>
              </a:r>
            </a:p>
          </p:txBody>
        </p:sp>
      </p:grp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6726239" y="4792133"/>
            <a:ext cx="3006725" cy="2062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// </a:t>
            </a:r>
            <a:r>
              <a:rPr lang="en-US" b="1" dirty="0" err="1">
                <a:latin typeface="Courier New" charset="0"/>
                <a:cs typeface="+mn-cs"/>
              </a:rPr>
              <a:t>Header.h</a:t>
            </a:r>
            <a:endParaRPr lang="en-US" b="1" dirty="0">
              <a:latin typeface="Courier New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b="1" dirty="0" err="1">
                <a:latin typeface="Courier New" charset="0"/>
                <a:cs typeface="+mn-cs"/>
              </a:rPr>
              <a:t>typedefs</a:t>
            </a:r>
            <a:endParaRPr lang="en-US" b="1" dirty="0">
              <a:latin typeface="Courier New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#defines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extern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blah;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void </a:t>
            </a:r>
            <a:r>
              <a:rPr lang="en-US" b="1" dirty="0" err="1">
                <a:latin typeface="Courier New" charset="0"/>
                <a:cs typeface="+mn-cs"/>
              </a:rPr>
              <a:t>whee</a:t>
            </a:r>
            <a:r>
              <a:rPr lang="en-US" b="1" dirty="0">
                <a:latin typeface="Courier New" charset="0"/>
                <a:cs typeface="+mn-cs"/>
              </a:rPr>
              <a:t>();</a:t>
            </a:r>
          </a:p>
          <a:p>
            <a:pPr>
              <a:spcBef>
                <a:spcPct val="50000"/>
              </a:spcBef>
              <a:defRPr/>
            </a:pPr>
            <a:endParaRPr lang="en-US" b="1" dirty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29508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video.c contains </a:t>
            </a:r>
          </a:p>
          <a:p>
            <a:pPr lvl="1" eaLnBrk="1" hangingPunct="1">
              <a:defRPr/>
            </a:pPr>
            <a:r>
              <a:rPr lang="en-US"/>
              <a:t>reusable video functions</a:t>
            </a:r>
          </a:p>
          <a:p>
            <a:pPr lvl="1" eaLnBrk="1" hangingPunct="1">
              <a:defRPr/>
            </a:pPr>
            <a:r>
              <a:rPr lang="en-US"/>
              <a:t>Variable definitions e.g.</a:t>
            </a:r>
          </a:p>
          <a:p>
            <a:pPr lvl="2" eaLnBrk="1" hangingPunct="1">
              <a:defRPr/>
            </a:pPr>
            <a:r>
              <a:rPr lang="en-US"/>
              <a:t>unsigned short *videoBuffer =</a:t>
            </a:r>
          </a:p>
          <a:p>
            <a:pPr lvl="2" eaLnBrk="1" hangingPunct="1">
              <a:buFontTx/>
              <a:buNone/>
              <a:defRPr/>
            </a:pPr>
            <a:r>
              <a:rPr lang="en-US"/>
              <a:t>                              (unsigned short *)0x6000000;</a:t>
            </a:r>
          </a:p>
          <a:p>
            <a:pPr lvl="1" eaLnBrk="1" hangingPunct="1">
              <a:defRPr/>
            </a:pPr>
            <a:r>
              <a:rPr lang="en-US"/>
              <a:t>#include video.h</a:t>
            </a:r>
          </a:p>
        </p:txBody>
      </p:sp>
    </p:spTree>
    <p:extLst>
      <p:ext uri="{BB962C8B-B14F-4D97-AF65-F5344CB8AC3E}">
        <p14:creationId xmlns:p14="http://schemas.microsoft.com/office/powerpoint/2010/main" val="220754223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video.h contains </a:t>
            </a:r>
          </a:p>
          <a:p>
            <a:pPr lvl="1" eaLnBrk="1" hangingPunct="1">
              <a:defRPr/>
            </a:pPr>
            <a:r>
              <a:rPr lang="en-US"/>
              <a:t>typedefs</a:t>
            </a:r>
          </a:p>
          <a:p>
            <a:pPr lvl="1" eaLnBrk="1" hangingPunct="1">
              <a:defRPr/>
            </a:pPr>
            <a:r>
              <a:rPr lang="en-US"/>
              <a:t>#defines</a:t>
            </a:r>
          </a:p>
          <a:p>
            <a:pPr lvl="1" eaLnBrk="1" hangingPunct="1">
              <a:defRPr/>
            </a:pPr>
            <a:r>
              <a:rPr lang="en-US"/>
              <a:t>extern unsigned short *videoBuffer;</a:t>
            </a:r>
          </a:p>
          <a:p>
            <a:pPr lvl="1" eaLnBrk="1" hangingPunct="1">
              <a:defRPr/>
            </a:pPr>
            <a:r>
              <a:rPr lang="en-US"/>
              <a:t>prototypes for functions found in video.c</a:t>
            </a:r>
          </a:p>
          <a:p>
            <a:pPr lvl="1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2271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All program files containing functions that use any of the functions in </a:t>
            </a:r>
            <a:r>
              <a:rPr lang="en-US" dirty="0" err="1">
                <a:cs typeface="+mn-cs"/>
              </a:rPr>
              <a:t>video.c</a:t>
            </a:r>
            <a:r>
              <a:rPr lang="en-US" dirty="0">
                <a:cs typeface="+mn-cs"/>
              </a:rPr>
              <a:t> should include </a:t>
            </a:r>
            <a:r>
              <a:rPr lang="en-US" dirty="0" err="1">
                <a:cs typeface="+mn-cs"/>
              </a:rPr>
              <a:t>video.h</a:t>
            </a:r>
            <a:r>
              <a:rPr lang="en-US" dirty="0">
                <a:cs typeface="+mn-cs"/>
              </a:rPr>
              <a:t>; </a:t>
            </a:r>
            <a:r>
              <a:rPr lang="en-US" dirty="0" err="1">
                <a:cs typeface="+mn-cs"/>
              </a:rPr>
              <a:t>video.c</a:t>
            </a:r>
            <a:r>
              <a:rPr lang="en-US" dirty="0">
                <a:cs typeface="+mn-cs"/>
              </a:rPr>
              <a:t> should be included in the project </a:t>
            </a:r>
            <a:r>
              <a:rPr lang="en-US" dirty="0" err="1">
                <a:cs typeface="+mn-cs"/>
              </a:rPr>
              <a:t>makefile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5902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161683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981200" y="1604963"/>
            <a:ext cx="82296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92113" indent="-293688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2638" indent="-2603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750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endParaRPr lang="en-GB" sz="1600" dirty="0">
              <a:solidFill>
                <a:srgbClr val="000000"/>
              </a:solidFill>
              <a:cs typeface="Lucida Sans Unicode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502DC-EE53-9E40-975D-95D1FA8E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0CB3-C37E-1A41-AE43-6BFFADA9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 dirty="0">
                <a:solidFill>
                  <a:srgbClr val="000000"/>
                </a:solidFill>
                <a:cs typeface="Lucida Sans Unicode" charset="0"/>
              </a:rPr>
              <a:t>DMA = Direct Memory Access</a:t>
            </a:r>
          </a:p>
          <a:p>
            <a:pPr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 dirty="0">
                <a:solidFill>
                  <a:srgbClr val="000000"/>
                </a:solidFill>
                <a:cs typeface="Lucida Sans Unicode" charset="0"/>
              </a:rPr>
              <a:t>Hardware supported data copy</a:t>
            </a:r>
          </a:p>
          <a:p>
            <a:pPr lvl="1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 dirty="0">
                <a:solidFill>
                  <a:srgbClr val="000000"/>
                </a:solidFill>
                <a:cs typeface="Lucida Sans Unicode" charset="0"/>
              </a:rPr>
              <a:t>Up to 10x as fast as array copies</a:t>
            </a:r>
          </a:p>
          <a:p>
            <a:pPr lvl="1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 dirty="0">
                <a:solidFill>
                  <a:srgbClr val="000000"/>
                </a:solidFill>
                <a:cs typeface="Lucida Sans Unicode" charset="0"/>
              </a:rPr>
              <a:t>You set it up, the CPU is halted, data is transferred, and CPU gains back control</a:t>
            </a:r>
          </a:p>
          <a:p>
            <a:pPr lvl="2">
              <a:lnSpc>
                <a:spcPct val="93000"/>
              </a:lnSpc>
              <a:spcAft>
                <a:spcPts val="775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1600" dirty="0">
                <a:solidFill>
                  <a:srgbClr val="000000"/>
                </a:solidFill>
                <a:cs typeface="Lucida Sans Unicode" charset="0"/>
              </a:rPr>
              <a:t>Careful—reckless use can block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59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981200" y="559905"/>
            <a:ext cx="822960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endParaRPr lang="en-GB" sz="4000" dirty="0">
              <a:solidFill>
                <a:srgbClr val="000000"/>
              </a:solidFill>
              <a:cs typeface="Lucida Sans Unicode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4AEF9-0617-2C4F-9B99-C7512F17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414F-C404-F44D-A3C7-1E0FD21C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Channel 0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Highest Priority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Time Critical Operations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Only works with IWRAM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Channel 1 &amp;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sz="2200" dirty="0"/>
              <a:t>Transfer sound chunks to sound buffer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Channel 3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Lowest Priority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General purpose copies, like loading tiles or bitmaps into memory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1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981200" y="559905"/>
            <a:ext cx="822960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endParaRPr lang="en-GB" sz="4000" dirty="0">
              <a:solidFill>
                <a:srgbClr val="000000"/>
              </a:solidFill>
              <a:cs typeface="Lucida Sans Unicode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C1FDB-2610-C04E-B1A1-2A23D354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EF0D-4BC5-6B46-9743-515EFC2A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  <a:p>
            <a:pPr lvl="1"/>
            <a:r>
              <a:rPr lang="en-US" dirty="0" err="1"/>
              <a:t>REG_DMAxSAD</a:t>
            </a:r>
            <a:r>
              <a:rPr lang="en-US" dirty="0"/>
              <a:t> (x = 0, 1, 2, 3)</a:t>
            </a:r>
          </a:p>
          <a:p>
            <a:pPr lvl="1"/>
            <a:r>
              <a:rPr lang="en-US" dirty="0"/>
              <a:t>The location of the data that will be copied</a:t>
            </a:r>
          </a:p>
          <a:p>
            <a:r>
              <a:rPr lang="en-US" dirty="0"/>
              <a:t>Destination</a:t>
            </a:r>
          </a:p>
          <a:p>
            <a:pPr lvl="1"/>
            <a:r>
              <a:rPr lang="en-US" dirty="0" err="1"/>
              <a:t>REG_DMAxDAD</a:t>
            </a:r>
            <a:endParaRPr lang="en-US" dirty="0"/>
          </a:p>
          <a:p>
            <a:pPr lvl="1"/>
            <a:r>
              <a:rPr lang="en-US" dirty="0"/>
              <a:t>Where to copy the data to</a:t>
            </a:r>
          </a:p>
          <a:p>
            <a:r>
              <a:rPr lang="en-US" dirty="0"/>
              <a:t>Amount</a:t>
            </a:r>
          </a:p>
          <a:p>
            <a:pPr lvl="1"/>
            <a:r>
              <a:rPr lang="en-US" dirty="0" err="1"/>
              <a:t>REG_DMAxCNT</a:t>
            </a:r>
            <a:r>
              <a:rPr lang="en-US" dirty="0"/>
              <a:t> (DMA control)</a:t>
            </a:r>
          </a:p>
          <a:p>
            <a:pPr lvl="1"/>
            <a:r>
              <a:rPr lang="en-US" dirty="0"/>
              <a:t>How much to copy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96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981200" y="559905"/>
            <a:ext cx="822960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endParaRPr lang="en-GB" sz="4000" dirty="0">
              <a:solidFill>
                <a:srgbClr val="000000"/>
              </a:solidFill>
              <a:cs typeface="Lucida Sans Unicode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F1E6B-1DDE-4544-B9DF-BCC561A6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REG_DMAxCNT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800A-C938-4E40-B4F8-C2877B1C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472112"/>
          </a:xfrm>
        </p:spPr>
        <p:txBody>
          <a:bodyPr>
            <a:normAutofit/>
          </a:bodyPr>
          <a:lstStyle/>
          <a:p>
            <a:r>
              <a:rPr lang="en-US" dirty="0"/>
              <a:t>Lower 16 bits contain amount to transfer</a:t>
            </a:r>
          </a:p>
          <a:p>
            <a:r>
              <a:rPr lang="en-US" dirty="0"/>
              <a:t>Upper 16 bits contain other options</a:t>
            </a:r>
          </a:p>
          <a:p>
            <a:r>
              <a:rPr lang="en-US" dirty="0"/>
              <a:t>Turn on a DMA channel</a:t>
            </a:r>
          </a:p>
          <a:p>
            <a:r>
              <a:rPr lang="en-US" dirty="0"/>
              <a:t>When to perform the DMA</a:t>
            </a:r>
          </a:p>
          <a:p>
            <a:r>
              <a:rPr lang="en-US" dirty="0"/>
              <a:t>How the copy source and destination behave</a:t>
            </a:r>
          </a:p>
          <a:p>
            <a:r>
              <a:rPr lang="en-US" dirty="0"/>
              <a:t>How much to copy at a time</a:t>
            </a:r>
          </a:p>
          <a:p>
            <a:r>
              <a:rPr lang="en-US" dirty="0"/>
              <a:t>Whether or not to throw an interrupt on completion</a:t>
            </a:r>
          </a:p>
          <a:p>
            <a:r>
              <a:rPr lang="en-US" dirty="0"/>
              <a:t>Repeat or don't repeat on finish</a:t>
            </a:r>
          </a:p>
          <a:p>
            <a:r>
              <a:rPr lang="en-US" dirty="0"/>
              <a:t>Can be treated as one 32 bit register, or two 16 bit registers</a:t>
            </a:r>
          </a:p>
        </p:txBody>
      </p:sp>
    </p:spTree>
    <p:extLst>
      <p:ext uri="{BB962C8B-B14F-4D97-AF65-F5344CB8AC3E}">
        <p14:creationId xmlns:p14="http://schemas.microsoft.com/office/powerpoint/2010/main" val="3163820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Functional Diagram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862CDFBA-FFFF-0843-BB28-AEDC67F4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3426882"/>
            <a:ext cx="1720850" cy="22177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3200" dirty="0">
                <a:solidFill>
                  <a:srgbClr val="000000"/>
                </a:solidFill>
                <a:ea typeface="+mn-ea"/>
                <a:cs typeface="+mn-cs"/>
              </a:rPr>
              <a:t>Memory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44E91C20-69F6-0F4E-B158-6D3A4D7C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63" y="1807629"/>
            <a:ext cx="1720850" cy="930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Processor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8EDD2BDC-B7E0-9C4C-AD9C-30A40813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6" y="6182782"/>
            <a:ext cx="639919" cy="3385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DMA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E6372151-C3F0-A841-9DA4-5059F7655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4804833"/>
            <a:ext cx="107273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Button</a:t>
            </a:r>
          </a:p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Controller</a:t>
            </a:r>
          </a:p>
        </p:txBody>
      </p:sp>
      <p:sp>
        <p:nvSpPr>
          <p:cNvPr id="5129" name="Text Box 10">
            <a:extLst>
              <a:ext uri="{FF2B5EF4-FFF2-40B4-BE49-F238E27FC236}">
                <a16:creationId xmlns:a16="http://schemas.microsoft.com/office/drawing/2014/main" id="{4F48047A-C132-514A-86EA-B6D9B1D6F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588" y="3976158"/>
            <a:ext cx="107273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Video</a:t>
            </a:r>
          </a:p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Controller</a:t>
            </a:r>
          </a:p>
        </p:txBody>
      </p:sp>
      <p:sp>
        <p:nvSpPr>
          <p:cNvPr id="5130" name="Text Box 11">
            <a:extLst>
              <a:ext uri="{FF2B5EF4-FFF2-40B4-BE49-F238E27FC236}">
                <a16:creationId xmlns:a16="http://schemas.microsoft.com/office/drawing/2014/main" id="{F14F6887-5DFD-3148-8688-177CCE247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4831821"/>
            <a:ext cx="107273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Audio</a:t>
            </a:r>
          </a:p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Controller</a:t>
            </a:r>
          </a:p>
        </p:txBody>
      </p:sp>
      <p:sp>
        <p:nvSpPr>
          <p:cNvPr id="5135" name="Line 17">
            <a:extLst>
              <a:ext uri="{FF2B5EF4-FFF2-40B4-BE49-F238E27FC236}">
                <a16:creationId xmlns:a16="http://schemas.microsoft.com/office/drawing/2014/main" id="{10C172C3-3882-6A43-A990-342F84E63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064" y="5141382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5137" name="Line 19">
            <a:extLst>
              <a:ext uri="{FF2B5EF4-FFF2-40B4-BE49-F238E27FC236}">
                <a16:creationId xmlns:a16="http://schemas.microsoft.com/office/drawing/2014/main" id="{F8057674-1229-E348-A73F-E68F35B27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6" y="5108045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5138" name="Line 20">
            <a:extLst>
              <a:ext uri="{FF2B5EF4-FFF2-40B4-BE49-F238E27FC236}">
                <a16:creationId xmlns:a16="http://schemas.microsoft.com/office/drawing/2014/main" id="{9E6FA99A-8005-E04F-B2F0-A77FFF2B0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514" y="4285720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91A67E-6C0E-F74B-A0ED-74C6B5F0B062}"/>
              </a:ext>
            </a:extLst>
          </p:cNvPr>
          <p:cNvCxnSpPr>
            <a:stCxn id="5125" idx="2"/>
            <a:endCxn id="5124" idx="0"/>
          </p:cNvCxnSpPr>
          <p:nvPr/>
        </p:nvCxnSpPr>
        <p:spPr>
          <a:xfrm>
            <a:off x="6148389" y="2737904"/>
            <a:ext cx="7937" cy="68897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0">
            <a:extLst>
              <a:ext uri="{FF2B5EF4-FFF2-40B4-BE49-F238E27FC236}">
                <a16:creationId xmlns:a16="http://schemas.microsoft.com/office/drawing/2014/main" id="{9BF65CE5-5137-2744-9912-7E0ABBAF4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289" y="3979332"/>
            <a:ext cx="854075" cy="58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Video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Display</a:t>
            </a:r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67C2C172-40FD-8D44-8C93-9AA9A163F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6314" y="4285720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pic>
        <p:nvPicPr>
          <p:cNvPr id="71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0" y="4806420"/>
            <a:ext cx="317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0" y="5225520"/>
            <a:ext cx="317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B64E5-8C4F-DB4A-9A5C-754529B82218}"/>
              </a:ext>
            </a:extLst>
          </p:cNvPr>
          <p:cNvCxnSpPr>
            <a:stCxn id="5130" idx="3"/>
            <a:endCxn id="7182" idx="1"/>
          </p:cNvCxnSpPr>
          <p:nvPr/>
        </p:nvCxnSpPr>
        <p:spPr>
          <a:xfrm flipV="1">
            <a:off x="8522868" y="5015970"/>
            <a:ext cx="741782" cy="1082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5B925B-DB17-1848-AFA9-435179481A95}"/>
              </a:ext>
            </a:extLst>
          </p:cNvPr>
          <p:cNvCxnSpPr>
            <a:stCxn id="5130" idx="3"/>
            <a:endCxn id="7183" idx="1"/>
          </p:cNvCxnSpPr>
          <p:nvPr/>
        </p:nvCxnSpPr>
        <p:spPr>
          <a:xfrm>
            <a:off x="8522868" y="5124208"/>
            <a:ext cx="741782" cy="3108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2B46F3-8CCA-8A46-85A5-94C0C5BD638C}"/>
              </a:ext>
            </a:extLst>
          </p:cNvPr>
          <p:cNvCxnSpPr>
            <a:stCxn id="5124" idx="2"/>
            <a:endCxn id="5127" idx="0"/>
          </p:cNvCxnSpPr>
          <p:nvPr/>
        </p:nvCxnSpPr>
        <p:spPr>
          <a:xfrm flipH="1">
            <a:off x="6139735" y="5644620"/>
            <a:ext cx="16590" cy="53816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7" name="Group 11"/>
          <p:cNvGrpSpPr>
            <a:grpSpLocks/>
          </p:cNvGrpSpPr>
          <p:nvPr/>
        </p:nvGrpSpPr>
        <p:grpSpPr bwMode="auto">
          <a:xfrm>
            <a:off x="1920876" y="3698346"/>
            <a:ext cx="1624013" cy="606425"/>
            <a:chOff x="384176" y="3630612"/>
            <a:chExt cx="1624012" cy="606425"/>
          </a:xfrm>
        </p:grpSpPr>
        <p:pic>
          <p:nvPicPr>
            <p:cNvPr id="720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88" name="Group 35"/>
          <p:cNvGrpSpPr>
            <a:grpSpLocks/>
          </p:cNvGrpSpPr>
          <p:nvPr/>
        </p:nvGrpSpPr>
        <p:grpSpPr bwMode="auto">
          <a:xfrm>
            <a:off x="1920876" y="4276196"/>
            <a:ext cx="1624013" cy="606425"/>
            <a:chOff x="384176" y="3630612"/>
            <a:chExt cx="1624012" cy="606425"/>
          </a:xfrm>
        </p:grpSpPr>
        <p:pic>
          <p:nvPicPr>
            <p:cNvPr id="719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89" name="Group 38"/>
          <p:cNvGrpSpPr>
            <a:grpSpLocks/>
          </p:cNvGrpSpPr>
          <p:nvPr/>
        </p:nvGrpSpPr>
        <p:grpSpPr bwMode="auto">
          <a:xfrm>
            <a:off x="1920876" y="4854046"/>
            <a:ext cx="1624013" cy="606425"/>
            <a:chOff x="384176" y="3630612"/>
            <a:chExt cx="1624012" cy="606425"/>
          </a:xfrm>
        </p:grpSpPr>
        <p:pic>
          <p:nvPicPr>
            <p:cNvPr id="719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90" name="Group 41"/>
          <p:cNvGrpSpPr>
            <a:grpSpLocks/>
          </p:cNvGrpSpPr>
          <p:nvPr/>
        </p:nvGrpSpPr>
        <p:grpSpPr bwMode="auto">
          <a:xfrm>
            <a:off x="1920876" y="5431896"/>
            <a:ext cx="1624013" cy="606425"/>
            <a:chOff x="384176" y="3630612"/>
            <a:chExt cx="1624012" cy="606425"/>
          </a:xfrm>
        </p:grpSpPr>
        <p:pic>
          <p:nvPicPr>
            <p:cNvPr id="71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91" name="Group 44"/>
          <p:cNvGrpSpPr>
            <a:grpSpLocks/>
          </p:cNvGrpSpPr>
          <p:nvPr/>
        </p:nvGrpSpPr>
        <p:grpSpPr bwMode="auto">
          <a:xfrm>
            <a:off x="1920876" y="6009746"/>
            <a:ext cx="1624013" cy="606425"/>
            <a:chOff x="384176" y="3630612"/>
            <a:chExt cx="1624012" cy="606425"/>
          </a:xfrm>
        </p:grpSpPr>
        <p:pic>
          <p:nvPicPr>
            <p:cNvPr id="719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563750-2F55-3E4A-AE09-292C4824F1F2}"/>
              </a:ext>
            </a:extLst>
          </p:cNvPr>
          <p:cNvSpPr/>
          <p:nvPr/>
        </p:nvSpPr>
        <p:spPr>
          <a:xfrm>
            <a:off x="3302000" y="3698346"/>
            <a:ext cx="407988" cy="302418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6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5" y="215418"/>
            <a:ext cx="8229600" cy="572464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 defTabSz="414338">
              <a:lnSpc>
                <a:spcPct val="93000"/>
              </a:lnSpc>
              <a:buClr>
                <a:srgbClr val="000000"/>
              </a:buClr>
              <a:buSzPct val="45000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/>
            </a:pPr>
            <a:r>
              <a:rPr lang="en-GB" sz="4000">
                <a:solidFill>
                  <a:srgbClr val="000000"/>
                </a:solidFill>
                <a:cs typeface="Lucida Sans Unicode" charset="0"/>
              </a:rPr>
              <a:t>REG_DMAxCNT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3999" y="854076"/>
            <a:ext cx="9135291" cy="6003925"/>
          </a:xfrm>
        </p:spPr>
        <p:txBody>
          <a:bodyPr/>
          <a:lstStyle/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bits    name    define  description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sz="1600" dirty="0">
              <a:latin typeface="Courier New" charset="0"/>
            </a:endParaRP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0-15    N   </a:t>
            </a:r>
            <a:r>
              <a:rPr lang="en-US" sz="1600" dirty="0">
                <a:solidFill>
                  <a:srgbClr val="C00000"/>
                </a:solidFill>
                <a:latin typeface="Courier New" charset="0"/>
              </a:rPr>
              <a:t>Number of transfers</a:t>
            </a:r>
            <a:r>
              <a:rPr lang="en-US" sz="1600" dirty="0">
                <a:latin typeface="Courier New" charset="0"/>
              </a:rPr>
              <a:t>.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sz="1600" dirty="0">
              <a:latin typeface="Courier New" charset="0"/>
            </a:endParaRP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21-22   DA  </a:t>
            </a:r>
            <a:r>
              <a:rPr lang="en-US" sz="1600" dirty="0">
                <a:solidFill>
                  <a:srgbClr val="C00000"/>
                </a:solidFill>
                <a:latin typeface="Courier New" charset="0"/>
              </a:rPr>
              <a:t>DMA_DST_INC</a:t>
            </a:r>
            <a:r>
              <a:rPr lang="en-US" sz="1600" dirty="0">
                <a:latin typeface="Courier New" charset="0"/>
              </a:rPr>
              <a:t>     00: increment after each transfer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                   (default)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DMA_DST_DEC     01: decrement after each transfer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DMA_DST_FIXED   10: none; address is fixed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DMA_DST_RESET   11: haven't used it yet, but 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                    apparently this will increment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                    the destination during the 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                    transfer, and reset it to the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                    original value when it's done. 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sz="1600" dirty="0">
              <a:latin typeface="Courier New" charset="0"/>
            </a:endParaRP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23-24   SA  </a:t>
            </a:r>
            <a:r>
              <a:rPr lang="en-US" sz="1600" dirty="0">
                <a:solidFill>
                  <a:srgbClr val="C00000"/>
                </a:solidFill>
                <a:latin typeface="Courier New" charset="0"/>
              </a:rPr>
              <a:t>DMA_SRC_INC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DMA_SRC_DEC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</a:t>
            </a:r>
            <a:r>
              <a:rPr lang="en-US" sz="1600" dirty="0">
                <a:solidFill>
                  <a:srgbClr val="C00000"/>
                </a:solidFill>
                <a:latin typeface="Courier New" charset="0"/>
              </a:rPr>
              <a:t>DMA_SRC_FIXED</a:t>
            </a:r>
            <a:r>
              <a:rPr lang="en-US" sz="1600" dirty="0">
                <a:latin typeface="Courier New" charset="0"/>
              </a:rPr>
              <a:t>   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Source Adjustment. Works just like the two bits 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for the destination. Note that there is no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DMA_SRC_RESET; code 3 for source is forbidden.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sz="1600" dirty="0">
              <a:latin typeface="Courier New" charset="0"/>
            </a:endParaRP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25      R  DMA_REPEAT  Repeats the copy at each </a:t>
            </a:r>
            <a:r>
              <a:rPr lang="en-US" sz="1600" dirty="0" err="1">
                <a:latin typeface="Courier New" charset="0"/>
              </a:rPr>
              <a:t>VBlank</a:t>
            </a:r>
            <a:r>
              <a:rPr lang="en-US" sz="1600" dirty="0">
                <a:latin typeface="Courier New" charset="0"/>
              </a:rPr>
              <a:t> or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    </a:t>
            </a:r>
            <a:r>
              <a:rPr lang="en-US" sz="1600" dirty="0" err="1">
                <a:latin typeface="Courier New" charset="0"/>
              </a:rPr>
              <a:t>HBlank</a:t>
            </a:r>
            <a:r>
              <a:rPr lang="en-US" sz="1600" dirty="0">
                <a:latin typeface="Courier New" charset="0"/>
              </a:rPr>
              <a:t> if the DMA timing has been set to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    those modes.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93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55118"/>
            <a:ext cx="8229600" cy="572464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 defTabSz="414338">
              <a:lnSpc>
                <a:spcPct val="93000"/>
              </a:lnSpc>
              <a:buClr>
                <a:srgbClr val="000000"/>
              </a:buClr>
              <a:buSzPct val="45000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/>
            </a:pPr>
            <a:r>
              <a:rPr lang="en-GB" sz="4000">
                <a:solidFill>
                  <a:srgbClr val="000000"/>
                </a:solidFill>
                <a:cs typeface="Lucida Sans Unicode" charset="0"/>
              </a:rPr>
              <a:t>REG_DMAxCNT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1" y="1147764"/>
            <a:ext cx="9605553" cy="5322887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bits    name    define  description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sz="1600" dirty="0">
              <a:latin typeface="Courier New" charset="0"/>
            </a:endParaRP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26      CS  </a:t>
            </a:r>
            <a:r>
              <a:rPr lang="en-US" sz="1600" dirty="0">
                <a:solidFill>
                  <a:srgbClr val="C00000"/>
                </a:solidFill>
                <a:latin typeface="Courier New" charset="0"/>
              </a:rPr>
              <a:t>DMA_16</a:t>
            </a:r>
            <a:r>
              <a:rPr lang="en-US" sz="1600" dirty="0">
                <a:latin typeface="Courier New" charset="0"/>
              </a:rPr>
              <a:t>, 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</a:t>
            </a:r>
            <a:r>
              <a:rPr lang="en-US" sz="1600" dirty="0">
                <a:solidFill>
                  <a:srgbClr val="C00000"/>
                </a:solidFill>
                <a:latin typeface="Courier New" charset="0"/>
              </a:rPr>
              <a:t>DMA_32</a:t>
            </a:r>
            <a:r>
              <a:rPr lang="en-US" sz="1600" dirty="0">
                <a:latin typeface="Courier New" charset="0"/>
              </a:rPr>
              <a:t>  Chunk Size. 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Sets DMA to copy by halfword (if clear) or word (if set).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sz="1600" dirty="0">
              <a:latin typeface="Courier New" charset="0"/>
            </a:endParaRP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28-29   TM  </a:t>
            </a:r>
            <a:r>
              <a:rPr lang="en-US" sz="1600" dirty="0">
                <a:solidFill>
                  <a:srgbClr val="C00000"/>
                </a:solidFill>
                <a:latin typeface="Courier New" charset="0"/>
              </a:rPr>
              <a:t>DMA_NOW</a:t>
            </a:r>
            <a:r>
              <a:rPr lang="en-US" sz="1600" dirty="0">
                <a:latin typeface="Courier New" charset="0"/>
              </a:rPr>
              <a:t>         00: start immediately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DMA_AT_VBLANK   01: start at </a:t>
            </a:r>
            <a:r>
              <a:rPr lang="en-US" sz="1600" dirty="0" err="1">
                <a:latin typeface="Courier New" charset="0"/>
              </a:rPr>
              <a:t>VBlank</a:t>
            </a:r>
            <a:endParaRPr lang="en-US" sz="1600" dirty="0">
              <a:latin typeface="Courier New" charset="0"/>
            </a:endParaRP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DMA_AT_HBLANK   10: start at </a:t>
            </a:r>
            <a:r>
              <a:rPr lang="en-US" sz="1600" dirty="0" err="1">
                <a:latin typeface="Courier New" charset="0"/>
              </a:rPr>
              <a:t>HBlank</a:t>
            </a:r>
            <a:r>
              <a:rPr lang="en-US" sz="1600" dirty="0">
                <a:latin typeface="Courier New" charset="0"/>
              </a:rPr>
              <a:t>.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DMA_AT_REFRESH  11: Never used it so far, but here's how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I gather it works. For DMA1 and DMA2 it'll refill the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FIFO when it has been emptied. Count and size are forced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to 1 and 32bit, respectively. For DMA3 it will start the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copy at the start of each rendering line, but with a 2 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scanline delay. 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Timing Mode. Specifies when the transfer should start.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30      I   DMA_IRQ     Interrupt request. Raise an interrupt when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                        finished.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sz="1600" dirty="0">
              <a:latin typeface="Courier New" charset="0"/>
            </a:endParaRP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600" dirty="0">
                <a:latin typeface="Courier New" charset="0"/>
              </a:rPr>
              <a:t>31      </a:t>
            </a:r>
            <a:r>
              <a:rPr lang="en-US" sz="1600" dirty="0" err="1">
                <a:latin typeface="Courier New" charset="0"/>
              </a:rPr>
              <a:t>En</a:t>
            </a: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urier New" charset="0"/>
              </a:rPr>
              <a:t>DMA_ON</a:t>
            </a:r>
            <a:r>
              <a:rPr lang="en-US" sz="1600" dirty="0">
                <a:latin typeface="Courier New" charset="0"/>
              </a:rPr>
              <a:t>      Enable the DMA transfer for this channel.</a:t>
            </a:r>
          </a:p>
        </p:txBody>
      </p:sp>
    </p:spTree>
    <p:extLst>
      <p:ext uri="{BB962C8B-B14F-4D97-AF65-F5344CB8AC3E}">
        <p14:creationId xmlns:p14="http://schemas.microsoft.com/office/powerpoint/2010/main" val="2872154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>
                <a:cs typeface="+mj-cs"/>
              </a:rPr>
              <a:t>Source Adjustment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>
            <a:spAutoFit/>
          </a:bodyPr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 err="1"/>
              <a:t>REG_DMAxCNT</a:t>
            </a:r>
            <a:r>
              <a:rPr lang="en-GB" sz="2800" dirty="0"/>
              <a:t> bits 23-24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/>
              <a:t>Incrementing source (default: 00</a:t>
            </a:r>
            <a:r>
              <a:rPr lang="en-GB" sz="2800" baseline="-25000" dirty="0"/>
              <a:t>2</a:t>
            </a:r>
            <a:r>
              <a:rPr lang="en-GB" sz="2800" dirty="0"/>
              <a:t>) causes DMA to behave as a memory copy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/>
              <a:t>Fixing source (10</a:t>
            </a:r>
            <a:r>
              <a:rPr lang="en-GB" sz="2800" baseline="-25000" dirty="0"/>
              <a:t>2</a:t>
            </a:r>
            <a:r>
              <a:rPr lang="en-GB" sz="2800" dirty="0"/>
              <a:t>) causes DMA to behave as a memory fill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/>
              <a:t>Copy the same thing over and over to a stretch of memory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/>
              <a:t>Fill the screen with a </a:t>
            </a:r>
            <a:r>
              <a:rPr lang="en-GB" sz="2400" dirty="0" err="1"/>
              <a:t>color</a:t>
            </a:r>
            <a:r>
              <a:rPr lang="en-GB" sz="2400" dirty="0"/>
              <a:t>, clear a </a:t>
            </a:r>
            <a:r>
              <a:rPr lang="en-GB" sz="2400" dirty="0" err="1"/>
              <a:t>tilemap</a:t>
            </a:r>
            <a:r>
              <a:rPr lang="en-GB" sz="2400" dirty="0"/>
              <a:t> to all zeros, </a:t>
            </a:r>
            <a:r>
              <a:rPr lang="en-GB" sz="2400" dirty="0" err="1"/>
              <a:t>etc</a:t>
            </a:r>
            <a:endParaRPr lang="en-GB" sz="2400" dirty="0"/>
          </a:p>
          <a:p>
            <a:pPr marL="1295400" lvl="2" indent="-21590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/>
              <a:t>Careful!  SAD takes an address, not a value!</a:t>
            </a:r>
          </a:p>
          <a:p>
            <a:pPr marL="1295400" lvl="2" indent="-21590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b="1" i="1" u="sng" dirty="0">
                <a:solidFill>
                  <a:srgbClr val="FF0000"/>
                </a:solidFill>
              </a:rPr>
              <a:t>Make local variables </a:t>
            </a:r>
            <a:r>
              <a:rPr lang="en-GB" b="1" i="1" u="sng" dirty="0">
                <a:solidFill>
                  <a:srgbClr val="FF0000"/>
                </a:solidFill>
                <a:latin typeface="Courier New" charset="0"/>
              </a:rPr>
              <a:t>volatile</a:t>
            </a:r>
            <a:r>
              <a:rPr lang="en-GB" b="1" i="1" u="sng" dirty="0">
                <a:solidFill>
                  <a:srgbClr val="FF0000"/>
                </a:solidFill>
              </a:rPr>
              <a:t> if using their address for a DMA fill</a:t>
            </a:r>
          </a:p>
        </p:txBody>
      </p:sp>
    </p:spTree>
    <p:extLst>
      <p:ext uri="{BB962C8B-B14F-4D97-AF65-F5344CB8AC3E}">
        <p14:creationId xmlns:p14="http://schemas.microsoft.com/office/powerpoint/2010/main" val="284687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>
                <a:cs typeface="+mj-cs"/>
              </a:rPr>
              <a:t>DMA Setup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rtlCol="0">
            <a:spAutoFit/>
          </a:bodyPr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/>
              <a:t>We m</a:t>
            </a:r>
            <a:r>
              <a:rPr lang="en-GB" dirty="0">
                <a:cs typeface="+mn-cs"/>
              </a:rPr>
              <a:t>ap a </a:t>
            </a:r>
            <a:r>
              <a:rPr lang="en-GB" dirty="0" err="1">
                <a:cs typeface="+mn-cs"/>
              </a:rPr>
              <a:t>struct</a:t>
            </a:r>
            <a:r>
              <a:rPr lang="en-GB" dirty="0">
                <a:cs typeface="+mn-cs"/>
              </a:rPr>
              <a:t> array over the DMA registers</a:t>
            </a:r>
            <a:br>
              <a:rPr lang="en-GB" dirty="0">
                <a:cs typeface="+mn-cs"/>
              </a:rPr>
            </a:br>
            <a:endParaRPr lang="en-GB" dirty="0">
              <a:cs typeface="+mn-cs"/>
            </a:endParaRPr>
          </a:p>
          <a:p>
            <a:pPr marL="431800" indent="-323850" defTabSz="45720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err="1">
                <a:latin typeface="Courier New" charset="0"/>
              </a:rPr>
              <a:t>typedef</a:t>
            </a:r>
            <a:r>
              <a:rPr lang="en-GB" dirty="0">
                <a:latin typeface="Courier New" charset="0"/>
              </a:rPr>
              <a:t> </a:t>
            </a:r>
            <a:r>
              <a:rPr lang="en-GB" dirty="0" err="1">
                <a:latin typeface="Courier New" charset="0"/>
              </a:rPr>
              <a:t>struct</a:t>
            </a:r>
            <a:r>
              <a:rPr lang="en-GB" dirty="0">
                <a:latin typeface="Courier New" charset="0"/>
              </a:rPr>
              <a:t> {</a:t>
            </a:r>
          </a:p>
          <a:p>
            <a:pPr marL="431800" indent="-323850" defTabSz="45720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latin typeface="Courier New" charset="0"/>
              </a:rPr>
              <a:t>    </a:t>
            </a:r>
            <a:r>
              <a:rPr lang="en-GB" dirty="0" err="1">
                <a:latin typeface="Courier New" charset="0"/>
              </a:rPr>
              <a:t>const</a:t>
            </a:r>
            <a:r>
              <a:rPr lang="en-GB" dirty="0">
                <a:latin typeface="Courier New" charset="0"/>
              </a:rPr>
              <a:t> volatile void *</a:t>
            </a:r>
            <a:r>
              <a:rPr lang="en-GB" dirty="0" err="1">
                <a:latin typeface="Courier New" charset="0"/>
              </a:rPr>
              <a:t>src</a:t>
            </a:r>
            <a:r>
              <a:rPr lang="en-GB" dirty="0">
                <a:latin typeface="Courier New" charset="0"/>
              </a:rPr>
              <a:t>;</a:t>
            </a:r>
          </a:p>
          <a:p>
            <a:pPr marL="431800" indent="-323850" defTabSz="45720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latin typeface="Courier New" charset="0"/>
              </a:rPr>
              <a:t>    void *</a:t>
            </a:r>
            <a:r>
              <a:rPr lang="en-GB" dirty="0" err="1">
                <a:latin typeface="Courier New" charset="0"/>
              </a:rPr>
              <a:t>dst</a:t>
            </a:r>
            <a:r>
              <a:rPr lang="en-GB" dirty="0">
                <a:latin typeface="Courier New" charset="0"/>
              </a:rPr>
              <a:t>;</a:t>
            </a:r>
          </a:p>
          <a:p>
            <a:pPr marL="431800" indent="-323850" defTabSz="45720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latin typeface="Courier New" charset="0"/>
              </a:rPr>
              <a:t>    u32 </a:t>
            </a:r>
            <a:r>
              <a:rPr lang="en-GB" dirty="0" err="1">
                <a:latin typeface="Courier New" charset="0"/>
              </a:rPr>
              <a:t>cnt</a:t>
            </a:r>
            <a:r>
              <a:rPr lang="en-GB" dirty="0">
                <a:latin typeface="Courier New" charset="0"/>
              </a:rPr>
              <a:t>;</a:t>
            </a:r>
          </a:p>
          <a:p>
            <a:pPr marL="431800" indent="-323850" defTabSz="45720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latin typeface="Courier New" charset="0"/>
              </a:rPr>
              <a:t>} DMA_CONTROLLER;</a:t>
            </a:r>
          </a:p>
          <a:p>
            <a:pPr marL="431800" indent="-323850" defTabSz="45720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dirty="0">
              <a:latin typeface="Courier New" charset="0"/>
            </a:endParaRPr>
          </a:p>
          <a:p>
            <a:pPr marL="431800" indent="-323850" defTabSz="45720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latin typeface="Courier New" charset="0"/>
              </a:rPr>
              <a:t>#define DMA((volatile DMA_CONTROLLER *)</a:t>
            </a:r>
          </a:p>
          <a:p>
            <a:pPr marL="431800" indent="-323850" defTabSz="45720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latin typeface="Courier New" charset="0"/>
              </a:rPr>
              <a:t>			0x040000b0)</a:t>
            </a:r>
          </a:p>
        </p:txBody>
      </p:sp>
    </p:spTree>
    <p:extLst>
      <p:ext uri="{BB962C8B-B14F-4D97-AF65-F5344CB8AC3E}">
        <p14:creationId xmlns:p14="http://schemas.microsoft.com/office/powerpoint/2010/main" val="2441668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cs typeface="+mj-cs"/>
              </a:rPr>
              <a:t>DMA Setup (</a:t>
            </a:r>
            <a:r>
              <a:rPr lang="en-GB" dirty="0" err="1">
                <a:cs typeface="+mj-cs"/>
              </a:rPr>
              <a:t>cont</a:t>
            </a:r>
            <a:r>
              <a:rPr lang="en-GB" dirty="0">
                <a:cs typeface="+mj-cs"/>
              </a:rPr>
              <a:t>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4476354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rtlCol="0">
            <a:spAutoFit/>
          </a:bodyPr>
          <a:lstStyle/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#define DMA_TRANSFER(_</a:t>
            </a:r>
            <a:r>
              <a:rPr lang="en-GB" sz="2000" b="1" dirty="0" err="1">
                <a:latin typeface="Courier New" charset="0"/>
              </a:rPr>
              <a:t>dst</a:t>
            </a:r>
            <a:r>
              <a:rPr lang="en-GB" sz="2000" b="1" dirty="0">
                <a:latin typeface="Courier New" charset="0"/>
              </a:rPr>
              <a:t>,_</a:t>
            </a:r>
            <a:r>
              <a:rPr lang="en-GB" sz="2000" b="1" dirty="0" err="1">
                <a:latin typeface="Courier New" charset="0"/>
              </a:rPr>
              <a:t>src</a:t>
            </a:r>
            <a:r>
              <a:rPr lang="en-GB" sz="2000" b="1" dirty="0">
                <a:latin typeface="Courier New" charset="0"/>
              </a:rPr>
              <a:t>,_count,_</a:t>
            </a:r>
            <a:r>
              <a:rPr lang="en-GB" sz="2000" b="1" dirty="0" err="1">
                <a:latin typeface="Courier New" charset="0"/>
              </a:rPr>
              <a:t>ch</a:t>
            </a:r>
            <a:r>
              <a:rPr lang="en-GB" sz="2000" b="1" dirty="0">
                <a:latin typeface="Courier New" charset="0"/>
              </a:rPr>
              <a:t>,_mode) \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do {                                            \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    DMA[_</a:t>
            </a:r>
            <a:r>
              <a:rPr lang="en-GB" sz="2000" b="1" dirty="0" err="1">
                <a:latin typeface="Courier New" charset="0"/>
              </a:rPr>
              <a:t>ch</a:t>
            </a:r>
            <a:r>
              <a:rPr lang="en-GB" sz="2000" b="1" dirty="0">
                <a:latin typeface="Courier New" charset="0"/>
              </a:rPr>
              <a:t>].</a:t>
            </a:r>
            <a:r>
              <a:rPr lang="en-GB" sz="2000" b="1" dirty="0" err="1">
                <a:latin typeface="Courier New" charset="0"/>
              </a:rPr>
              <a:t>cnt</a:t>
            </a:r>
            <a:r>
              <a:rPr lang="en-GB" sz="2000" b="1" dirty="0">
                <a:latin typeface="Courier New" charset="0"/>
              </a:rPr>
              <a:t> = 0;                        \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    DMA[_</a:t>
            </a:r>
            <a:r>
              <a:rPr lang="en-GB" sz="2000" b="1" dirty="0" err="1">
                <a:latin typeface="Courier New" charset="0"/>
              </a:rPr>
              <a:t>ch</a:t>
            </a:r>
            <a:r>
              <a:rPr lang="en-GB" sz="2000" b="1" dirty="0">
                <a:latin typeface="Courier New" charset="0"/>
              </a:rPr>
              <a:t>].</a:t>
            </a:r>
            <a:r>
              <a:rPr lang="en-GB" sz="2000" b="1" dirty="0" err="1">
                <a:latin typeface="Courier New" charset="0"/>
              </a:rPr>
              <a:t>src</a:t>
            </a:r>
            <a:r>
              <a:rPr lang="en-GB" sz="2000" b="1" dirty="0">
                <a:latin typeface="Courier New" charset="0"/>
              </a:rPr>
              <a:t> = (</a:t>
            </a:r>
            <a:r>
              <a:rPr lang="en-GB" sz="2000" b="1" dirty="0" err="1">
                <a:latin typeface="Courier New" charset="0"/>
              </a:rPr>
              <a:t>const</a:t>
            </a:r>
            <a:r>
              <a:rPr lang="en-GB" sz="2000" b="1" dirty="0">
                <a:latin typeface="Courier New" charset="0"/>
              </a:rPr>
              <a:t> void*)(_</a:t>
            </a:r>
            <a:r>
              <a:rPr lang="en-GB" sz="2000" b="1" dirty="0" err="1">
                <a:latin typeface="Courier New" charset="0"/>
              </a:rPr>
              <a:t>src</a:t>
            </a:r>
            <a:r>
              <a:rPr lang="en-GB" sz="2000" b="1" dirty="0">
                <a:latin typeface="Courier New" charset="0"/>
              </a:rPr>
              <a:t>);      \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    DMA[_</a:t>
            </a:r>
            <a:r>
              <a:rPr lang="en-GB" sz="2000" b="1" dirty="0" err="1">
                <a:latin typeface="Courier New" charset="0"/>
              </a:rPr>
              <a:t>ch</a:t>
            </a:r>
            <a:r>
              <a:rPr lang="en-GB" sz="2000" b="1" dirty="0">
                <a:latin typeface="Courier New" charset="0"/>
              </a:rPr>
              <a:t>].</a:t>
            </a:r>
            <a:r>
              <a:rPr lang="en-GB" sz="2000" b="1" dirty="0" err="1">
                <a:latin typeface="Courier New" charset="0"/>
              </a:rPr>
              <a:t>dst</a:t>
            </a:r>
            <a:r>
              <a:rPr lang="en-GB" sz="2000" b="1" dirty="0">
                <a:latin typeface="Courier New" charset="0"/>
              </a:rPr>
              <a:t> = (void*)(_</a:t>
            </a:r>
            <a:r>
              <a:rPr lang="en-GB" sz="2000" b="1" dirty="0" err="1">
                <a:latin typeface="Courier New" charset="0"/>
              </a:rPr>
              <a:t>dst</a:t>
            </a:r>
            <a:r>
              <a:rPr lang="en-GB" sz="2000" b="1" dirty="0">
                <a:latin typeface="Courier New" charset="0"/>
              </a:rPr>
              <a:t>);            \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    DMA[_</a:t>
            </a:r>
            <a:r>
              <a:rPr lang="en-GB" sz="2000" b="1" dirty="0" err="1">
                <a:latin typeface="Courier New" charset="0"/>
              </a:rPr>
              <a:t>ch</a:t>
            </a:r>
            <a:r>
              <a:rPr lang="en-GB" sz="2000" b="1" dirty="0">
                <a:latin typeface="Courier New" charset="0"/>
              </a:rPr>
              <a:t>].</a:t>
            </a:r>
            <a:r>
              <a:rPr lang="en-GB" sz="2000" b="1" dirty="0" err="1">
                <a:latin typeface="Courier New" charset="0"/>
              </a:rPr>
              <a:t>cnt</a:t>
            </a:r>
            <a:r>
              <a:rPr lang="en-GB" sz="2000" b="1" dirty="0">
                <a:latin typeface="Courier New" charset="0"/>
              </a:rPr>
              <a:t> = (_count) | (_mode);       \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} while(0)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b="1" dirty="0">
              <a:latin typeface="Courier New" charset="0"/>
            </a:endParaRP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void </a:t>
            </a:r>
            <a:r>
              <a:rPr lang="en-GB" sz="2000" b="1" u="sng" dirty="0" err="1">
                <a:latin typeface="Courier New" charset="0"/>
              </a:rPr>
              <a:t>dma_memcpy</a:t>
            </a:r>
            <a:r>
              <a:rPr lang="en-GB" sz="2000" b="1" dirty="0">
                <a:latin typeface="Courier New" charset="0"/>
              </a:rPr>
              <a:t>(void *</a:t>
            </a:r>
            <a:r>
              <a:rPr lang="en-GB" sz="2000" b="1" dirty="0" err="1">
                <a:latin typeface="Courier New" charset="0"/>
              </a:rPr>
              <a:t>dst</a:t>
            </a:r>
            <a:r>
              <a:rPr lang="en-GB" sz="2000" b="1" dirty="0">
                <a:latin typeface="Courier New" charset="0"/>
              </a:rPr>
              <a:t>, </a:t>
            </a:r>
            <a:r>
              <a:rPr lang="en-GB" sz="2000" b="1" dirty="0" err="1">
                <a:latin typeface="Courier New" charset="0"/>
              </a:rPr>
              <a:t>const</a:t>
            </a:r>
            <a:r>
              <a:rPr lang="en-GB" sz="2000" b="1" dirty="0">
                <a:latin typeface="Courier New" charset="0"/>
              </a:rPr>
              <a:t> void *</a:t>
            </a:r>
            <a:r>
              <a:rPr lang="en-GB" sz="2000" b="1" dirty="0" err="1">
                <a:latin typeface="Courier New" charset="0"/>
              </a:rPr>
              <a:t>src</a:t>
            </a:r>
            <a:r>
              <a:rPr lang="en-GB" sz="2000" b="1" dirty="0">
                <a:latin typeface="Courier New" charset="0"/>
              </a:rPr>
              <a:t>, u16 count)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{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    DMA[3].</a:t>
            </a:r>
            <a:r>
              <a:rPr lang="en-GB" sz="2000" b="1" dirty="0" err="1">
                <a:latin typeface="Courier New" charset="0"/>
              </a:rPr>
              <a:t>cnt</a:t>
            </a:r>
            <a:r>
              <a:rPr lang="en-GB" sz="2000" b="1" dirty="0">
                <a:latin typeface="Courier New" charset="0"/>
              </a:rPr>
              <a:t> = 0; // shut off previous transfer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    DMA[3].</a:t>
            </a:r>
            <a:r>
              <a:rPr lang="en-GB" sz="2000" b="1" dirty="0" err="1">
                <a:latin typeface="Courier New" charset="0"/>
              </a:rPr>
              <a:t>src</a:t>
            </a:r>
            <a:r>
              <a:rPr lang="en-GB" sz="2000" b="1" dirty="0">
                <a:latin typeface="Courier New" charset="0"/>
              </a:rPr>
              <a:t> = </a:t>
            </a:r>
            <a:r>
              <a:rPr lang="en-GB" sz="2000" b="1" dirty="0" err="1">
                <a:latin typeface="Courier New" charset="0"/>
              </a:rPr>
              <a:t>src</a:t>
            </a:r>
            <a:r>
              <a:rPr lang="en-GB" sz="2000" b="1" dirty="0">
                <a:latin typeface="Courier New" charset="0"/>
              </a:rPr>
              <a:t>;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    DMA[3].</a:t>
            </a:r>
            <a:r>
              <a:rPr lang="en-GB" sz="2000" b="1" dirty="0" err="1">
                <a:latin typeface="Courier New" charset="0"/>
              </a:rPr>
              <a:t>dst</a:t>
            </a:r>
            <a:r>
              <a:rPr lang="en-GB" sz="2000" b="1" dirty="0">
                <a:latin typeface="Courier New" charset="0"/>
              </a:rPr>
              <a:t> = </a:t>
            </a:r>
            <a:r>
              <a:rPr lang="en-GB" sz="2000" b="1" dirty="0" err="1">
                <a:latin typeface="Courier New" charset="0"/>
              </a:rPr>
              <a:t>dst</a:t>
            </a:r>
            <a:r>
              <a:rPr lang="en-GB" sz="2000" b="1" dirty="0">
                <a:latin typeface="Courier New" charset="0"/>
              </a:rPr>
              <a:t>;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    DMA[3].</a:t>
            </a:r>
            <a:r>
              <a:rPr lang="en-GB" sz="2000" b="1" dirty="0" err="1">
                <a:latin typeface="Courier New" charset="0"/>
              </a:rPr>
              <a:t>cnt</a:t>
            </a:r>
            <a:r>
              <a:rPr lang="en-GB" sz="2000" b="1" dirty="0">
                <a:latin typeface="Courier New" charset="0"/>
              </a:rPr>
              <a:t> = count | DMA_32| DMA_ON;</a:t>
            </a:r>
          </a:p>
          <a:p>
            <a:pPr marL="431800" indent="-323850" defTabSz="457200">
              <a:lnSpc>
                <a:spcPct val="89000"/>
              </a:lnSpc>
              <a:spcBef>
                <a:spcPts val="2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531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sp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>
                <a:cs typeface="+mj-cs"/>
              </a:rPr>
              <a:t>DMA Timing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>
            <a:spAutoFit/>
          </a:bodyPr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>
                <a:cs typeface="+mn-cs"/>
              </a:rPr>
              <a:t>Clearing a DMA register before its scheduled copy occurs will stop it from ever happening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/>
              <a:t>Careful when using delayed DMA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>
                <a:cs typeface="+mn-cs"/>
              </a:rPr>
              <a:t>Even immediate DMA has a 2 cycle delay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/>
              <a:t>DMA calls in immediate succession could cancel the earlier one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/>
              <a:t>2 cycles is short enough that returning from the DMA setup function allows the copy to begin before other code executes</a:t>
            </a:r>
          </a:p>
        </p:txBody>
      </p:sp>
    </p:spTree>
    <p:extLst>
      <p:ext uri="{BB962C8B-B14F-4D97-AF65-F5344CB8AC3E}">
        <p14:creationId xmlns:p14="http://schemas.microsoft.com/office/powerpoint/2010/main" val="2259845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D78467-0349-C046-B3C9-175969F6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16</a:t>
            </a:r>
          </a:p>
          <a:p>
            <a:r>
              <a:rPr lang="en-US" dirty="0"/>
              <a:t>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C29DA8-7718-7F4A-BCE7-07C0B0E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45259-0417-5144-8669-C8AD323E7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many bytes are occupied by a GBA DMA channel’s device registers?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FDDCE69-3768-D94D-8F81-1B07523071B9}"/>
              </a:ext>
            </a:extLst>
          </p:cNvPr>
          <p:cNvSpPr/>
          <p:nvPr/>
        </p:nvSpPr>
        <p:spPr>
          <a:xfrm>
            <a:off x="3647661" y="4452730"/>
            <a:ext cx="755374" cy="29817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7F8CE-1E53-3A43-840B-7C8094EDBA51}"/>
              </a:ext>
            </a:extLst>
          </p:cNvPr>
          <p:cNvSpPr txBox="1"/>
          <p:nvPr/>
        </p:nvSpPr>
        <p:spPr>
          <a:xfrm>
            <a:off x="6758609" y="2998664"/>
            <a:ext cx="51683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typedef struct {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const volatile void *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; 	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//4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void *</a:t>
            </a: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;			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//4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u32 </a:t>
            </a:r>
            <a:r>
              <a:rPr lang="en-US" dirty="0" err="1">
                <a:latin typeface="Courier" pitchFamily="2" charset="0"/>
              </a:rPr>
              <a:t>cnt</a:t>
            </a:r>
            <a:r>
              <a:rPr lang="en-US" dirty="0">
                <a:latin typeface="Courier" pitchFamily="2" charset="0"/>
              </a:rPr>
              <a:t>;				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//4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 DMA_CONTROLLER;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Filling a Rectangle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3746501" y="2392364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746501" y="2738439"/>
            <a:ext cx="5459413" cy="3444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3746501" y="3082926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3746501" y="3429001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3746501" y="3775075"/>
            <a:ext cx="5459413" cy="3444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3746501" y="4119564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3746501" y="4465639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3746501" y="4811714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98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Why is DMA so </a:t>
            </a:r>
            <a:r>
              <a:rPr lang="en-US" i="1">
                <a:cs typeface="+mj-cs"/>
              </a:rPr>
              <a:t>Fast</a:t>
            </a:r>
          </a:p>
        </p:txBody>
      </p:sp>
      <p:sp>
        <p:nvSpPr>
          <p:cNvPr id="159747" name="Line 3"/>
          <p:cNvSpPr>
            <a:spLocks noChangeShapeType="1"/>
          </p:cNvSpPr>
          <p:nvPr/>
        </p:nvSpPr>
        <p:spPr bwMode="auto">
          <a:xfrm>
            <a:off x="8445501" y="663575"/>
            <a:ext cx="415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8445500" y="833438"/>
            <a:ext cx="311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8445500" y="1009650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423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131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Blanking Intervals</a:t>
            </a:r>
          </a:p>
        </p:txBody>
      </p:sp>
    </p:spTree>
    <p:extLst>
      <p:ext uri="{BB962C8B-B14F-4D97-AF65-F5344CB8AC3E}">
        <p14:creationId xmlns:p14="http://schemas.microsoft.com/office/powerpoint/2010/main" val="3204637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B487-3F57-3540-9154-D08F6855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7F41-B1AA-B643-90C9-CA8EEBA2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Initialize</a:t>
            </a:r>
          </a:p>
          <a:p>
            <a:pPr marL="0" indent="0">
              <a:buNone/>
            </a:pPr>
            <a:r>
              <a:rPr lang="en-US" dirty="0"/>
              <a:t>While true</a:t>
            </a:r>
          </a:p>
          <a:p>
            <a:pPr marL="457200" lvl="1" indent="0">
              <a:buNone/>
            </a:pPr>
            <a:r>
              <a:rPr lang="en-US" dirty="0"/>
              <a:t>Previous state = Current state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Check buttons</a:t>
            </a:r>
          </a:p>
          <a:p>
            <a:pPr marL="457200" lvl="1" indent="0">
              <a:buNone/>
            </a:pPr>
            <a:r>
              <a:rPr lang="en-US" dirty="0"/>
              <a:t>Calculate new values for Current state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Wait for </a:t>
            </a:r>
            <a:r>
              <a:rPr lang="en-US" dirty="0" err="1"/>
              <a:t>Vblank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Undraw using Previous state</a:t>
            </a:r>
          </a:p>
          <a:p>
            <a:pPr marL="457200" lvl="1" indent="0">
              <a:buNone/>
            </a:pPr>
            <a:r>
              <a:rPr lang="en-US" dirty="0"/>
              <a:t>Draw using Current state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36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B487-3F57-3540-9154-D08F6855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7F41-B1AA-B643-90C9-CA8EEBA2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3826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Gamestate</a:t>
            </a:r>
            <a:r>
              <a:rPr lang="en-US" dirty="0"/>
              <a:t> to INITPLAY</a:t>
            </a:r>
          </a:p>
          <a:p>
            <a:pPr marL="0" indent="0">
              <a:buNone/>
            </a:pPr>
            <a:r>
              <a:rPr lang="en-US" dirty="0"/>
              <a:t>While true</a:t>
            </a:r>
          </a:p>
          <a:p>
            <a:pPr marL="457200" lvl="1" indent="0">
              <a:buNone/>
            </a:pPr>
            <a:r>
              <a:rPr lang="en-US" dirty="0"/>
              <a:t>Previous state = Current state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 err="1"/>
              <a:t>Gamestate</a:t>
            </a:r>
            <a:r>
              <a:rPr lang="en-US" dirty="0"/>
              <a:t> == PLAY</a:t>
            </a:r>
          </a:p>
          <a:p>
            <a:pPr marL="914400" lvl="2" indent="0">
              <a:buNone/>
            </a:pPr>
            <a:r>
              <a:rPr lang="en-US" dirty="0"/>
              <a:t>Check buttons</a:t>
            </a:r>
          </a:p>
          <a:p>
            <a:pPr marL="914400" lvl="2" indent="0">
              <a:buNone/>
            </a:pPr>
            <a:r>
              <a:rPr lang="en-US" dirty="0"/>
              <a:t>Calculate new values for Current state</a:t>
            </a:r>
          </a:p>
          <a:p>
            <a:pPr marL="457200" lvl="1" indent="0">
              <a:buNone/>
            </a:pPr>
            <a:r>
              <a:rPr lang="en-US" dirty="0"/>
              <a:t>Else if </a:t>
            </a:r>
            <a:r>
              <a:rPr lang="en-US" dirty="0" err="1"/>
              <a:t>Gamestate</a:t>
            </a:r>
            <a:r>
              <a:rPr lang="en-US" dirty="0"/>
              <a:t> == INITPLAY</a:t>
            </a:r>
          </a:p>
          <a:p>
            <a:pPr marL="914400" lvl="2" indent="0">
              <a:buNone/>
            </a:pPr>
            <a:r>
              <a:rPr lang="en-US" dirty="0"/>
              <a:t>Initialize the Current state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Wait for </a:t>
            </a:r>
            <a:r>
              <a:rPr lang="en-US" dirty="0" err="1"/>
              <a:t>Vblank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 err="1"/>
              <a:t>Gamestate</a:t>
            </a:r>
            <a:r>
              <a:rPr lang="en-US" dirty="0"/>
              <a:t> == PLAY</a:t>
            </a:r>
          </a:p>
          <a:p>
            <a:pPr marL="914400" lvl="2" indent="0">
              <a:buNone/>
            </a:pPr>
            <a:r>
              <a:rPr lang="en-US" dirty="0"/>
              <a:t>Undraw using Previous state</a:t>
            </a:r>
          </a:p>
          <a:p>
            <a:pPr marL="914400" lvl="2" indent="0">
              <a:buNone/>
            </a:pPr>
            <a:r>
              <a:rPr lang="en-US" dirty="0"/>
              <a:t>Draw using Current state</a:t>
            </a:r>
          </a:p>
          <a:p>
            <a:pPr marL="457200" lvl="1" indent="0">
              <a:buNone/>
            </a:pPr>
            <a:r>
              <a:rPr lang="en-US" dirty="0"/>
              <a:t>Else if </a:t>
            </a:r>
            <a:r>
              <a:rPr lang="en-US" dirty="0" err="1"/>
              <a:t>Gamestate</a:t>
            </a:r>
            <a:r>
              <a:rPr lang="en-US" dirty="0"/>
              <a:t> == INITPLAY</a:t>
            </a:r>
          </a:p>
          <a:p>
            <a:pPr marL="914400" lvl="2" indent="0">
              <a:buNone/>
            </a:pPr>
            <a:r>
              <a:rPr lang="en-US" dirty="0" err="1"/>
              <a:t>Gamestate</a:t>
            </a:r>
            <a:r>
              <a:rPr lang="en-US" dirty="0"/>
              <a:t> = PLAY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38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85431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ASCII Table</a:t>
            </a:r>
          </a:p>
        </p:txBody>
      </p:sp>
      <p:pic>
        <p:nvPicPr>
          <p:cNvPr id="23554" name="Picture 3" descr="800px-ASCII-Table-wid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0"/>
          <a:stretch>
            <a:fillRect/>
          </a:stretch>
        </p:blipFill>
        <p:spPr bwMode="auto">
          <a:xfrm>
            <a:off x="1540930" y="1280160"/>
            <a:ext cx="9296401" cy="557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687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fontdata_6x8[]</a:t>
            </a:r>
          </a:p>
        </p:txBody>
      </p:sp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4" y="1939926"/>
            <a:ext cx="186372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1939926"/>
            <a:ext cx="18796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1939926"/>
            <a:ext cx="19812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4" y="1939926"/>
            <a:ext cx="204787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85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Cathode Ray Tube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rcRect l="-1934" r="-1934"/>
          <a:stretch>
            <a:fillRect/>
          </a:stretch>
        </p:blipFill>
        <p:spPr>
          <a:xfrm>
            <a:off x="2541692" y="2133601"/>
            <a:ext cx="7840559" cy="4423491"/>
          </a:xfrm>
        </p:spPr>
      </p:pic>
    </p:spTree>
    <p:extLst>
      <p:ext uri="{BB962C8B-B14F-4D97-AF65-F5344CB8AC3E}">
        <p14:creationId xmlns:p14="http://schemas.microsoft.com/office/powerpoint/2010/main" val="226308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398" b="-2398"/>
          <a:stretch>
            <a:fillRect/>
          </a:stretch>
        </p:blipFill>
        <p:spPr>
          <a:xfrm>
            <a:off x="2463408" y="1742146"/>
            <a:ext cx="7918843" cy="4467657"/>
          </a:xfrm>
        </p:spPr>
      </p:pic>
      <p:sp>
        <p:nvSpPr>
          <p:cNvPr id="5" name="TextBox 4"/>
          <p:cNvSpPr txBox="1"/>
          <p:nvPr/>
        </p:nvSpPr>
        <p:spPr>
          <a:xfrm>
            <a:off x="2393820" y="6202319"/>
            <a:ext cx="807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in real life, the beams are </a:t>
            </a:r>
            <a:r>
              <a:rPr lang="en-US" b="1" dirty="0"/>
              <a:t>not</a:t>
            </a:r>
            <a:r>
              <a:rPr lang="en-US" dirty="0"/>
              <a:t> colored. Red, blue and green electrons are a myth.  It’s the phosphors on the screen that glow in colors!</a:t>
            </a:r>
          </a:p>
        </p:txBody>
      </p:sp>
    </p:spTree>
    <p:extLst>
      <p:ext uri="{BB962C8B-B14F-4D97-AF65-F5344CB8AC3E}">
        <p14:creationId xmlns:p14="http://schemas.microsoft.com/office/powerpoint/2010/main" val="292306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NTSC Scanning Pattern (interleaved)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6057" r="-16057"/>
          <a:stretch>
            <a:fillRect/>
          </a:stretch>
        </p:blipFill>
        <p:spPr>
          <a:xfrm>
            <a:off x="2306840" y="2133600"/>
            <a:ext cx="8075411" cy="4555990"/>
          </a:xfrm>
        </p:spPr>
      </p:pic>
      <p:sp>
        <p:nvSpPr>
          <p:cNvPr id="7" name="TextBox 6"/>
          <p:cNvSpPr txBox="1"/>
          <p:nvPr/>
        </p:nvSpPr>
        <p:spPr>
          <a:xfrm>
            <a:off x="7369202" y="6585074"/>
            <a:ext cx="2887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belogic.com</a:t>
            </a:r>
            <a:r>
              <a:rPr lang="en-US" sz="1100" dirty="0"/>
              <a:t>/</a:t>
            </a:r>
            <a:r>
              <a:rPr lang="en-US" sz="1100" dirty="0" err="1"/>
              <a:t>uzebox</a:t>
            </a:r>
            <a:r>
              <a:rPr lang="en-US" sz="1100" dirty="0"/>
              <a:t>/</a:t>
            </a:r>
            <a:r>
              <a:rPr lang="en-US" sz="1100" dirty="0" err="1"/>
              <a:t>video_primer.htm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931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Blanking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GBA screen is refreshed at 60 Hz</a:t>
            </a:r>
          </a:p>
          <a:p>
            <a:pPr>
              <a:defRPr/>
            </a:pPr>
            <a:r>
              <a:rPr lang="en-US" dirty="0"/>
              <a:t>There are pauses in the drawing process</a:t>
            </a:r>
          </a:p>
          <a:p>
            <a:pPr lvl="1">
              <a:defRPr/>
            </a:pPr>
            <a:r>
              <a:rPr lang="en-US" dirty="0"/>
              <a:t>For each </a:t>
            </a:r>
            <a:r>
              <a:rPr lang="en-US" dirty="0" err="1"/>
              <a:t>scanline</a:t>
            </a:r>
            <a:r>
              <a:rPr lang="en-US" dirty="0"/>
              <a:t> (160 lines)</a:t>
            </a:r>
          </a:p>
          <a:p>
            <a:pPr lvl="2">
              <a:defRPr/>
            </a:pPr>
            <a:r>
              <a:rPr lang="en-US" dirty="0"/>
              <a:t>Draw </a:t>
            </a:r>
            <a:r>
              <a:rPr lang="en-US" dirty="0" err="1"/>
              <a:t>scanline</a:t>
            </a:r>
            <a:r>
              <a:rPr lang="en-US" dirty="0"/>
              <a:t> (240 pixels)</a:t>
            </a:r>
          </a:p>
          <a:p>
            <a:pPr lvl="2">
              <a:defRPr/>
            </a:pPr>
            <a:r>
              <a:rPr lang="en-US" dirty="0" err="1"/>
              <a:t>Hblank</a:t>
            </a:r>
            <a:r>
              <a:rPr lang="en-US" dirty="0"/>
              <a:t> (68 pixels)</a:t>
            </a:r>
          </a:p>
          <a:p>
            <a:pPr lvl="1">
              <a:defRPr/>
            </a:pPr>
            <a:r>
              <a:rPr lang="en-US" dirty="0" err="1"/>
              <a:t>Vblank</a:t>
            </a:r>
            <a:r>
              <a:rPr lang="en-US" dirty="0"/>
              <a:t> (68 </a:t>
            </a:r>
            <a:r>
              <a:rPr lang="en-US" dirty="0" err="1"/>
              <a:t>scanlines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To avoid tearing, positional data is usually updated at the </a:t>
            </a:r>
            <a:r>
              <a:rPr lang="en-US" dirty="0" err="1"/>
              <a:t>VBlank</a:t>
            </a:r>
            <a:r>
              <a:rPr lang="en-US" dirty="0"/>
              <a:t>. This is why most games run at 60 or 30 fps. </a:t>
            </a:r>
          </a:p>
          <a:p>
            <a:pPr>
              <a:defRPr/>
            </a:pPr>
            <a:r>
              <a:rPr lang="en-US" dirty="0"/>
              <a:t>FYI, this mimics the NTSC/PAL analog TV standards which required blanking intervals to reposition the electron beam.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6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HBlank</a:t>
            </a:r>
            <a:r>
              <a:rPr lang="en-US" dirty="0"/>
              <a:t> and </a:t>
            </a:r>
            <a:r>
              <a:rPr lang="en-US" dirty="0" err="1"/>
              <a:t>VBlank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8587" r="-28587"/>
          <a:stretch>
            <a:fillRect/>
          </a:stretch>
        </p:blipFill>
        <p:spPr>
          <a:xfrm>
            <a:off x="1880631" y="1780531"/>
            <a:ext cx="9012969" cy="5084941"/>
          </a:xfrm>
        </p:spPr>
      </p:pic>
    </p:spTree>
    <p:extLst>
      <p:ext uri="{BB962C8B-B14F-4D97-AF65-F5344CB8AC3E}">
        <p14:creationId xmlns:p14="http://schemas.microsoft.com/office/powerpoint/2010/main" val="137209932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11_Subroutines_Recursion" id="{41262786-454F-8F4F-95DF-4746177D304B}" vid="{34F057C2-C4D3-174B-B32E-0A94C89A0C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</Template>
  <TotalTime>14562</TotalTime>
  <Words>1766</Words>
  <Application>Microsoft Office PowerPoint</Application>
  <PresentationFormat>Widescreen</PresentationFormat>
  <Paragraphs>361</Paragraphs>
  <Slides>44</Slides>
  <Notes>11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Spectrum</vt:lpstr>
      <vt:lpstr>GBA C Programming</vt:lpstr>
      <vt:lpstr>Quick Overview</vt:lpstr>
      <vt:lpstr>Functional Diagram</vt:lpstr>
      <vt:lpstr>Blanking Intervals</vt:lpstr>
      <vt:lpstr>Cathode Ray Tube</vt:lpstr>
      <vt:lpstr>Color CRT</vt:lpstr>
      <vt:lpstr>NTSC Scanning Pattern (interleaved)</vt:lpstr>
      <vt:lpstr>Blanking</vt:lpstr>
      <vt:lpstr>HBlank and VBlank</vt:lpstr>
      <vt:lpstr>Drawing Times</vt:lpstr>
      <vt:lpstr>PowerPoint Presentation</vt:lpstr>
      <vt:lpstr>Processing Pipeline</vt:lpstr>
      <vt:lpstr>Question</vt:lpstr>
      <vt:lpstr>Button Input</vt:lpstr>
      <vt:lpstr>Input</vt:lpstr>
      <vt:lpstr>Input</vt:lpstr>
      <vt:lpstr>Definitions</vt:lpstr>
      <vt:lpstr>Question</vt:lpstr>
      <vt:lpstr>Multiple Code Files</vt:lpstr>
      <vt:lpstr>Conventions</vt:lpstr>
      <vt:lpstr>Configuration</vt:lpstr>
      <vt:lpstr>Example</vt:lpstr>
      <vt:lpstr>Example</vt:lpstr>
      <vt:lpstr>Example</vt:lpstr>
      <vt:lpstr>DMA</vt:lpstr>
      <vt:lpstr>What is DMA?</vt:lpstr>
      <vt:lpstr>DMA Channels</vt:lpstr>
      <vt:lpstr>Using DMA</vt:lpstr>
      <vt:lpstr>REG_DMAxCNT</vt:lpstr>
      <vt:lpstr>REG_DMAxCNT</vt:lpstr>
      <vt:lpstr>REG_DMAxCNT</vt:lpstr>
      <vt:lpstr>Source Adjustment</vt:lpstr>
      <vt:lpstr>DMA Setup</vt:lpstr>
      <vt:lpstr>DMA Setup (cont)</vt:lpstr>
      <vt:lpstr>DMA Timing</vt:lpstr>
      <vt:lpstr>Question</vt:lpstr>
      <vt:lpstr>Filling a Rectangle</vt:lpstr>
      <vt:lpstr>Why is DMA so Fast</vt:lpstr>
      <vt:lpstr>Questions?</vt:lpstr>
      <vt:lpstr>Loop Template</vt:lpstr>
      <vt:lpstr>Loop Template</vt:lpstr>
      <vt:lpstr>Text</vt:lpstr>
      <vt:lpstr>ASCII Table</vt:lpstr>
      <vt:lpstr>fontdata_6x8[]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GBA C Programming</dc:title>
  <dc:creator>Forsyth, Daniel H</dc:creator>
  <cp:lastModifiedBy>Forsyth, Daniel H</cp:lastModifiedBy>
  <cp:revision>16</cp:revision>
  <cp:lastPrinted>2021-02-01T02:30:58Z</cp:lastPrinted>
  <dcterms:created xsi:type="dcterms:W3CDTF">2021-03-05T00:16:13Z</dcterms:created>
  <dcterms:modified xsi:type="dcterms:W3CDTF">2022-03-28T20:35:01Z</dcterms:modified>
</cp:coreProperties>
</file>