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32"/>
  </p:notesMasterIdLst>
  <p:handoutMasterIdLst>
    <p:handoutMasterId r:id="rId33"/>
  </p:handoutMasterIdLst>
  <p:sldIdLst>
    <p:sldId id="409" r:id="rId2"/>
    <p:sldId id="539" r:id="rId3"/>
    <p:sldId id="440" r:id="rId4"/>
    <p:sldId id="347" r:id="rId5"/>
    <p:sldId id="348" r:id="rId6"/>
    <p:sldId id="349" r:id="rId7"/>
    <p:sldId id="350" r:id="rId8"/>
    <p:sldId id="351" r:id="rId9"/>
    <p:sldId id="541" r:id="rId10"/>
    <p:sldId id="352" r:id="rId11"/>
    <p:sldId id="353" r:id="rId12"/>
    <p:sldId id="354" r:id="rId13"/>
    <p:sldId id="355" r:id="rId14"/>
    <p:sldId id="356" r:id="rId15"/>
    <p:sldId id="359" r:id="rId16"/>
    <p:sldId id="358" r:id="rId17"/>
    <p:sldId id="357" r:id="rId18"/>
    <p:sldId id="360" r:id="rId19"/>
    <p:sldId id="361" r:id="rId20"/>
    <p:sldId id="362" r:id="rId21"/>
    <p:sldId id="512" r:id="rId22"/>
    <p:sldId id="365" r:id="rId23"/>
    <p:sldId id="366" r:id="rId24"/>
    <p:sldId id="542" r:id="rId25"/>
    <p:sldId id="367" r:id="rId26"/>
    <p:sldId id="368" r:id="rId27"/>
    <p:sldId id="369" r:id="rId28"/>
    <p:sldId id="370" r:id="rId29"/>
    <p:sldId id="371" r:id="rId30"/>
    <p:sldId id="530" r:id="rId31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syth, Daniel H" initials="FDH" lastIdx="1" clrIdx="0">
    <p:extLst>
      <p:ext uri="{19B8F6BF-5375-455C-9EA6-DF929625EA0E}">
        <p15:presenceInfo xmlns:p15="http://schemas.microsoft.com/office/powerpoint/2012/main" userId="S::df30@gatech.edu::c39586f0-ce3e-4a5b-a792-22782de893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FF"/>
    <a:srgbClr val="00FEFF"/>
    <a:srgbClr val="3333CC"/>
    <a:srgbClr val="CCFFFF"/>
    <a:srgbClr val="FEFF24"/>
    <a:srgbClr val="F3F8FA"/>
    <a:srgbClr val="F3F9FA"/>
    <a:srgbClr val="EAEAEA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D1A96-0B59-4E18-B01E-F9220D086C41}" v="17" dt="2022-03-31T15:27:23.353"/>
    <p1510:client id="{CA076421-3080-490E-8F89-94346731F179}" v="2" dt="2021-11-09T14:25:18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535"/>
  </p:normalViewPr>
  <p:slideViewPr>
    <p:cSldViewPr snapToGrid="0" snapToObjects="1">
      <p:cViewPr varScale="1">
        <p:scale>
          <a:sx n="93" d="100"/>
          <a:sy n="93" d="100"/>
        </p:scale>
        <p:origin x="216" y="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Thomas" userId="oCsOH1izO9f17g0quMOsvt1uemq8OSvEgEkSd6GR96c=" providerId="None" clId="Web-{CA076421-3080-490E-8F89-94346731F179}"/>
    <pc:docChg chg="modSld">
      <pc:chgData name="Pranav Thomas" userId="oCsOH1izO9f17g0quMOsvt1uemq8OSvEgEkSd6GR96c=" providerId="None" clId="Web-{CA076421-3080-490E-8F89-94346731F179}" dt="2021-11-09T14:25:16.458" v="0" actId="20577"/>
      <pc:docMkLst>
        <pc:docMk/>
      </pc:docMkLst>
      <pc:sldChg chg="modSp">
        <pc:chgData name="Pranav Thomas" userId="oCsOH1izO9f17g0quMOsvt1uemq8OSvEgEkSd6GR96c=" providerId="None" clId="Web-{CA076421-3080-490E-8F89-94346731F179}" dt="2021-11-09T14:25:16.458" v="0" actId="20577"/>
        <pc:sldMkLst>
          <pc:docMk/>
          <pc:sldMk cId="1140536341" sldId="541"/>
        </pc:sldMkLst>
        <pc:spChg chg="mod">
          <ac:chgData name="Pranav Thomas" userId="oCsOH1izO9f17g0quMOsvt1uemq8OSvEgEkSd6GR96c=" providerId="None" clId="Web-{CA076421-3080-490E-8F89-94346731F179}" dt="2021-11-09T14:25:16.458" v="0" actId="20577"/>
          <ac:spMkLst>
            <pc:docMk/>
            <pc:sldMk cId="1140536341" sldId="541"/>
            <ac:spMk id="8" creationId="{46AE2BDB-FD7A-4B51-8112-55FADD50CD78}"/>
          </ac:spMkLst>
        </pc:spChg>
      </pc:sldChg>
    </pc:docChg>
  </pc:docChgLst>
  <pc:docChgLst>
    <pc:chgData name="Yuhan Li" userId="6rQTdrxWu88A1E4y7skdBdZXC2ozir94lf6lkJQXH5o=" providerId="None" clId="Web-{7BED1A96-0B59-4E18-B01E-F9220D086C41}"/>
    <pc:docChg chg="modSld">
      <pc:chgData name="Yuhan Li" userId="6rQTdrxWu88A1E4y7skdBdZXC2ozir94lf6lkJQXH5o=" providerId="None" clId="Web-{7BED1A96-0B59-4E18-B01E-F9220D086C41}" dt="2022-03-31T15:27:23.165" v="8" actId="20577"/>
      <pc:docMkLst>
        <pc:docMk/>
      </pc:docMkLst>
      <pc:sldChg chg="addSp modSp">
        <pc:chgData name="Yuhan Li" userId="6rQTdrxWu88A1E4y7skdBdZXC2ozir94lf6lkJQXH5o=" providerId="None" clId="Web-{7BED1A96-0B59-4E18-B01E-F9220D086C41}" dt="2022-03-31T15:27:17.821" v="6" actId="20577"/>
        <pc:sldMkLst>
          <pc:docMk/>
          <pc:sldMk cId="4176503708" sldId="540"/>
        </pc:sldMkLst>
        <pc:spChg chg="add mod">
          <ac:chgData name="Yuhan Li" userId="6rQTdrxWu88A1E4y7skdBdZXC2ozir94lf6lkJQXH5o=" providerId="None" clId="Web-{7BED1A96-0B59-4E18-B01E-F9220D086C41}" dt="2022-03-31T15:27:17.821" v="6" actId="20577"/>
          <ac:spMkLst>
            <pc:docMk/>
            <pc:sldMk cId="4176503708" sldId="540"/>
            <ac:spMk id="2" creationId="{B975BDBA-8C1A-0B35-5C93-B33ADF9C3394}"/>
          </ac:spMkLst>
        </pc:spChg>
      </pc:sldChg>
      <pc:sldChg chg="addSp modSp">
        <pc:chgData name="Yuhan Li" userId="6rQTdrxWu88A1E4y7skdBdZXC2ozir94lf6lkJQXH5o=" providerId="None" clId="Web-{7BED1A96-0B59-4E18-B01E-F9220D086C41}" dt="2022-03-31T15:27:09.884" v="4" actId="1076"/>
        <pc:sldMkLst>
          <pc:docMk/>
          <pc:sldMk cId="1140536341" sldId="541"/>
        </pc:sldMkLst>
        <pc:spChg chg="add mod">
          <ac:chgData name="Yuhan Li" userId="6rQTdrxWu88A1E4y7skdBdZXC2ozir94lf6lkJQXH5o=" providerId="None" clId="Web-{7BED1A96-0B59-4E18-B01E-F9220D086C41}" dt="2022-03-31T15:27:09.884" v="4" actId="1076"/>
          <ac:spMkLst>
            <pc:docMk/>
            <pc:sldMk cId="1140536341" sldId="541"/>
            <ac:spMk id="2" creationId="{ECA769CE-2EE6-2D2F-1067-1A72688D4CCA}"/>
          </ac:spMkLst>
        </pc:spChg>
      </pc:sldChg>
      <pc:sldChg chg="addSp modSp">
        <pc:chgData name="Yuhan Li" userId="6rQTdrxWu88A1E4y7skdBdZXC2ozir94lf6lkJQXH5o=" providerId="None" clId="Web-{7BED1A96-0B59-4E18-B01E-F9220D086C41}" dt="2022-03-31T15:27:23.165" v="8" actId="20577"/>
        <pc:sldMkLst>
          <pc:docMk/>
          <pc:sldMk cId="771838548" sldId="542"/>
        </pc:sldMkLst>
        <pc:spChg chg="add mod">
          <ac:chgData name="Yuhan Li" userId="6rQTdrxWu88A1E4y7skdBdZXC2ozir94lf6lkJQXH5o=" providerId="None" clId="Web-{7BED1A96-0B59-4E18-B01E-F9220D086C41}" dt="2022-03-31T15:27:23.165" v="8" actId="20577"/>
          <ac:spMkLst>
            <pc:docMk/>
            <pc:sldMk cId="771838548" sldId="542"/>
            <ac:spMk id="2" creationId="{E0D655CD-D8A9-EFCD-9075-67D92A7259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*(*(*(a + i) </a:t>
            </a:r>
            <a:r>
              <a:rPr lang="en-US"/>
              <a:t>+ j) </a:t>
            </a:r>
            <a:r>
              <a:rPr lang="en-US" dirty="0"/>
              <a:t>+ k)</a:t>
            </a:r>
          </a:p>
          <a:p>
            <a:r>
              <a:rPr lang="en-US" dirty="0"/>
              <a:t>a[i][j][k]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1A06-CE2C-954F-80F0-49B6EC7F11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*(*(*(a + i) + j) + k)</a:t>
            </a:r>
          </a:p>
          <a:p>
            <a:r>
              <a:rPr lang="en-US" dirty="0"/>
              <a:t>a[i][j][k]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1A06-CE2C-954F-80F0-49B6EC7F11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 Title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5790268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71031"/>
            <a:ext cx="5790268" cy="154367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5790268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247" y="1385889"/>
            <a:ext cx="470990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652E4D-6353-D94F-86FA-A5EF92A99D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65372" y="259827"/>
            <a:ext cx="5631157" cy="601977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1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6" r:id="rId3"/>
    <p:sldLayoutId id="2147484355" r:id="rId4"/>
    <p:sldLayoutId id="2147484354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  <p:sldLayoutId id="2147484353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Continuing with 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Multi-Dimensional Arrays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03525" y="3886200"/>
            <a:ext cx="6694488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How did multidimensional arrays work in Java?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99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Definition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63487"/>
            <a:ext cx="3773488" cy="6477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int ia[3][4];</a:t>
            </a: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  <a:cs typeface="+mn-cs"/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749550" y="5030563"/>
            <a:ext cx="8191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Type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579938" y="4808313"/>
            <a:ext cx="1193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Address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6211888" y="3511325"/>
            <a:ext cx="12192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Number</a:t>
            </a:r>
          </a:p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of Rows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499226" y="2119087"/>
            <a:ext cx="1624013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Number</a:t>
            </a:r>
          </a:p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of Columns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209800" y="1839688"/>
            <a:ext cx="74295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2952750" y="1839688"/>
            <a:ext cx="495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3448050" y="1839688"/>
            <a:ext cx="495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3943350" y="1839688"/>
            <a:ext cx="495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6211888" y="5275038"/>
            <a:ext cx="3726952" cy="83099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charset="0"/>
                <a:cs typeface="+mn-cs"/>
              </a:rPr>
              <a:t>Defined at compile time</a:t>
            </a:r>
          </a:p>
          <a:p>
            <a:pPr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charset="0"/>
                <a:cs typeface="+mn-cs"/>
              </a:rPr>
              <a:t>i.e. size must be known</a:t>
            </a:r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 flipH="1" flipV="1">
            <a:off x="2514600" y="2220687"/>
            <a:ext cx="6096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 flipH="1" flipV="1">
            <a:off x="2952750" y="2220687"/>
            <a:ext cx="215265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 flipH="1" flipV="1">
            <a:off x="3568700" y="2276251"/>
            <a:ext cx="3213100" cy="123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 flipH="1" flipV="1">
            <a:off x="4118430" y="2276251"/>
            <a:ext cx="2358571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71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How does a two dimensional array work?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5773738" y="5494338"/>
            <a:ext cx="4360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2"/>
                </a:solidFill>
                <a:cs typeface="+mn-cs"/>
              </a:rPr>
              <a:t>How would you store it?</a:t>
            </a:r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3944939" y="2482850"/>
            <a:ext cx="3849687" cy="1981200"/>
            <a:chOff x="1341" y="1367"/>
            <a:chExt cx="2425" cy="1248"/>
          </a:xfrm>
        </p:grpSpPr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1826" y="1367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0</a:t>
              </a:r>
            </a:p>
          </p:txBody>
        </p:sp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2311" y="1367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1</a:t>
              </a:r>
            </a:p>
          </p:txBody>
        </p:sp>
        <p:sp>
          <p:nvSpPr>
            <p:cNvPr id="114695" name="Text Box 7"/>
            <p:cNvSpPr txBox="1">
              <a:spLocks noChangeArrowheads="1"/>
            </p:cNvSpPr>
            <p:nvPr/>
          </p:nvSpPr>
          <p:spPr bwMode="auto">
            <a:xfrm>
              <a:off x="2796" y="1367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2</a:t>
              </a:r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3281" y="1367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3</a:t>
              </a:r>
            </a:p>
          </p:txBody>
        </p:sp>
        <p:sp>
          <p:nvSpPr>
            <p:cNvPr id="114697" name="Text Box 9"/>
            <p:cNvSpPr txBox="1">
              <a:spLocks noChangeArrowheads="1"/>
            </p:cNvSpPr>
            <p:nvPr/>
          </p:nvSpPr>
          <p:spPr bwMode="auto">
            <a:xfrm>
              <a:off x="1826" y="1679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698" name="Text Box 10"/>
            <p:cNvSpPr txBox="1">
              <a:spLocks noChangeArrowheads="1"/>
            </p:cNvSpPr>
            <p:nvPr/>
          </p:nvSpPr>
          <p:spPr bwMode="auto">
            <a:xfrm>
              <a:off x="2311" y="1679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2796" y="1679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3281" y="1679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1" name="Text Box 13"/>
            <p:cNvSpPr txBox="1">
              <a:spLocks noChangeArrowheads="1"/>
            </p:cNvSpPr>
            <p:nvPr/>
          </p:nvSpPr>
          <p:spPr bwMode="auto">
            <a:xfrm>
              <a:off x="1341" y="1679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0</a:t>
              </a: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1826" y="1991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3" name="Text Box 15"/>
            <p:cNvSpPr txBox="1">
              <a:spLocks noChangeArrowheads="1"/>
            </p:cNvSpPr>
            <p:nvPr/>
          </p:nvSpPr>
          <p:spPr bwMode="auto">
            <a:xfrm>
              <a:off x="2311" y="1991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2796" y="1991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3281" y="1991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1341" y="1991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1</a:t>
              </a:r>
            </a:p>
          </p:txBody>
        </p:sp>
        <p:sp>
          <p:nvSpPr>
            <p:cNvPr id="114707" name="Text Box 19"/>
            <p:cNvSpPr txBox="1">
              <a:spLocks noChangeArrowheads="1"/>
            </p:cNvSpPr>
            <p:nvPr/>
          </p:nvSpPr>
          <p:spPr bwMode="auto">
            <a:xfrm>
              <a:off x="1826" y="2303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2311" y="2303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9" name="Text Box 21"/>
            <p:cNvSpPr txBox="1">
              <a:spLocks noChangeArrowheads="1"/>
            </p:cNvSpPr>
            <p:nvPr/>
          </p:nvSpPr>
          <p:spPr bwMode="auto">
            <a:xfrm>
              <a:off x="2796" y="2303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10" name="Text Box 22"/>
            <p:cNvSpPr txBox="1">
              <a:spLocks noChangeArrowheads="1"/>
            </p:cNvSpPr>
            <p:nvPr/>
          </p:nvSpPr>
          <p:spPr bwMode="auto">
            <a:xfrm>
              <a:off x="3281" y="2303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1341" y="2303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60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/>
              <a:t>How would you store it?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A6D59B44-8B90-964E-B2AE-30DB19D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6322" name="Group 3"/>
          <p:cNvGrpSpPr>
            <a:grpSpLocks/>
          </p:cNvGrpSpPr>
          <p:nvPr/>
        </p:nvGrpSpPr>
        <p:grpSpPr bwMode="auto">
          <a:xfrm>
            <a:off x="1843089" y="285751"/>
            <a:ext cx="2524125" cy="1298575"/>
            <a:chOff x="1341" y="1367"/>
            <a:chExt cx="2425" cy="1248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1826" y="1367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0</a:t>
              </a:r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2311" y="1367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1</a:t>
              </a:r>
            </a:p>
          </p:txBody>
        </p:sp>
        <p:sp>
          <p:nvSpPr>
            <p:cNvPr id="115718" name="Text Box 6"/>
            <p:cNvSpPr txBox="1">
              <a:spLocks noChangeArrowheads="1"/>
            </p:cNvSpPr>
            <p:nvPr/>
          </p:nvSpPr>
          <p:spPr bwMode="auto">
            <a:xfrm>
              <a:off x="2796" y="1367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2</a:t>
              </a:r>
            </a:p>
          </p:txBody>
        </p:sp>
        <p:sp>
          <p:nvSpPr>
            <p:cNvPr id="115719" name="Text Box 7"/>
            <p:cNvSpPr txBox="1">
              <a:spLocks noChangeArrowheads="1"/>
            </p:cNvSpPr>
            <p:nvPr/>
          </p:nvSpPr>
          <p:spPr bwMode="auto">
            <a:xfrm>
              <a:off x="3281" y="1367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3</a:t>
              </a:r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1826" y="1680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1" name="Text Box 9"/>
            <p:cNvSpPr txBox="1">
              <a:spLocks noChangeArrowheads="1"/>
            </p:cNvSpPr>
            <p:nvPr/>
          </p:nvSpPr>
          <p:spPr bwMode="auto">
            <a:xfrm>
              <a:off x="2311" y="1680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2" name="Text Box 10"/>
            <p:cNvSpPr txBox="1">
              <a:spLocks noChangeArrowheads="1"/>
            </p:cNvSpPr>
            <p:nvPr/>
          </p:nvSpPr>
          <p:spPr bwMode="auto">
            <a:xfrm>
              <a:off x="2796" y="1680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3281" y="1680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1341" y="1680"/>
              <a:ext cx="48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0</a:t>
              </a:r>
            </a:p>
          </p:txBody>
        </p:sp>
        <p:sp>
          <p:nvSpPr>
            <p:cNvPr id="115725" name="Text Box 13"/>
            <p:cNvSpPr txBox="1">
              <a:spLocks noChangeArrowheads="1"/>
            </p:cNvSpPr>
            <p:nvPr/>
          </p:nvSpPr>
          <p:spPr bwMode="auto">
            <a:xfrm>
              <a:off x="1826" y="1991"/>
              <a:ext cx="485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2311" y="1991"/>
              <a:ext cx="485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7" name="Text Box 15"/>
            <p:cNvSpPr txBox="1">
              <a:spLocks noChangeArrowheads="1"/>
            </p:cNvSpPr>
            <p:nvPr/>
          </p:nvSpPr>
          <p:spPr bwMode="auto">
            <a:xfrm>
              <a:off x="2796" y="1991"/>
              <a:ext cx="485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8" name="Text Box 16"/>
            <p:cNvSpPr txBox="1">
              <a:spLocks noChangeArrowheads="1"/>
            </p:cNvSpPr>
            <p:nvPr/>
          </p:nvSpPr>
          <p:spPr bwMode="auto">
            <a:xfrm>
              <a:off x="3281" y="1991"/>
              <a:ext cx="485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1341" y="1991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1</a:t>
              </a:r>
            </a:p>
          </p:txBody>
        </p:sp>
        <p:sp>
          <p:nvSpPr>
            <p:cNvPr id="115730" name="Text Box 18"/>
            <p:cNvSpPr txBox="1">
              <a:spLocks noChangeArrowheads="1"/>
            </p:cNvSpPr>
            <p:nvPr/>
          </p:nvSpPr>
          <p:spPr bwMode="auto">
            <a:xfrm>
              <a:off x="1826" y="2304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31" name="Text Box 19"/>
            <p:cNvSpPr txBox="1">
              <a:spLocks noChangeArrowheads="1"/>
            </p:cNvSpPr>
            <p:nvPr/>
          </p:nvSpPr>
          <p:spPr bwMode="auto">
            <a:xfrm>
              <a:off x="2311" y="2304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32" name="Text Box 20"/>
            <p:cNvSpPr txBox="1">
              <a:spLocks noChangeArrowheads="1"/>
            </p:cNvSpPr>
            <p:nvPr/>
          </p:nvSpPr>
          <p:spPr bwMode="auto">
            <a:xfrm>
              <a:off x="2796" y="2304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33" name="Text Box 21"/>
            <p:cNvSpPr txBox="1">
              <a:spLocks noChangeArrowheads="1"/>
            </p:cNvSpPr>
            <p:nvPr/>
          </p:nvSpPr>
          <p:spPr bwMode="auto">
            <a:xfrm>
              <a:off x="3281" y="2304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34" name="Text Box 22"/>
            <p:cNvSpPr txBox="1">
              <a:spLocks noChangeArrowheads="1"/>
            </p:cNvSpPr>
            <p:nvPr/>
          </p:nvSpPr>
          <p:spPr bwMode="auto">
            <a:xfrm>
              <a:off x="1341" y="2304"/>
              <a:ext cx="48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2</a:t>
              </a:r>
            </a:p>
          </p:txBody>
        </p:sp>
      </p:grpSp>
      <p:grpSp>
        <p:nvGrpSpPr>
          <p:cNvPr id="56323" name="Group 23"/>
          <p:cNvGrpSpPr>
            <a:grpSpLocks/>
          </p:cNvGrpSpPr>
          <p:nvPr/>
        </p:nvGrpSpPr>
        <p:grpSpPr bwMode="auto">
          <a:xfrm>
            <a:off x="1843089" y="1803401"/>
            <a:ext cx="8472487" cy="2239963"/>
            <a:chOff x="201" y="1136"/>
            <a:chExt cx="5337" cy="1411"/>
          </a:xfrm>
        </p:grpSpPr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201" y="1160"/>
              <a:ext cx="5337" cy="135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6348" name="Group 25"/>
            <p:cNvGrpSpPr>
              <a:grpSpLocks/>
            </p:cNvGrpSpPr>
            <p:nvPr/>
          </p:nvGrpSpPr>
          <p:grpSpPr bwMode="auto">
            <a:xfrm>
              <a:off x="286" y="1685"/>
              <a:ext cx="5115" cy="252"/>
              <a:chOff x="286" y="1685"/>
              <a:chExt cx="5115" cy="252"/>
            </a:xfrm>
          </p:grpSpPr>
          <p:sp>
            <p:nvSpPr>
              <p:cNvPr id="115738" name="Text Box 26"/>
              <p:cNvSpPr txBox="1">
                <a:spLocks noChangeArrowheads="1"/>
              </p:cNvSpPr>
              <p:nvPr/>
            </p:nvSpPr>
            <p:spPr bwMode="auto">
              <a:xfrm>
                <a:off x="286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0,0</a:t>
                </a:r>
              </a:p>
            </p:txBody>
          </p:sp>
          <p:sp>
            <p:nvSpPr>
              <p:cNvPr id="115739" name="Text Box 27"/>
              <p:cNvSpPr txBox="1">
                <a:spLocks noChangeArrowheads="1"/>
              </p:cNvSpPr>
              <p:nvPr/>
            </p:nvSpPr>
            <p:spPr bwMode="auto">
              <a:xfrm>
                <a:off x="1570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0,1</a:t>
                </a:r>
              </a:p>
            </p:txBody>
          </p:sp>
          <p:sp>
            <p:nvSpPr>
              <p:cNvPr id="115740" name="Text Box 28"/>
              <p:cNvSpPr txBox="1">
                <a:spLocks noChangeArrowheads="1"/>
              </p:cNvSpPr>
              <p:nvPr/>
            </p:nvSpPr>
            <p:spPr bwMode="auto">
              <a:xfrm>
                <a:off x="2854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0,2</a:t>
                </a:r>
              </a:p>
            </p:txBody>
          </p:sp>
          <p:sp>
            <p:nvSpPr>
              <p:cNvPr id="115741" name="Text Box 29"/>
              <p:cNvSpPr txBox="1">
                <a:spLocks noChangeArrowheads="1"/>
              </p:cNvSpPr>
              <p:nvPr/>
            </p:nvSpPr>
            <p:spPr bwMode="auto">
              <a:xfrm>
                <a:off x="4138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0,3</a:t>
                </a:r>
              </a:p>
            </p:txBody>
          </p:sp>
          <p:sp>
            <p:nvSpPr>
              <p:cNvPr id="115742" name="Text Box 30"/>
              <p:cNvSpPr txBox="1">
                <a:spLocks noChangeArrowheads="1"/>
              </p:cNvSpPr>
              <p:nvPr/>
            </p:nvSpPr>
            <p:spPr bwMode="auto">
              <a:xfrm>
                <a:off x="714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1,0</a:t>
                </a:r>
              </a:p>
            </p:txBody>
          </p:sp>
          <p:sp>
            <p:nvSpPr>
              <p:cNvPr id="115743" name="Text Box 31"/>
              <p:cNvSpPr txBox="1">
                <a:spLocks noChangeArrowheads="1"/>
              </p:cNvSpPr>
              <p:nvPr/>
            </p:nvSpPr>
            <p:spPr bwMode="auto">
              <a:xfrm>
                <a:off x="1998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1,1</a:t>
                </a:r>
              </a:p>
            </p:txBody>
          </p:sp>
          <p:sp>
            <p:nvSpPr>
              <p:cNvPr id="115744" name="Text Box 32"/>
              <p:cNvSpPr txBox="1">
                <a:spLocks noChangeArrowheads="1"/>
              </p:cNvSpPr>
              <p:nvPr/>
            </p:nvSpPr>
            <p:spPr bwMode="auto">
              <a:xfrm>
                <a:off x="3282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1,2</a:t>
                </a:r>
              </a:p>
            </p:txBody>
          </p:sp>
          <p:sp>
            <p:nvSpPr>
              <p:cNvPr id="115745" name="Text Box 33"/>
              <p:cNvSpPr txBox="1">
                <a:spLocks noChangeArrowheads="1"/>
              </p:cNvSpPr>
              <p:nvPr/>
            </p:nvSpPr>
            <p:spPr bwMode="auto">
              <a:xfrm>
                <a:off x="4566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1,3</a:t>
                </a:r>
              </a:p>
            </p:txBody>
          </p:sp>
          <p:sp>
            <p:nvSpPr>
              <p:cNvPr id="115746" name="Text Box 34"/>
              <p:cNvSpPr txBox="1">
                <a:spLocks noChangeArrowheads="1"/>
              </p:cNvSpPr>
              <p:nvPr/>
            </p:nvSpPr>
            <p:spPr bwMode="auto">
              <a:xfrm>
                <a:off x="1142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2,0</a:t>
                </a:r>
              </a:p>
            </p:txBody>
          </p:sp>
          <p:sp>
            <p:nvSpPr>
              <p:cNvPr id="115747" name="Text Box 35"/>
              <p:cNvSpPr txBox="1">
                <a:spLocks noChangeArrowheads="1"/>
              </p:cNvSpPr>
              <p:nvPr/>
            </p:nvSpPr>
            <p:spPr bwMode="auto">
              <a:xfrm>
                <a:off x="2426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2,1</a:t>
                </a:r>
              </a:p>
            </p:txBody>
          </p:sp>
          <p:sp>
            <p:nvSpPr>
              <p:cNvPr id="115748" name="Text Box 36"/>
              <p:cNvSpPr txBox="1">
                <a:spLocks noChangeArrowheads="1"/>
              </p:cNvSpPr>
              <p:nvPr/>
            </p:nvSpPr>
            <p:spPr bwMode="auto">
              <a:xfrm>
                <a:off x="3710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2,2</a:t>
                </a:r>
              </a:p>
            </p:txBody>
          </p:sp>
          <p:sp>
            <p:nvSpPr>
              <p:cNvPr id="115749" name="Text Box 37"/>
              <p:cNvSpPr txBox="1">
                <a:spLocks noChangeArrowheads="1"/>
              </p:cNvSpPr>
              <p:nvPr/>
            </p:nvSpPr>
            <p:spPr bwMode="auto">
              <a:xfrm>
                <a:off x="4994" y="1685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2,3</a:t>
                </a:r>
              </a:p>
            </p:txBody>
          </p:sp>
        </p:grpSp>
        <p:sp>
          <p:nvSpPr>
            <p:cNvPr id="115750" name="AutoShape 38"/>
            <p:cNvSpPr>
              <a:spLocks/>
            </p:cNvSpPr>
            <p:nvPr/>
          </p:nvSpPr>
          <p:spPr bwMode="auto">
            <a:xfrm rot="5400000">
              <a:off x="797" y="1510"/>
              <a:ext cx="262" cy="1284"/>
            </a:xfrm>
            <a:prstGeom prst="rightBrace">
              <a:avLst>
                <a:gd name="adj1" fmla="val 40840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51" name="AutoShape 39"/>
            <p:cNvSpPr>
              <a:spLocks/>
            </p:cNvSpPr>
            <p:nvPr/>
          </p:nvSpPr>
          <p:spPr bwMode="auto">
            <a:xfrm rot="5400000">
              <a:off x="2081" y="1510"/>
              <a:ext cx="262" cy="1284"/>
            </a:xfrm>
            <a:prstGeom prst="rightBrace">
              <a:avLst>
                <a:gd name="adj1" fmla="val 40840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52" name="AutoShape 40"/>
            <p:cNvSpPr>
              <a:spLocks/>
            </p:cNvSpPr>
            <p:nvPr/>
          </p:nvSpPr>
          <p:spPr bwMode="auto">
            <a:xfrm rot="5400000">
              <a:off x="3365" y="1510"/>
              <a:ext cx="262" cy="1284"/>
            </a:xfrm>
            <a:prstGeom prst="rightBrace">
              <a:avLst>
                <a:gd name="adj1" fmla="val 40840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53" name="AutoShape 41"/>
            <p:cNvSpPr>
              <a:spLocks/>
            </p:cNvSpPr>
            <p:nvPr/>
          </p:nvSpPr>
          <p:spPr bwMode="auto">
            <a:xfrm rot="5400000">
              <a:off x="4649" y="1510"/>
              <a:ext cx="262" cy="1284"/>
            </a:xfrm>
            <a:prstGeom prst="rightBrace">
              <a:avLst>
                <a:gd name="adj1" fmla="val 40840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54" name="Text Box 42"/>
            <p:cNvSpPr txBox="1">
              <a:spLocks noChangeArrowheads="1"/>
            </p:cNvSpPr>
            <p:nvPr/>
          </p:nvSpPr>
          <p:spPr bwMode="auto">
            <a:xfrm>
              <a:off x="488" y="2259"/>
              <a:ext cx="878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Column 0</a:t>
              </a:r>
            </a:p>
          </p:txBody>
        </p:sp>
        <p:sp>
          <p:nvSpPr>
            <p:cNvPr id="115755" name="Text Box 43"/>
            <p:cNvSpPr txBox="1">
              <a:spLocks noChangeArrowheads="1"/>
            </p:cNvSpPr>
            <p:nvPr/>
          </p:nvSpPr>
          <p:spPr bwMode="auto">
            <a:xfrm>
              <a:off x="1791" y="2259"/>
              <a:ext cx="878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Column 1</a:t>
              </a:r>
            </a:p>
          </p:txBody>
        </p:sp>
        <p:sp>
          <p:nvSpPr>
            <p:cNvPr id="115756" name="Text Box 44"/>
            <p:cNvSpPr txBox="1">
              <a:spLocks noChangeArrowheads="1"/>
            </p:cNvSpPr>
            <p:nvPr/>
          </p:nvSpPr>
          <p:spPr bwMode="auto">
            <a:xfrm>
              <a:off x="3056" y="2259"/>
              <a:ext cx="878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Column 2</a:t>
              </a:r>
            </a:p>
          </p:txBody>
        </p:sp>
        <p:sp>
          <p:nvSpPr>
            <p:cNvPr id="115757" name="Text Box 45"/>
            <p:cNvSpPr txBox="1">
              <a:spLocks noChangeArrowheads="1"/>
            </p:cNvSpPr>
            <p:nvPr/>
          </p:nvSpPr>
          <p:spPr bwMode="auto">
            <a:xfrm>
              <a:off x="4337" y="2259"/>
              <a:ext cx="878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Column 3</a:t>
              </a:r>
            </a:p>
          </p:txBody>
        </p:sp>
        <p:sp>
          <p:nvSpPr>
            <p:cNvPr id="115758" name="Text Box 46"/>
            <p:cNvSpPr txBox="1">
              <a:spLocks noChangeArrowheads="1"/>
            </p:cNvSpPr>
            <p:nvPr/>
          </p:nvSpPr>
          <p:spPr bwMode="auto">
            <a:xfrm>
              <a:off x="1775" y="1136"/>
              <a:ext cx="2231" cy="29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  <a:cs typeface="+mn-cs"/>
                </a:rPr>
                <a:t>Column Major Order</a:t>
              </a:r>
            </a:p>
          </p:txBody>
        </p:sp>
        <p:sp>
          <p:nvSpPr>
            <p:cNvPr id="115759" name="AutoShape 47"/>
            <p:cNvSpPr>
              <a:spLocks/>
            </p:cNvSpPr>
            <p:nvPr/>
          </p:nvSpPr>
          <p:spPr bwMode="auto">
            <a:xfrm rot="5400000">
              <a:off x="2793" y="-1083"/>
              <a:ext cx="122" cy="5136"/>
            </a:xfrm>
            <a:prstGeom prst="leftBracket">
              <a:avLst>
                <a:gd name="adj" fmla="val 350820"/>
              </a:avLst>
            </a:prstGeom>
            <a:solidFill>
              <a:srgbClr val="EAEAEA"/>
            </a:solidFill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6324" name="Group 48"/>
          <p:cNvGrpSpPr>
            <a:grpSpLocks/>
          </p:cNvGrpSpPr>
          <p:nvPr/>
        </p:nvGrpSpPr>
        <p:grpSpPr bwMode="auto">
          <a:xfrm>
            <a:off x="1843089" y="4410076"/>
            <a:ext cx="8472487" cy="2151063"/>
            <a:chOff x="201" y="2778"/>
            <a:chExt cx="5337" cy="1355"/>
          </a:xfrm>
        </p:grpSpPr>
        <p:sp>
          <p:nvSpPr>
            <p:cNvPr id="115761" name="Rectangle 49"/>
            <p:cNvSpPr>
              <a:spLocks noChangeArrowheads="1"/>
            </p:cNvSpPr>
            <p:nvPr/>
          </p:nvSpPr>
          <p:spPr bwMode="auto">
            <a:xfrm>
              <a:off x="201" y="2778"/>
              <a:ext cx="5337" cy="135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6326" name="Group 50"/>
            <p:cNvGrpSpPr>
              <a:grpSpLocks/>
            </p:cNvGrpSpPr>
            <p:nvPr/>
          </p:nvGrpSpPr>
          <p:grpSpPr bwMode="auto">
            <a:xfrm>
              <a:off x="286" y="3281"/>
              <a:ext cx="5115" cy="252"/>
              <a:chOff x="286" y="3281"/>
              <a:chExt cx="5115" cy="252"/>
            </a:xfrm>
          </p:grpSpPr>
          <p:sp>
            <p:nvSpPr>
              <p:cNvPr id="115763" name="Text Box 51"/>
              <p:cNvSpPr txBox="1">
                <a:spLocks noChangeArrowheads="1"/>
              </p:cNvSpPr>
              <p:nvPr/>
            </p:nvSpPr>
            <p:spPr bwMode="auto">
              <a:xfrm>
                <a:off x="286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0,0</a:t>
                </a:r>
              </a:p>
            </p:txBody>
          </p:sp>
          <p:sp>
            <p:nvSpPr>
              <p:cNvPr id="115764" name="Text Box 52"/>
              <p:cNvSpPr txBox="1">
                <a:spLocks noChangeArrowheads="1"/>
              </p:cNvSpPr>
              <p:nvPr/>
            </p:nvSpPr>
            <p:spPr bwMode="auto">
              <a:xfrm>
                <a:off x="714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0,1</a:t>
                </a:r>
              </a:p>
            </p:txBody>
          </p:sp>
          <p:sp>
            <p:nvSpPr>
              <p:cNvPr id="115765" name="Text Box 53"/>
              <p:cNvSpPr txBox="1">
                <a:spLocks noChangeArrowheads="1"/>
              </p:cNvSpPr>
              <p:nvPr/>
            </p:nvSpPr>
            <p:spPr bwMode="auto">
              <a:xfrm>
                <a:off x="1142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0,2</a:t>
                </a:r>
              </a:p>
            </p:txBody>
          </p:sp>
          <p:sp>
            <p:nvSpPr>
              <p:cNvPr id="115766" name="Text Box 54"/>
              <p:cNvSpPr txBox="1">
                <a:spLocks noChangeArrowheads="1"/>
              </p:cNvSpPr>
              <p:nvPr/>
            </p:nvSpPr>
            <p:spPr bwMode="auto">
              <a:xfrm>
                <a:off x="1570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0,3</a:t>
                </a:r>
              </a:p>
            </p:txBody>
          </p:sp>
          <p:sp>
            <p:nvSpPr>
              <p:cNvPr id="115767" name="Text Box 55"/>
              <p:cNvSpPr txBox="1">
                <a:spLocks noChangeArrowheads="1"/>
              </p:cNvSpPr>
              <p:nvPr/>
            </p:nvSpPr>
            <p:spPr bwMode="auto">
              <a:xfrm>
                <a:off x="1998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1,0</a:t>
                </a:r>
              </a:p>
            </p:txBody>
          </p:sp>
          <p:sp>
            <p:nvSpPr>
              <p:cNvPr id="115768" name="Text Box 56"/>
              <p:cNvSpPr txBox="1">
                <a:spLocks noChangeArrowheads="1"/>
              </p:cNvSpPr>
              <p:nvPr/>
            </p:nvSpPr>
            <p:spPr bwMode="auto">
              <a:xfrm>
                <a:off x="2426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1,1</a:t>
                </a:r>
              </a:p>
            </p:txBody>
          </p:sp>
          <p:sp>
            <p:nvSpPr>
              <p:cNvPr id="115769" name="Text Box 57"/>
              <p:cNvSpPr txBox="1">
                <a:spLocks noChangeArrowheads="1"/>
              </p:cNvSpPr>
              <p:nvPr/>
            </p:nvSpPr>
            <p:spPr bwMode="auto">
              <a:xfrm>
                <a:off x="2854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1,2</a:t>
                </a:r>
              </a:p>
            </p:txBody>
          </p:sp>
          <p:sp>
            <p:nvSpPr>
              <p:cNvPr id="115770" name="Text Box 58"/>
              <p:cNvSpPr txBox="1">
                <a:spLocks noChangeArrowheads="1"/>
              </p:cNvSpPr>
              <p:nvPr/>
            </p:nvSpPr>
            <p:spPr bwMode="auto">
              <a:xfrm>
                <a:off x="3282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1,3</a:t>
                </a:r>
              </a:p>
            </p:txBody>
          </p:sp>
          <p:sp>
            <p:nvSpPr>
              <p:cNvPr id="115771" name="Text Box 59"/>
              <p:cNvSpPr txBox="1">
                <a:spLocks noChangeArrowheads="1"/>
              </p:cNvSpPr>
              <p:nvPr/>
            </p:nvSpPr>
            <p:spPr bwMode="auto">
              <a:xfrm>
                <a:off x="3710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2,0</a:t>
                </a:r>
              </a:p>
            </p:txBody>
          </p:sp>
          <p:sp>
            <p:nvSpPr>
              <p:cNvPr id="115772" name="Text Box 60"/>
              <p:cNvSpPr txBox="1">
                <a:spLocks noChangeArrowheads="1"/>
              </p:cNvSpPr>
              <p:nvPr/>
            </p:nvSpPr>
            <p:spPr bwMode="auto">
              <a:xfrm>
                <a:off x="4138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2,1</a:t>
                </a:r>
              </a:p>
            </p:txBody>
          </p:sp>
          <p:sp>
            <p:nvSpPr>
              <p:cNvPr id="115773" name="Text Box 61"/>
              <p:cNvSpPr txBox="1">
                <a:spLocks noChangeArrowheads="1"/>
              </p:cNvSpPr>
              <p:nvPr/>
            </p:nvSpPr>
            <p:spPr bwMode="auto">
              <a:xfrm>
                <a:off x="4566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2,2</a:t>
                </a:r>
              </a:p>
            </p:txBody>
          </p:sp>
          <p:sp>
            <p:nvSpPr>
              <p:cNvPr id="115774" name="Text Box 62"/>
              <p:cNvSpPr txBox="1">
                <a:spLocks noChangeArrowheads="1"/>
              </p:cNvSpPr>
              <p:nvPr/>
            </p:nvSpPr>
            <p:spPr bwMode="auto">
              <a:xfrm>
                <a:off x="4994" y="3281"/>
                <a:ext cx="407" cy="252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2,3</a:t>
                </a:r>
              </a:p>
            </p:txBody>
          </p:sp>
        </p:grpSp>
        <p:sp>
          <p:nvSpPr>
            <p:cNvPr id="115775" name="AutoShape 63"/>
            <p:cNvSpPr>
              <a:spLocks/>
            </p:cNvSpPr>
            <p:nvPr/>
          </p:nvSpPr>
          <p:spPr bwMode="auto">
            <a:xfrm rot="5400000">
              <a:off x="1011" y="2882"/>
              <a:ext cx="262" cy="1712"/>
            </a:xfrm>
            <a:prstGeom prst="rightBrace">
              <a:avLst>
                <a:gd name="adj1" fmla="val 54453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76" name="AutoShape 64"/>
            <p:cNvSpPr>
              <a:spLocks/>
            </p:cNvSpPr>
            <p:nvPr/>
          </p:nvSpPr>
          <p:spPr bwMode="auto">
            <a:xfrm rot="5400000">
              <a:off x="2723" y="2882"/>
              <a:ext cx="262" cy="1712"/>
            </a:xfrm>
            <a:prstGeom prst="rightBrace">
              <a:avLst>
                <a:gd name="adj1" fmla="val 54453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77" name="AutoShape 65"/>
            <p:cNvSpPr>
              <a:spLocks/>
            </p:cNvSpPr>
            <p:nvPr/>
          </p:nvSpPr>
          <p:spPr bwMode="auto">
            <a:xfrm rot="5400000">
              <a:off x="4435" y="2882"/>
              <a:ext cx="262" cy="1712"/>
            </a:xfrm>
            <a:prstGeom prst="rightBrace">
              <a:avLst>
                <a:gd name="adj1" fmla="val 54453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78" name="Text Box 66"/>
            <p:cNvSpPr txBox="1">
              <a:spLocks noChangeArrowheads="1"/>
            </p:cNvSpPr>
            <p:nvPr/>
          </p:nvSpPr>
          <p:spPr bwMode="auto">
            <a:xfrm>
              <a:off x="825" y="3845"/>
              <a:ext cx="623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Row 0</a:t>
              </a:r>
            </a:p>
          </p:txBody>
        </p:sp>
        <p:sp>
          <p:nvSpPr>
            <p:cNvPr id="115779" name="Text Box 67"/>
            <p:cNvSpPr txBox="1">
              <a:spLocks noChangeArrowheads="1"/>
            </p:cNvSpPr>
            <p:nvPr/>
          </p:nvSpPr>
          <p:spPr bwMode="auto">
            <a:xfrm>
              <a:off x="4249" y="3845"/>
              <a:ext cx="623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Row 2</a:t>
              </a:r>
            </a:p>
          </p:txBody>
        </p:sp>
        <p:sp>
          <p:nvSpPr>
            <p:cNvPr id="115780" name="Text Box 68"/>
            <p:cNvSpPr txBox="1">
              <a:spLocks noChangeArrowheads="1"/>
            </p:cNvSpPr>
            <p:nvPr/>
          </p:nvSpPr>
          <p:spPr bwMode="auto">
            <a:xfrm>
              <a:off x="2540" y="3845"/>
              <a:ext cx="623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Row 1</a:t>
              </a:r>
            </a:p>
          </p:txBody>
        </p:sp>
        <p:sp>
          <p:nvSpPr>
            <p:cNvPr id="115781" name="Text Box 69"/>
            <p:cNvSpPr txBox="1">
              <a:spLocks noChangeArrowheads="1"/>
            </p:cNvSpPr>
            <p:nvPr/>
          </p:nvSpPr>
          <p:spPr bwMode="auto">
            <a:xfrm>
              <a:off x="1932" y="2778"/>
              <a:ext cx="1874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  <a:cs typeface="+mn-cs"/>
                </a:rPr>
                <a:t>Row Major Order</a:t>
              </a:r>
            </a:p>
          </p:txBody>
        </p:sp>
        <p:sp>
          <p:nvSpPr>
            <p:cNvPr id="115782" name="AutoShape 70"/>
            <p:cNvSpPr>
              <a:spLocks/>
            </p:cNvSpPr>
            <p:nvPr/>
          </p:nvSpPr>
          <p:spPr bwMode="auto">
            <a:xfrm rot="5400000">
              <a:off x="2793" y="559"/>
              <a:ext cx="122" cy="5136"/>
            </a:xfrm>
            <a:prstGeom prst="leftBracket">
              <a:avLst>
                <a:gd name="adj" fmla="val 350820"/>
              </a:avLst>
            </a:prstGeom>
            <a:solidFill>
              <a:srgbClr val="EAEAEA"/>
            </a:solidFill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96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Advantage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Row Major Order allows easy visualization as an array of arrays</a:t>
            </a:r>
          </a:p>
          <a:p>
            <a:pPr eaLnBrk="1" hangingPunct="1"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ia</a:t>
            </a:r>
            <a:r>
              <a:rPr lang="en-US" b="1" dirty="0">
                <a:latin typeface="Courier New" charset="0"/>
              </a:rPr>
              <a:t>[1]</a:t>
            </a:r>
          </a:p>
          <a:p>
            <a:pPr eaLnBrk="1" hangingPunct="1">
              <a:buFontTx/>
              <a:buNone/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ia</a:t>
            </a:r>
            <a:r>
              <a:rPr lang="en-US" b="1" dirty="0">
                <a:latin typeface="Courier New" charset="0"/>
              </a:rPr>
              <a:t>[1][2]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85102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0,0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253047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0,1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320992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0,2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88937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469582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1,0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537527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1,1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673417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1,3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754062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2,0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822007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2,1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889952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2,2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9578976" y="5243513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2,3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6054726" y="5257800"/>
            <a:ext cx="646331" cy="40011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charset="0"/>
                <a:cs typeface="+mn-cs"/>
              </a:rPr>
              <a:t>1,2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1851026" y="3486150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0,0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2530476" y="3486150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0,1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3209926" y="3486150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0,2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3889376" y="3486150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0,3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4695826" y="3486150"/>
            <a:ext cx="646331" cy="40011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chemeClr val="tx2"/>
                </a:solidFill>
                <a:latin typeface="Courier New" charset="0"/>
                <a:cs typeface="+mn-cs"/>
              </a:rPr>
              <a:t>1,0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5375276" y="3486150"/>
            <a:ext cx="646331" cy="40011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chemeClr val="tx2"/>
                </a:solidFill>
                <a:latin typeface="Courier New" charset="0"/>
                <a:cs typeface="+mn-cs"/>
              </a:rPr>
              <a:t>1,1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734176" y="3486150"/>
            <a:ext cx="646331" cy="40011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chemeClr val="tx2"/>
                </a:solidFill>
                <a:latin typeface="Courier New" charset="0"/>
                <a:cs typeface="+mn-cs"/>
              </a:rPr>
              <a:t>1,3</a:t>
            </a: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7540626" y="3486150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2,0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220076" y="3486150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2,1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8899526" y="3486150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2,2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9578976" y="3486150"/>
            <a:ext cx="64633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2,3</a:t>
            </a: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6054726" y="3486150"/>
            <a:ext cx="646331" cy="40011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chemeClr val="tx2"/>
                </a:solidFill>
                <a:latin typeface="Courier New" charset="0"/>
                <a:cs typeface="+mn-cs"/>
              </a:rPr>
              <a:t>1,2</a:t>
            </a:r>
          </a:p>
        </p:txBody>
      </p:sp>
    </p:spTree>
    <p:extLst>
      <p:ext uri="{BB962C8B-B14F-4D97-AF65-F5344CB8AC3E}">
        <p14:creationId xmlns:p14="http://schemas.microsoft.com/office/powerpoint/2010/main" val="257474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What's the Output?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957286" y="2133601"/>
            <a:ext cx="8289833" cy="39925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</a:rPr>
              <a:t>stdio.h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</a:rPr>
              <a:t>stdlib.h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main()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a[5][7];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a[3][4]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a[3][4]);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return EXIT_SUCCESS;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 rot="3058947">
            <a:off x="8781039" y="5349992"/>
            <a:ext cx="1411288" cy="1038225"/>
          </a:xfrm>
          <a:prstGeom prst="leftArrow">
            <a:avLst>
              <a:gd name="adj1" fmla="val 50000"/>
              <a:gd name="adj2" fmla="val 33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FFFFFF"/>
                </a:solidFill>
                <a:latin typeface="Arial Black" charset="0"/>
                <a:cs typeface="+mn-cs"/>
              </a:rPr>
              <a:t>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69201" y="1644651"/>
            <a:ext cx="1243013" cy="1927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28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20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error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4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12</a:t>
            </a:r>
          </a:p>
        </p:txBody>
      </p:sp>
      <p:sp>
        <p:nvSpPr>
          <p:cNvPr id="2" name="Oval 1"/>
          <p:cNvSpPr/>
          <p:nvPr/>
        </p:nvSpPr>
        <p:spPr>
          <a:xfrm>
            <a:off x="7205816" y="2819292"/>
            <a:ext cx="1981519" cy="3448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EE801-F3B3-F54D-BB84-00FD26B558C3}"/>
              </a:ext>
            </a:extLst>
          </p:cNvPr>
          <p:cNvSpPr txBox="1"/>
          <p:nvPr/>
        </p:nvSpPr>
        <p:spPr>
          <a:xfrm>
            <a:off x="2957286" y="5963478"/>
            <a:ext cx="521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  The type of a[3][4] is </a:t>
            </a:r>
            <a:r>
              <a:rPr lang="en-US" b="1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4479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What's the Output?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</a:rPr>
              <a:t>stdio.h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</a:rPr>
              <a:t>stdlib.h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int main()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int a[5][7];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a[3][4]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a[3][4]);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return EXIT_SUCCESS;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 rot="-1544029">
            <a:off x="9593664" y="3052764"/>
            <a:ext cx="1411288" cy="1038225"/>
          </a:xfrm>
          <a:prstGeom prst="leftArrow">
            <a:avLst>
              <a:gd name="adj1" fmla="val 50000"/>
              <a:gd name="adj2" fmla="val 33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FFFFFF"/>
                </a:solidFill>
                <a:latin typeface="Arial Black" charset="0"/>
                <a:cs typeface="+mn-cs"/>
              </a:rPr>
              <a:t>?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7569201" y="1291952"/>
            <a:ext cx="1243013" cy="1927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28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20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error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5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7205816" y="1393619"/>
            <a:ext cx="1981519" cy="3448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03C98-24A8-2541-9225-6EAAAFF8D7C2}"/>
              </a:ext>
            </a:extLst>
          </p:cNvPr>
          <p:cNvSpPr txBox="1"/>
          <p:nvPr/>
        </p:nvSpPr>
        <p:spPr>
          <a:xfrm>
            <a:off x="2957286" y="5963478"/>
            <a:ext cx="521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  The type of a[3] is </a:t>
            </a:r>
            <a:r>
              <a:rPr lang="en-US" b="1" dirty="0"/>
              <a:t>array[7] of int</a:t>
            </a:r>
          </a:p>
        </p:txBody>
      </p:sp>
    </p:spTree>
    <p:extLst>
      <p:ext uri="{BB962C8B-B14F-4D97-AF65-F5344CB8AC3E}">
        <p14:creationId xmlns:p14="http://schemas.microsoft.com/office/powerpoint/2010/main" val="5118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What's the Output?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</a:rPr>
              <a:t>stdio.h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</a:rPr>
              <a:t>stdlib.h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main()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a[5][7];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a[3][4] = %d\n",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 a[3][4]);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return EXIT_SUCCESS;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 rot="-1544029">
            <a:off x="8565401" y="2743515"/>
            <a:ext cx="1411287" cy="1038225"/>
          </a:xfrm>
          <a:prstGeom prst="leftArrow">
            <a:avLst>
              <a:gd name="adj1" fmla="val 50000"/>
              <a:gd name="adj2" fmla="val 33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FFFFFF"/>
                </a:solidFill>
                <a:latin typeface="Arial Black" charset="0"/>
                <a:cs typeface="+mn-cs"/>
              </a:rPr>
              <a:t>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98137" y="1290170"/>
            <a:ext cx="1243013" cy="1927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28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35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error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140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280</a:t>
            </a:r>
          </a:p>
        </p:txBody>
      </p:sp>
      <p:sp>
        <p:nvSpPr>
          <p:cNvPr id="6" name="Oval 5"/>
          <p:cNvSpPr/>
          <p:nvPr/>
        </p:nvSpPr>
        <p:spPr>
          <a:xfrm>
            <a:off x="6934753" y="2476478"/>
            <a:ext cx="1981519" cy="3448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1EABF-E1C0-074E-94BE-099D3877D6AA}"/>
              </a:ext>
            </a:extLst>
          </p:cNvPr>
          <p:cNvSpPr txBox="1"/>
          <p:nvPr/>
        </p:nvSpPr>
        <p:spPr>
          <a:xfrm>
            <a:off x="2957286" y="5963478"/>
            <a:ext cx="586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  The type of a is </a:t>
            </a:r>
            <a:r>
              <a:rPr lang="en-US" b="1" dirty="0"/>
              <a:t>array[5] of array[7] of int</a:t>
            </a:r>
          </a:p>
        </p:txBody>
      </p:sp>
    </p:spTree>
    <p:extLst>
      <p:ext uri="{BB962C8B-B14F-4D97-AF65-F5344CB8AC3E}">
        <p14:creationId xmlns:p14="http://schemas.microsoft.com/office/powerpoint/2010/main" val="173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One Dimensional Array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ia</a:t>
            </a:r>
            <a:r>
              <a:rPr lang="en-US" sz="2000" b="1" dirty="0">
                <a:latin typeface="Courier New" charset="0"/>
              </a:rPr>
              <a:t>[6];</a:t>
            </a:r>
          </a:p>
          <a:p>
            <a:pPr eaLnBrk="1" hangingPunct="1">
              <a:defRPr/>
            </a:pPr>
            <a:r>
              <a:rPr lang="en-US" sz="2000" dirty="0"/>
              <a:t>Address of beginning of array: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	</a:t>
            </a:r>
            <a:r>
              <a:rPr lang="en-US" sz="2000" b="1" dirty="0" err="1">
                <a:latin typeface="Courier New" charset="0"/>
              </a:rPr>
              <a:t>ia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  <a:sym typeface="Symbol" charset="0"/>
              </a:rPr>
              <a:t> &amp;</a:t>
            </a:r>
            <a:r>
              <a:rPr lang="en-US" sz="2000" b="1" dirty="0" err="1">
                <a:latin typeface="Courier New" charset="0"/>
                <a:sym typeface="Symbol" charset="0"/>
              </a:rPr>
              <a:t>ia</a:t>
            </a:r>
            <a:r>
              <a:rPr lang="en-US" sz="2000" b="1" dirty="0">
                <a:latin typeface="Courier New" charset="0"/>
                <a:sym typeface="Symbol" charset="0"/>
              </a:rPr>
              <a:t>[0]</a:t>
            </a:r>
            <a:endParaRPr lang="en-US" sz="2000" dirty="0"/>
          </a:p>
        </p:txBody>
      </p:sp>
      <p:sp>
        <p:nvSpPr>
          <p:cNvPr id="12083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400" dirty="0"/>
              <a:t>Two Dimensional Array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2400" b="1" dirty="0">
                <a:latin typeface="Courier New" charset="0"/>
              </a:rPr>
              <a:t>		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ia</a:t>
            </a:r>
            <a:r>
              <a:rPr lang="en-US" sz="2400" b="1" dirty="0">
                <a:latin typeface="Courier New" charset="0"/>
              </a:rPr>
              <a:t>[3][6];</a:t>
            </a:r>
            <a:endParaRPr lang="en-US" sz="2400" dirty="0"/>
          </a:p>
          <a:p>
            <a:pPr>
              <a:spcBef>
                <a:spcPts val="300"/>
              </a:spcBef>
              <a:defRPr/>
            </a:pPr>
            <a:r>
              <a:rPr lang="en-US" sz="2400" dirty="0"/>
              <a:t>Address of beginning of array: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2400" b="1" dirty="0">
                <a:latin typeface="Courier New" charset="0"/>
              </a:rPr>
              <a:t>		</a:t>
            </a:r>
            <a:r>
              <a:rPr lang="en-US" sz="2400" b="1" dirty="0" err="1">
                <a:latin typeface="Courier New" charset="0"/>
              </a:rPr>
              <a:t>ia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  <a:sym typeface="Symbol" charset="0"/>
              </a:rPr>
              <a:t> &amp;</a:t>
            </a:r>
            <a:r>
              <a:rPr lang="en-US" sz="2400" b="1" dirty="0" err="1">
                <a:latin typeface="Courier New" charset="0"/>
                <a:sym typeface="Symbol" charset="0"/>
              </a:rPr>
              <a:t>ia</a:t>
            </a:r>
            <a:r>
              <a:rPr lang="en-US" sz="2400" b="1" dirty="0">
                <a:latin typeface="Courier New" charset="0"/>
                <a:sym typeface="Symbol" charset="0"/>
              </a:rPr>
              <a:t>[0][0]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>
                <a:sym typeface="Symbol" charset="0"/>
              </a:rPr>
              <a:t>also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>
                <a:sym typeface="Symbol" charset="0"/>
              </a:rPr>
              <a:t>Address of row 0: 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2400" b="1" dirty="0">
                <a:latin typeface="Courier New" charset="0"/>
                <a:sym typeface="Symbol" charset="0"/>
              </a:rPr>
              <a:t>		</a:t>
            </a:r>
            <a:r>
              <a:rPr lang="en-US" sz="2400" b="1" dirty="0" err="1">
                <a:latin typeface="Courier New" charset="0"/>
                <a:sym typeface="Symbol" charset="0"/>
              </a:rPr>
              <a:t>ia</a:t>
            </a:r>
            <a:r>
              <a:rPr lang="en-US" sz="2400" b="1" dirty="0">
                <a:latin typeface="Courier New" charset="0"/>
                <a:sym typeface="Symbol" charset="0"/>
              </a:rPr>
              <a:t>[0]  &amp;</a:t>
            </a:r>
            <a:r>
              <a:rPr lang="en-US" sz="2400" b="1" dirty="0" err="1">
                <a:latin typeface="Courier New" charset="0"/>
                <a:sym typeface="Symbol" charset="0"/>
              </a:rPr>
              <a:t>ia</a:t>
            </a:r>
            <a:r>
              <a:rPr lang="en-US" sz="2400" b="1" dirty="0">
                <a:latin typeface="Courier New" charset="0"/>
                <a:sym typeface="Symbol" charset="0"/>
              </a:rPr>
              <a:t>[0][0]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>
                <a:sym typeface="Symbol" charset="0"/>
              </a:rPr>
              <a:t>Address of row 1: 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2400" b="1" dirty="0">
                <a:latin typeface="Courier New" charset="0"/>
                <a:sym typeface="Symbol" charset="0"/>
              </a:rPr>
              <a:t>		</a:t>
            </a:r>
            <a:r>
              <a:rPr lang="en-US" sz="2400" b="1" dirty="0" err="1">
                <a:latin typeface="Courier New" charset="0"/>
                <a:sym typeface="Symbol" charset="0"/>
              </a:rPr>
              <a:t>ia</a:t>
            </a:r>
            <a:r>
              <a:rPr lang="en-US" sz="2400" b="1" dirty="0">
                <a:latin typeface="Courier New" charset="0"/>
                <a:sym typeface="Symbol" charset="0"/>
              </a:rPr>
              <a:t>[1]  &amp;</a:t>
            </a:r>
            <a:r>
              <a:rPr lang="en-US" sz="2400" b="1" dirty="0" err="1">
                <a:latin typeface="Courier New" charset="0"/>
                <a:sym typeface="Symbol" charset="0"/>
              </a:rPr>
              <a:t>ia</a:t>
            </a:r>
            <a:r>
              <a:rPr lang="en-US" sz="2400" b="1" dirty="0">
                <a:latin typeface="Courier New" charset="0"/>
                <a:sym typeface="Symbol" charset="0"/>
              </a:rPr>
              <a:t>[1][0]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>
                <a:sym typeface="Symbol" charset="0"/>
              </a:rPr>
              <a:t>Address of row 2: 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2400" b="1" dirty="0">
                <a:latin typeface="Courier New" charset="0"/>
                <a:sym typeface="Symbol" charset="0"/>
              </a:rPr>
              <a:t>		</a:t>
            </a:r>
            <a:r>
              <a:rPr lang="en-US" sz="2400" b="1" dirty="0" err="1">
                <a:latin typeface="Courier New" charset="0"/>
                <a:sym typeface="Symbol" charset="0"/>
              </a:rPr>
              <a:t>ia</a:t>
            </a:r>
            <a:r>
              <a:rPr lang="en-US" sz="2400" b="1" dirty="0">
                <a:latin typeface="Courier New" charset="0"/>
                <a:sym typeface="Symbol" charset="0"/>
              </a:rPr>
              <a:t>[2]  &amp;</a:t>
            </a:r>
            <a:r>
              <a:rPr lang="en-US" sz="2400" b="1" dirty="0" err="1">
                <a:latin typeface="Courier New" charset="0"/>
                <a:sym typeface="Symbol" charset="0"/>
              </a:rPr>
              <a:t>ia</a:t>
            </a:r>
            <a:r>
              <a:rPr lang="en-US" sz="2400" b="1" dirty="0">
                <a:latin typeface="Courier New" charset="0"/>
                <a:sym typeface="Symbol" charset="0"/>
              </a:rPr>
              <a:t>[2][0]</a:t>
            </a:r>
            <a:endParaRPr lang="en-US" sz="2400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4716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Element Access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420501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Given a row and a column index</a:t>
            </a:r>
          </a:p>
          <a:p>
            <a:pPr eaLnBrk="1" hangingPunct="1">
              <a:defRPr/>
            </a:pPr>
            <a:r>
              <a:rPr lang="en-US" dirty="0"/>
              <a:t>How to calculate location?</a:t>
            </a:r>
          </a:p>
          <a:p>
            <a:pPr eaLnBrk="1" hangingPunct="1">
              <a:defRPr/>
            </a:pPr>
            <a:r>
              <a:rPr lang="en-US" dirty="0"/>
              <a:t>To skip over required number of rows: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latin typeface="Courier New" charset="0"/>
              </a:rPr>
              <a:t>row_index</a:t>
            </a:r>
            <a:r>
              <a:rPr lang="en-US" b="1" dirty="0">
                <a:latin typeface="Courier New" charset="0"/>
              </a:rPr>
              <a:t> * </a:t>
            </a:r>
            <a:r>
              <a:rPr lang="en-US" b="1" dirty="0" err="1">
                <a:latin typeface="Courier New" charset="0"/>
              </a:rPr>
              <a:t>sizeof</a:t>
            </a:r>
            <a:r>
              <a:rPr lang="en-US" b="1" dirty="0">
                <a:latin typeface="Courier New" charset="0"/>
              </a:rPr>
              <a:t>(row)</a:t>
            </a:r>
            <a:endParaRPr lang="en-US" sz="1800" b="1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dirty="0"/>
              <a:t>This plus the </a:t>
            </a:r>
            <a:r>
              <a:rPr lang="en-US" i="1" dirty="0"/>
              <a:t>address of array</a:t>
            </a:r>
            <a:r>
              <a:rPr lang="en-US" dirty="0"/>
              <a:t> gives the address of first element of desired row</a:t>
            </a:r>
          </a:p>
          <a:p>
            <a:pPr eaLnBrk="1" hangingPunct="1">
              <a:defRPr/>
            </a:pPr>
            <a:r>
              <a:rPr lang="en-US" dirty="0"/>
              <a:t>Add </a:t>
            </a:r>
            <a:r>
              <a:rPr lang="en-US" b="1" dirty="0" err="1">
                <a:latin typeface="Courier New" charset="0"/>
              </a:rPr>
              <a:t>column_index</a:t>
            </a:r>
            <a:r>
              <a:rPr lang="en-US" b="1" dirty="0">
                <a:latin typeface="Courier New" charset="0"/>
              </a:rPr>
              <a:t> * </a:t>
            </a:r>
            <a:r>
              <a:rPr lang="en-US" b="1" dirty="0" err="1">
                <a:latin typeface="Courier New" charset="0"/>
              </a:rPr>
              <a:t>sizeof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arr_type</a:t>
            </a:r>
            <a:r>
              <a:rPr lang="en-US" b="1" dirty="0">
                <a:latin typeface="Courier New" charset="0"/>
              </a:rPr>
              <a:t>)</a:t>
            </a:r>
            <a:r>
              <a:rPr lang="en-US" dirty="0"/>
              <a:t> to get actual desired element</a:t>
            </a:r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62467" name="Group 4"/>
          <p:cNvGrpSpPr>
            <a:grpSpLocks/>
          </p:cNvGrpSpPr>
          <p:nvPr/>
        </p:nvGrpSpPr>
        <p:grpSpPr bwMode="auto">
          <a:xfrm>
            <a:off x="1978026" y="5819775"/>
            <a:ext cx="8120063" cy="400050"/>
            <a:chOff x="286" y="3281"/>
            <a:chExt cx="5115" cy="252"/>
          </a:xfrm>
        </p:grpSpPr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286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0,0</a:t>
              </a:r>
            </a:p>
          </p:txBody>
        </p:sp>
        <p:sp>
          <p:nvSpPr>
            <p:cNvPr id="121862" name="Text Box 6"/>
            <p:cNvSpPr txBox="1">
              <a:spLocks noChangeArrowheads="1"/>
            </p:cNvSpPr>
            <p:nvPr/>
          </p:nvSpPr>
          <p:spPr bwMode="auto">
            <a:xfrm>
              <a:off x="714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0,1</a:t>
              </a:r>
            </a:p>
          </p:txBody>
        </p:sp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1142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0,2</a:t>
              </a:r>
            </a:p>
          </p:txBody>
        </p:sp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1570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0,3</a:t>
              </a:r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998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1,0</a:t>
              </a:r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2426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1,1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2854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1,2</a:t>
              </a:r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3282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1,3</a:t>
              </a:r>
            </a:p>
          </p:txBody>
        </p:sp>
        <p:sp>
          <p:nvSpPr>
            <p:cNvPr id="121869" name="Text Box 13"/>
            <p:cNvSpPr txBox="1">
              <a:spLocks noChangeArrowheads="1"/>
            </p:cNvSpPr>
            <p:nvPr/>
          </p:nvSpPr>
          <p:spPr bwMode="auto">
            <a:xfrm>
              <a:off x="3710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2,0</a:t>
              </a:r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4138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2,1</a:t>
              </a:r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4566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2,2</a:t>
              </a:r>
            </a:p>
          </p:txBody>
        </p:sp>
        <p:sp>
          <p:nvSpPr>
            <p:cNvPr id="121872" name="Text Box 16"/>
            <p:cNvSpPr txBox="1">
              <a:spLocks noChangeArrowheads="1"/>
            </p:cNvSpPr>
            <p:nvPr/>
          </p:nvSpPr>
          <p:spPr bwMode="auto">
            <a:xfrm>
              <a:off x="4994" y="3281"/>
              <a:ext cx="40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7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 Arrays</a:t>
            </a:r>
          </a:p>
          <a:p>
            <a:pPr lvl="1"/>
            <a:r>
              <a:rPr lang="en-US" dirty="0"/>
              <a:t>Arrays of pointers (marginally indexed arrays)</a:t>
            </a:r>
          </a:p>
          <a:p>
            <a:pPr lvl="1"/>
            <a:r>
              <a:rPr lang="en-US" dirty="0"/>
              <a:t>Multidimensional (row major order)</a:t>
            </a:r>
          </a:p>
          <a:p>
            <a:pPr lvl="1"/>
            <a:r>
              <a:rPr lang="en-US" dirty="0"/>
              <a:t>Memory Layout</a:t>
            </a:r>
          </a:p>
        </p:txBody>
      </p:sp>
    </p:spTree>
    <p:extLst>
      <p:ext uri="{BB962C8B-B14F-4D97-AF65-F5344CB8AC3E}">
        <p14:creationId xmlns:p14="http://schemas.microsoft.com/office/powerpoint/2010/main" val="157656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Element Access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976438" y="1676400"/>
            <a:ext cx="8278812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Element_Address</a:t>
            </a:r>
            <a:r>
              <a:rPr lang="en-US" sz="2000" b="1" dirty="0">
                <a:latin typeface="Courier New" charset="0"/>
              </a:rPr>
              <a:t> = </a:t>
            </a:r>
          </a:p>
          <a:p>
            <a:pPr marL="0" indent="0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Array_Address</a:t>
            </a: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charset="0"/>
              </a:rPr>
              <a:t>	  + </a:t>
            </a:r>
            <a:r>
              <a:rPr lang="en-US" sz="2000" b="1" dirty="0" err="1">
                <a:latin typeface="Courier New" charset="0"/>
              </a:rPr>
              <a:t>Row_Index</a:t>
            </a:r>
            <a:r>
              <a:rPr lang="en-US" sz="2000" b="1" dirty="0">
                <a:latin typeface="Courier New" charset="0"/>
              </a:rPr>
              <a:t> * </a:t>
            </a:r>
            <a:r>
              <a:rPr lang="en-US" sz="2000" b="1" dirty="0" err="1">
                <a:latin typeface="Courier New" charset="0"/>
              </a:rPr>
              <a:t>Num_Columns</a:t>
            </a:r>
            <a:r>
              <a:rPr lang="en-US" sz="2000" b="1" dirty="0">
                <a:latin typeface="Courier New" charset="0"/>
              </a:rPr>
              <a:t> *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Arr_Type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charset="0"/>
              </a:rPr>
              <a:t>	  + </a:t>
            </a:r>
            <a:r>
              <a:rPr lang="en-US" sz="2000" b="1" dirty="0" err="1">
                <a:latin typeface="Courier New" charset="0"/>
              </a:rPr>
              <a:t>Column_Index</a:t>
            </a:r>
            <a:r>
              <a:rPr lang="en-US" sz="2000" b="1" dirty="0">
                <a:latin typeface="Courier New" charset="0"/>
              </a:rPr>
              <a:t> *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Arr_Type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marL="0" indent="0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Element_Address</a:t>
            </a:r>
            <a:r>
              <a:rPr lang="en-US" sz="2000" b="1" dirty="0">
                <a:latin typeface="Courier New" charset="0"/>
              </a:rPr>
              <a:t> = </a:t>
            </a:r>
          </a:p>
          <a:p>
            <a:pPr marL="0" indent="0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Array_Address</a:t>
            </a: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charset="0"/>
              </a:rPr>
              <a:t>	  + (</a:t>
            </a:r>
            <a:r>
              <a:rPr lang="en-US" sz="2000" b="1" dirty="0" err="1">
                <a:latin typeface="Courier New" charset="0"/>
              </a:rPr>
              <a:t>Row_Index</a:t>
            </a:r>
            <a:r>
              <a:rPr lang="en-US" sz="2000" b="1" dirty="0">
                <a:latin typeface="Courier New" charset="0"/>
              </a:rPr>
              <a:t> * </a:t>
            </a:r>
            <a:r>
              <a:rPr lang="en-US" sz="2000" b="1" dirty="0" err="1">
                <a:latin typeface="Courier New" charset="0"/>
              </a:rPr>
              <a:t>Num_Columns</a:t>
            </a:r>
            <a:r>
              <a:rPr lang="en-US" sz="2000" b="1" dirty="0">
                <a:latin typeface="Courier New" charset="0"/>
              </a:rPr>
              <a:t> + </a:t>
            </a:r>
            <a:r>
              <a:rPr lang="en-US" sz="2000" b="1" dirty="0" err="1">
                <a:latin typeface="Courier New" charset="0"/>
              </a:rPr>
              <a:t>Column_Index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charset="0"/>
              </a:rPr>
              <a:t>	     * </a:t>
            </a:r>
            <a:r>
              <a:rPr lang="en-US" sz="2000" b="1" dirty="0" err="1">
                <a:latin typeface="Courier New" charset="0"/>
              </a:rPr>
              <a:t>Sizeof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Arr_Type</a:t>
            </a:r>
            <a:r>
              <a:rPr lang="en-US" sz="2000" b="1" dirty="0"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27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Calculations on 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472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you want to compute array memory addresses yourself?</a:t>
            </a:r>
          </a:p>
          <a:p>
            <a:r>
              <a:rPr lang="en-US" dirty="0"/>
              <a:t>Cast the pointer to (char *) </a:t>
            </a:r>
          </a:p>
          <a:p>
            <a:r>
              <a:rPr lang="en-US" dirty="0"/>
              <a:t>The multiplier applied to arithmetic on that pointer will then be </a:t>
            </a:r>
            <a:r>
              <a:rPr lang="en-US" dirty="0" err="1"/>
              <a:t>sizeof</a:t>
            </a:r>
            <a:r>
              <a:rPr lang="en-US" dirty="0"/>
              <a:t>(char) == 1</a:t>
            </a:r>
          </a:p>
          <a:p>
            <a:r>
              <a:rPr lang="en-US" dirty="0"/>
              <a:t>So to access element (r, c) in </a:t>
            </a:r>
            <a:r>
              <a:rPr lang="en-US" i="1" dirty="0" err="1"/>
              <a:t>arr</a:t>
            </a:r>
            <a:r>
              <a:rPr lang="en-US" dirty="0"/>
              <a:t>:	</a:t>
            </a:r>
            <a:br>
              <a:rPr lang="en-US" dirty="0"/>
            </a:br>
            <a:r>
              <a:rPr lang="en-US" dirty="0"/>
              <a:t>		int </a:t>
            </a:r>
            <a:r>
              <a:rPr lang="en-US" dirty="0" err="1"/>
              <a:t>arr</a:t>
            </a:r>
            <a:r>
              <a:rPr lang="en-US" dirty="0"/>
              <a:t>[5][10];</a:t>
            </a:r>
            <a:br>
              <a:rPr lang="en-US" dirty="0"/>
            </a:br>
            <a:r>
              <a:rPr lang="en-US" dirty="0"/>
              <a:t>		int offset  = (r * 10 + c) * </a:t>
            </a:r>
            <a:r>
              <a:rPr lang="en-US" dirty="0" err="1"/>
              <a:t>sizeof</a:t>
            </a:r>
            <a:r>
              <a:rPr lang="en-US" dirty="0"/>
              <a:t>(int);</a:t>
            </a:r>
            <a:br>
              <a:rPr lang="en-US" dirty="0"/>
            </a:br>
            <a:r>
              <a:rPr lang="en-US" dirty="0"/>
              <a:t>		int *p = (int *)((char *)</a:t>
            </a:r>
            <a:r>
              <a:rPr lang="en-US" dirty="0" err="1"/>
              <a:t>arr</a:t>
            </a:r>
            <a:r>
              <a:rPr lang="en-US" dirty="0"/>
              <a:t> + offset);</a:t>
            </a:r>
          </a:p>
          <a:p>
            <a:r>
              <a:rPr lang="en-US" i="1" dirty="0"/>
              <a:t>p</a:t>
            </a:r>
            <a:r>
              <a:rPr lang="en-US" dirty="0"/>
              <a:t> points to the address of </a:t>
            </a:r>
            <a:r>
              <a:rPr lang="en-US" i="1" dirty="0" err="1"/>
              <a:t>arr</a:t>
            </a:r>
            <a:r>
              <a:rPr lang="en-US" i="1" dirty="0"/>
              <a:t>[r][c]</a:t>
            </a:r>
          </a:p>
          <a:p>
            <a:r>
              <a:rPr lang="en-US" dirty="0"/>
              <a:t>Where would p+1 point?</a:t>
            </a:r>
          </a:p>
          <a:p>
            <a:r>
              <a:rPr lang="en-US" dirty="0"/>
              <a:t>What happened to type checking??</a:t>
            </a:r>
          </a:p>
        </p:txBody>
      </p:sp>
    </p:spTree>
    <p:extLst>
      <p:ext uri="{BB962C8B-B14F-4D97-AF65-F5344CB8AC3E}">
        <p14:creationId xmlns:p14="http://schemas.microsoft.com/office/powerpoint/2010/main" val="31693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8794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Multidimensional Array Parameters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void tester(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arr</a:t>
            </a:r>
            <a:r>
              <a:rPr lang="en-US" sz="2000" b="1" dirty="0">
                <a:latin typeface="Courier New" charset="0"/>
              </a:rPr>
              <a:t>[][4][5],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len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{ </a:t>
            </a:r>
            <a:r>
              <a:rPr lang="mr-IN" sz="2000" b="1" dirty="0">
                <a:latin typeface="Courier New" charset="0"/>
              </a:rPr>
              <a:t>…</a:t>
            </a:r>
            <a:r>
              <a:rPr lang="en-US" sz="2000" b="1" dirty="0">
                <a:latin typeface="Courier New" charset="0"/>
              </a:rPr>
              <a:t> }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main()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mr-IN" sz="2000" dirty="0">
                <a:latin typeface="Courier"/>
                <a:cs typeface="Courier"/>
              </a:rPr>
              <a:t>int ia[3][4][5];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int ib[8][4][5];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int *ic;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mr-IN" sz="2000" dirty="0">
                <a:latin typeface="Courier"/>
                <a:cs typeface="Courier"/>
              </a:rPr>
              <a:t>//  ic = ia; // </a:t>
            </a:r>
            <a:r>
              <a:rPr lang="en-US" sz="2000" dirty="0">
                <a:latin typeface="Courier"/>
                <a:cs typeface="Courier"/>
              </a:rPr>
              <a:t>warning: </a:t>
            </a:r>
            <a:r>
              <a:rPr lang="mr-IN" sz="2000" dirty="0">
                <a:latin typeface="Courier"/>
                <a:cs typeface="Courier"/>
              </a:rPr>
              <a:t>incompatible type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ic = &amp;ia[0][0][0];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endParaRPr lang="mr-IN" sz="20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tester(ia, 3);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tester(ib, 8);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tester((int (*)[4][5])ic, 3);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  <a:defRPr/>
            </a:pPr>
            <a:r>
              <a:rPr lang="mr-IN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16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What's Up?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229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sz="2800" dirty="0"/>
              <a:t>What’s up with 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arr</a:t>
            </a:r>
            <a:r>
              <a:rPr lang="en-US" sz="2800" b="1" dirty="0">
                <a:latin typeface="Courier New" charset="0"/>
              </a:rPr>
              <a:t>[][4][5]???</a:t>
            </a:r>
          </a:p>
          <a:p>
            <a:pPr eaLnBrk="1" hangingPunct="1">
              <a:defRPr/>
            </a:pPr>
            <a:r>
              <a:rPr lang="en-US" sz="2800" dirty="0"/>
              <a:t>Consider a one-dimensional array declaration, e.g. “double q[];”</a:t>
            </a:r>
          </a:p>
          <a:p>
            <a:pPr eaLnBrk="1" hangingPunct="1">
              <a:defRPr/>
            </a:pPr>
            <a:r>
              <a:rPr lang="en-US" sz="2800" b="1" dirty="0"/>
              <a:t>Declarations</a:t>
            </a:r>
            <a:r>
              <a:rPr lang="en-US" sz="2800" dirty="0"/>
              <a:t> of 1D arrays don’t need to be told the size. Why?</a:t>
            </a:r>
          </a:p>
          <a:p>
            <a:pPr eaLnBrk="1" hangingPunct="1">
              <a:defRPr/>
            </a:pPr>
            <a:r>
              <a:rPr lang="en-US" sz="2800" dirty="0"/>
              <a:t>If asked to calculate the memory address of a given element, does one need to know the full size of the array?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Consider a 2D array</a:t>
            </a:r>
          </a:p>
          <a:p>
            <a:pPr eaLnBrk="1" hangingPunct="1">
              <a:defRPr/>
            </a:pPr>
            <a:r>
              <a:rPr lang="en-US" sz="2800" dirty="0"/>
              <a:t>What is needed to calculate the address of a given element (</a:t>
            </a:r>
            <a:r>
              <a:rPr lang="en-US" sz="2800" dirty="0" err="1"/>
              <a:t>i,j</a:t>
            </a:r>
            <a:r>
              <a:rPr lang="en-US" sz="2800" dirty="0"/>
              <a:t>)?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offset = 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>
                <a:latin typeface="Courier New" charset="0"/>
              </a:rPr>
              <a:t> * columns + j</a:t>
            </a:r>
          </a:p>
          <a:p>
            <a:pPr>
              <a:defRPr/>
            </a:pPr>
            <a:r>
              <a:rPr lang="en-US" sz="2800" dirty="0"/>
              <a:t>Note we don’t need </a:t>
            </a:r>
            <a:r>
              <a:rPr lang="en-US" sz="2800" b="1" dirty="0"/>
              <a:t>rows </a:t>
            </a:r>
            <a:r>
              <a:rPr lang="en-US" sz="2800" dirty="0"/>
              <a:t>for this calculation!</a:t>
            </a:r>
            <a:r>
              <a:rPr lang="en-US" sz="2800" b="1" dirty="0"/>
              <a:t>  </a:t>
            </a:r>
          </a:p>
          <a:p>
            <a:pPr>
              <a:defRPr/>
            </a:pPr>
            <a:r>
              <a:rPr lang="en-US" sz="2800" dirty="0"/>
              <a:t>We never need the first dimension to </a:t>
            </a:r>
            <a:r>
              <a:rPr lang="en-US" sz="2800" b="1" dirty="0"/>
              <a:t>declare</a:t>
            </a:r>
            <a:r>
              <a:rPr lang="en-US" sz="2800" dirty="0"/>
              <a:t> an array</a:t>
            </a:r>
          </a:p>
        </p:txBody>
      </p:sp>
    </p:spTree>
    <p:extLst>
      <p:ext uri="{BB962C8B-B14F-4D97-AF65-F5344CB8AC3E}">
        <p14:creationId xmlns:p14="http://schemas.microsoft.com/office/powerpoint/2010/main" val="8870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C8E9FB-8D22-C243-8558-FB516F82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can’t be omitted</a:t>
            </a:r>
          </a:p>
          <a:p>
            <a:r>
              <a:rPr lang="en-US" dirty="0"/>
              <a:t>only when it is a formal parameter to which a pointer is passed</a:t>
            </a:r>
          </a:p>
          <a:p>
            <a:r>
              <a:rPr lang="en-US" dirty="0"/>
              <a:t>because a declaration does not allocate storage and because C does not check array bounds, the compiler doesn’t need to know how long the array is to calculate the position of its elements</a:t>
            </a:r>
          </a:p>
          <a:p>
            <a:r>
              <a:rPr lang="en-US" dirty="0"/>
              <a:t>because C array bounds checking only works when the array is local to a program scope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B5F63-0BEE-7D4E-932C-7D59AB2C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8C46F8-EE3E-7B4B-840E-BCC55201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first dimension of an multi-dimensional array type </a:t>
            </a:r>
            <a:r>
              <a:rPr lang="en-US" b="1" dirty="0"/>
              <a:t>declaration</a:t>
            </a:r>
            <a:r>
              <a:rPr lang="en-US" dirty="0"/>
              <a:t> can be optionally omitted 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05EF2484-6F09-534C-96B5-6B6C794D1FBE}"/>
              </a:ext>
            </a:extLst>
          </p:cNvPr>
          <p:cNvSpPr/>
          <p:nvPr/>
        </p:nvSpPr>
        <p:spPr>
          <a:xfrm>
            <a:off x="11151705" y="4741817"/>
            <a:ext cx="761621" cy="3918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655CD-D8A9-EFCD-9075-67D92A725928}"/>
              </a:ext>
            </a:extLst>
          </p:cNvPr>
          <p:cNvSpPr txBox="1"/>
          <p:nvPr/>
        </p:nvSpPr>
        <p:spPr>
          <a:xfrm>
            <a:off x="519289" y="6214534"/>
            <a:ext cx="936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think about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3D array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908675" y="3005138"/>
            <a:ext cx="350838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310313" y="5692775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388325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think about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3D array</a:t>
            </a:r>
          </a:p>
        </p:txBody>
      </p:sp>
      <p:grpSp>
        <p:nvGrpSpPr>
          <p:cNvPr id="69635" name="Group 4"/>
          <p:cNvGrpSpPr>
            <a:grpSpLocks/>
          </p:cNvGrpSpPr>
          <p:nvPr/>
        </p:nvGrpSpPr>
        <p:grpSpPr bwMode="auto">
          <a:xfrm>
            <a:off x="5207000" y="3005138"/>
            <a:ext cx="1754188" cy="393700"/>
            <a:chOff x="1867" y="2204"/>
            <a:chExt cx="1105" cy="248"/>
          </a:xfrm>
        </p:grpSpPr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2530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0" name="Rectangle 6"/>
            <p:cNvSpPr>
              <a:spLocks noChangeArrowheads="1"/>
            </p:cNvSpPr>
            <p:nvPr/>
          </p:nvSpPr>
          <p:spPr bwMode="auto">
            <a:xfrm>
              <a:off x="2751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1867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2088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2309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038850" y="5692775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int a[5]</a:t>
            </a:r>
          </a:p>
        </p:txBody>
      </p:sp>
    </p:spTree>
    <p:extLst>
      <p:ext uri="{BB962C8B-B14F-4D97-AF65-F5344CB8AC3E}">
        <p14:creationId xmlns:p14="http://schemas.microsoft.com/office/powerpoint/2010/main" val="2600144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think about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3D array</a:t>
            </a:r>
          </a:p>
        </p:txBody>
      </p:sp>
      <p:grpSp>
        <p:nvGrpSpPr>
          <p:cNvPr id="70659" name="Group 4"/>
          <p:cNvGrpSpPr>
            <a:grpSpLocks/>
          </p:cNvGrpSpPr>
          <p:nvPr/>
        </p:nvGrpSpPr>
        <p:grpSpPr bwMode="auto">
          <a:xfrm>
            <a:off x="5207000" y="2611438"/>
            <a:ext cx="1754188" cy="1574800"/>
            <a:chOff x="1867" y="2204"/>
            <a:chExt cx="1105" cy="992"/>
          </a:xfrm>
        </p:grpSpPr>
        <p:grpSp>
          <p:nvGrpSpPr>
            <p:cNvPr id="70661" name="Group 5"/>
            <p:cNvGrpSpPr>
              <a:grpSpLocks/>
            </p:cNvGrpSpPr>
            <p:nvPr/>
          </p:nvGrpSpPr>
          <p:grpSpPr bwMode="auto">
            <a:xfrm>
              <a:off x="1867" y="2204"/>
              <a:ext cx="1105" cy="248"/>
              <a:chOff x="1867" y="2204"/>
              <a:chExt cx="1105" cy="248"/>
            </a:xfrm>
          </p:grpSpPr>
          <p:sp>
            <p:nvSpPr>
              <p:cNvPr id="130054" name="Rectangle 6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55" name="Rectangle 7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56" name="Rectangle 8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57" name="Rectangle 9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58" name="Rectangle 10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0662" name="Group 11"/>
            <p:cNvGrpSpPr>
              <a:grpSpLocks/>
            </p:cNvGrpSpPr>
            <p:nvPr/>
          </p:nvGrpSpPr>
          <p:grpSpPr bwMode="auto">
            <a:xfrm>
              <a:off x="1867" y="2452"/>
              <a:ext cx="1105" cy="248"/>
              <a:chOff x="1867" y="2204"/>
              <a:chExt cx="1105" cy="248"/>
            </a:xfrm>
          </p:grpSpPr>
          <p:sp>
            <p:nvSpPr>
              <p:cNvPr id="130060" name="Rectangle 12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1" name="Rectangle 13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2" name="Rectangle 14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3" name="Rectangle 15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4" name="Rectangle 16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0663" name="Group 17"/>
            <p:cNvGrpSpPr>
              <a:grpSpLocks/>
            </p:cNvGrpSpPr>
            <p:nvPr/>
          </p:nvGrpSpPr>
          <p:grpSpPr bwMode="auto">
            <a:xfrm>
              <a:off x="1867" y="2700"/>
              <a:ext cx="1105" cy="248"/>
              <a:chOff x="1867" y="2204"/>
              <a:chExt cx="1105" cy="248"/>
            </a:xfrm>
          </p:grpSpPr>
          <p:sp>
            <p:nvSpPr>
              <p:cNvPr id="130066" name="Rectangle 18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7" name="Rectangle 19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8" name="Rectangle 20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9" name="Rectangle 21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0" name="Rectangle 22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0664" name="Group 23"/>
            <p:cNvGrpSpPr>
              <a:grpSpLocks/>
            </p:cNvGrpSpPr>
            <p:nvPr/>
          </p:nvGrpSpPr>
          <p:grpSpPr bwMode="auto">
            <a:xfrm>
              <a:off x="1867" y="2948"/>
              <a:ext cx="1105" cy="248"/>
              <a:chOff x="1867" y="2204"/>
              <a:chExt cx="1105" cy="248"/>
            </a:xfrm>
          </p:grpSpPr>
          <p:sp>
            <p:nvSpPr>
              <p:cNvPr id="130072" name="Rectangle 24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3" name="Rectangle 25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4" name="Rectangle 26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5" name="Rectangle 27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6" name="Rectangle 28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5767389" y="5692775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int a[4][5]</a:t>
            </a:r>
          </a:p>
        </p:txBody>
      </p:sp>
    </p:spTree>
    <p:extLst>
      <p:ext uri="{BB962C8B-B14F-4D97-AF65-F5344CB8AC3E}">
        <p14:creationId xmlns:p14="http://schemas.microsoft.com/office/powerpoint/2010/main" val="204870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Line 2"/>
          <p:cNvSpPr>
            <a:spLocks noChangeShapeType="1"/>
          </p:cNvSpPr>
          <p:nvPr/>
        </p:nvSpPr>
        <p:spPr bwMode="auto">
          <a:xfrm flipV="1">
            <a:off x="3265489" y="3429000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think about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3D array</a:t>
            </a:r>
          </a:p>
        </p:txBody>
      </p:sp>
      <p:grpSp>
        <p:nvGrpSpPr>
          <p:cNvPr id="71684" name="Group 5"/>
          <p:cNvGrpSpPr>
            <a:grpSpLocks/>
          </p:cNvGrpSpPr>
          <p:nvPr/>
        </p:nvGrpSpPr>
        <p:grpSpPr bwMode="auto">
          <a:xfrm>
            <a:off x="5207000" y="2611438"/>
            <a:ext cx="1754188" cy="1574800"/>
            <a:chOff x="1867" y="2204"/>
            <a:chExt cx="1105" cy="992"/>
          </a:xfrm>
        </p:grpSpPr>
        <p:grpSp>
          <p:nvGrpSpPr>
            <p:cNvPr id="71739" name="Group 6"/>
            <p:cNvGrpSpPr>
              <a:grpSpLocks/>
            </p:cNvGrpSpPr>
            <p:nvPr/>
          </p:nvGrpSpPr>
          <p:grpSpPr bwMode="auto">
            <a:xfrm>
              <a:off x="1867" y="2204"/>
              <a:ext cx="1105" cy="248"/>
              <a:chOff x="1867" y="2204"/>
              <a:chExt cx="1105" cy="248"/>
            </a:xfrm>
          </p:grpSpPr>
          <p:sp>
            <p:nvSpPr>
              <p:cNvPr id="131079" name="Rectangle 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0" name="Rectangle 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1" name="Rectangle 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2" name="Rectangle 1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3" name="Rectangle 1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40" name="Group 12"/>
            <p:cNvGrpSpPr>
              <a:grpSpLocks/>
            </p:cNvGrpSpPr>
            <p:nvPr/>
          </p:nvGrpSpPr>
          <p:grpSpPr bwMode="auto">
            <a:xfrm>
              <a:off x="1867" y="2452"/>
              <a:ext cx="1105" cy="248"/>
              <a:chOff x="1867" y="2204"/>
              <a:chExt cx="1105" cy="248"/>
            </a:xfrm>
          </p:grpSpPr>
          <p:sp>
            <p:nvSpPr>
              <p:cNvPr id="131085" name="Rectangle 1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6" name="Rectangle 1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7" name="Rectangle 1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8" name="Rectangle 1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9" name="Rectangle 1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41" name="Group 18"/>
            <p:cNvGrpSpPr>
              <a:grpSpLocks/>
            </p:cNvGrpSpPr>
            <p:nvPr/>
          </p:nvGrpSpPr>
          <p:grpSpPr bwMode="auto">
            <a:xfrm>
              <a:off x="1867" y="2700"/>
              <a:ext cx="1105" cy="248"/>
              <a:chOff x="1867" y="2204"/>
              <a:chExt cx="1105" cy="248"/>
            </a:xfrm>
          </p:grpSpPr>
          <p:sp>
            <p:nvSpPr>
              <p:cNvPr id="131091" name="Rectangle 1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2" name="Rectangle 2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3" name="Rectangle 2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4" name="Rectangle 2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5" name="Rectangle 2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42" name="Group 24"/>
            <p:cNvGrpSpPr>
              <a:grpSpLocks/>
            </p:cNvGrpSpPr>
            <p:nvPr/>
          </p:nvGrpSpPr>
          <p:grpSpPr bwMode="auto">
            <a:xfrm>
              <a:off x="1867" y="2948"/>
              <a:ext cx="1105" cy="248"/>
              <a:chOff x="1867" y="2204"/>
              <a:chExt cx="1105" cy="248"/>
            </a:xfrm>
          </p:grpSpPr>
          <p:sp>
            <p:nvSpPr>
              <p:cNvPr id="131097" name="Rectangle 2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8" name="Rectangle 2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9" name="Rectangle 2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0" name="Rectangle 2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1" name="Rectangle 2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1685" name="Group 30"/>
          <p:cNvGrpSpPr>
            <a:grpSpLocks/>
          </p:cNvGrpSpPr>
          <p:nvPr/>
        </p:nvGrpSpPr>
        <p:grpSpPr bwMode="auto">
          <a:xfrm>
            <a:off x="3265489" y="3429000"/>
            <a:ext cx="1754187" cy="1574800"/>
            <a:chOff x="545" y="3044"/>
            <a:chExt cx="1105" cy="992"/>
          </a:xfrm>
        </p:grpSpPr>
        <p:grpSp>
          <p:nvGrpSpPr>
            <p:cNvPr id="71715" name="Group 31"/>
            <p:cNvGrpSpPr>
              <a:grpSpLocks/>
            </p:cNvGrpSpPr>
            <p:nvPr/>
          </p:nvGrpSpPr>
          <p:grpSpPr bwMode="auto">
            <a:xfrm>
              <a:off x="545" y="3044"/>
              <a:ext cx="1105" cy="248"/>
              <a:chOff x="1867" y="2204"/>
              <a:chExt cx="1105" cy="248"/>
            </a:xfrm>
          </p:grpSpPr>
          <p:sp>
            <p:nvSpPr>
              <p:cNvPr id="131104" name="Rectangle 32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5" name="Rectangle 33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6" name="Rectangle 34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7" name="Rectangle 35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8" name="Rectangle 36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16" name="Group 37"/>
            <p:cNvGrpSpPr>
              <a:grpSpLocks/>
            </p:cNvGrpSpPr>
            <p:nvPr/>
          </p:nvGrpSpPr>
          <p:grpSpPr bwMode="auto">
            <a:xfrm>
              <a:off x="545" y="3292"/>
              <a:ext cx="1105" cy="248"/>
              <a:chOff x="1867" y="2204"/>
              <a:chExt cx="1105" cy="248"/>
            </a:xfrm>
          </p:grpSpPr>
          <p:sp>
            <p:nvSpPr>
              <p:cNvPr id="131110" name="Rectangle 38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1" name="Rectangle 39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2" name="Rectangle 40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3" name="Rectangle 41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4" name="Rectangle 42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17" name="Group 43"/>
            <p:cNvGrpSpPr>
              <a:grpSpLocks/>
            </p:cNvGrpSpPr>
            <p:nvPr/>
          </p:nvGrpSpPr>
          <p:grpSpPr bwMode="auto">
            <a:xfrm>
              <a:off x="545" y="3540"/>
              <a:ext cx="1105" cy="248"/>
              <a:chOff x="1867" y="2204"/>
              <a:chExt cx="1105" cy="248"/>
            </a:xfrm>
          </p:grpSpPr>
          <p:sp>
            <p:nvSpPr>
              <p:cNvPr id="131116" name="Rectangle 44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7" name="Rectangle 45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8" name="Rectangle 46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9" name="Rectangle 47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0" name="Rectangle 48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18" name="Group 49"/>
            <p:cNvGrpSpPr>
              <a:grpSpLocks/>
            </p:cNvGrpSpPr>
            <p:nvPr/>
          </p:nvGrpSpPr>
          <p:grpSpPr bwMode="auto">
            <a:xfrm>
              <a:off x="545" y="3788"/>
              <a:ext cx="1105" cy="248"/>
              <a:chOff x="1867" y="2204"/>
              <a:chExt cx="1105" cy="248"/>
            </a:xfrm>
          </p:grpSpPr>
          <p:sp>
            <p:nvSpPr>
              <p:cNvPr id="131122" name="Rectangle 50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3" name="Rectangle 51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4" name="Rectangle 52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5" name="Rectangle 53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6" name="Rectangle 54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1686" name="Group 55"/>
          <p:cNvGrpSpPr>
            <a:grpSpLocks/>
          </p:cNvGrpSpPr>
          <p:nvPr/>
        </p:nvGrpSpPr>
        <p:grpSpPr bwMode="auto">
          <a:xfrm>
            <a:off x="7127875" y="1838325"/>
            <a:ext cx="1754188" cy="1574800"/>
            <a:chOff x="3530" y="1212"/>
            <a:chExt cx="1105" cy="992"/>
          </a:xfrm>
        </p:grpSpPr>
        <p:grpSp>
          <p:nvGrpSpPr>
            <p:cNvPr id="71691" name="Group 56"/>
            <p:cNvGrpSpPr>
              <a:grpSpLocks/>
            </p:cNvGrpSpPr>
            <p:nvPr/>
          </p:nvGrpSpPr>
          <p:grpSpPr bwMode="auto">
            <a:xfrm>
              <a:off x="3530" y="1212"/>
              <a:ext cx="1105" cy="248"/>
              <a:chOff x="1867" y="2204"/>
              <a:chExt cx="1105" cy="248"/>
            </a:xfrm>
          </p:grpSpPr>
          <p:sp>
            <p:nvSpPr>
              <p:cNvPr id="131129" name="Rectangle 5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0" name="Rectangle 5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1" name="Rectangle 5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2" name="Rectangle 6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3" name="Rectangle 6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692" name="Group 62"/>
            <p:cNvGrpSpPr>
              <a:grpSpLocks/>
            </p:cNvGrpSpPr>
            <p:nvPr/>
          </p:nvGrpSpPr>
          <p:grpSpPr bwMode="auto">
            <a:xfrm>
              <a:off x="3530" y="1460"/>
              <a:ext cx="1105" cy="248"/>
              <a:chOff x="1867" y="2204"/>
              <a:chExt cx="1105" cy="248"/>
            </a:xfrm>
          </p:grpSpPr>
          <p:sp>
            <p:nvSpPr>
              <p:cNvPr id="131135" name="Rectangle 6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6" name="Rectangle 6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7" name="Rectangle 6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8" name="Rectangle 6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9" name="Rectangle 6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693" name="Group 68"/>
            <p:cNvGrpSpPr>
              <a:grpSpLocks/>
            </p:cNvGrpSpPr>
            <p:nvPr/>
          </p:nvGrpSpPr>
          <p:grpSpPr bwMode="auto">
            <a:xfrm>
              <a:off x="3530" y="1708"/>
              <a:ext cx="1105" cy="248"/>
              <a:chOff x="1867" y="2204"/>
              <a:chExt cx="1105" cy="248"/>
            </a:xfrm>
          </p:grpSpPr>
          <p:sp>
            <p:nvSpPr>
              <p:cNvPr id="131141" name="Rectangle 6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2" name="Rectangle 7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3" name="Rectangle 7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4" name="Rectangle 7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5" name="Rectangle 7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694" name="Group 74"/>
            <p:cNvGrpSpPr>
              <a:grpSpLocks/>
            </p:cNvGrpSpPr>
            <p:nvPr/>
          </p:nvGrpSpPr>
          <p:grpSpPr bwMode="auto">
            <a:xfrm>
              <a:off x="3530" y="1956"/>
              <a:ext cx="1105" cy="248"/>
              <a:chOff x="1867" y="2204"/>
              <a:chExt cx="1105" cy="248"/>
            </a:xfrm>
          </p:grpSpPr>
          <p:sp>
            <p:nvSpPr>
              <p:cNvPr id="131147" name="Rectangle 7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8" name="Rectangle 7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9" name="Rectangle 7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50" name="Rectangle 7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51" name="Rectangle 7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1152" name="Line 80"/>
          <p:cNvSpPr>
            <a:spLocks noChangeShapeType="1"/>
          </p:cNvSpPr>
          <p:nvPr/>
        </p:nvSpPr>
        <p:spPr bwMode="auto">
          <a:xfrm flipV="1">
            <a:off x="3265489" y="1838325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53" name="Line 81"/>
          <p:cNvSpPr>
            <a:spLocks noChangeShapeType="1"/>
          </p:cNvSpPr>
          <p:nvPr/>
        </p:nvSpPr>
        <p:spPr bwMode="auto">
          <a:xfrm flipV="1">
            <a:off x="5019675" y="3429000"/>
            <a:ext cx="3862388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54" name="Line 82"/>
          <p:cNvSpPr>
            <a:spLocks noChangeShapeType="1"/>
          </p:cNvSpPr>
          <p:nvPr/>
        </p:nvSpPr>
        <p:spPr bwMode="auto">
          <a:xfrm flipV="1">
            <a:off x="5019675" y="1838326"/>
            <a:ext cx="3862388" cy="159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55" name="Text Box 83"/>
          <p:cNvSpPr txBox="1">
            <a:spLocks noChangeArrowheads="1"/>
          </p:cNvSpPr>
          <p:nvPr/>
        </p:nvSpPr>
        <p:spPr bwMode="auto">
          <a:xfrm>
            <a:off x="5495926" y="5692775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int a[3][4][5]</a:t>
            </a:r>
          </a:p>
        </p:txBody>
      </p:sp>
    </p:spTree>
    <p:extLst>
      <p:ext uri="{BB962C8B-B14F-4D97-AF65-F5344CB8AC3E}">
        <p14:creationId xmlns:p14="http://schemas.microsoft.com/office/powerpoint/2010/main" val="4279969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 flipV="1">
            <a:off x="3265489" y="3429000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Offset to a[i][j][k]?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3D array</a:t>
            </a:r>
          </a:p>
        </p:txBody>
      </p:sp>
      <p:grpSp>
        <p:nvGrpSpPr>
          <p:cNvPr id="72708" name="Group 5"/>
          <p:cNvGrpSpPr>
            <a:grpSpLocks/>
          </p:cNvGrpSpPr>
          <p:nvPr/>
        </p:nvGrpSpPr>
        <p:grpSpPr bwMode="auto">
          <a:xfrm>
            <a:off x="5207000" y="2611438"/>
            <a:ext cx="1754188" cy="1574800"/>
            <a:chOff x="1867" y="2204"/>
            <a:chExt cx="1105" cy="992"/>
          </a:xfrm>
        </p:grpSpPr>
        <p:grpSp>
          <p:nvGrpSpPr>
            <p:cNvPr id="72764" name="Group 6"/>
            <p:cNvGrpSpPr>
              <a:grpSpLocks/>
            </p:cNvGrpSpPr>
            <p:nvPr/>
          </p:nvGrpSpPr>
          <p:grpSpPr bwMode="auto">
            <a:xfrm>
              <a:off x="1867" y="2204"/>
              <a:ext cx="1105" cy="248"/>
              <a:chOff x="1867" y="2204"/>
              <a:chExt cx="1105" cy="248"/>
            </a:xfrm>
          </p:grpSpPr>
          <p:sp>
            <p:nvSpPr>
              <p:cNvPr id="132103" name="Rectangle 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4" name="Rectangle 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5" name="Rectangle 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6" name="Rectangle 1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7" name="Rectangle 1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5" name="Group 12"/>
            <p:cNvGrpSpPr>
              <a:grpSpLocks/>
            </p:cNvGrpSpPr>
            <p:nvPr/>
          </p:nvGrpSpPr>
          <p:grpSpPr bwMode="auto">
            <a:xfrm>
              <a:off x="1867" y="2452"/>
              <a:ext cx="1105" cy="248"/>
              <a:chOff x="1867" y="2204"/>
              <a:chExt cx="1105" cy="248"/>
            </a:xfrm>
          </p:grpSpPr>
          <p:sp>
            <p:nvSpPr>
              <p:cNvPr id="132109" name="Rectangle 1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0" name="Rectangle 1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1" name="Rectangle 1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6" name="Group 18"/>
            <p:cNvGrpSpPr>
              <a:grpSpLocks/>
            </p:cNvGrpSpPr>
            <p:nvPr/>
          </p:nvGrpSpPr>
          <p:grpSpPr bwMode="auto">
            <a:xfrm>
              <a:off x="1867" y="2700"/>
              <a:ext cx="1105" cy="248"/>
              <a:chOff x="1867" y="2204"/>
              <a:chExt cx="1105" cy="248"/>
            </a:xfrm>
          </p:grpSpPr>
          <p:sp>
            <p:nvSpPr>
              <p:cNvPr id="132115" name="Rectangle 1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6" name="Rectangle 2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7" name="Rectangle 2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8" name="Rectangle 2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9" name="Rectangle 2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7" name="Group 24"/>
            <p:cNvGrpSpPr>
              <a:grpSpLocks/>
            </p:cNvGrpSpPr>
            <p:nvPr/>
          </p:nvGrpSpPr>
          <p:grpSpPr bwMode="auto">
            <a:xfrm>
              <a:off x="1867" y="2948"/>
              <a:ext cx="1105" cy="248"/>
              <a:chOff x="1867" y="2204"/>
              <a:chExt cx="1105" cy="248"/>
            </a:xfrm>
          </p:grpSpPr>
          <p:sp>
            <p:nvSpPr>
              <p:cNvPr id="132121" name="Rectangle 2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2" name="Rectangle 2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3" name="Rectangle 2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4" name="Rectangle 2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5" name="Rectangle 2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2709" name="Group 30"/>
          <p:cNvGrpSpPr>
            <a:grpSpLocks/>
          </p:cNvGrpSpPr>
          <p:nvPr/>
        </p:nvGrpSpPr>
        <p:grpSpPr bwMode="auto">
          <a:xfrm>
            <a:off x="3265489" y="3429000"/>
            <a:ext cx="1754187" cy="1574800"/>
            <a:chOff x="545" y="3044"/>
            <a:chExt cx="1105" cy="992"/>
          </a:xfrm>
        </p:grpSpPr>
        <p:grpSp>
          <p:nvGrpSpPr>
            <p:cNvPr id="72740" name="Group 31"/>
            <p:cNvGrpSpPr>
              <a:grpSpLocks/>
            </p:cNvGrpSpPr>
            <p:nvPr/>
          </p:nvGrpSpPr>
          <p:grpSpPr bwMode="auto">
            <a:xfrm>
              <a:off x="545" y="3044"/>
              <a:ext cx="1105" cy="248"/>
              <a:chOff x="1867" y="2204"/>
              <a:chExt cx="1105" cy="248"/>
            </a:xfrm>
          </p:grpSpPr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9" name="Rectangle 33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0" name="Rectangle 34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1" name="Rectangle 35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2" name="Rectangle 36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1" name="Group 37"/>
            <p:cNvGrpSpPr>
              <a:grpSpLocks/>
            </p:cNvGrpSpPr>
            <p:nvPr/>
          </p:nvGrpSpPr>
          <p:grpSpPr bwMode="auto">
            <a:xfrm>
              <a:off x="545" y="3292"/>
              <a:ext cx="1105" cy="248"/>
              <a:chOff x="1867" y="2204"/>
              <a:chExt cx="1105" cy="248"/>
            </a:xfrm>
          </p:grpSpPr>
          <p:sp>
            <p:nvSpPr>
              <p:cNvPr id="132134" name="Rectangle 38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5" name="Rectangle 39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6" name="Rectangle 40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7" name="Rectangle 41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8" name="Rectangle 42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2" name="Group 43"/>
            <p:cNvGrpSpPr>
              <a:grpSpLocks/>
            </p:cNvGrpSpPr>
            <p:nvPr/>
          </p:nvGrpSpPr>
          <p:grpSpPr bwMode="auto">
            <a:xfrm>
              <a:off x="545" y="3540"/>
              <a:ext cx="1105" cy="248"/>
              <a:chOff x="1867" y="2204"/>
              <a:chExt cx="1105" cy="248"/>
            </a:xfrm>
          </p:grpSpPr>
          <p:sp>
            <p:nvSpPr>
              <p:cNvPr id="132140" name="Rectangle 44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1" name="Rectangle 45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2" name="Rectangle 46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3" name="Rectangle 47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4" name="Rectangle 48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3" name="Group 49"/>
            <p:cNvGrpSpPr>
              <a:grpSpLocks/>
            </p:cNvGrpSpPr>
            <p:nvPr/>
          </p:nvGrpSpPr>
          <p:grpSpPr bwMode="auto">
            <a:xfrm>
              <a:off x="545" y="3788"/>
              <a:ext cx="1105" cy="248"/>
              <a:chOff x="1867" y="2204"/>
              <a:chExt cx="1105" cy="248"/>
            </a:xfrm>
          </p:grpSpPr>
          <p:sp>
            <p:nvSpPr>
              <p:cNvPr id="132146" name="Rectangle 50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7" name="Rectangle 51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8" name="Rectangle 52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9" name="Rectangle 53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0" name="Rectangle 54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2710" name="Group 55"/>
          <p:cNvGrpSpPr>
            <a:grpSpLocks/>
          </p:cNvGrpSpPr>
          <p:nvPr/>
        </p:nvGrpSpPr>
        <p:grpSpPr bwMode="auto">
          <a:xfrm>
            <a:off x="7127875" y="1838325"/>
            <a:ext cx="1754188" cy="1574800"/>
            <a:chOff x="3530" y="1212"/>
            <a:chExt cx="1105" cy="992"/>
          </a:xfrm>
        </p:grpSpPr>
        <p:grpSp>
          <p:nvGrpSpPr>
            <p:cNvPr id="72716" name="Group 56"/>
            <p:cNvGrpSpPr>
              <a:grpSpLocks/>
            </p:cNvGrpSpPr>
            <p:nvPr/>
          </p:nvGrpSpPr>
          <p:grpSpPr bwMode="auto">
            <a:xfrm>
              <a:off x="3530" y="1212"/>
              <a:ext cx="1105" cy="248"/>
              <a:chOff x="1867" y="2204"/>
              <a:chExt cx="1105" cy="248"/>
            </a:xfrm>
          </p:grpSpPr>
          <p:sp>
            <p:nvSpPr>
              <p:cNvPr id="132153" name="Rectangle 5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4" name="Rectangle 5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5" name="Rectangle 5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6" name="Rectangle 6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7" name="Rectangle 6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7" name="Group 62"/>
            <p:cNvGrpSpPr>
              <a:grpSpLocks/>
            </p:cNvGrpSpPr>
            <p:nvPr/>
          </p:nvGrpSpPr>
          <p:grpSpPr bwMode="auto">
            <a:xfrm>
              <a:off x="3530" y="1460"/>
              <a:ext cx="1105" cy="248"/>
              <a:chOff x="1867" y="2204"/>
              <a:chExt cx="1105" cy="248"/>
            </a:xfrm>
          </p:grpSpPr>
          <p:sp>
            <p:nvSpPr>
              <p:cNvPr id="132159" name="Rectangle 6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0" name="Rectangle 6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1" name="Rectangle 6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2" name="Rectangle 6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3" name="Rectangle 6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8" name="Group 68"/>
            <p:cNvGrpSpPr>
              <a:grpSpLocks/>
            </p:cNvGrpSpPr>
            <p:nvPr/>
          </p:nvGrpSpPr>
          <p:grpSpPr bwMode="auto">
            <a:xfrm>
              <a:off x="3530" y="1708"/>
              <a:ext cx="1105" cy="248"/>
              <a:chOff x="1867" y="2204"/>
              <a:chExt cx="1105" cy="248"/>
            </a:xfrm>
          </p:grpSpPr>
          <p:sp>
            <p:nvSpPr>
              <p:cNvPr id="132165" name="Rectangle 6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6" name="Rectangle 7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7" name="Rectangle 7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8" name="Rectangle 7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9" name="Rectangle 7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9" name="Group 74"/>
            <p:cNvGrpSpPr>
              <a:grpSpLocks/>
            </p:cNvGrpSpPr>
            <p:nvPr/>
          </p:nvGrpSpPr>
          <p:grpSpPr bwMode="auto">
            <a:xfrm>
              <a:off x="3530" y="1956"/>
              <a:ext cx="1105" cy="248"/>
              <a:chOff x="1867" y="2204"/>
              <a:chExt cx="1105" cy="248"/>
            </a:xfrm>
          </p:grpSpPr>
          <p:sp>
            <p:nvSpPr>
              <p:cNvPr id="132171" name="Rectangle 7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2" name="Rectangle 7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3" name="Rectangle 7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4" name="Rectangle 7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5" name="Rectangle 7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2176" name="Line 80"/>
          <p:cNvSpPr>
            <a:spLocks noChangeShapeType="1"/>
          </p:cNvSpPr>
          <p:nvPr/>
        </p:nvSpPr>
        <p:spPr bwMode="auto">
          <a:xfrm flipV="1">
            <a:off x="3265489" y="1838325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7" name="Line 81"/>
          <p:cNvSpPr>
            <a:spLocks noChangeShapeType="1"/>
          </p:cNvSpPr>
          <p:nvPr/>
        </p:nvSpPr>
        <p:spPr bwMode="auto">
          <a:xfrm flipV="1">
            <a:off x="5019675" y="3429000"/>
            <a:ext cx="3862388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8" name="Line 82"/>
          <p:cNvSpPr>
            <a:spLocks noChangeShapeType="1"/>
          </p:cNvSpPr>
          <p:nvPr/>
        </p:nvSpPr>
        <p:spPr bwMode="auto">
          <a:xfrm flipV="1">
            <a:off x="5019675" y="1838326"/>
            <a:ext cx="3862388" cy="159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9" name="Text Box 83"/>
          <p:cNvSpPr txBox="1">
            <a:spLocks noChangeArrowheads="1"/>
          </p:cNvSpPr>
          <p:nvPr/>
        </p:nvSpPr>
        <p:spPr bwMode="auto">
          <a:xfrm>
            <a:off x="6686550" y="4186239"/>
            <a:ext cx="3689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int a[3][4][5]</a:t>
            </a:r>
          </a:p>
          <a:p>
            <a:pPr algn="ctr"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[slices][rows][columns]</a:t>
            </a:r>
          </a:p>
        </p:txBody>
      </p:sp>
      <p:sp>
        <p:nvSpPr>
          <p:cNvPr id="132180" name="Text Box 84"/>
          <p:cNvSpPr txBox="1">
            <a:spLocks noChangeArrowheads="1"/>
          </p:cNvSpPr>
          <p:nvPr/>
        </p:nvSpPr>
        <p:spPr bwMode="auto">
          <a:xfrm>
            <a:off x="1881188" y="5761039"/>
            <a:ext cx="6941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cs typeface="+mn-cs"/>
              </a:rPr>
              <a:t>offset = (</a:t>
            </a:r>
            <a:r>
              <a:rPr lang="en-US" sz="2400" b="1" dirty="0" err="1">
                <a:cs typeface="+mn-cs"/>
              </a:rPr>
              <a:t>i</a:t>
            </a:r>
            <a:r>
              <a:rPr lang="en-US" sz="2400" b="1" dirty="0">
                <a:cs typeface="+mn-cs"/>
              </a:rPr>
              <a:t> * rows * columns) + (j * columns) + k</a:t>
            </a:r>
          </a:p>
          <a:p>
            <a:pPr eaLnBrk="0" hangingPunct="0">
              <a:defRPr/>
            </a:pPr>
            <a:r>
              <a:rPr lang="en-US" sz="2400" i="1" dirty="0"/>
              <a:t>(Do you see “slices” used anywhere?)</a:t>
            </a:r>
          </a:p>
        </p:txBody>
      </p:sp>
    </p:spTree>
    <p:extLst>
      <p:ext uri="{BB962C8B-B14F-4D97-AF65-F5344CB8AC3E}">
        <p14:creationId xmlns:p14="http://schemas.microsoft.com/office/powerpoint/2010/main" val="2895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6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 flipV="1">
            <a:off x="3265489" y="3429000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Offset to a[i][j][k]?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3D array</a:t>
            </a:r>
          </a:p>
        </p:txBody>
      </p:sp>
      <p:grpSp>
        <p:nvGrpSpPr>
          <p:cNvPr id="72708" name="Group 5"/>
          <p:cNvGrpSpPr>
            <a:grpSpLocks/>
          </p:cNvGrpSpPr>
          <p:nvPr/>
        </p:nvGrpSpPr>
        <p:grpSpPr bwMode="auto">
          <a:xfrm>
            <a:off x="5207000" y="2611438"/>
            <a:ext cx="1754188" cy="1574800"/>
            <a:chOff x="1867" y="2204"/>
            <a:chExt cx="1105" cy="992"/>
          </a:xfrm>
        </p:grpSpPr>
        <p:grpSp>
          <p:nvGrpSpPr>
            <p:cNvPr id="72764" name="Group 6"/>
            <p:cNvGrpSpPr>
              <a:grpSpLocks/>
            </p:cNvGrpSpPr>
            <p:nvPr/>
          </p:nvGrpSpPr>
          <p:grpSpPr bwMode="auto">
            <a:xfrm>
              <a:off x="1867" y="2204"/>
              <a:ext cx="1105" cy="248"/>
              <a:chOff x="1867" y="2204"/>
              <a:chExt cx="1105" cy="248"/>
            </a:xfrm>
          </p:grpSpPr>
          <p:sp>
            <p:nvSpPr>
              <p:cNvPr id="132103" name="Rectangle 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4" name="Rectangle 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5" name="Rectangle 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6" name="Rectangle 1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7" name="Rectangle 1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5" name="Group 12"/>
            <p:cNvGrpSpPr>
              <a:grpSpLocks/>
            </p:cNvGrpSpPr>
            <p:nvPr/>
          </p:nvGrpSpPr>
          <p:grpSpPr bwMode="auto">
            <a:xfrm>
              <a:off x="1867" y="2452"/>
              <a:ext cx="1105" cy="248"/>
              <a:chOff x="1867" y="2204"/>
              <a:chExt cx="1105" cy="248"/>
            </a:xfrm>
          </p:grpSpPr>
          <p:sp>
            <p:nvSpPr>
              <p:cNvPr id="132109" name="Rectangle 1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0" name="Rectangle 1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1" name="Rectangle 1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6" name="Group 18"/>
            <p:cNvGrpSpPr>
              <a:grpSpLocks/>
            </p:cNvGrpSpPr>
            <p:nvPr/>
          </p:nvGrpSpPr>
          <p:grpSpPr bwMode="auto">
            <a:xfrm>
              <a:off x="1867" y="2700"/>
              <a:ext cx="1105" cy="248"/>
              <a:chOff x="1867" y="2204"/>
              <a:chExt cx="1105" cy="248"/>
            </a:xfrm>
          </p:grpSpPr>
          <p:sp>
            <p:nvSpPr>
              <p:cNvPr id="132115" name="Rectangle 1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6" name="Rectangle 2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7" name="Rectangle 2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8" name="Rectangle 2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9" name="Rectangle 2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7" name="Group 24"/>
            <p:cNvGrpSpPr>
              <a:grpSpLocks/>
            </p:cNvGrpSpPr>
            <p:nvPr/>
          </p:nvGrpSpPr>
          <p:grpSpPr bwMode="auto">
            <a:xfrm>
              <a:off x="1867" y="2948"/>
              <a:ext cx="1105" cy="248"/>
              <a:chOff x="1867" y="2204"/>
              <a:chExt cx="1105" cy="248"/>
            </a:xfrm>
          </p:grpSpPr>
          <p:sp>
            <p:nvSpPr>
              <p:cNvPr id="132121" name="Rectangle 2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2" name="Rectangle 2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3" name="Rectangle 2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4" name="Rectangle 2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5" name="Rectangle 2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2709" name="Group 30"/>
          <p:cNvGrpSpPr>
            <a:grpSpLocks/>
          </p:cNvGrpSpPr>
          <p:nvPr/>
        </p:nvGrpSpPr>
        <p:grpSpPr bwMode="auto">
          <a:xfrm>
            <a:off x="3265489" y="3429000"/>
            <a:ext cx="1754187" cy="1574800"/>
            <a:chOff x="545" y="3044"/>
            <a:chExt cx="1105" cy="992"/>
          </a:xfrm>
        </p:grpSpPr>
        <p:grpSp>
          <p:nvGrpSpPr>
            <p:cNvPr id="72740" name="Group 31"/>
            <p:cNvGrpSpPr>
              <a:grpSpLocks/>
            </p:cNvGrpSpPr>
            <p:nvPr/>
          </p:nvGrpSpPr>
          <p:grpSpPr bwMode="auto">
            <a:xfrm>
              <a:off x="545" y="3044"/>
              <a:ext cx="1105" cy="248"/>
              <a:chOff x="1867" y="2204"/>
              <a:chExt cx="1105" cy="248"/>
            </a:xfrm>
          </p:grpSpPr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9" name="Rectangle 33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0" name="Rectangle 34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1" name="Rectangle 35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2" name="Rectangle 36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1" name="Group 37"/>
            <p:cNvGrpSpPr>
              <a:grpSpLocks/>
            </p:cNvGrpSpPr>
            <p:nvPr/>
          </p:nvGrpSpPr>
          <p:grpSpPr bwMode="auto">
            <a:xfrm>
              <a:off x="545" y="3292"/>
              <a:ext cx="1105" cy="248"/>
              <a:chOff x="1867" y="2204"/>
              <a:chExt cx="1105" cy="248"/>
            </a:xfrm>
          </p:grpSpPr>
          <p:sp>
            <p:nvSpPr>
              <p:cNvPr id="132134" name="Rectangle 38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5" name="Rectangle 39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6" name="Rectangle 40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7" name="Rectangle 41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8" name="Rectangle 42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2" name="Group 43"/>
            <p:cNvGrpSpPr>
              <a:grpSpLocks/>
            </p:cNvGrpSpPr>
            <p:nvPr/>
          </p:nvGrpSpPr>
          <p:grpSpPr bwMode="auto">
            <a:xfrm>
              <a:off x="545" y="3540"/>
              <a:ext cx="1105" cy="248"/>
              <a:chOff x="1867" y="2204"/>
              <a:chExt cx="1105" cy="248"/>
            </a:xfrm>
          </p:grpSpPr>
          <p:sp>
            <p:nvSpPr>
              <p:cNvPr id="132140" name="Rectangle 44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1" name="Rectangle 45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2" name="Rectangle 46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3" name="Rectangle 47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4" name="Rectangle 48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3" name="Group 49"/>
            <p:cNvGrpSpPr>
              <a:grpSpLocks/>
            </p:cNvGrpSpPr>
            <p:nvPr/>
          </p:nvGrpSpPr>
          <p:grpSpPr bwMode="auto">
            <a:xfrm>
              <a:off x="545" y="3788"/>
              <a:ext cx="1105" cy="248"/>
              <a:chOff x="1867" y="2204"/>
              <a:chExt cx="1105" cy="248"/>
            </a:xfrm>
          </p:grpSpPr>
          <p:sp>
            <p:nvSpPr>
              <p:cNvPr id="132146" name="Rectangle 50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7" name="Rectangle 51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8" name="Rectangle 52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9" name="Rectangle 53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0" name="Rectangle 54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2710" name="Group 55"/>
          <p:cNvGrpSpPr>
            <a:grpSpLocks/>
          </p:cNvGrpSpPr>
          <p:nvPr/>
        </p:nvGrpSpPr>
        <p:grpSpPr bwMode="auto">
          <a:xfrm>
            <a:off x="7127875" y="1838325"/>
            <a:ext cx="1754188" cy="1574800"/>
            <a:chOff x="3530" y="1212"/>
            <a:chExt cx="1105" cy="992"/>
          </a:xfrm>
        </p:grpSpPr>
        <p:grpSp>
          <p:nvGrpSpPr>
            <p:cNvPr id="72716" name="Group 56"/>
            <p:cNvGrpSpPr>
              <a:grpSpLocks/>
            </p:cNvGrpSpPr>
            <p:nvPr/>
          </p:nvGrpSpPr>
          <p:grpSpPr bwMode="auto">
            <a:xfrm>
              <a:off x="3530" y="1212"/>
              <a:ext cx="1105" cy="248"/>
              <a:chOff x="1867" y="2204"/>
              <a:chExt cx="1105" cy="248"/>
            </a:xfrm>
          </p:grpSpPr>
          <p:sp>
            <p:nvSpPr>
              <p:cNvPr id="132153" name="Rectangle 5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4" name="Rectangle 5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5" name="Rectangle 5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6" name="Rectangle 6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7" name="Rectangle 6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7" name="Group 62"/>
            <p:cNvGrpSpPr>
              <a:grpSpLocks/>
            </p:cNvGrpSpPr>
            <p:nvPr/>
          </p:nvGrpSpPr>
          <p:grpSpPr bwMode="auto">
            <a:xfrm>
              <a:off x="3530" y="1460"/>
              <a:ext cx="1105" cy="248"/>
              <a:chOff x="1867" y="2204"/>
              <a:chExt cx="1105" cy="248"/>
            </a:xfrm>
          </p:grpSpPr>
          <p:sp>
            <p:nvSpPr>
              <p:cNvPr id="132159" name="Rectangle 6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0" name="Rectangle 6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1" name="Rectangle 6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2" name="Rectangle 6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3" name="Rectangle 6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8" name="Group 68"/>
            <p:cNvGrpSpPr>
              <a:grpSpLocks/>
            </p:cNvGrpSpPr>
            <p:nvPr/>
          </p:nvGrpSpPr>
          <p:grpSpPr bwMode="auto">
            <a:xfrm>
              <a:off x="3530" y="1708"/>
              <a:ext cx="1105" cy="248"/>
              <a:chOff x="1867" y="2204"/>
              <a:chExt cx="1105" cy="248"/>
            </a:xfrm>
          </p:grpSpPr>
          <p:sp>
            <p:nvSpPr>
              <p:cNvPr id="132165" name="Rectangle 6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6" name="Rectangle 7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7" name="Rectangle 7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8" name="Rectangle 7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9" name="Rectangle 7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9" name="Group 74"/>
            <p:cNvGrpSpPr>
              <a:grpSpLocks/>
            </p:cNvGrpSpPr>
            <p:nvPr/>
          </p:nvGrpSpPr>
          <p:grpSpPr bwMode="auto">
            <a:xfrm>
              <a:off x="3530" y="1956"/>
              <a:ext cx="1105" cy="248"/>
              <a:chOff x="1867" y="2204"/>
              <a:chExt cx="1105" cy="248"/>
            </a:xfrm>
          </p:grpSpPr>
          <p:sp>
            <p:nvSpPr>
              <p:cNvPr id="132171" name="Rectangle 7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2" name="Rectangle 7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3" name="Rectangle 7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4" name="Rectangle 7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5" name="Rectangle 7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2176" name="Line 80"/>
          <p:cNvSpPr>
            <a:spLocks noChangeShapeType="1"/>
          </p:cNvSpPr>
          <p:nvPr/>
        </p:nvSpPr>
        <p:spPr bwMode="auto">
          <a:xfrm flipV="1">
            <a:off x="3265489" y="1838325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7" name="Line 81"/>
          <p:cNvSpPr>
            <a:spLocks noChangeShapeType="1"/>
          </p:cNvSpPr>
          <p:nvPr/>
        </p:nvSpPr>
        <p:spPr bwMode="auto">
          <a:xfrm flipV="1">
            <a:off x="5019675" y="3429000"/>
            <a:ext cx="3862388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8" name="Line 82"/>
          <p:cNvSpPr>
            <a:spLocks noChangeShapeType="1"/>
          </p:cNvSpPr>
          <p:nvPr/>
        </p:nvSpPr>
        <p:spPr bwMode="auto">
          <a:xfrm flipV="1">
            <a:off x="5019675" y="1838326"/>
            <a:ext cx="3862388" cy="159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9" name="Text Box 83"/>
          <p:cNvSpPr txBox="1">
            <a:spLocks noChangeArrowheads="1"/>
          </p:cNvSpPr>
          <p:nvPr/>
        </p:nvSpPr>
        <p:spPr bwMode="auto">
          <a:xfrm>
            <a:off x="6686550" y="4186239"/>
            <a:ext cx="3689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int a[3][4][5]</a:t>
            </a:r>
          </a:p>
          <a:p>
            <a:pPr algn="ctr"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[slices][rows][columns]</a:t>
            </a:r>
          </a:p>
        </p:txBody>
      </p:sp>
      <p:sp>
        <p:nvSpPr>
          <p:cNvPr id="132180" name="Text Box 84"/>
          <p:cNvSpPr txBox="1">
            <a:spLocks noChangeArrowheads="1"/>
          </p:cNvSpPr>
          <p:nvPr/>
        </p:nvSpPr>
        <p:spPr bwMode="auto">
          <a:xfrm>
            <a:off x="1881188" y="5761039"/>
            <a:ext cx="69413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cs typeface="+mn-cs"/>
              </a:rPr>
              <a:t>offset = (</a:t>
            </a:r>
            <a:r>
              <a:rPr lang="en-US" sz="2400" b="1" dirty="0" err="1">
                <a:cs typeface="+mn-cs"/>
              </a:rPr>
              <a:t>i</a:t>
            </a:r>
            <a:r>
              <a:rPr lang="en-US" sz="2400" b="1" dirty="0">
                <a:cs typeface="+mn-cs"/>
              </a:rPr>
              <a:t> * rows * columns) + (j * columns) + k</a:t>
            </a:r>
          </a:p>
          <a:p>
            <a:pPr eaLnBrk="0" hangingPunct="0">
              <a:defRPr/>
            </a:pPr>
            <a:r>
              <a:rPr lang="en-US" sz="2400" i="1" dirty="0"/>
              <a:t>a[i][j][k] == </a:t>
            </a:r>
            <a:r>
              <a:rPr lang="en-US" sz="2400" dirty="0"/>
              <a:t>*(*(*(a + i) + j) + k)</a:t>
            </a:r>
          </a:p>
          <a:p>
            <a:pPr eaLnBrk="0" hangingPunct="0">
              <a:defRPr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4684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Arrays of Pointers (or Marginally Indexed Arrays)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</a:rPr>
              <a:t>char *</a:t>
            </a:r>
            <a:r>
              <a:rPr lang="en-US" b="1" dirty="0" err="1">
                <a:latin typeface="Courier New" charset="0"/>
              </a:rPr>
              <a:t>month_name</a:t>
            </a:r>
            <a:r>
              <a:rPr lang="en-US" b="1" dirty="0">
                <a:latin typeface="Courier New" charset="0"/>
              </a:rPr>
              <a:t>(int n){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</a:rPr>
              <a:t>	static char *name[] = 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		"Illegal month",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  "January", "February", "March",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  "April", "May", "June",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      "July", "August", "September",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  "October", "November", "December”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};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</a:rPr>
              <a:t>	return (n&lt;1 || n&gt;12)? name[0]: name[n];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88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block of memory (probably in the constant area) is initialized like this for all the </a:t>
            </a:r>
            <a:r>
              <a:rPr lang="en-US" b="1" dirty="0">
                <a:cs typeface="+mn-cs"/>
              </a:rPr>
              <a:t>string constants</a:t>
            </a:r>
            <a:r>
              <a:rPr lang="en-US" dirty="0">
                <a:cs typeface="+mn-cs"/>
              </a:rPr>
              <a:t>: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108508" y="4748837"/>
            <a:ext cx="64166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Courier New" charset="0"/>
                <a:cs typeface="+mn-cs"/>
              </a:rPr>
              <a:t>Illegal month\0January\0February\0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Courier New" charset="0"/>
                <a:cs typeface="+mn-cs"/>
              </a:rPr>
              <a:t>March\0April\0May\0June\0July\0August\0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Courier New" charset="0"/>
                <a:cs typeface="+mn-cs"/>
              </a:rPr>
              <a:t>September\0October\0November\0December\0</a:t>
            </a: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90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27202"/>
            <a:ext cx="8229600" cy="1071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An array is created in the static data area which will hold 13 character pointers, since there were 13 string constants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873376" y="4751388"/>
            <a:ext cx="64166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Illegal month\0January\0February\0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March\0April\0May\0June\0July\0August\0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September\0October\0November\0December\0</a:t>
            </a:r>
          </a:p>
          <a:p>
            <a:pPr eaLnBrk="0" hangingPunct="0">
              <a:defRPr/>
            </a:pPr>
            <a:endParaRPr lang="en-US" sz="2000">
              <a:latin typeface="Courier New" charset="0"/>
              <a:cs typeface="+mn-cs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26548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657601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04971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441826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483393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5226051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561816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6010276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640238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6794501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718661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7578726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797083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8632"/>
            <a:ext cx="8229600" cy="1071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pointers are initialized like so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873376" y="4751388"/>
            <a:ext cx="64166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I</a:t>
            </a:r>
            <a:r>
              <a:rPr lang="en-US" sz="2000" b="1" dirty="0">
                <a:latin typeface="Courier New" charset="0"/>
                <a:cs typeface="+mn-cs"/>
              </a:rPr>
              <a:t>llegal month\0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J</a:t>
            </a:r>
            <a:r>
              <a:rPr lang="en-US" sz="2000" b="1" dirty="0">
                <a:latin typeface="Courier New" charset="0"/>
                <a:cs typeface="+mn-cs"/>
              </a:rPr>
              <a:t>anuary\0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F</a:t>
            </a:r>
            <a:r>
              <a:rPr lang="en-US" sz="2000" b="1" dirty="0">
                <a:latin typeface="Courier New" charset="0"/>
                <a:cs typeface="+mn-cs"/>
              </a:rPr>
              <a:t>ebruary\0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M</a:t>
            </a:r>
            <a:r>
              <a:rPr lang="en-US" sz="2000" b="1" dirty="0">
                <a:latin typeface="Courier New" charset="0"/>
                <a:cs typeface="+mn-cs"/>
              </a:rPr>
              <a:t>arch\0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A</a:t>
            </a:r>
            <a:r>
              <a:rPr lang="en-US" sz="2000" b="1" dirty="0">
                <a:latin typeface="Courier New" charset="0"/>
                <a:cs typeface="+mn-cs"/>
              </a:rPr>
              <a:t>pril\0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M</a:t>
            </a:r>
            <a:r>
              <a:rPr lang="en-US" sz="2000" b="1" dirty="0">
                <a:latin typeface="Courier New" charset="0"/>
                <a:cs typeface="+mn-cs"/>
              </a:rPr>
              <a:t>ay\0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J</a:t>
            </a:r>
            <a:r>
              <a:rPr lang="en-US" sz="2000" b="1" dirty="0">
                <a:latin typeface="Courier New" charset="0"/>
                <a:cs typeface="+mn-cs"/>
              </a:rPr>
              <a:t>une\0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J</a:t>
            </a:r>
            <a:r>
              <a:rPr lang="en-US" sz="2000" b="1" dirty="0">
                <a:latin typeface="Courier New" charset="0"/>
                <a:cs typeface="+mn-cs"/>
              </a:rPr>
              <a:t>uly\0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A</a:t>
            </a:r>
            <a:r>
              <a:rPr lang="en-US" sz="2000" b="1" dirty="0">
                <a:latin typeface="Courier New" charset="0"/>
                <a:cs typeface="+mn-cs"/>
              </a:rPr>
              <a:t>ugust\0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S</a:t>
            </a:r>
            <a:r>
              <a:rPr lang="en-US" sz="2000" b="1" dirty="0">
                <a:latin typeface="Courier New" charset="0"/>
                <a:cs typeface="+mn-cs"/>
              </a:rPr>
              <a:t>eptember\0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O</a:t>
            </a:r>
            <a:r>
              <a:rPr lang="en-US" sz="2000" b="1" dirty="0">
                <a:latin typeface="Courier New" charset="0"/>
                <a:cs typeface="+mn-cs"/>
              </a:rPr>
              <a:t>ctober\0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N</a:t>
            </a:r>
            <a:r>
              <a:rPr lang="en-US" sz="2000" b="1" dirty="0">
                <a:latin typeface="Courier New" charset="0"/>
                <a:cs typeface="+mn-cs"/>
              </a:rPr>
              <a:t>ovember\0</a:t>
            </a:r>
            <a:r>
              <a:rPr lang="en-US" sz="2000" b="1" dirty="0">
                <a:solidFill>
                  <a:schemeClr val="accent1"/>
                </a:solidFill>
                <a:latin typeface="Courier New" charset="0"/>
                <a:cs typeface="+mn-cs"/>
              </a:rPr>
              <a:t>D</a:t>
            </a:r>
            <a:r>
              <a:rPr lang="en-US" sz="2000" b="1" dirty="0">
                <a:latin typeface="Courier New" charset="0"/>
                <a:cs typeface="+mn-cs"/>
              </a:rPr>
              <a:t>ecember\0</a:t>
            </a: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26548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657601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404971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4441826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483393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5226051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561816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6010276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640238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6794501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718661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7578726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797083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H="1">
            <a:off x="3057525" y="3489325"/>
            <a:ext cx="407988" cy="1265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3844926" y="3489326"/>
            <a:ext cx="1420813" cy="129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4252914" y="3503614"/>
            <a:ext cx="2378075" cy="127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 flipH="1">
            <a:off x="3043239" y="3503613"/>
            <a:ext cx="1589087" cy="1644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flipH="1">
            <a:off x="4125913" y="3503614"/>
            <a:ext cx="914400" cy="165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flipH="1">
            <a:off x="5181601" y="3503614"/>
            <a:ext cx="239713" cy="165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5829301" y="3489325"/>
            <a:ext cx="125413" cy="1658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6194425" y="3503614"/>
            <a:ext cx="661988" cy="167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6602414" y="3503614"/>
            <a:ext cx="1139825" cy="165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 flipH="1">
            <a:off x="3043239" y="3503613"/>
            <a:ext cx="3938587" cy="2011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 flipH="1">
            <a:off x="4802189" y="3489325"/>
            <a:ext cx="2587625" cy="2052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 flipH="1">
            <a:off x="6096001" y="3475038"/>
            <a:ext cx="1687513" cy="2025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 flipH="1">
            <a:off x="7615239" y="3503613"/>
            <a:ext cx="534987" cy="2025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0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686800" cy="2125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So when the function is called: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("The third month is %s\n", </a:t>
            </a:r>
            <a:r>
              <a:rPr lang="en-US" sz="2000" b="1" dirty="0" err="1">
                <a:latin typeface="Courier New" charset="0"/>
              </a:rPr>
              <a:t>month_name</a:t>
            </a:r>
            <a:r>
              <a:rPr lang="en-US" sz="2000" b="1" dirty="0">
                <a:latin typeface="Courier New" charset="0"/>
              </a:rPr>
              <a:t>(3));</a:t>
            </a:r>
          </a:p>
          <a:p>
            <a:pPr marL="0">
              <a:buNone/>
              <a:defRPr/>
            </a:pPr>
            <a:r>
              <a:rPr lang="en-US" dirty="0"/>
              <a:t>The line</a:t>
            </a:r>
            <a:r>
              <a:rPr lang="en-US" sz="2000" b="1" dirty="0">
                <a:latin typeface="Courier New" charset="0"/>
              </a:rPr>
              <a:t> 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	return (n&lt;1 || n&gt;12)? name[0]: name[n];</a:t>
            </a:r>
            <a:br>
              <a:rPr lang="en-US" sz="1800" b="1" dirty="0">
                <a:latin typeface="Courier New" charset="0"/>
              </a:rPr>
            </a:br>
            <a:r>
              <a:rPr lang="en-US" dirty="0"/>
              <a:t>Gives us back the address (a pointer to) the 'M'</a:t>
            </a:r>
          </a:p>
          <a:p>
            <a:pPr eaLnBrk="1" hangingPunct="1">
              <a:buFontTx/>
              <a:buNone/>
              <a:defRPr/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921001" y="5184775"/>
            <a:ext cx="64166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Illegal month\0January\0February\0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March\0April\0May\0June\0July\0August\0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September\0October\0November\0December\0</a:t>
            </a:r>
          </a:p>
          <a:p>
            <a:pPr eaLnBrk="0" hangingPunct="0">
              <a:defRPr/>
            </a:pPr>
            <a:endParaRPr lang="en-US" sz="2000">
              <a:latin typeface="Courier New" charset="0"/>
              <a:cs typeface="+mn-cs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4489451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 flipH="1">
            <a:off x="3090864" y="3937000"/>
            <a:ext cx="1589087" cy="177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BC1151-479A-1743-A73B-5B85661F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163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E0378E-02C4-394C-8893-DA19C331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791C792-2300-5C42-BB2C-AD3DA4FA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537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7EFA11D-D1E3-4A46-BA74-D5FBC3B5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796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B17D637-0AEF-6F4D-AFF4-6398852A5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08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0344635-7F72-5145-82E9-3A75DE264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95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DC02699-5A72-CF49-B0D7-E8F2F29CC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882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E2EDA63-4DA6-824E-9E26-4DBF2C147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141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C9A7A70-BC12-4643-8F5E-D7B815B7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53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F30CAC2-575B-F34D-8F5D-5BB18168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040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495A41F-0BE6-5D40-8CE9-F0753422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227" y="3740149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00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C265-1B85-E34D-9B63-19B24320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space than a two-dimensional array</a:t>
            </a:r>
          </a:p>
          <a:p>
            <a:r>
              <a:rPr lang="en-US" dirty="0"/>
              <a:t>less space than a two-dimensional array</a:t>
            </a:r>
          </a:p>
          <a:p>
            <a:r>
              <a:rPr lang="en-US" dirty="0"/>
              <a:t>the same amount of space as a two-dimensional array</a:t>
            </a:r>
          </a:p>
          <a:p>
            <a:r>
              <a:rPr lang="en-US" dirty="0"/>
              <a:t>It depends on whether all the items in the second dimension of the array are the same or different sizes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838DD-3C9B-E14D-9D73-4EE56B73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23FBB7-0007-DF40-9ACF-B6098598B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marginally indexed array takes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9DE525-1C7F-BD4B-9BBA-D7C32988AFDB}"/>
              </a:ext>
            </a:extLst>
          </p:cNvPr>
          <p:cNvSpPr/>
          <p:nvPr/>
        </p:nvSpPr>
        <p:spPr>
          <a:xfrm>
            <a:off x="10920549" y="5185954"/>
            <a:ext cx="992777" cy="43107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6AE2BDB-FD7A-4B51-8112-55FADD50CD78}"/>
              </a:ext>
            </a:extLst>
          </p:cNvPr>
          <p:cNvSpPr txBox="1">
            <a:spLocks/>
          </p:cNvSpPr>
          <p:nvPr/>
        </p:nvSpPr>
        <p:spPr>
          <a:xfrm>
            <a:off x="1687490" y="6131904"/>
            <a:ext cx="8814905" cy="1093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Tx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Tx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Today’s number </a:t>
            </a:r>
            <a:r>
              <a:rPr lang="en-US"/>
              <a:t>is 90,009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769CE-2EE6-2D2F-1067-1A72688D4CCA}"/>
              </a:ext>
            </a:extLst>
          </p:cNvPr>
          <p:cNvSpPr txBox="1"/>
          <p:nvPr/>
        </p:nvSpPr>
        <p:spPr>
          <a:xfrm>
            <a:off x="519289" y="6214534"/>
            <a:ext cx="936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11_Subroutines_Recursion" id="{41262786-454F-8F4F-95DF-4746177D304B}" vid="{34F057C2-C4D3-174B-B32E-0A94C89A0C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</Template>
  <TotalTime>585</TotalTime>
  <Words>1806</Words>
  <Application>Microsoft Macintosh PowerPoint</Application>
  <PresentationFormat>Widescreen</PresentationFormat>
  <Paragraphs>312</Paragraphs>
  <Slides>30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Calibri</vt:lpstr>
      <vt:lpstr>Comic Sans MS</vt:lpstr>
      <vt:lpstr>Corbel</vt:lpstr>
      <vt:lpstr>Courier</vt:lpstr>
      <vt:lpstr>Courier New</vt:lpstr>
      <vt:lpstr>Times New Roman</vt:lpstr>
      <vt:lpstr>Wingdings</vt:lpstr>
      <vt:lpstr>Spectrum</vt:lpstr>
      <vt:lpstr>Continuing with C</vt:lpstr>
      <vt:lpstr>Topics</vt:lpstr>
      <vt:lpstr>Arrays of Pointers</vt:lpstr>
      <vt:lpstr>Arrays of Pointers (or Marginally Indexed Arrays)</vt:lpstr>
      <vt:lpstr>Arrays of Pointers</vt:lpstr>
      <vt:lpstr>Arrays of Pointers</vt:lpstr>
      <vt:lpstr>Arrays of Pointers</vt:lpstr>
      <vt:lpstr>Arrays of Pointers</vt:lpstr>
      <vt:lpstr>PowerPoint Presentation</vt:lpstr>
      <vt:lpstr>Multi-Dimensional Arrays</vt:lpstr>
      <vt:lpstr>Definition</vt:lpstr>
      <vt:lpstr>How does a two dimensional array work?</vt:lpstr>
      <vt:lpstr>How would you store it?</vt:lpstr>
      <vt:lpstr>Advantage</vt:lpstr>
      <vt:lpstr>What's the Output?</vt:lpstr>
      <vt:lpstr>What's the Output?</vt:lpstr>
      <vt:lpstr>What's the Output?</vt:lpstr>
      <vt:lpstr>Recall</vt:lpstr>
      <vt:lpstr>Element Access</vt:lpstr>
      <vt:lpstr>Element Access</vt:lpstr>
      <vt:lpstr>Pointer Calculations on Our Own</vt:lpstr>
      <vt:lpstr>Multidimensional Array Parameters</vt:lpstr>
      <vt:lpstr>What's Up?</vt:lpstr>
      <vt:lpstr>PowerPoint Presentation</vt:lpstr>
      <vt:lpstr>Now think about</vt:lpstr>
      <vt:lpstr>Now think about</vt:lpstr>
      <vt:lpstr>Now think about</vt:lpstr>
      <vt:lpstr>Now think about</vt:lpstr>
      <vt:lpstr>Offset to a[i][j][k]?</vt:lpstr>
      <vt:lpstr>Offset to a[i][j][k]?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Primer</dc:title>
  <dc:creator>Forsyth, Daniel H</dc:creator>
  <cp:lastModifiedBy>Forsyth, Daniel H</cp:lastModifiedBy>
  <cp:revision>55</cp:revision>
  <cp:lastPrinted>2021-02-01T02:30:58Z</cp:lastPrinted>
  <dcterms:created xsi:type="dcterms:W3CDTF">2021-03-05T00:12:59Z</dcterms:created>
  <dcterms:modified xsi:type="dcterms:W3CDTF">2022-06-30T02:00:22Z</dcterms:modified>
</cp:coreProperties>
</file>