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7748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7748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7748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7748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7748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7748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7748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7748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7748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677480"/>
        </a:fontRef>
        <a:srgbClr val="67748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8EA"/>
          </a:solidFill>
        </a:fill>
      </a:tcStyle>
    </a:wholeTbl>
    <a:band2H>
      <a:tcTxStyle b="def" i="def"/>
      <a:tcStyle>
        <a:tcBdr/>
        <a:fill>
          <a:solidFill>
            <a:srgbClr val="E7ED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677480"/>
        </a:fontRef>
        <a:srgbClr val="67748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CACF"/>
          </a:solidFill>
        </a:fill>
      </a:tcStyle>
    </a:wholeTbl>
    <a:band2H>
      <a:tcTxStyle b="def" i="def"/>
      <a:tcStyle>
        <a:tcBdr/>
        <a:fill>
          <a:solidFill>
            <a:srgbClr val="FCE6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677480"/>
        </a:fontRef>
        <a:srgbClr val="67748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2E7"/>
          </a:solidFill>
        </a:fill>
      </a:tcStyle>
    </a:wholeTbl>
    <a:band2H>
      <a:tcTxStyle b="def" i="def"/>
      <a:tcStyle>
        <a:tcBdr/>
        <a:fill>
          <a:solidFill>
            <a:srgbClr val="EFF1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677480"/>
        </a:fontRef>
        <a:srgbClr val="67748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AEBEC"/>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677480"/>
        </a:fontRef>
        <a:srgbClr val="677480"/>
      </a:tcTxStyle>
      <a:tcStyle>
        <a:tcBdr>
          <a:left>
            <a:ln w="12700" cap="flat">
              <a:noFill/>
              <a:miter lim="400000"/>
            </a:ln>
          </a:left>
          <a:right>
            <a:ln w="12700" cap="flat">
              <a:noFill/>
              <a:miter lim="400000"/>
            </a:ln>
          </a:right>
          <a:top>
            <a:ln w="50800" cap="flat">
              <a:solidFill>
                <a:srgbClr val="677480"/>
              </a:solidFill>
              <a:prstDash val="solid"/>
              <a:round/>
            </a:ln>
          </a:top>
          <a:bottom>
            <a:ln w="25400" cap="flat">
              <a:solidFill>
                <a:srgbClr val="67748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677480"/>
              </a:solidFill>
              <a:prstDash val="solid"/>
              <a:round/>
            </a:ln>
          </a:top>
          <a:bottom>
            <a:ln w="25400" cap="flat">
              <a:solidFill>
                <a:srgbClr val="67748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677480"/>
        </a:fontRef>
        <a:srgbClr val="67748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5D7"/>
          </a:solidFill>
        </a:fill>
      </a:tcStyle>
    </a:wholeTbl>
    <a:band2H>
      <a:tcTxStyle b="def" i="def"/>
      <a:tcStyle>
        <a:tcBdr/>
        <a:fill>
          <a:solidFill>
            <a:srgbClr val="EAEB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7748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7748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77480"/>
          </a:solidFill>
        </a:fill>
      </a:tcStyle>
    </a:firstRow>
  </a:tblStyle>
  <a:tblStyle styleId="{2708684C-4D16-4618-839F-0558EEFCDFE6}" styleName="">
    <a:tblBg/>
    <a:wholeTbl>
      <a:tcTxStyle b="off" i="off">
        <a:fontRef idx="minor">
          <a:srgbClr val="677480"/>
        </a:fontRef>
        <a:srgbClr val="677480"/>
      </a:tcTxStyle>
      <a:tcStyle>
        <a:tcBdr>
          <a:left>
            <a:ln w="12700" cap="flat">
              <a:solidFill>
                <a:srgbClr val="677480"/>
              </a:solidFill>
              <a:prstDash val="solid"/>
              <a:round/>
            </a:ln>
          </a:left>
          <a:right>
            <a:ln w="12700" cap="flat">
              <a:solidFill>
                <a:srgbClr val="677480"/>
              </a:solidFill>
              <a:prstDash val="solid"/>
              <a:round/>
            </a:ln>
          </a:right>
          <a:top>
            <a:ln w="12700" cap="flat">
              <a:solidFill>
                <a:srgbClr val="677480"/>
              </a:solidFill>
              <a:prstDash val="solid"/>
              <a:round/>
            </a:ln>
          </a:top>
          <a:bottom>
            <a:ln w="12700" cap="flat">
              <a:solidFill>
                <a:srgbClr val="677480"/>
              </a:solidFill>
              <a:prstDash val="solid"/>
              <a:round/>
            </a:ln>
          </a:bottom>
          <a:insideH>
            <a:ln w="12700" cap="flat">
              <a:solidFill>
                <a:srgbClr val="677480"/>
              </a:solidFill>
              <a:prstDash val="solid"/>
              <a:round/>
            </a:ln>
          </a:insideH>
          <a:insideV>
            <a:ln w="12700" cap="flat">
              <a:solidFill>
                <a:srgbClr val="677480"/>
              </a:solidFill>
              <a:prstDash val="solid"/>
              <a:round/>
            </a:ln>
          </a:insideV>
        </a:tcBdr>
        <a:fill>
          <a:solidFill>
            <a:srgbClr val="677480">
              <a:alpha val="20000"/>
            </a:srgbClr>
          </a:solidFill>
        </a:fill>
      </a:tcStyle>
    </a:wholeTbl>
    <a:band2H>
      <a:tcTxStyle b="def" i="def"/>
      <a:tcStyle>
        <a:tcBdr/>
        <a:fill>
          <a:solidFill>
            <a:srgbClr val="FFFFFF"/>
          </a:solidFill>
        </a:fill>
      </a:tcStyle>
    </a:band2H>
    <a:firstCol>
      <a:tcTxStyle b="on" i="off">
        <a:fontRef idx="minor">
          <a:srgbClr val="677480"/>
        </a:fontRef>
        <a:srgbClr val="677480"/>
      </a:tcTxStyle>
      <a:tcStyle>
        <a:tcBdr>
          <a:left>
            <a:ln w="12700" cap="flat">
              <a:solidFill>
                <a:srgbClr val="677480"/>
              </a:solidFill>
              <a:prstDash val="solid"/>
              <a:round/>
            </a:ln>
          </a:left>
          <a:right>
            <a:ln w="12700" cap="flat">
              <a:solidFill>
                <a:srgbClr val="677480"/>
              </a:solidFill>
              <a:prstDash val="solid"/>
              <a:round/>
            </a:ln>
          </a:right>
          <a:top>
            <a:ln w="12700" cap="flat">
              <a:solidFill>
                <a:srgbClr val="677480"/>
              </a:solidFill>
              <a:prstDash val="solid"/>
              <a:round/>
            </a:ln>
          </a:top>
          <a:bottom>
            <a:ln w="12700" cap="flat">
              <a:solidFill>
                <a:srgbClr val="677480"/>
              </a:solidFill>
              <a:prstDash val="solid"/>
              <a:round/>
            </a:ln>
          </a:bottom>
          <a:insideH>
            <a:ln w="12700" cap="flat">
              <a:solidFill>
                <a:srgbClr val="677480"/>
              </a:solidFill>
              <a:prstDash val="solid"/>
              <a:round/>
            </a:ln>
          </a:insideH>
          <a:insideV>
            <a:ln w="12700" cap="flat">
              <a:solidFill>
                <a:srgbClr val="677480"/>
              </a:solidFill>
              <a:prstDash val="solid"/>
              <a:round/>
            </a:ln>
          </a:insideV>
        </a:tcBdr>
        <a:fill>
          <a:solidFill>
            <a:srgbClr val="677480">
              <a:alpha val="20000"/>
            </a:srgbClr>
          </a:solidFill>
        </a:fill>
      </a:tcStyle>
    </a:firstCol>
    <a:lastRow>
      <a:tcTxStyle b="on" i="off">
        <a:fontRef idx="minor">
          <a:srgbClr val="677480"/>
        </a:fontRef>
        <a:srgbClr val="677480"/>
      </a:tcTxStyle>
      <a:tcStyle>
        <a:tcBdr>
          <a:left>
            <a:ln w="12700" cap="flat">
              <a:solidFill>
                <a:srgbClr val="677480"/>
              </a:solidFill>
              <a:prstDash val="solid"/>
              <a:round/>
            </a:ln>
          </a:left>
          <a:right>
            <a:ln w="12700" cap="flat">
              <a:solidFill>
                <a:srgbClr val="677480"/>
              </a:solidFill>
              <a:prstDash val="solid"/>
              <a:round/>
            </a:ln>
          </a:right>
          <a:top>
            <a:ln w="50800" cap="flat">
              <a:solidFill>
                <a:srgbClr val="677480"/>
              </a:solidFill>
              <a:prstDash val="solid"/>
              <a:round/>
            </a:ln>
          </a:top>
          <a:bottom>
            <a:ln w="12700" cap="flat">
              <a:solidFill>
                <a:srgbClr val="677480"/>
              </a:solidFill>
              <a:prstDash val="solid"/>
              <a:round/>
            </a:ln>
          </a:bottom>
          <a:insideH>
            <a:ln w="12700" cap="flat">
              <a:solidFill>
                <a:srgbClr val="677480"/>
              </a:solidFill>
              <a:prstDash val="solid"/>
              <a:round/>
            </a:ln>
          </a:insideH>
          <a:insideV>
            <a:ln w="12700" cap="flat">
              <a:solidFill>
                <a:srgbClr val="677480"/>
              </a:solidFill>
              <a:prstDash val="solid"/>
              <a:round/>
            </a:ln>
          </a:insideV>
        </a:tcBdr>
        <a:fill>
          <a:noFill/>
        </a:fill>
      </a:tcStyle>
    </a:lastRow>
    <a:firstRow>
      <a:tcTxStyle b="on" i="off">
        <a:fontRef idx="minor">
          <a:srgbClr val="677480"/>
        </a:fontRef>
        <a:srgbClr val="677480"/>
      </a:tcTxStyle>
      <a:tcStyle>
        <a:tcBdr>
          <a:left>
            <a:ln w="12700" cap="flat">
              <a:solidFill>
                <a:srgbClr val="677480"/>
              </a:solidFill>
              <a:prstDash val="solid"/>
              <a:round/>
            </a:ln>
          </a:left>
          <a:right>
            <a:ln w="12700" cap="flat">
              <a:solidFill>
                <a:srgbClr val="677480"/>
              </a:solidFill>
              <a:prstDash val="solid"/>
              <a:round/>
            </a:ln>
          </a:right>
          <a:top>
            <a:ln w="12700" cap="flat">
              <a:solidFill>
                <a:srgbClr val="677480"/>
              </a:solidFill>
              <a:prstDash val="solid"/>
              <a:round/>
            </a:ln>
          </a:top>
          <a:bottom>
            <a:ln w="25400" cap="flat">
              <a:solidFill>
                <a:srgbClr val="677480"/>
              </a:solidFill>
              <a:prstDash val="solid"/>
              <a:round/>
            </a:ln>
          </a:bottom>
          <a:insideH>
            <a:ln w="12700" cap="flat">
              <a:solidFill>
                <a:srgbClr val="677480"/>
              </a:solidFill>
              <a:prstDash val="solid"/>
              <a:round/>
            </a:ln>
          </a:insideH>
          <a:insideV>
            <a:ln w="12700" cap="flat">
              <a:solidFill>
                <a:srgbClr val="67748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FFFFFF"/>
        </a:solidFill>
      </p:bgPr>
    </p:bg>
    <p:spTree>
      <p:nvGrpSpPr>
        <p:cNvPr id="1" name=""/>
        <p:cNvGrpSpPr/>
        <p:nvPr/>
      </p:nvGrpSpPr>
      <p:grpSpPr>
        <a:xfrm>
          <a:off x="0" y="0"/>
          <a:ext cx="0" cy="0"/>
          <a:chOff x="0" y="0"/>
          <a:chExt cx="0" cy="0"/>
        </a:xfrm>
      </p:grpSpPr>
      <p:sp>
        <p:nvSpPr>
          <p:cNvPr id="15" name="Title Text"/>
          <p:cNvSpPr txBox="1"/>
          <p:nvPr>
            <p:ph type="title"/>
          </p:nvPr>
        </p:nvSpPr>
        <p:spPr>
          <a:xfrm>
            <a:off x="645225" y="2762724"/>
            <a:ext cx="6736500" cy="1159802"/>
          </a:xfrm>
          <a:prstGeom prst="rect">
            <a:avLst/>
          </a:prstGeom>
        </p:spPr>
        <p:txBody>
          <a:bodyPr anchor="t">
            <a:normAutofit fontScale="100000" lnSpcReduction="0"/>
          </a:bodyPr>
          <a:lstStyle>
            <a:lvl1pPr>
              <a:defRPr sz="4400">
                <a:solidFill>
                  <a:schemeClr val="accent1"/>
                </a:solidFill>
              </a:defRPr>
            </a:lvl1pPr>
          </a:lstStyle>
          <a:p>
            <a:pPr/>
            <a:r>
              <a:t>Title Text</a:t>
            </a:r>
          </a:p>
        </p:txBody>
      </p:sp>
      <p:sp>
        <p:nvSpPr>
          <p:cNvPr id="16" name="Google Shape;11;p2"/>
          <p:cNvSpPr/>
          <p:nvPr/>
        </p:nvSpPr>
        <p:spPr>
          <a:xfrm>
            <a:off x="5938246" y="2533163"/>
            <a:ext cx="721801" cy="77101"/>
          </a:xfrm>
          <a:prstGeom prst="rect">
            <a:avLst/>
          </a:prstGeom>
          <a:solidFill>
            <a:schemeClr val="accent4"/>
          </a:solidFill>
          <a:ln w="12700">
            <a:miter lim="400000"/>
          </a:ln>
        </p:spPr>
        <p:txBody>
          <a:bodyPr lIns="45719" rIns="45719" anchor="ctr"/>
          <a:lstStyle/>
          <a:p>
            <a:pPr>
              <a:defRPr sz="1800">
                <a:solidFill>
                  <a:srgbClr val="000000"/>
                </a:solidFill>
              </a:defRPr>
            </a:pPr>
          </a:p>
        </p:txBody>
      </p:sp>
      <p:sp>
        <p:nvSpPr>
          <p:cNvPr id="17" name="Google Shape;12;p2"/>
          <p:cNvSpPr/>
          <p:nvPr/>
        </p:nvSpPr>
        <p:spPr>
          <a:xfrm>
            <a:off x="6659860" y="2533163"/>
            <a:ext cx="721801" cy="77101"/>
          </a:xfrm>
          <a:prstGeom prst="rect">
            <a:avLst/>
          </a:prstGeom>
          <a:solidFill>
            <a:schemeClr val="accent3"/>
          </a:solidFill>
          <a:ln w="12700">
            <a:miter lim="400000"/>
          </a:ln>
        </p:spPr>
        <p:txBody>
          <a:bodyPr lIns="45719" rIns="45719" anchor="ctr"/>
          <a:lstStyle/>
          <a:p>
            <a:pPr>
              <a:defRPr sz="1800">
                <a:solidFill>
                  <a:srgbClr val="000000"/>
                </a:solidFill>
              </a:defRPr>
            </a:pPr>
          </a:p>
        </p:txBody>
      </p:sp>
      <p:sp>
        <p:nvSpPr>
          <p:cNvPr id="18" name="Google Shape;13;p2"/>
          <p:cNvSpPr/>
          <p:nvPr/>
        </p:nvSpPr>
        <p:spPr>
          <a:xfrm>
            <a:off x="-2" y="2533163"/>
            <a:ext cx="721802" cy="77101"/>
          </a:xfrm>
          <a:prstGeom prst="rect">
            <a:avLst/>
          </a:prstGeom>
          <a:solidFill>
            <a:schemeClr val="accent2"/>
          </a:solidFill>
          <a:ln w="12700">
            <a:miter lim="400000"/>
          </a:ln>
        </p:spPr>
        <p:txBody>
          <a:bodyPr lIns="45719" rIns="45719" anchor="ctr"/>
          <a:lstStyle/>
          <a:p>
            <a:pPr>
              <a:defRPr sz="1800">
                <a:solidFill>
                  <a:srgbClr val="000000"/>
                </a:solidFill>
              </a:defRPr>
            </a:pPr>
          </a:p>
        </p:txBody>
      </p:sp>
      <p:sp>
        <p:nvSpPr>
          <p:cNvPr id="19" name="Google Shape;14;p2"/>
          <p:cNvSpPr/>
          <p:nvPr/>
        </p:nvSpPr>
        <p:spPr>
          <a:xfrm>
            <a:off x="721424" y="2533163"/>
            <a:ext cx="5216702" cy="77101"/>
          </a:xfrm>
          <a:prstGeom prst="rect">
            <a:avLst/>
          </a:prstGeom>
          <a:solidFill>
            <a:schemeClr val="accent1"/>
          </a:solidFill>
          <a:ln w="12700">
            <a:miter lim="400000"/>
          </a:ln>
        </p:spPr>
        <p:txBody>
          <a:bodyPr lIns="45719" rIns="45719" anchor="ctr"/>
          <a:lstStyle/>
          <a:p>
            <a:pPr>
              <a:defRPr sz="1800">
                <a:solidFill>
                  <a:srgbClr val="000000"/>
                </a:solidFill>
              </a:defRPr>
            </a:pPr>
          </a:p>
        </p:txBody>
      </p:sp>
      <p:sp>
        <p:nvSpPr>
          <p:cNvPr id="20" name="Slide Number"/>
          <p:cNvSpPr txBox="1"/>
          <p:nvPr>
            <p:ph type="sldNum" sz="quarter" idx="2"/>
          </p:nvPr>
        </p:nvSpPr>
        <p:spPr>
          <a:xfrm>
            <a:off x="4419600" y="4767262"/>
            <a:ext cx="2133600" cy="386051"/>
          </a:xfrm>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ubtitle">
    <p:bg>
      <p:bgPr>
        <a:solidFill>
          <a:srgbClr val="FFFFFF"/>
        </a:solidFill>
      </p:bgPr>
    </p:bg>
    <p:spTree>
      <p:nvGrpSpPr>
        <p:cNvPr id="1" name=""/>
        <p:cNvGrpSpPr/>
        <p:nvPr/>
      </p:nvGrpSpPr>
      <p:grpSpPr>
        <a:xfrm>
          <a:off x="0" y="0"/>
          <a:ext cx="0" cy="0"/>
          <a:chOff x="0" y="0"/>
          <a:chExt cx="0" cy="0"/>
        </a:xfrm>
      </p:grpSpPr>
      <p:sp>
        <p:nvSpPr>
          <p:cNvPr id="27" name="Google Shape;16;p3"/>
          <p:cNvSpPr/>
          <p:nvPr/>
        </p:nvSpPr>
        <p:spPr>
          <a:xfrm>
            <a:off x="0" y="-1"/>
            <a:ext cx="9144000" cy="3993002"/>
          </a:xfrm>
          <a:prstGeom prst="rect">
            <a:avLst/>
          </a:prstGeom>
          <a:solidFill>
            <a:schemeClr val="accent1"/>
          </a:solidFill>
          <a:ln w="12700">
            <a:miter lim="400000"/>
          </a:ln>
        </p:spPr>
        <p:txBody>
          <a:bodyPr lIns="45719" rIns="45719" anchor="ctr"/>
          <a:lstStyle/>
          <a:p>
            <a:pPr>
              <a:defRPr sz="1800">
                <a:solidFill>
                  <a:srgbClr val="000000"/>
                </a:solidFill>
              </a:defRPr>
            </a:pPr>
          </a:p>
        </p:txBody>
      </p:sp>
      <p:sp>
        <p:nvSpPr>
          <p:cNvPr id="28" name="Title Text"/>
          <p:cNvSpPr txBox="1"/>
          <p:nvPr>
            <p:ph type="title"/>
          </p:nvPr>
        </p:nvSpPr>
        <p:spPr>
          <a:xfrm>
            <a:off x="685800" y="1583342"/>
            <a:ext cx="7772400" cy="1159801"/>
          </a:xfrm>
          <a:prstGeom prst="rect">
            <a:avLst/>
          </a:prstGeom>
        </p:spPr>
        <p:txBody>
          <a:bodyPr>
            <a:normAutofit fontScale="100000" lnSpcReduction="0"/>
          </a:bodyPr>
          <a:lstStyle>
            <a:lvl1pPr algn="ctr">
              <a:defRPr sz="4800">
                <a:solidFill>
                  <a:srgbClr val="FFFFFF"/>
                </a:solidFill>
              </a:defRPr>
            </a:lvl1pPr>
          </a:lstStyle>
          <a:p>
            <a:pPr/>
            <a:r>
              <a:t>Title Text</a:t>
            </a:r>
          </a:p>
        </p:txBody>
      </p:sp>
      <p:sp>
        <p:nvSpPr>
          <p:cNvPr id="29" name="Body Level One…"/>
          <p:cNvSpPr txBox="1"/>
          <p:nvPr>
            <p:ph type="body" sz="quarter" idx="1"/>
          </p:nvPr>
        </p:nvSpPr>
        <p:spPr>
          <a:xfrm>
            <a:off x="685800" y="2840053"/>
            <a:ext cx="7772400" cy="784801"/>
          </a:xfrm>
          <a:prstGeom prst="rect">
            <a:avLst/>
          </a:prstGeom>
        </p:spPr>
        <p:txBody>
          <a:bodyPr>
            <a:normAutofit fontScale="100000" lnSpcReduction="0"/>
          </a:bodyPr>
          <a:lstStyle>
            <a:lvl1pPr marL="381000" indent="-304800" algn="ctr">
              <a:spcBef>
                <a:spcPts val="0"/>
              </a:spcBef>
              <a:buClrTx/>
              <a:buSzTx/>
              <a:buFontTx/>
              <a:buNone/>
              <a:defRPr b="1">
                <a:solidFill>
                  <a:srgbClr val="FFFFFF"/>
                </a:solidFill>
              </a:defRPr>
            </a:lvl1pPr>
            <a:lvl2pPr marL="381000" indent="152400" algn="ctr">
              <a:spcBef>
                <a:spcPts val="0"/>
              </a:spcBef>
              <a:buClrTx/>
              <a:buSzTx/>
              <a:buFontTx/>
              <a:buNone/>
              <a:defRPr b="1">
                <a:solidFill>
                  <a:srgbClr val="FFFFFF"/>
                </a:solidFill>
              </a:defRPr>
            </a:lvl2pPr>
            <a:lvl3pPr marL="381000" indent="609600" algn="ctr">
              <a:spcBef>
                <a:spcPts val="0"/>
              </a:spcBef>
              <a:buClrTx/>
              <a:buSzTx/>
              <a:buFontTx/>
              <a:buNone/>
              <a:defRPr b="1">
                <a:solidFill>
                  <a:srgbClr val="FFFFFF"/>
                </a:solidFill>
              </a:defRPr>
            </a:lvl3pPr>
            <a:lvl4pPr marL="381000" indent="1066800" algn="ctr">
              <a:spcBef>
                <a:spcPts val="0"/>
              </a:spcBef>
              <a:buClrTx/>
              <a:buSzTx/>
              <a:buFontTx/>
              <a:buNone/>
              <a:defRPr b="1">
                <a:solidFill>
                  <a:srgbClr val="FFFFFF"/>
                </a:solidFill>
              </a:defRPr>
            </a:lvl4pPr>
            <a:lvl5pPr marL="381000" indent="1524000" algn="ctr">
              <a:spcBef>
                <a:spcPts val="0"/>
              </a:spcBef>
              <a:buClrTx/>
              <a:buSzTx/>
              <a:buFontTx/>
              <a:buNone/>
              <a:defRPr b="1">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30" name="Google Shape;19;p3"/>
          <p:cNvSpPr/>
          <p:nvPr/>
        </p:nvSpPr>
        <p:spPr>
          <a:xfrm>
            <a:off x="3047704" y="3992850"/>
            <a:ext cx="3047701" cy="77101"/>
          </a:xfrm>
          <a:prstGeom prst="rect">
            <a:avLst/>
          </a:prstGeom>
          <a:solidFill>
            <a:schemeClr val="accent4"/>
          </a:solidFill>
          <a:ln w="12700">
            <a:miter lim="400000"/>
          </a:ln>
        </p:spPr>
        <p:txBody>
          <a:bodyPr lIns="45719" rIns="45719" anchor="ctr"/>
          <a:lstStyle/>
          <a:p>
            <a:pPr>
              <a:defRPr sz="1800">
                <a:solidFill>
                  <a:srgbClr val="000000"/>
                </a:solidFill>
              </a:defRPr>
            </a:pPr>
          </a:p>
        </p:txBody>
      </p:sp>
      <p:sp>
        <p:nvSpPr>
          <p:cNvPr id="31" name="Google Shape;20;p3"/>
          <p:cNvSpPr/>
          <p:nvPr/>
        </p:nvSpPr>
        <p:spPr>
          <a:xfrm>
            <a:off x="6096270" y="3992850"/>
            <a:ext cx="3047701" cy="77101"/>
          </a:xfrm>
          <a:prstGeom prst="rect">
            <a:avLst/>
          </a:prstGeom>
          <a:solidFill>
            <a:schemeClr val="accent3"/>
          </a:solidFill>
          <a:ln w="12700">
            <a:miter lim="400000"/>
          </a:ln>
        </p:spPr>
        <p:txBody>
          <a:bodyPr lIns="45719" rIns="45719" anchor="ctr"/>
          <a:lstStyle/>
          <a:p>
            <a:pPr>
              <a:defRPr sz="1800">
                <a:solidFill>
                  <a:srgbClr val="000000"/>
                </a:solidFill>
              </a:defRPr>
            </a:pPr>
          </a:p>
        </p:txBody>
      </p:sp>
      <p:sp>
        <p:nvSpPr>
          <p:cNvPr id="32" name="Google Shape;21;p3"/>
          <p:cNvSpPr/>
          <p:nvPr/>
        </p:nvSpPr>
        <p:spPr>
          <a:xfrm>
            <a:off x="0" y="3992850"/>
            <a:ext cx="3047702" cy="77101"/>
          </a:xfrm>
          <a:prstGeom prst="rect">
            <a:avLst/>
          </a:prstGeom>
          <a:solidFill>
            <a:schemeClr val="accent2"/>
          </a:solidFill>
          <a:ln w="12700">
            <a:miter lim="400000"/>
          </a:ln>
        </p:spPr>
        <p:txBody>
          <a:bodyPr lIns="45719" rIns="45719" anchor="ctr"/>
          <a:lstStyle/>
          <a:p>
            <a:pPr>
              <a:defRPr sz="1800">
                <a:solidFill>
                  <a:srgbClr val="000000"/>
                </a:solidFill>
              </a:defRPr>
            </a:pPr>
          </a:p>
        </p:txBody>
      </p:sp>
      <p:sp>
        <p:nvSpPr>
          <p:cNvPr id="33" name="Slide Number"/>
          <p:cNvSpPr txBox="1"/>
          <p:nvPr>
            <p:ph type="sldNum" sz="quarter" idx="2"/>
          </p:nvPr>
        </p:nvSpPr>
        <p:spPr>
          <a:xfrm>
            <a:off x="4382279" y="4830281"/>
            <a:ext cx="379192" cy="386051"/>
          </a:xfrm>
          <a:prstGeom prst="rect">
            <a:avLst/>
          </a:prstGeom>
        </p:spPr>
        <p:txBody>
          <a:bodyPr/>
          <a:lstStyle>
            <a:lvl1pPr algn="ct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FFFFFF"/>
        </a:solidFill>
      </p:bgPr>
    </p:bg>
    <p:spTree>
      <p:nvGrpSpPr>
        <p:cNvPr id="1" name=""/>
        <p:cNvGrpSpPr/>
        <p:nvPr/>
      </p:nvGrpSpPr>
      <p:grpSpPr>
        <a:xfrm>
          <a:off x="0" y="0"/>
          <a:ext cx="0" cy="0"/>
          <a:chOff x="0" y="0"/>
          <a:chExt cx="0" cy="0"/>
        </a:xfrm>
      </p:grpSpPr>
      <p:sp>
        <p:nvSpPr>
          <p:cNvPr id="40" name="Body Level One…"/>
          <p:cNvSpPr txBox="1"/>
          <p:nvPr>
            <p:ph type="body" sz="quarter" idx="1"/>
          </p:nvPr>
        </p:nvSpPr>
        <p:spPr>
          <a:xfrm>
            <a:off x="1710425" y="2161800"/>
            <a:ext cx="5723700" cy="819900"/>
          </a:xfrm>
          <a:prstGeom prst="rect">
            <a:avLst/>
          </a:prstGeom>
        </p:spPr>
        <p:txBody>
          <a:bodyPr>
            <a:normAutofit fontScale="100000" lnSpcReduction="0"/>
          </a:bodyPr>
          <a:lstStyle>
            <a:lvl1pPr marL="457189" indent="-380990" algn="ctr">
              <a:defRPr i="1"/>
            </a:lvl1pPr>
            <a:lvl2pPr marL="914378" indent="-380990" algn="ctr">
              <a:defRPr i="1"/>
            </a:lvl2pPr>
            <a:lvl3pPr marL="1371565" indent="-380990" algn="ctr">
              <a:defRPr i="1"/>
            </a:lvl3pPr>
            <a:lvl4pPr marL="1828754" indent="-380990" algn="ctr">
              <a:defRPr i="1"/>
            </a:lvl4pPr>
            <a:lvl5pPr marL="2285943" indent="-380989" algn="ctr">
              <a:defRPr i="1"/>
            </a:lvl5pPr>
          </a:lstStyle>
          <a:p>
            <a:pPr/>
            <a:r>
              <a:t>Body Level One</a:t>
            </a:r>
          </a:p>
          <a:p>
            <a:pPr lvl="1"/>
            <a:r>
              <a:t>Body Level Two</a:t>
            </a:r>
          </a:p>
          <a:p>
            <a:pPr lvl="2"/>
            <a:r>
              <a:t>Body Level Three</a:t>
            </a:r>
          </a:p>
          <a:p>
            <a:pPr lvl="3"/>
            <a:r>
              <a:t>Body Level Four</a:t>
            </a:r>
          </a:p>
          <a:p>
            <a:pPr lvl="4"/>
            <a:r>
              <a:t>Body Level Five</a:t>
            </a:r>
          </a:p>
        </p:txBody>
      </p:sp>
      <p:sp>
        <p:nvSpPr>
          <p:cNvPr id="41" name="Google Shape;25;p4"/>
          <p:cNvSpPr txBox="1"/>
          <p:nvPr/>
        </p:nvSpPr>
        <p:spPr>
          <a:xfrm>
            <a:off x="3593400" y="1181418"/>
            <a:ext cx="1957200" cy="153996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defRPr b="1" sz="9600">
                <a:solidFill>
                  <a:schemeClr val="accent6"/>
                </a:solidFill>
              </a:defRPr>
            </a:lvl1pPr>
          </a:lstStyle>
          <a:p>
            <a:pPr/>
            <a:r>
              <a:t>“</a:t>
            </a:r>
          </a:p>
        </p:txBody>
      </p:sp>
      <p:sp>
        <p:nvSpPr>
          <p:cNvPr id="42" name="Google Shape;26;p4"/>
          <p:cNvSpPr/>
          <p:nvPr/>
        </p:nvSpPr>
        <p:spPr>
          <a:xfrm>
            <a:off x="5723282" y="1599675"/>
            <a:ext cx="1710301" cy="77101"/>
          </a:xfrm>
          <a:prstGeom prst="rect">
            <a:avLst/>
          </a:prstGeom>
          <a:solidFill>
            <a:schemeClr val="accent4"/>
          </a:solidFill>
          <a:ln w="12700">
            <a:miter lim="400000"/>
          </a:ln>
        </p:spPr>
        <p:txBody>
          <a:bodyPr lIns="45719" rIns="45719" anchor="ctr"/>
          <a:lstStyle/>
          <a:p>
            <a:pPr>
              <a:defRPr sz="1800">
                <a:solidFill>
                  <a:srgbClr val="000000"/>
                </a:solidFill>
              </a:defRPr>
            </a:pPr>
          </a:p>
        </p:txBody>
      </p:sp>
      <p:sp>
        <p:nvSpPr>
          <p:cNvPr id="43" name="Google Shape;27;p4"/>
          <p:cNvSpPr/>
          <p:nvPr/>
        </p:nvSpPr>
        <p:spPr>
          <a:xfrm>
            <a:off x="7434177" y="1599675"/>
            <a:ext cx="1710301" cy="77101"/>
          </a:xfrm>
          <a:prstGeom prst="rect">
            <a:avLst/>
          </a:prstGeom>
          <a:solidFill>
            <a:schemeClr val="accent3"/>
          </a:solidFill>
          <a:ln w="12700">
            <a:miter lim="400000"/>
          </a:ln>
        </p:spPr>
        <p:txBody>
          <a:bodyPr lIns="45719" rIns="45719" anchor="ctr"/>
          <a:lstStyle/>
          <a:p>
            <a:pPr>
              <a:defRPr sz="1800">
                <a:solidFill>
                  <a:srgbClr val="000000"/>
                </a:solidFill>
              </a:defRPr>
            </a:pPr>
          </a:p>
        </p:txBody>
      </p:sp>
      <p:sp>
        <p:nvSpPr>
          <p:cNvPr id="44" name="Google Shape;28;p4"/>
          <p:cNvSpPr/>
          <p:nvPr/>
        </p:nvSpPr>
        <p:spPr>
          <a:xfrm>
            <a:off x="0" y="1599675"/>
            <a:ext cx="1710300" cy="77101"/>
          </a:xfrm>
          <a:prstGeom prst="rect">
            <a:avLst/>
          </a:prstGeom>
          <a:solidFill>
            <a:schemeClr val="accent2"/>
          </a:solidFill>
          <a:ln w="12700">
            <a:miter lim="400000"/>
          </a:ln>
        </p:spPr>
        <p:txBody>
          <a:bodyPr lIns="45719" rIns="45719" anchor="ctr"/>
          <a:lstStyle/>
          <a:p>
            <a:pPr>
              <a:defRPr sz="1800">
                <a:solidFill>
                  <a:srgbClr val="000000"/>
                </a:solidFill>
              </a:defRPr>
            </a:pPr>
          </a:p>
        </p:txBody>
      </p:sp>
      <p:sp>
        <p:nvSpPr>
          <p:cNvPr id="45" name="Google Shape;29;p4"/>
          <p:cNvSpPr/>
          <p:nvPr/>
        </p:nvSpPr>
        <p:spPr>
          <a:xfrm>
            <a:off x="1710425" y="1599675"/>
            <a:ext cx="1710300" cy="77101"/>
          </a:xfrm>
          <a:prstGeom prst="rect">
            <a:avLst/>
          </a:prstGeom>
          <a:solidFill>
            <a:schemeClr val="accent1"/>
          </a:solidFill>
          <a:ln w="12700">
            <a:miter lim="400000"/>
          </a:ln>
        </p:spPr>
        <p:txBody>
          <a:bodyPr lIns="45719" rIns="45719" anchor="ctr"/>
          <a:lstStyle/>
          <a:p>
            <a:pPr>
              <a:defRPr sz="1800">
                <a:solidFill>
                  <a:srgbClr val="000000"/>
                </a:solidFill>
              </a:defRPr>
            </a:pPr>
          </a:p>
        </p:txBody>
      </p:sp>
      <p:sp>
        <p:nvSpPr>
          <p:cNvPr id="46" name="Slide Number"/>
          <p:cNvSpPr txBox="1"/>
          <p:nvPr>
            <p:ph type="sldNum" sz="quarter" idx="2"/>
          </p:nvPr>
        </p:nvSpPr>
        <p:spPr>
          <a:xfrm>
            <a:off x="4382279" y="4830281"/>
            <a:ext cx="379192" cy="386051"/>
          </a:xfrm>
          <a:prstGeom prst="rect">
            <a:avLst/>
          </a:prstGeom>
        </p:spPr>
        <p:txBody>
          <a:bodyPr/>
          <a:lstStyle>
            <a:lvl1pPr algn="ct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1 column">
    <p:bg>
      <p:bgPr>
        <a:solidFill>
          <a:srgbClr val="FFFFFF"/>
        </a:solidFill>
      </p:bgPr>
    </p:bg>
    <p:spTree>
      <p:nvGrpSpPr>
        <p:cNvPr id="1" name=""/>
        <p:cNvGrpSpPr/>
        <p:nvPr/>
      </p:nvGrpSpPr>
      <p:grpSpPr>
        <a:xfrm>
          <a:off x="0" y="0"/>
          <a:ext cx="0" cy="0"/>
          <a:chOff x="0" y="0"/>
          <a:chExt cx="0" cy="0"/>
        </a:xfrm>
      </p:grpSpPr>
      <p:sp>
        <p:nvSpPr>
          <p:cNvPr id="53" name="Title Text"/>
          <p:cNvSpPr txBox="1"/>
          <p:nvPr>
            <p:ph type="title"/>
          </p:nvPr>
        </p:nvSpPr>
        <p:spPr>
          <a:xfrm>
            <a:off x="893700" y="358388"/>
            <a:ext cx="6462601" cy="857400"/>
          </a:xfrm>
          <a:prstGeom prst="rect">
            <a:avLst/>
          </a:prstGeom>
        </p:spPr>
        <p:txBody>
          <a:bodyPr>
            <a:normAutofit fontScale="100000" lnSpcReduction="0"/>
          </a:bodyPr>
          <a:lstStyle/>
          <a:p>
            <a:pPr/>
            <a:r>
              <a:t>Title Text</a:t>
            </a:r>
          </a:p>
        </p:txBody>
      </p:sp>
      <p:sp>
        <p:nvSpPr>
          <p:cNvPr id="54" name="Body Level One…"/>
          <p:cNvSpPr txBox="1"/>
          <p:nvPr>
            <p:ph type="body" idx="1"/>
          </p:nvPr>
        </p:nvSpPr>
        <p:spPr>
          <a:xfrm>
            <a:off x="893700" y="1373587"/>
            <a:ext cx="6462601" cy="3552301"/>
          </a:xfrm>
          <a:prstGeom prst="rect">
            <a:avLst/>
          </a:prstGeom>
        </p:spPr>
        <p:txBody>
          <a:bodyPr>
            <a:normAutofit fontScale="100000" lnSpcReduction="0"/>
          </a:bodyPr>
          <a:lstStyle>
            <a:lvl1pPr marL="457189" indent="-342892"/>
            <a:lvl2pPr marL="914378" indent="-380990"/>
            <a:lvl3pPr marL="1371565" indent="-380990"/>
            <a:lvl4pPr marL="1828754" indent="-380990"/>
            <a:lvl5pPr marL="2285943" indent="-380989"/>
          </a:lstStyle>
          <a:p>
            <a:pPr/>
            <a:r>
              <a:t>Body Level One</a:t>
            </a:r>
          </a:p>
          <a:p>
            <a:pPr lvl="1"/>
            <a:r>
              <a:t>Body Level Two</a:t>
            </a:r>
          </a:p>
          <a:p>
            <a:pPr lvl="2"/>
            <a:r>
              <a:t>Body Level Three</a:t>
            </a:r>
          </a:p>
          <a:p>
            <a:pPr lvl="3"/>
            <a:r>
              <a:t>Body Level Four</a:t>
            </a:r>
          </a:p>
          <a:p>
            <a:pPr lvl="4"/>
            <a:r>
              <a:t>Body Level Five</a:t>
            </a:r>
          </a:p>
        </p:txBody>
      </p:sp>
      <p:sp>
        <p:nvSpPr>
          <p:cNvPr id="55" name="Google Shape;34;p5"/>
          <p:cNvSpPr/>
          <p:nvPr/>
        </p:nvSpPr>
        <p:spPr>
          <a:xfrm>
            <a:off x="7356365" y="5066324"/>
            <a:ext cx="893701" cy="77101"/>
          </a:xfrm>
          <a:prstGeom prst="rect">
            <a:avLst/>
          </a:prstGeom>
          <a:solidFill>
            <a:schemeClr val="accent4"/>
          </a:solidFill>
          <a:ln w="12700">
            <a:miter lim="400000"/>
          </a:ln>
        </p:spPr>
        <p:txBody>
          <a:bodyPr lIns="45719" rIns="45719" anchor="ctr"/>
          <a:lstStyle/>
          <a:p>
            <a:pPr>
              <a:defRPr sz="1800">
                <a:solidFill>
                  <a:srgbClr val="000000"/>
                </a:solidFill>
              </a:defRPr>
            </a:pPr>
          </a:p>
        </p:txBody>
      </p:sp>
      <p:sp>
        <p:nvSpPr>
          <p:cNvPr id="56" name="Google Shape;35;p5"/>
          <p:cNvSpPr/>
          <p:nvPr/>
        </p:nvSpPr>
        <p:spPr>
          <a:xfrm>
            <a:off x="8250311" y="5066324"/>
            <a:ext cx="893701" cy="77101"/>
          </a:xfrm>
          <a:prstGeom prst="rect">
            <a:avLst/>
          </a:prstGeom>
          <a:solidFill>
            <a:schemeClr val="accent3"/>
          </a:solidFill>
          <a:ln w="12700">
            <a:miter lim="400000"/>
          </a:ln>
        </p:spPr>
        <p:txBody>
          <a:bodyPr lIns="45719" rIns="45719" anchor="ctr"/>
          <a:lstStyle/>
          <a:p>
            <a:pPr>
              <a:defRPr sz="1800">
                <a:solidFill>
                  <a:srgbClr val="000000"/>
                </a:solidFill>
              </a:defRPr>
            </a:pPr>
          </a:p>
        </p:txBody>
      </p:sp>
      <p:sp>
        <p:nvSpPr>
          <p:cNvPr id="57" name="Google Shape;36;p5"/>
          <p:cNvSpPr/>
          <p:nvPr/>
        </p:nvSpPr>
        <p:spPr>
          <a:xfrm>
            <a:off x="-1" y="5066324"/>
            <a:ext cx="893702" cy="77101"/>
          </a:xfrm>
          <a:prstGeom prst="rect">
            <a:avLst/>
          </a:prstGeom>
          <a:solidFill>
            <a:schemeClr val="accent2"/>
          </a:solidFill>
          <a:ln w="12700">
            <a:miter lim="400000"/>
          </a:ln>
        </p:spPr>
        <p:txBody>
          <a:bodyPr lIns="45719" rIns="45719" anchor="ctr"/>
          <a:lstStyle/>
          <a:p>
            <a:pPr>
              <a:defRPr sz="1800">
                <a:solidFill>
                  <a:srgbClr val="000000"/>
                </a:solidFill>
              </a:defRPr>
            </a:pPr>
          </a:p>
        </p:txBody>
      </p:sp>
      <p:sp>
        <p:nvSpPr>
          <p:cNvPr id="58" name="Google Shape;37;p5"/>
          <p:cNvSpPr/>
          <p:nvPr/>
        </p:nvSpPr>
        <p:spPr>
          <a:xfrm>
            <a:off x="893709" y="5066324"/>
            <a:ext cx="6462602" cy="77101"/>
          </a:xfrm>
          <a:prstGeom prst="rect">
            <a:avLst/>
          </a:prstGeom>
          <a:solidFill>
            <a:schemeClr val="accent1"/>
          </a:solidFill>
          <a:ln w="12700">
            <a:miter lim="400000"/>
          </a:ln>
        </p:spPr>
        <p:txBody>
          <a:bodyPr lIns="45719" rIns="45719" anchor="ctr"/>
          <a:lstStyle/>
          <a:p>
            <a:pPr>
              <a:defRPr sz="1800">
                <a:solidFill>
                  <a:srgbClr val="000000"/>
                </a:solidFill>
              </a:defRPr>
            </a:pPr>
          </a:p>
        </p:txBody>
      </p:sp>
      <p:sp>
        <p:nvSpPr>
          <p:cNvPr id="59"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2 columns">
    <p:bg>
      <p:bgPr>
        <a:solidFill>
          <a:srgbClr val="FFFFFF"/>
        </a:solidFill>
      </p:bgPr>
    </p:bg>
    <p:spTree>
      <p:nvGrpSpPr>
        <p:cNvPr id="1" name=""/>
        <p:cNvGrpSpPr/>
        <p:nvPr/>
      </p:nvGrpSpPr>
      <p:grpSpPr>
        <a:xfrm>
          <a:off x="0" y="0"/>
          <a:ext cx="0" cy="0"/>
          <a:chOff x="0" y="0"/>
          <a:chExt cx="0" cy="0"/>
        </a:xfrm>
      </p:grpSpPr>
      <p:sp>
        <p:nvSpPr>
          <p:cNvPr id="66" name="Google Shape;40;p6"/>
          <p:cNvSpPr/>
          <p:nvPr/>
        </p:nvSpPr>
        <p:spPr>
          <a:xfrm>
            <a:off x="7356365" y="5066324"/>
            <a:ext cx="893701" cy="77101"/>
          </a:xfrm>
          <a:prstGeom prst="rect">
            <a:avLst/>
          </a:prstGeom>
          <a:solidFill>
            <a:schemeClr val="accent4"/>
          </a:solidFill>
          <a:ln w="12700">
            <a:miter lim="400000"/>
          </a:ln>
        </p:spPr>
        <p:txBody>
          <a:bodyPr lIns="45719" rIns="45719" anchor="ctr"/>
          <a:lstStyle/>
          <a:p>
            <a:pPr>
              <a:defRPr sz="1800">
                <a:solidFill>
                  <a:srgbClr val="000000"/>
                </a:solidFill>
              </a:defRPr>
            </a:pPr>
          </a:p>
        </p:txBody>
      </p:sp>
      <p:sp>
        <p:nvSpPr>
          <p:cNvPr id="67" name="Google Shape;41;p6"/>
          <p:cNvSpPr/>
          <p:nvPr/>
        </p:nvSpPr>
        <p:spPr>
          <a:xfrm>
            <a:off x="8250311" y="5066324"/>
            <a:ext cx="893701" cy="77101"/>
          </a:xfrm>
          <a:prstGeom prst="rect">
            <a:avLst/>
          </a:prstGeom>
          <a:solidFill>
            <a:schemeClr val="accent3"/>
          </a:solidFill>
          <a:ln w="12700">
            <a:miter lim="400000"/>
          </a:ln>
        </p:spPr>
        <p:txBody>
          <a:bodyPr lIns="45719" rIns="45719" anchor="ctr"/>
          <a:lstStyle/>
          <a:p>
            <a:pPr>
              <a:defRPr sz="1800">
                <a:solidFill>
                  <a:srgbClr val="000000"/>
                </a:solidFill>
              </a:defRPr>
            </a:pPr>
          </a:p>
        </p:txBody>
      </p:sp>
      <p:sp>
        <p:nvSpPr>
          <p:cNvPr id="68" name="Google Shape;42;p6"/>
          <p:cNvSpPr/>
          <p:nvPr/>
        </p:nvSpPr>
        <p:spPr>
          <a:xfrm>
            <a:off x="-1" y="5066324"/>
            <a:ext cx="893702" cy="77101"/>
          </a:xfrm>
          <a:prstGeom prst="rect">
            <a:avLst/>
          </a:prstGeom>
          <a:solidFill>
            <a:schemeClr val="accent2"/>
          </a:solidFill>
          <a:ln w="12700">
            <a:miter lim="400000"/>
          </a:ln>
        </p:spPr>
        <p:txBody>
          <a:bodyPr lIns="45719" rIns="45719" anchor="ctr"/>
          <a:lstStyle/>
          <a:p>
            <a:pPr>
              <a:defRPr sz="1800">
                <a:solidFill>
                  <a:srgbClr val="000000"/>
                </a:solidFill>
              </a:defRPr>
            </a:pPr>
          </a:p>
        </p:txBody>
      </p:sp>
      <p:sp>
        <p:nvSpPr>
          <p:cNvPr id="69" name="Google Shape;43;p6"/>
          <p:cNvSpPr/>
          <p:nvPr/>
        </p:nvSpPr>
        <p:spPr>
          <a:xfrm>
            <a:off x="893709" y="5066324"/>
            <a:ext cx="6462602" cy="77101"/>
          </a:xfrm>
          <a:prstGeom prst="rect">
            <a:avLst/>
          </a:prstGeom>
          <a:solidFill>
            <a:schemeClr val="accent1"/>
          </a:solidFill>
          <a:ln w="12700">
            <a:miter lim="400000"/>
          </a:ln>
        </p:spPr>
        <p:txBody>
          <a:bodyPr lIns="45719" rIns="45719" anchor="ctr"/>
          <a:lstStyle/>
          <a:p>
            <a:pPr>
              <a:defRPr sz="1800">
                <a:solidFill>
                  <a:srgbClr val="000000"/>
                </a:solidFill>
              </a:defRPr>
            </a:pPr>
          </a:p>
        </p:txBody>
      </p:sp>
      <p:sp>
        <p:nvSpPr>
          <p:cNvPr id="70" name="Title Text"/>
          <p:cNvSpPr txBox="1"/>
          <p:nvPr>
            <p:ph type="title"/>
          </p:nvPr>
        </p:nvSpPr>
        <p:spPr>
          <a:xfrm>
            <a:off x="893700" y="358388"/>
            <a:ext cx="6462601" cy="857400"/>
          </a:xfrm>
          <a:prstGeom prst="rect">
            <a:avLst/>
          </a:prstGeom>
        </p:spPr>
        <p:txBody>
          <a:bodyPr>
            <a:normAutofit fontScale="100000" lnSpcReduction="0"/>
          </a:bodyPr>
          <a:lstStyle/>
          <a:p>
            <a:pPr/>
            <a:r>
              <a:t>Title Text</a:t>
            </a:r>
          </a:p>
        </p:txBody>
      </p:sp>
      <p:sp>
        <p:nvSpPr>
          <p:cNvPr id="71" name="Body Level One…"/>
          <p:cNvSpPr txBox="1"/>
          <p:nvPr>
            <p:ph type="body" sz="half" idx="1"/>
          </p:nvPr>
        </p:nvSpPr>
        <p:spPr>
          <a:xfrm>
            <a:off x="893625" y="1200150"/>
            <a:ext cx="3136801" cy="3725701"/>
          </a:xfrm>
          <a:prstGeom prst="rect">
            <a:avLst/>
          </a:prstGeom>
        </p:spPr>
        <p:txBody>
          <a:bodyPr>
            <a:normAutofit fontScale="100000" lnSpcReduction="0"/>
          </a:bodyPr>
          <a:lstStyle>
            <a:lvl1pPr marL="457189" indent="-355590">
              <a:buSzPts val="2000"/>
              <a:defRPr sz="2000"/>
            </a:lvl1pPr>
            <a:lvl2pPr marL="914378" indent="-355590">
              <a:buSzPts val="2000"/>
              <a:defRPr sz="2000"/>
            </a:lvl2pPr>
            <a:lvl3pPr marL="1371565" indent="-355590">
              <a:buSzPts val="2000"/>
              <a:defRPr sz="2000"/>
            </a:lvl3pPr>
            <a:lvl4pPr marL="1828754" indent="-355590">
              <a:buSzPts val="2000"/>
              <a:defRPr sz="2000"/>
            </a:lvl4pPr>
            <a:lvl5pPr marL="2285943" indent="-355591">
              <a:buSzPts val="2000"/>
              <a:defRPr sz="2000"/>
            </a:lvl5pPr>
          </a:lstStyle>
          <a:p>
            <a:pPr/>
            <a:r>
              <a:t>Body Level One</a:t>
            </a:r>
          </a:p>
          <a:p>
            <a:pPr lvl="1"/>
            <a:r>
              <a:t>Body Level Two</a:t>
            </a:r>
          </a:p>
          <a:p>
            <a:pPr lvl="2"/>
            <a:r>
              <a:t>Body Level Three</a:t>
            </a:r>
          </a:p>
          <a:p>
            <a:pPr lvl="3"/>
            <a:r>
              <a:t>Body Level Four</a:t>
            </a:r>
          </a:p>
          <a:p>
            <a:pPr lvl="4"/>
            <a:r>
              <a:t>Body Level Five</a:t>
            </a:r>
          </a:p>
        </p:txBody>
      </p:sp>
      <p:sp>
        <p:nvSpPr>
          <p:cNvPr id="72" name="Google Shape;46;p6"/>
          <p:cNvSpPr txBox="1"/>
          <p:nvPr>
            <p:ph type="body" sz="half" idx="21"/>
          </p:nvPr>
        </p:nvSpPr>
        <p:spPr>
          <a:xfrm>
            <a:off x="4219456" y="1200149"/>
            <a:ext cx="3136801" cy="3725702"/>
          </a:xfrm>
          <a:prstGeom prst="rect">
            <a:avLst/>
          </a:prstGeom>
        </p:spPr>
        <p:txBody>
          <a:bodyPr>
            <a:normAutofit fontScale="100000" lnSpcReduction="0"/>
          </a:bodyPr>
          <a:lstStyle/>
          <a:p>
            <a:pPr marL="457189" indent="-355590">
              <a:buSzPts val="2000"/>
              <a:defRPr sz="2000"/>
            </a:pPr>
          </a:p>
        </p:txBody>
      </p:sp>
      <p:sp>
        <p:nvSpPr>
          <p:cNvPr id="73"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3 columns">
    <p:bg>
      <p:bgPr>
        <a:solidFill>
          <a:srgbClr val="FFFFFF"/>
        </a:solidFill>
      </p:bgPr>
    </p:bg>
    <p:spTree>
      <p:nvGrpSpPr>
        <p:cNvPr id="1" name=""/>
        <p:cNvGrpSpPr/>
        <p:nvPr/>
      </p:nvGrpSpPr>
      <p:grpSpPr>
        <a:xfrm>
          <a:off x="0" y="0"/>
          <a:ext cx="0" cy="0"/>
          <a:chOff x="0" y="0"/>
          <a:chExt cx="0" cy="0"/>
        </a:xfrm>
      </p:grpSpPr>
      <p:sp>
        <p:nvSpPr>
          <p:cNvPr id="80" name="Google Shape;49;p7"/>
          <p:cNvSpPr/>
          <p:nvPr/>
        </p:nvSpPr>
        <p:spPr>
          <a:xfrm>
            <a:off x="7356365" y="5066324"/>
            <a:ext cx="893701" cy="77101"/>
          </a:xfrm>
          <a:prstGeom prst="rect">
            <a:avLst/>
          </a:prstGeom>
          <a:solidFill>
            <a:schemeClr val="accent4"/>
          </a:solidFill>
          <a:ln w="12700">
            <a:miter lim="400000"/>
          </a:ln>
        </p:spPr>
        <p:txBody>
          <a:bodyPr lIns="45719" rIns="45719" anchor="ctr"/>
          <a:lstStyle/>
          <a:p>
            <a:pPr>
              <a:defRPr sz="1800">
                <a:solidFill>
                  <a:srgbClr val="000000"/>
                </a:solidFill>
              </a:defRPr>
            </a:pPr>
          </a:p>
        </p:txBody>
      </p:sp>
      <p:sp>
        <p:nvSpPr>
          <p:cNvPr id="81" name="Google Shape;50;p7"/>
          <p:cNvSpPr/>
          <p:nvPr/>
        </p:nvSpPr>
        <p:spPr>
          <a:xfrm>
            <a:off x="8250311" y="5066324"/>
            <a:ext cx="893701" cy="77101"/>
          </a:xfrm>
          <a:prstGeom prst="rect">
            <a:avLst/>
          </a:prstGeom>
          <a:solidFill>
            <a:schemeClr val="accent3"/>
          </a:solidFill>
          <a:ln w="12700">
            <a:miter lim="400000"/>
          </a:ln>
        </p:spPr>
        <p:txBody>
          <a:bodyPr lIns="45719" rIns="45719" anchor="ctr"/>
          <a:lstStyle/>
          <a:p>
            <a:pPr>
              <a:defRPr sz="1800">
                <a:solidFill>
                  <a:srgbClr val="000000"/>
                </a:solidFill>
              </a:defRPr>
            </a:pPr>
          </a:p>
        </p:txBody>
      </p:sp>
      <p:sp>
        <p:nvSpPr>
          <p:cNvPr id="82" name="Google Shape;51;p7"/>
          <p:cNvSpPr/>
          <p:nvPr/>
        </p:nvSpPr>
        <p:spPr>
          <a:xfrm>
            <a:off x="-1" y="5066324"/>
            <a:ext cx="893702" cy="77101"/>
          </a:xfrm>
          <a:prstGeom prst="rect">
            <a:avLst/>
          </a:prstGeom>
          <a:solidFill>
            <a:schemeClr val="accent2"/>
          </a:solidFill>
          <a:ln w="12700">
            <a:miter lim="400000"/>
          </a:ln>
        </p:spPr>
        <p:txBody>
          <a:bodyPr lIns="45719" rIns="45719" anchor="ctr"/>
          <a:lstStyle/>
          <a:p>
            <a:pPr>
              <a:defRPr sz="1800">
                <a:solidFill>
                  <a:srgbClr val="000000"/>
                </a:solidFill>
              </a:defRPr>
            </a:pPr>
          </a:p>
        </p:txBody>
      </p:sp>
      <p:sp>
        <p:nvSpPr>
          <p:cNvPr id="83" name="Google Shape;52;p7"/>
          <p:cNvSpPr/>
          <p:nvPr/>
        </p:nvSpPr>
        <p:spPr>
          <a:xfrm>
            <a:off x="893709" y="5066324"/>
            <a:ext cx="6462602" cy="77101"/>
          </a:xfrm>
          <a:prstGeom prst="rect">
            <a:avLst/>
          </a:prstGeom>
          <a:solidFill>
            <a:schemeClr val="accent1"/>
          </a:solidFill>
          <a:ln w="12700">
            <a:miter lim="400000"/>
          </a:ln>
        </p:spPr>
        <p:txBody>
          <a:bodyPr lIns="45719" rIns="45719" anchor="ctr"/>
          <a:lstStyle/>
          <a:p>
            <a:pPr>
              <a:defRPr sz="1800">
                <a:solidFill>
                  <a:srgbClr val="000000"/>
                </a:solidFill>
              </a:defRPr>
            </a:pPr>
          </a:p>
        </p:txBody>
      </p:sp>
      <p:sp>
        <p:nvSpPr>
          <p:cNvPr id="84" name="Title Text"/>
          <p:cNvSpPr txBox="1"/>
          <p:nvPr>
            <p:ph type="title"/>
          </p:nvPr>
        </p:nvSpPr>
        <p:spPr>
          <a:xfrm>
            <a:off x="893700" y="358388"/>
            <a:ext cx="6462601" cy="857400"/>
          </a:xfrm>
          <a:prstGeom prst="rect">
            <a:avLst/>
          </a:prstGeom>
        </p:spPr>
        <p:txBody>
          <a:bodyPr>
            <a:normAutofit fontScale="100000" lnSpcReduction="0"/>
          </a:bodyPr>
          <a:lstStyle/>
          <a:p>
            <a:pPr/>
            <a:r>
              <a:t>Title Text</a:t>
            </a:r>
          </a:p>
        </p:txBody>
      </p:sp>
      <p:sp>
        <p:nvSpPr>
          <p:cNvPr id="85" name="Body Level One…"/>
          <p:cNvSpPr txBox="1"/>
          <p:nvPr>
            <p:ph type="body" sz="quarter" idx="1"/>
          </p:nvPr>
        </p:nvSpPr>
        <p:spPr>
          <a:xfrm>
            <a:off x="893700" y="1200150"/>
            <a:ext cx="2371201" cy="3725701"/>
          </a:xfrm>
          <a:prstGeom prst="rect">
            <a:avLst/>
          </a:prstGeom>
        </p:spPr>
        <p:txBody>
          <a:bodyPr>
            <a:normAutofit fontScale="100000" lnSpcReduction="0"/>
          </a:bodyPr>
          <a:lstStyle>
            <a:lvl1pPr marL="457189" indent="-317492">
              <a:buSzPts val="1400"/>
              <a:defRPr sz="1400"/>
            </a:lvl1pPr>
            <a:lvl2pPr marL="914378" indent="-317492">
              <a:buSzPts val="1400"/>
              <a:defRPr sz="1400"/>
            </a:lvl2pPr>
            <a:lvl3pPr marL="1371565" indent="-317491">
              <a:buSzPts val="1400"/>
              <a:defRPr sz="1400"/>
            </a:lvl3pPr>
            <a:lvl4pPr marL="1828754" indent="-317492">
              <a:buSzPts val="1400"/>
              <a:defRPr sz="1400"/>
            </a:lvl4pPr>
            <a:lvl5pPr marL="2285943" indent="-317492">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86" name="Google Shape;55;p7"/>
          <p:cNvSpPr txBox="1"/>
          <p:nvPr>
            <p:ph type="body" sz="quarter" idx="21"/>
          </p:nvPr>
        </p:nvSpPr>
        <p:spPr>
          <a:xfrm>
            <a:off x="3386404" y="1200149"/>
            <a:ext cx="2371201" cy="3725702"/>
          </a:xfrm>
          <a:prstGeom prst="rect">
            <a:avLst/>
          </a:prstGeom>
        </p:spPr>
        <p:txBody>
          <a:bodyPr>
            <a:normAutofit fontScale="100000" lnSpcReduction="0"/>
          </a:bodyPr>
          <a:lstStyle/>
          <a:p>
            <a:pPr marL="457189" indent="-317492">
              <a:buSzPts val="1400"/>
              <a:defRPr sz="1400"/>
            </a:pPr>
          </a:p>
        </p:txBody>
      </p:sp>
      <p:sp>
        <p:nvSpPr>
          <p:cNvPr id="87" name="Google Shape;56;p7"/>
          <p:cNvSpPr txBox="1"/>
          <p:nvPr>
            <p:ph type="body" sz="quarter" idx="22"/>
          </p:nvPr>
        </p:nvSpPr>
        <p:spPr>
          <a:xfrm>
            <a:off x="5879107" y="1200149"/>
            <a:ext cx="2371201" cy="3725702"/>
          </a:xfrm>
          <a:prstGeom prst="rect">
            <a:avLst/>
          </a:prstGeom>
        </p:spPr>
        <p:txBody>
          <a:bodyPr>
            <a:normAutofit fontScale="100000" lnSpcReduction="0"/>
          </a:bodyPr>
          <a:lstStyle/>
          <a:p>
            <a:pPr marL="457189" indent="-317492">
              <a:buSzPts val="1400"/>
              <a:defRPr sz="1400"/>
            </a:pPr>
          </a:p>
        </p:txBody>
      </p:sp>
      <p:sp>
        <p:nvSpPr>
          <p:cNvPr id="88"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FFF"/>
        </a:solidFill>
      </p:bgPr>
    </p:bg>
    <p:spTree>
      <p:nvGrpSpPr>
        <p:cNvPr id="1" name=""/>
        <p:cNvGrpSpPr/>
        <p:nvPr/>
      </p:nvGrpSpPr>
      <p:grpSpPr>
        <a:xfrm>
          <a:off x="0" y="0"/>
          <a:ext cx="0" cy="0"/>
          <a:chOff x="0" y="0"/>
          <a:chExt cx="0" cy="0"/>
        </a:xfrm>
      </p:grpSpPr>
      <p:sp>
        <p:nvSpPr>
          <p:cNvPr id="95" name="Google Shape;59;p8"/>
          <p:cNvSpPr/>
          <p:nvPr/>
        </p:nvSpPr>
        <p:spPr>
          <a:xfrm>
            <a:off x="7356365" y="5066324"/>
            <a:ext cx="893701" cy="77101"/>
          </a:xfrm>
          <a:prstGeom prst="rect">
            <a:avLst/>
          </a:prstGeom>
          <a:solidFill>
            <a:schemeClr val="accent4"/>
          </a:solidFill>
          <a:ln w="12700">
            <a:miter lim="400000"/>
          </a:ln>
        </p:spPr>
        <p:txBody>
          <a:bodyPr lIns="45719" rIns="45719" anchor="ctr"/>
          <a:lstStyle/>
          <a:p>
            <a:pPr>
              <a:defRPr sz="1800">
                <a:solidFill>
                  <a:srgbClr val="000000"/>
                </a:solidFill>
              </a:defRPr>
            </a:pPr>
          </a:p>
        </p:txBody>
      </p:sp>
      <p:sp>
        <p:nvSpPr>
          <p:cNvPr id="96" name="Google Shape;60;p8"/>
          <p:cNvSpPr/>
          <p:nvPr/>
        </p:nvSpPr>
        <p:spPr>
          <a:xfrm>
            <a:off x="8250311" y="5066324"/>
            <a:ext cx="893701" cy="77101"/>
          </a:xfrm>
          <a:prstGeom prst="rect">
            <a:avLst/>
          </a:prstGeom>
          <a:solidFill>
            <a:schemeClr val="accent3"/>
          </a:solidFill>
          <a:ln w="12700">
            <a:miter lim="400000"/>
          </a:ln>
        </p:spPr>
        <p:txBody>
          <a:bodyPr lIns="45719" rIns="45719" anchor="ctr"/>
          <a:lstStyle/>
          <a:p>
            <a:pPr>
              <a:defRPr sz="1800">
                <a:solidFill>
                  <a:srgbClr val="000000"/>
                </a:solidFill>
              </a:defRPr>
            </a:pPr>
          </a:p>
        </p:txBody>
      </p:sp>
      <p:sp>
        <p:nvSpPr>
          <p:cNvPr id="97" name="Google Shape;61;p8"/>
          <p:cNvSpPr/>
          <p:nvPr/>
        </p:nvSpPr>
        <p:spPr>
          <a:xfrm>
            <a:off x="-1" y="5066324"/>
            <a:ext cx="893702" cy="77101"/>
          </a:xfrm>
          <a:prstGeom prst="rect">
            <a:avLst/>
          </a:prstGeom>
          <a:solidFill>
            <a:schemeClr val="accent2"/>
          </a:solidFill>
          <a:ln w="12700">
            <a:miter lim="400000"/>
          </a:ln>
        </p:spPr>
        <p:txBody>
          <a:bodyPr lIns="45719" rIns="45719" anchor="ctr"/>
          <a:lstStyle/>
          <a:p>
            <a:pPr>
              <a:defRPr sz="1800">
                <a:solidFill>
                  <a:srgbClr val="000000"/>
                </a:solidFill>
              </a:defRPr>
            </a:pPr>
          </a:p>
        </p:txBody>
      </p:sp>
      <p:sp>
        <p:nvSpPr>
          <p:cNvPr id="98" name="Google Shape;62;p8"/>
          <p:cNvSpPr/>
          <p:nvPr/>
        </p:nvSpPr>
        <p:spPr>
          <a:xfrm>
            <a:off x="893709" y="5066324"/>
            <a:ext cx="6462602" cy="77101"/>
          </a:xfrm>
          <a:prstGeom prst="rect">
            <a:avLst/>
          </a:prstGeom>
          <a:solidFill>
            <a:schemeClr val="accent1"/>
          </a:solidFill>
          <a:ln w="12700">
            <a:miter lim="400000"/>
          </a:ln>
        </p:spPr>
        <p:txBody>
          <a:bodyPr lIns="45719" rIns="45719" anchor="ctr"/>
          <a:lstStyle/>
          <a:p>
            <a:pPr>
              <a:defRPr sz="1800">
                <a:solidFill>
                  <a:srgbClr val="000000"/>
                </a:solidFill>
              </a:defRPr>
            </a:pPr>
          </a:p>
        </p:txBody>
      </p:sp>
      <p:sp>
        <p:nvSpPr>
          <p:cNvPr id="99" name="Title Text"/>
          <p:cNvSpPr txBox="1"/>
          <p:nvPr>
            <p:ph type="title"/>
          </p:nvPr>
        </p:nvSpPr>
        <p:spPr>
          <a:xfrm>
            <a:off x="893700" y="358388"/>
            <a:ext cx="6462601" cy="857400"/>
          </a:xfrm>
          <a:prstGeom prst="rect">
            <a:avLst/>
          </a:prstGeom>
        </p:spPr>
        <p:txBody>
          <a:bodyPr>
            <a:normAutofit fontScale="100000" lnSpcReduction="0"/>
          </a:bodyPr>
          <a:lstStyle/>
          <a:p>
            <a:pPr/>
            <a:r>
              <a:t>Title Text</a:t>
            </a:r>
          </a:p>
        </p:txBody>
      </p:sp>
      <p:sp>
        <p:nvSpPr>
          <p:cNvPr id="100"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
    <p:bg>
      <p:bgPr>
        <a:solidFill>
          <a:srgbClr val="FFFFFF"/>
        </a:solidFill>
      </p:bgPr>
    </p:bg>
    <p:spTree>
      <p:nvGrpSpPr>
        <p:cNvPr id="1" name=""/>
        <p:cNvGrpSpPr/>
        <p:nvPr/>
      </p:nvGrpSpPr>
      <p:grpSpPr>
        <a:xfrm>
          <a:off x="0" y="0"/>
          <a:ext cx="0" cy="0"/>
          <a:chOff x="0" y="0"/>
          <a:chExt cx="0" cy="0"/>
        </a:xfrm>
      </p:grpSpPr>
      <p:sp>
        <p:nvSpPr>
          <p:cNvPr id="107" name="Google Shape;66;p9"/>
          <p:cNvSpPr/>
          <p:nvPr/>
        </p:nvSpPr>
        <p:spPr>
          <a:xfrm>
            <a:off x="7356365" y="5066324"/>
            <a:ext cx="893701" cy="77101"/>
          </a:xfrm>
          <a:prstGeom prst="rect">
            <a:avLst/>
          </a:prstGeom>
          <a:solidFill>
            <a:schemeClr val="accent4"/>
          </a:solidFill>
          <a:ln w="12700">
            <a:miter lim="400000"/>
          </a:ln>
        </p:spPr>
        <p:txBody>
          <a:bodyPr lIns="45719" rIns="45719" anchor="ctr"/>
          <a:lstStyle/>
          <a:p>
            <a:pPr>
              <a:defRPr sz="1800">
                <a:solidFill>
                  <a:srgbClr val="000000"/>
                </a:solidFill>
              </a:defRPr>
            </a:pPr>
          </a:p>
        </p:txBody>
      </p:sp>
      <p:sp>
        <p:nvSpPr>
          <p:cNvPr id="108" name="Google Shape;67;p9"/>
          <p:cNvSpPr/>
          <p:nvPr/>
        </p:nvSpPr>
        <p:spPr>
          <a:xfrm>
            <a:off x="8250311" y="5066324"/>
            <a:ext cx="893701" cy="77101"/>
          </a:xfrm>
          <a:prstGeom prst="rect">
            <a:avLst/>
          </a:prstGeom>
          <a:solidFill>
            <a:schemeClr val="accent3"/>
          </a:solidFill>
          <a:ln w="12700">
            <a:miter lim="400000"/>
          </a:ln>
        </p:spPr>
        <p:txBody>
          <a:bodyPr lIns="45719" rIns="45719" anchor="ctr"/>
          <a:lstStyle/>
          <a:p>
            <a:pPr>
              <a:defRPr sz="1800">
                <a:solidFill>
                  <a:srgbClr val="000000"/>
                </a:solidFill>
              </a:defRPr>
            </a:pPr>
          </a:p>
        </p:txBody>
      </p:sp>
      <p:sp>
        <p:nvSpPr>
          <p:cNvPr id="109" name="Google Shape;68;p9"/>
          <p:cNvSpPr/>
          <p:nvPr/>
        </p:nvSpPr>
        <p:spPr>
          <a:xfrm>
            <a:off x="-1" y="5066324"/>
            <a:ext cx="893702" cy="77101"/>
          </a:xfrm>
          <a:prstGeom prst="rect">
            <a:avLst/>
          </a:prstGeom>
          <a:solidFill>
            <a:schemeClr val="accent2"/>
          </a:solidFill>
          <a:ln w="12700">
            <a:miter lim="400000"/>
          </a:ln>
        </p:spPr>
        <p:txBody>
          <a:bodyPr lIns="45719" rIns="45719" anchor="ctr"/>
          <a:lstStyle/>
          <a:p>
            <a:pPr>
              <a:defRPr sz="1800">
                <a:solidFill>
                  <a:srgbClr val="000000"/>
                </a:solidFill>
              </a:defRPr>
            </a:pPr>
          </a:p>
        </p:txBody>
      </p:sp>
      <p:sp>
        <p:nvSpPr>
          <p:cNvPr id="110" name="Google Shape;69;p9"/>
          <p:cNvSpPr/>
          <p:nvPr/>
        </p:nvSpPr>
        <p:spPr>
          <a:xfrm>
            <a:off x="893709" y="5066324"/>
            <a:ext cx="6462602" cy="77101"/>
          </a:xfrm>
          <a:prstGeom prst="rect">
            <a:avLst/>
          </a:prstGeom>
          <a:solidFill>
            <a:schemeClr val="accent1"/>
          </a:solidFill>
          <a:ln w="12700">
            <a:miter lim="400000"/>
          </a:ln>
        </p:spPr>
        <p:txBody>
          <a:bodyPr lIns="45719" rIns="45719" anchor="ctr"/>
          <a:lstStyle/>
          <a:p>
            <a:pPr>
              <a:defRPr sz="1800">
                <a:solidFill>
                  <a:srgbClr val="000000"/>
                </a:solidFill>
              </a:defRPr>
            </a:pPr>
          </a:p>
        </p:txBody>
      </p:sp>
      <p:sp>
        <p:nvSpPr>
          <p:cNvPr id="111" name="Body Level One…"/>
          <p:cNvSpPr txBox="1"/>
          <p:nvPr>
            <p:ph type="body" sz="quarter" idx="1"/>
          </p:nvPr>
        </p:nvSpPr>
        <p:spPr>
          <a:xfrm>
            <a:off x="893700" y="4649963"/>
            <a:ext cx="6462601" cy="350701"/>
          </a:xfrm>
          <a:prstGeom prst="rect">
            <a:avLst/>
          </a:prstGeom>
        </p:spPr>
        <p:txBody>
          <a:bodyPr anchor="b">
            <a:normAutofit fontScale="100000" lnSpcReduction="0"/>
          </a:bodyPr>
          <a:lstStyle>
            <a:lvl1pPr marL="228593" indent="1">
              <a:spcBef>
                <a:spcPts val="300"/>
              </a:spcBef>
              <a:buClrTx/>
              <a:buSzTx/>
              <a:buFontTx/>
              <a:buNone/>
              <a:defRPr sz="1400">
                <a:solidFill>
                  <a:schemeClr val="accent1"/>
                </a:solidFill>
              </a:defRPr>
            </a:lvl1pPr>
            <a:lvl2pPr marL="755650" indent="-222250">
              <a:spcBef>
                <a:spcPts val="300"/>
              </a:spcBef>
              <a:buClrTx/>
              <a:buSzPts val="1400"/>
              <a:buFontTx/>
              <a:defRPr sz="1400">
                <a:solidFill>
                  <a:schemeClr val="accent1"/>
                </a:solidFill>
              </a:defRPr>
            </a:lvl2pPr>
            <a:lvl3pPr marL="1212850" indent="-222250">
              <a:spcBef>
                <a:spcPts val="300"/>
              </a:spcBef>
              <a:buClrTx/>
              <a:buSzPts val="1400"/>
              <a:buFontTx/>
              <a:defRPr sz="1400">
                <a:solidFill>
                  <a:schemeClr val="accent1"/>
                </a:solidFill>
              </a:defRPr>
            </a:lvl3pPr>
            <a:lvl4pPr marL="1670050" indent="-222250">
              <a:spcBef>
                <a:spcPts val="300"/>
              </a:spcBef>
              <a:buClrTx/>
              <a:buSzPts val="1400"/>
              <a:buFontTx/>
              <a:defRPr sz="1400">
                <a:solidFill>
                  <a:schemeClr val="accent1"/>
                </a:solidFill>
              </a:defRPr>
            </a:lvl4pPr>
            <a:lvl5pPr marL="2127250" indent="-222250">
              <a:spcBef>
                <a:spcPts val="300"/>
              </a:spcBef>
              <a:buClrTx/>
              <a:buSzPts val="1400"/>
              <a:buFontTx/>
              <a:defRPr sz="1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color background">
    <p:spTree>
      <p:nvGrpSpPr>
        <p:cNvPr id="1" name=""/>
        <p:cNvGrpSpPr/>
        <p:nvPr/>
      </p:nvGrpSpPr>
      <p:grpSpPr>
        <a:xfrm>
          <a:off x="0" y="0"/>
          <a:ext cx="0" cy="0"/>
          <a:chOff x="0" y="0"/>
          <a:chExt cx="0" cy="0"/>
        </a:xfrm>
      </p:grpSpPr>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solidFill>
      </p:bgPr>
    </p:bg>
    <p:spTree>
      <p:nvGrpSpPr>
        <p:cNvPr id="1" name=""/>
        <p:cNvGrpSpPr/>
        <p:nvPr/>
      </p:nvGrpSpPr>
      <p:grpSpPr>
        <a:xfrm>
          <a:off x="0" y="0"/>
          <a:ext cx="0" cy="0"/>
          <a:chOff x="0" y="0"/>
          <a:chExt cx="0" cy="0"/>
        </a:xfrm>
      </p:grpSpPr>
      <p:sp>
        <p:nvSpPr>
          <p:cNvPr id="2" name="Google Shape;79;p11"/>
          <p:cNvSpPr/>
          <p:nvPr/>
        </p:nvSpPr>
        <p:spPr>
          <a:xfrm>
            <a:off x="7356365" y="5066324"/>
            <a:ext cx="893701" cy="77101"/>
          </a:xfrm>
          <a:prstGeom prst="rect">
            <a:avLst/>
          </a:prstGeom>
          <a:solidFill>
            <a:schemeClr val="accent4"/>
          </a:solidFill>
          <a:ln w="12700">
            <a:miter lim="400000"/>
          </a:ln>
        </p:spPr>
        <p:txBody>
          <a:bodyPr lIns="45719" rIns="45719" anchor="ctr"/>
          <a:lstStyle/>
          <a:p>
            <a:pPr>
              <a:defRPr sz="1800">
                <a:solidFill>
                  <a:srgbClr val="000000"/>
                </a:solidFill>
              </a:defRPr>
            </a:pPr>
          </a:p>
        </p:txBody>
      </p:sp>
      <p:sp>
        <p:nvSpPr>
          <p:cNvPr id="3" name="Google Shape;80;p11"/>
          <p:cNvSpPr/>
          <p:nvPr/>
        </p:nvSpPr>
        <p:spPr>
          <a:xfrm>
            <a:off x="8250311" y="5066324"/>
            <a:ext cx="893701" cy="77101"/>
          </a:xfrm>
          <a:prstGeom prst="rect">
            <a:avLst/>
          </a:prstGeom>
          <a:solidFill>
            <a:schemeClr val="accent3"/>
          </a:solidFill>
          <a:ln w="12700">
            <a:miter lim="400000"/>
          </a:ln>
        </p:spPr>
        <p:txBody>
          <a:bodyPr lIns="45719" rIns="45719" anchor="ctr"/>
          <a:lstStyle/>
          <a:p>
            <a:pPr>
              <a:defRPr sz="1800">
                <a:solidFill>
                  <a:srgbClr val="000000"/>
                </a:solidFill>
              </a:defRPr>
            </a:pPr>
          </a:p>
        </p:txBody>
      </p:sp>
      <p:sp>
        <p:nvSpPr>
          <p:cNvPr id="4" name="Google Shape;81;p11"/>
          <p:cNvSpPr/>
          <p:nvPr/>
        </p:nvSpPr>
        <p:spPr>
          <a:xfrm>
            <a:off x="-1" y="5066324"/>
            <a:ext cx="893702" cy="77101"/>
          </a:xfrm>
          <a:prstGeom prst="rect">
            <a:avLst/>
          </a:prstGeom>
          <a:solidFill>
            <a:srgbClr val="FFFFFF"/>
          </a:solidFill>
          <a:ln w="12700">
            <a:miter lim="400000"/>
          </a:ln>
        </p:spPr>
        <p:txBody>
          <a:bodyPr lIns="45719" rIns="45719" anchor="ctr"/>
          <a:lstStyle/>
          <a:p>
            <a:pPr>
              <a:defRPr sz="1800">
                <a:solidFill>
                  <a:srgbClr val="000000"/>
                </a:solidFill>
              </a:defRPr>
            </a:pPr>
          </a:p>
        </p:txBody>
      </p:sp>
      <p:sp>
        <p:nvSpPr>
          <p:cNvPr id="5" name="Google Shape;82;p11"/>
          <p:cNvSpPr/>
          <p:nvPr/>
        </p:nvSpPr>
        <p:spPr>
          <a:xfrm>
            <a:off x="893709" y="5066324"/>
            <a:ext cx="6462602" cy="77101"/>
          </a:xfrm>
          <a:prstGeom prst="rect">
            <a:avLst/>
          </a:prstGeom>
          <a:solidFill>
            <a:schemeClr val="accent2"/>
          </a:solidFill>
          <a:ln w="12700">
            <a:miter lim="400000"/>
          </a:ln>
        </p:spPr>
        <p:txBody>
          <a:bodyPr lIns="45719" rIns="45719" anchor="ctr"/>
          <a:lstStyle/>
          <a:p>
            <a:pPr>
              <a:defRPr sz="1800">
                <a:solidFill>
                  <a:srgbClr val="000000"/>
                </a:solidFill>
              </a:defRPr>
            </a:pPr>
          </a:p>
        </p:txBody>
      </p:sp>
      <p:sp>
        <p:nvSpPr>
          <p:cNvPr id="6" name="Title Text"/>
          <p:cNvSpPr txBox="1"/>
          <p:nvPr>
            <p:ph type="title"/>
          </p:nvPr>
        </p:nvSpPr>
        <p:spPr>
          <a:xfrm>
            <a:off x="457200" y="0"/>
            <a:ext cx="8229600" cy="106322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b"/>
          <a:lstStyle/>
          <a:p>
            <a:pPr/>
            <a:r>
              <a:t>Title Text</a:t>
            </a:r>
          </a:p>
        </p:txBody>
      </p:sp>
      <p:sp>
        <p:nvSpPr>
          <p:cNvPr id="7"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8650083" y="4696933"/>
            <a:ext cx="379193" cy="386051"/>
          </a:xfrm>
          <a:prstGeom prst="rect">
            <a:avLst/>
          </a:prstGeom>
          <a:ln w="12700">
            <a:miter lim="400000"/>
          </a:ln>
        </p:spPr>
        <p:txBody>
          <a:bodyPr wrap="none" lIns="91424" tIns="91424" rIns="91424" bIns="91424">
            <a:spAutoFit/>
          </a:bodyPr>
          <a:lstStyle>
            <a:lvl1pPr algn="r">
              <a:defRPr sz="1300">
                <a:solidFill>
                  <a:srgbClr val="FFFFFF"/>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6"/>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6"/>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6"/>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6"/>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6"/>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6"/>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6"/>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6"/>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b="0" baseline="0" cap="none" i="0" spc="0" strike="noStrike" sz="3200" u="none">
          <a:solidFill>
            <a:schemeClr val="accent6"/>
          </a:solidFill>
          <a:uFillTx/>
          <a:latin typeface="Raleway"/>
          <a:ea typeface="Raleway"/>
          <a:cs typeface="Raleway"/>
          <a:sym typeface="Raleway"/>
        </a:defRPr>
      </a:lvl9pPr>
    </p:titleStyle>
    <p:bodyStyle>
      <a:lvl1pPr marL="457200" marR="0" indent="-381000" algn="l" defTabSz="914400" rtl="0" latinLnBrk="0">
        <a:lnSpc>
          <a:spcPct val="100000"/>
        </a:lnSpc>
        <a:spcBef>
          <a:spcPts val="600"/>
        </a:spcBef>
        <a:spcAft>
          <a:spcPts val="0"/>
        </a:spcAft>
        <a:buClr>
          <a:schemeClr val="accent6"/>
        </a:buClr>
        <a:buSzPts val="2400"/>
        <a:buFont typeface="Helvetica"/>
        <a:buChar char="▷"/>
        <a:tabLst/>
        <a:defRPr b="0" baseline="0" cap="none" i="0" spc="0" strike="noStrike" sz="2400" u="none">
          <a:solidFill>
            <a:srgbClr val="677480"/>
          </a:solidFill>
          <a:uFillTx/>
          <a:latin typeface="Lato"/>
          <a:ea typeface="Lato"/>
          <a:cs typeface="Lato"/>
          <a:sym typeface="Lato"/>
        </a:defRPr>
      </a:lvl1pPr>
      <a:lvl2pPr marL="914400" marR="0" indent="-381000" algn="l" defTabSz="914400" rtl="0" latinLnBrk="0">
        <a:lnSpc>
          <a:spcPct val="100000"/>
        </a:lnSpc>
        <a:spcBef>
          <a:spcPts val="600"/>
        </a:spcBef>
        <a:spcAft>
          <a:spcPts val="0"/>
        </a:spcAft>
        <a:buClr>
          <a:schemeClr val="accent6"/>
        </a:buClr>
        <a:buSzPts val="2400"/>
        <a:buFont typeface="Helvetica"/>
        <a:buChar char="○"/>
        <a:tabLst/>
        <a:defRPr b="0" baseline="0" cap="none" i="0" spc="0" strike="noStrike" sz="2400" u="none">
          <a:solidFill>
            <a:srgbClr val="677480"/>
          </a:solidFill>
          <a:uFillTx/>
          <a:latin typeface="Lato"/>
          <a:ea typeface="Lato"/>
          <a:cs typeface="Lato"/>
          <a:sym typeface="Lato"/>
        </a:defRPr>
      </a:lvl2pPr>
      <a:lvl3pPr marL="1371600" marR="0" indent="-381000" algn="l" defTabSz="914400" rtl="0" latinLnBrk="0">
        <a:lnSpc>
          <a:spcPct val="100000"/>
        </a:lnSpc>
        <a:spcBef>
          <a:spcPts val="600"/>
        </a:spcBef>
        <a:spcAft>
          <a:spcPts val="0"/>
        </a:spcAft>
        <a:buClr>
          <a:schemeClr val="accent6"/>
        </a:buClr>
        <a:buSzPts val="2400"/>
        <a:buFont typeface="Helvetica"/>
        <a:buChar char="■"/>
        <a:tabLst/>
        <a:defRPr b="0" baseline="0" cap="none" i="0" spc="0" strike="noStrike" sz="2400" u="none">
          <a:solidFill>
            <a:srgbClr val="677480"/>
          </a:solidFill>
          <a:uFillTx/>
          <a:latin typeface="Lato"/>
          <a:ea typeface="Lato"/>
          <a:cs typeface="Lato"/>
          <a:sym typeface="Lato"/>
        </a:defRPr>
      </a:lvl3pPr>
      <a:lvl4pPr marL="1828800" marR="0" indent="-381000" algn="l" defTabSz="914400" rtl="0" latinLnBrk="0">
        <a:lnSpc>
          <a:spcPct val="100000"/>
        </a:lnSpc>
        <a:spcBef>
          <a:spcPts val="600"/>
        </a:spcBef>
        <a:spcAft>
          <a:spcPts val="0"/>
        </a:spcAft>
        <a:buClr>
          <a:schemeClr val="accent6"/>
        </a:buClr>
        <a:buSzPts val="2400"/>
        <a:buFont typeface="Helvetica"/>
        <a:buChar char="●"/>
        <a:tabLst/>
        <a:defRPr b="0" baseline="0" cap="none" i="0" spc="0" strike="noStrike" sz="2400" u="none">
          <a:solidFill>
            <a:srgbClr val="677480"/>
          </a:solidFill>
          <a:uFillTx/>
          <a:latin typeface="Lato"/>
          <a:ea typeface="Lato"/>
          <a:cs typeface="Lato"/>
          <a:sym typeface="Lato"/>
        </a:defRPr>
      </a:lvl4pPr>
      <a:lvl5pPr marL="2286000" marR="0" indent="-381000" algn="l" defTabSz="914400" rtl="0" latinLnBrk="0">
        <a:lnSpc>
          <a:spcPct val="100000"/>
        </a:lnSpc>
        <a:spcBef>
          <a:spcPts val="600"/>
        </a:spcBef>
        <a:spcAft>
          <a:spcPts val="0"/>
        </a:spcAft>
        <a:buClr>
          <a:schemeClr val="accent6"/>
        </a:buClr>
        <a:buSzPts val="2400"/>
        <a:buFont typeface="Helvetica"/>
        <a:buChar char="○"/>
        <a:tabLst/>
        <a:defRPr b="0" baseline="0" cap="none" i="0" spc="0" strike="noStrike" sz="2400" u="none">
          <a:solidFill>
            <a:srgbClr val="677480"/>
          </a:solidFill>
          <a:uFillTx/>
          <a:latin typeface="Lato"/>
          <a:ea typeface="Lato"/>
          <a:cs typeface="Lato"/>
          <a:sym typeface="Lato"/>
        </a:defRPr>
      </a:lvl5pPr>
      <a:lvl6pPr marL="2743200" marR="0" indent="-381000" algn="l" defTabSz="914400" rtl="0" latinLnBrk="0">
        <a:lnSpc>
          <a:spcPct val="100000"/>
        </a:lnSpc>
        <a:spcBef>
          <a:spcPts val="600"/>
        </a:spcBef>
        <a:spcAft>
          <a:spcPts val="0"/>
        </a:spcAft>
        <a:buClr>
          <a:schemeClr val="accent6"/>
        </a:buClr>
        <a:buSzPts val="2400"/>
        <a:buFont typeface="Helvetica"/>
        <a:buChar char="■"/>
        <a:tabLst/>
        <a:defRPr b="0" baseline="0" cap="none" i="0" spc="0" strike="noStrike" sz="2400" u="none">
          <a:solidFill>
            <a:srgbClr val="677480"/>
          </a:solidFill>
          <a:uFillTx/>
          <a:latin typeface="Lato"/>
          <a:ea typeface="Lato"/>
          <a:cs typeface="Lato"/>
          <a:sym typeface="Lato"/>
        </a:defRPr>
      </a:lvl6pPr>
      <a:lvl7pPr marL="3200400" marR="0" indent="-381000" algn="l" defTabSz="914400" rtl="0" latinLnBrk="0">
        <a:lnSpc>
          <a:spcPct val="100000"/>
        </a:lnSpc>
        <a:spcBef>
          <a:spcPts val="600"/>
        </a:spcBef>
        <a:spcAft>
          <a:spcPts val="0"/>
        </a:spcAft>
        <a:buClr>
          <a:schemeClr val="accent6"/>
        </a:buClr>
        <a:buSzPts val="2400"/>
        <a:buFont typeface="Helvetica"/>
        <a:buChar char="●"/>
        <a:tabLst/>
        <a:defRPr b="0" baseline="0" cap="none" i="0" spc="0" strike="noStrike" sz="2400" u="none">
          <a:solidFill>
            <a:srgbClr val="677480"/>
          </a:solidFill>
          <a:uFillTx/>
          <a:latin typeface="Lato"/>
          <a:ea typeface="Lato"/>
          <a:cs typeface="Lato"/>
          <a:sym typeface="Lato"/>
        </a:defRPr>
      </a:lvl7pPr>
      <a:lvl8pPr marL="3657600" marR="0" indent="-381000" algn="l" defTabSz="914400" rtl="0" latinLnBrk="0">
        <a:lnSpc>
          <a:spcPct val="100000"/>
        </a:lnSpc>
        <a:spcBef>
          <a:spcPts val="600"/>
        </a:spcBef>
        <a:spcAft>
          <a:spcPts val="0"/>
        </a:spcAft>
        <a:buClr>
          <a:schemeClr val="accent6"/>
        </a:buClr>
        <a:buSzPts val="2400"/>
        <a:buFont typeface="Helvetica"/>
        <a:buChar char="○"/>
        <a:tabLst/>
        <a:defRPr b="0" baseline="0" cap="none" i="0" spc="0" strike="noStrike" sz="2400" u="none">
          <a:solidFill>
            <a:srgbClr val="677480"/>
          </a:solidFill>
          <a:uFillTx/>
          <a:latin typeface="Lato"/>
          <a:ea typeface="Lato"/>
          <a:cs typeface="Lato"/>
          <a:sym typeface="Lato"/>
        </a:defRPr>
      </a:lvl8pPr>
      <a:lvl9pPr marL="4114800" marR="0" indent="-381000" algn="l" defTabSz="914400" rtl="0" latinLnBrk="0">
        <a:lnSpc>
          <a:spcPct val="100000"/>
        </a:lnSpc>
        <a:spcBef>
          <a:spcPts val="600"/>
        </a:spcBef>
        <a:spcAft>
          <a:spcPts val="0"/>
        </a:spcAft>
        <a:buClr>
          <a:schemeClr val="accent6"/>
        </a:buClr>
        <a:buSzPts val="2400"/>
        <a:buFont typeface="Helvetica"/>
        <a:buChar char="■"/>
        <a:tabLst/>
        <a:defRPr b="0" baseline="0" cap="none" i="0" spc="0" strike="noStrike" sz="2400" u="none">
          <a:solidFill>
            <a:srgbClr val="67748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26.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coranac.com/tonc/text/" TargetMode="Externa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cumentation-service.arm.com/static/5f4786a179ff4c392c0ff819" TargetMode="External"/><Relationship Id="rId3" Type="http://schemas.openxmlformats.org/officeDocument/2006/relationships/hyperlink" Target="https://documentation-service.arm.com/static/5f8dacc8f86e16515cdb865a" TargetMode="External"/><Relationship Id="rId4" Type="http://schemas.openxmlformats.org/officeDocument/2006/relationships/hyperlink" Target="https://archive.org/details/NintendoGbaManualV1.1" TargetMode="External"/><Relationship Id="rId5" Type="http://schemas.openxmlformats.org/officeDocument/2006/relationships/hyperlink" Target="https://problemkaputt.de/gbatek.htm" TargetMode="External"/></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video" Target="https://www.youtube.com/embed/BwCTSOCzJU0?feature=oembed" TargetMode="External"/><Relationship Id="rId3"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Picture 16" descr="Picture 16"/>
          <p:cNvPicPr>
            <a:picLocks noChangeAspect="1"/>
          </p:cNvPicPr>
          <p:nvPr/>
        </p:nvPicPr>
        <p:blipFill>
          <a:blip r:embed="rId2">
            <a:extLst/>
          </a:blip>
          <a:stretch>
            <a:fillRect/>
          </a:stretch>
        </p:blipFill>
        <p:spPr>
          <a:xfrm>
            <a:off x="7423864" y="297788"/>
            <a:ext cx="920907" cy="1005306"/>
          </a:xfrm>
          <a:prstGeom prst="rect">
            <a:avLst/>
          </a:prstGeom>
          <a:ln w="12700">
            <a:miter lim="400000"/>
          </a:ln>
        </p:spPr>
      </p:pic>
      <p:pic>
        <p:nvPicPr>
          <p:cNvPr id="129" name="Picture 17" descr="Picture 17"/>
          <p:cNvPicPr>
            <a:picLocks noChangeAspect="1"/>
          </p:cNvPicPr>
          <p:nvPr/>
        </p:nvPicPr>
        <p:blipFill>
          <a:blip r:embed="rId3">
            <a:extLst/>
          </a:blip>
          <a:stretch>
            <a:fillRect/>
          </a:stretch>
        </p:blipFill>
        <p:spPr>
          <a:xfrm>
            <a:off x="8126035" y="1702117"/>
            <a:ext cx="724202" cy="659542"/>
          </a:xfrm>
          <a:prstGeom prst="rect">
            <a:avLst/>
          </a:prstGeom>
          <a:ln w="12700">
            <a:miter lim="400000"/>
          </a:ln>
        </p:spPr>
      </p:pic>
      <p:pic>
        <p:nvPicPr>
          <p:cNvPr id="130" name="Picture 18" descr="Picture 18"/>
          <p:cNvPicPr>
            <a:picLocks noChangeAspect="1"/>
          </p:cNvPicPr>
          <p:nvPr/>
        </p:nvPicPr>
        <p:blipFill>
          <a:blip r:embed="rId4">
            <a:extLst/>
          </a:blip>
          <a:stretch>
            <a:fillRect/>
          </a:stretch>
        </p:blipFill>
        <p:spPr>
          <a:xfrm>
            <a:off x="7858125" y="877660"/>
            <a:ext cx="926646" cy="901120"/>
          </a:xfrm>
          <a:prstGeom prst="rect">
            <a:avLst/>
          </a:prstGeom>
          <a:ln w="12700">
            <a:miter lim="400000"/>
          </a:ln>
        </p:spPr>
      </p:pic>
      <p:pic>
        <p:nvPicPr>
          <p:cNvPr id="131" name="Picture 19" descr="Picture 19"/>
          <p:cNvPicPr>
            <a:picLocks noChangeAspect="1"/>
          </p:cNvPicPr>
          <p:nvPr/>
        </p:nvPicPr>
        <p:blipFill>
          <a:blip r:embed="rId5">
            <a:extLst/>
          </a:blip>
          <a:stretch>
            <a:fillRect/>
          </a:stretch>
        </p:blipFill>
        <p:spPr>
          <a:xfrm>
            <a:off x="7810500" y="2241775"/>
            <a:ext cx="926648" cy="900060"/>
          </a:xfrm>
          <a:prstGeom prst="rect">
            <a:avLst/>
          </a:prstGeom>
          <a:ln w="12700">
            <a:miter lim="400000"/>
          </a:ln>
        </p:spPr>
      </p:pic>
      <p:pic>
        <p:nvPicPr>
          <p:cNvPr id="132" name="Picture 20" descr="Picture 20"/>
          <p:cNvPicPr>
            <a:picLocks noChangeAspect="1"/>
          </p:cNvPicPr>
          <p:nvPr/>
        </p:nvPicPr>
        <p:blipFill>
          <a:blip r:embed="rId6">
            <a:extLst/>
          </a:blip>
          <a:stretch>
            <a:fillRect/>
          </a:stretch>
        </p:blipFill>
        <p:spPr>
          <a:xfrm>
            <a:off x="7300231" y="2690811"/>
            <a:ext cx="926647" cy="944560"/>
          </a:xfrm>
          <a:prstGeom prst="rect">
            <a:avLst/>
          </a:prstGeom>
          <a:ln w="12700">
            <a:miter lim="400000"/>
          </a:ln>
        </p:spPr>
      </p:pic>
      <p:pic>
        <p:nvPicPr>
          <p:cNvPr id="133" name="Picture 21" descr="Picture 21"/>
          <p:cNvPicPr>
            <a:picLocks noChangeAspect="1"/>
          </p:cNvPicPr>
          <p:nvPr/>
        </p:nvPicPr>
        <p:blipFill>
          <a:blip r:embed="rId7">
            <a:extLst/>
          </a:blip>
          <a:stretch>
            <a:fillRect/>
          </a:stretch>
        </p:blipFill>
        <p:spPr>
          <a:xfrm>
            <a:off x="6738118" y="2960764"/>
            <a:ext cx="659542" cy="724202"/>
          </a:xfrm>
          <a:prstGeom prst="rect">
            <a:avLst/>
          </a:prstGeom>
          <a:ln w="12700">
            <a:miter lim="400000"/>
          </a:ln>
        </p:spPr>
      </p:pic>
      <p:pic>
        <p:nvPicPr>
          <p:cNvPr id="134" name="Picture 23" descr="Picture 23"/>
          <p:cNvPicPr>
            <a:picLocks noChangeAspect="1"/>
          </p:cNvPicPr>
          <p:nvPr/>
        </p:nvPicPr>
        <p:blipFill>
          <a:blip r:embed="rId8">
            <a:extLst/>
          </a:blip>
          <a:stretch>
            <a:fillRect/>
          </a:stretch>
        </p:blipFill>
        <p:spPr>
          <a:xfrm>
            <a:off x="5956525" y="2626176"/>
            <a:ext cx="926647" cy="950778"/>
          </a:xfrm>
          <a:prstGeom prst="rect">
            <a:avLst/>
          </a:prstGeom>
          <a:ln w="12700">
            <a:miter lim="400000"/>
          </a:ln>
        </p:spPr>
      </p:pic>
      <p:pic>
        <p:nvPicPr>
          <p:cNvPr id="135" name="Picture 25" descr="Picture 25"/>
          <p:cNvPicPr>
            <a:picLocks noChangeAspect="1"/>
          </p:cNvPicPr>
          <p:nvPr/>
        </p:nvPicPr>
        <p:blipFill>
          <a:blip r:embed="rId9">
            <a:extLst/>
          </a:blip>
          <a:stretch>
            <a:fillRect/>
          </a:stretch>
        </p:blipFill>
        <p:spPr>
          <a:xfrm>
            <a:off x="5521099" y="2197555"/>
            <a:ext cx="926648" cy="900060"/>
          </a:xfrm>
          <a:prstGeom prst="rect">
            <a:avLst/>
          </a:prstGeom>
          <a:ln w="12700">
            <a:miter lim="400000"/>
          </a:ln>
        </p:spPr>
      </p:pic>
      <p:pic>
        <p:nvPicPr>
          <p:cNvPr id="136" name="Picture 27" descr="Picture 27"/>
          <p:cNvPicPr>
            <a:picLocks noChangeAspect="1"/>
          </p:cNvPicPr>
          <p:nvPr/>
        </p:nvPicPr>
        <p:blipFill>
          <a:blip r:embed="rId10">
            <a:extLst/>
          </a:blip>
          <a:stretch>
            <a:fillRect/>
          </a:stretch>
        </p:blipFill>
        <p:spPr>
          <a:xfrm>
            <a:off x="5472641" y="1644287"/>
            <a:ext cx="724202" cy="659542"/>
          </a:xfrm>
          <a:prstGeom prst="rect">
            <a:avLst/>
          </a:prstGeom>
          <a:ln w="12700">
            <a:miter lim="400000"/>
          </a:ln>
        </p:spPr>
      </p:pic>
      <p:pic>
        <p:nvPicPr>
          <p:cNvPr id="137" name="Picture 31" descr="Picture 31"/>
          <p:cNvPicPr>
            <a:picLocks noChangeAspect="1"/>
          </p:cNvPicPr>
          <p:nvPr/>
        </p:nvPicPr>
        <p:blipFill>
          <a:blip r:embed="rId11">
            <a:extLst/>
          </a:blip>
          <a:stretch>
            <a:fillRect/>
          </a:stretch>
        </p:blipFill>
        <p:spPr>
          <a:xfrm>
            <a:off x="5578928" y="847044"/>
            <a:ext cx="926647" cy="901120"/>
          </a:xfrm>
          <a:prstGeom prst="rect">
            <a:avLst/>
          </a:prstGeom>
          <a:ln w="12700">
            <a:miter lim="400000"/>
          </a:ln>
        </p:spPr>
      </p:pic>
      <p:pic>
        <p:nvPicPr>
          <p:cNvPr id="138" name="Picture 32" descr="Picture 32"/>
          <p:cNvPicPr>
            <a:picLocks noChangeAspect="1"/>
          </p:cNvPicPr>
          <p:nvPr/>
        </p:nvPicPr>
        <p:blipFill>
          <a:blip r:embed="rId12">
            <a:extLst/>
          </a:blip>
          <a:stretch>
            <a:fillRect/>
          </a:stretch>
        </p:blipFill>
        <p:spPr>
          <a:xfrm>
            <a:off x="6072185" y="357185"/>
            <a:ext cx="926647" cy="942001"/>
          </a:xfrm>
          <a:prstGeom prst="rect">
            <a:avLst/>
          </a:prstGeom>
          <a:ln w="12700">
            <a:miter lim="400000"/>
          </a:ln>
        </p:spPr>
      </p:pic>
      <p:pic>
        <p:nvPicPr>
          <p:cNvPr id="139" name="Picture 32" descr="Picture 32"/>
          <p:cNvPicPr>
            <a:picLocks noChangeAspect="1"/>
          </p:cNvPicPr>
          <p:nvPr/>
        </p:nvPicPr>
        <p:blipFill>
          <a:blip r:embed="rId12">
            <a:extLst/>
          </a:blip>
          <a:stretch>
            <a:fillRect/>
          </a:stretch>
        </p:blipFill>
        <p:spPr>
          <a:xfrm rot="1800000">
            <a:off x="6760075" y="190556"/>
            <a:ext cx="923246" cy="942001"/>
          </a:xfrm>
          <a:prstGeom prst="rect">
            <a:avLst/>
          </a:prstGeom>
          <a:ln w="12700">
            <a:miter lim="400000"/>
          </a:ln>
        </p:spPr>
      </p:pic>
      <p:sp>
        <p:nvSpPr>
          <p:cNvPr id="140" name="Title 3"/>
          <p:cNvSpPr txBox="1"/>
          <p:nvPr>
            <p:ph type="title"/>
          </p:nvPr>
        </p:nvSpPr>
        <p:spPr>
          <a:xfrm>
            <a:off x="637815" y="2762724"/>
            <a:ext cx="8470953" cy="1159801"/>
          </a:xfrm>
          <a:prstGeom prst="rect">
            <a:avLst/>
          </a:prstGeom>
        </p:spPr>
        <p:txBody>
          <a:bodyPr/>
          <a:lstStyle/>
          <a:p>
            <a:pPr defTabSz="566927">
              <a:defRPr sz="2728">
                <a:latin typeface="Lato"/>
                <a:ea typeface="Lato"/>
                <a:cs typeface="Lato"/>
                <a:sym typeface="Lato"/>
              </a:defRPr>
            </a:pPr>
            <a:r>
              <a:t>CS 2110 Lab 13:</a:t>
            </a:r>
            <a:br/>
            <a:r>
              <a:rPr sz="1860"/>
              <a:t>Intro to GBA</a:t>
            </a:r>
            <a:br>
              <a:rPr sz="1860"/>
            </a:br>
            <a:r>
              <a:rPr sz="1860"/>
              <a:t>Monday, March 28, 2022</a:t>
            </a:r>
          </a:p>
        </p:txBody>
      </p:sp>
      <p:pic>
        <p:nvPicPr>
          <p:cNvPr id="141" name="Picture 32" descr="Picture 32"/>
          <p:cNvPicPr>
            <a:picLocks noChangeAspect="1"/>
          </p:cNvPicPr>
          <p:nvPr/>
        </p:nvPicPr>
        <p:blipFill>
          <a:blip r:embed="rId12">
            <a:extLst/>
          </a:blip>
          <a:stretch>
            <a:fillRect/>
          </a:stretch>
        </p:blipFill>
        <p:spPr>
          <a:xfrm rot="1800000">
            <a:off x="6189235" y="985391"/>
            <a:ext cx="1757308" cy="179300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Video Buffer</a:t>
            </a:r>
          </a:p>
        </p:txBody>
      </p:sp>
      <p:sp>
        <p:nvSpPr>
          <p:cNvPr id="172" name="Text Placeholder 2"/>
          <p:cNvSpPr txBox="1"/>
          <p:nvPr/>
        </p:nvSpPr>
        <p:spPr>
          <a:xfrm>
            <a:off x="893699" y="1183089"/>
            <a:ext cx="8203990" cy="2212319"/>
          </a:xfrm>
          <a:prstGeom prst="rect">
            <a:avLst/>
          </a:prstGeom>
          <a:ln w="12700">
            <a:miter lim="400000"/>
          </a:ln>
          <a:extLst>
            <a:ext uri="{C572A759-6A51-4108-AA02-DFA0A04FC94B}">
              <ma14:wrappingTextBoxFlag xmlns:ma14="http://schemas.microsoft.com/office/mac/drawingml/2011/main" val="1"/>
            </a:ext>
          </a:extLst>
        </p:spPr>
        <p:txBody>
          <a:bodyPr lIns="68568" tIns="68568" rIns="68568" bIns="68568">
            <a:spAutoFit/>
          </a:bodyPr>
          <a:lstStyle/>
          <a:p>
            <a:pPr marL="456565" indent="-342265">
              <a:lnSpc>
                <a:spcPct val="114000"/>
              </a:lnSpc>
              <a:spcBef>
                <a:spcPts val="800"/>
              </a:spcBef>
              <a:buClr>
                <a:schemeClr val="accent6"/>
              </a:buClr>
              <a:buSzPts val="1800"/>
              <a:buFont typeface="Helvetica"/>
              <a:buChar char="▷"/>
              <a:defRPr sz="1800">
                <a:solidFill>
                  <a:srgbClr val="1F2327"/>
                </a:solidFill>
                <a:latin typeface="Lato"/>
                <a:ea typeface="Lato"/>
                <a:cs typeface="Lato"/>
                <a:sym typeface="Lato"/>
              </a:defRPr>
            </a:pPr>
            <a:r>
              <a:t>We use a “video buffer” to tell the GBA hardware what values we want to display on the screen</a:t>
            </a:r>
            <a:endParaRPr sz="2400"/>
          </a:p>
          <a:p>
            <a:pPr marL="456565" indent="-342265">
              <a:lnSpc>
                <a:spcPct val="114000"/>
              </a:lnSpc>
              <a:spcBef>
                <a:spcPts val="800"/>
              </a:spcBef>
              <a:buClr>
                <a:schemeClr val="accent6"/>
              </a:buClr>
              <a:buSzPts val="1800"/>
              <a:buFont typeface="Helvetica"/>
              <a:buChar char="▷"/>
              <a:defRPr sz="1800">
                <a:solidFill>
                  <a:srgbClr val="1F2327"/>
                </a:solidFill>
                <a:latin typeface="Lato"/>
                <a:ea typeface="Lato"/>
                <a:cs typeface="Lato"/>
                <a:sym typeface="Lato"/>
              </a:defRPr>
            </a:pPr>
            <a:r>
              <a:t>The </a:t>
            </a:r>
            <a:r>
              <a:rPr b="1"/>
              <a:t>'videoBuffer' </a:t>
            </a:r>
            <a:r>
              <a:t>is simply a </a:t>
            </a:r>
            <a:r>
              <a:rPr b="1" i="1"/>
              <a:t>1-D array of pixels.</a:t>
            </a:r>
            <a:endParaRPr sz="2400"/>
          </a:p>
          <a:p>
            <a:pPr lvl="1" marL="913764" indent="-380365">
              <a:lnSpc>
                <a:spcPct val="114000"/>
              </a:lnSpc>
              <a:buClr>
                <a:srgbClr val="677480"/>
              </a:buClr>
              <a:buSzPts val="1800"/>
              <a:buFont typeface="Helvetica"/>
              <a:buChar char="○"/>
              <a:defRPr sz="1800">
                <a:solidFill>
                  <a:srgbClr val="1F2327"/>
                </a:solidFill>
                <a:latin typeface="Lato"/>
                <a:ea typeface="Lato"/>
                <a:cs typeface="Lato"/>
                <a:sym typeface="Lato"/>
              </a:defRPr>
            </a:pPr>
            <a:r>
              <a:t>But isn't our screen</a:t>
            </a:r>
            <a:r>
              <a:rPr b="1" i="1"/>
              <a:t> 2-D?</a:t>
            </a:r>
            <a:endParaRPr sz="2400"/>
          </a:p>
          <a:p>
            <a:pPr lvl="1" marL="913764" indent="-380365">
              <a:lnSpc>
                <a:spcPct val="114000"/>
              </a:lnSpc>
              <a:buClr>
                <a:srgbClr val="677480"/>
              </a:buClr>
              <a:buSzPts val="1800"/>
              <a:buFont typeface="Helvetica"/>
              <a:buChar char="○"/>
              <a:defRPr sz="1800">
                <a:solidFill>
                  <a:srgbClr val="1F2327"/>
                </a:solidFill>
                <a:latin typeface="Lato"/>
                <a:ea typeface="Lato"/>
                <a:cs typeface="Lato"/>
                <a:sym typeface="Lato"/>
              </a:defRPr>
            </a:pPr>
            <a:r>
              <a:t>Yes! The screen is:</a:t>
            </a:r>
            <a:endParaRPr sz="2400"/>
          </a:p>
          <a:p>
            <a:pPr indent="114300">
              <a:lnSpc>
                <a:spcPct val="114000"/>
              </a:lnSpc>
              <a:spcBef>
                <a:spcPts val="800"/>
              </a:spcBef>
              <a:defRPr sz="1800">
                <a:solidFill>
                  <a:srgbClr val="1F2327"/>
                </a:solidFill>
                <a:latin typeface="Lato"/>
                <a:ea typeface="Lato"/>
                <a:cs typeface="Lato"/>
                <a:sym typeface="Lato"/>
              </a:defRPr>
            </a:pPr>
            <a:r>
              <a:t>Displayed like this:               But </a:t>
            </a:r>
            <a:r>
              <a:rPr b="1"/>
              <a:t>laid out </a:t>
            </a:r>
            <a:r>
              <a:t>like this in memory:</a:t>
            </a:r>
          </a:p>
        </p:txBody>
      </p:sp>
      <p:grpSp>
        <p:nvGrpSpPr>
          <p:cNvPr id="179" name="Group 46"/>
          <p:cNvGrpSpPr/>
          <p:nvPr/>
        </p:nvGrpSpPr>
        <p:grpSpPr>
          <a:xfrm>
            <a:off x="3570871" y="3696936"/>
            <a:ext cx="2169125" cy="288825"/>
            <a:chOff x="0" y="0"/>
            <a:chExt cx="2169123" cy="288824"/>
          </a:xfrm>
        </p:grpSpPr>
        <p:grpSp>
          <p:nvGrpSpPr>
            <p:cNvPr id="175" name="Rectangle 20"/>
            <p:cNvGrpSpPr/>
            <p:nvPr/>
          </p:nvGrpSpPr>
          <p:grpSpPr>
            <a:xfrm>
              <a:off x="0" y="1"/>
              <a:ext cx="1084562" cy="288824"/>
              <a:chOff x="0" y="0"/>
              <a:chExt cx="1084561" cy="288823"/>
            </a:xfrm>
          </p:grpSpPr>
          <p:sp>
            <p:nvSpPr>
              <p:cNvPr id="173" name="Rectangle"/>
              <p:cNvSpPr/>
              <p:nvPr/>
            </p:nvSpPr>
            <p:spPr>
              <a:xfrm>
                <a:off x="0" y="25349"/>
                <a:ext cx="1084562" cy="238125"/>
              </a:xfrm>
              <a:prstGeom prst="rect">
                <a:avLst/>
              </a:prstGeom>
              <a:solidFill>
                <a:srgbClr val="21ABFC"/>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4" name="Row 0"/>
              <p:cNvSpPr txBox="1"/>
              <p:nvPr/>
            </p:nvSpPr>
            <p:spPr>
              <a:xfrm>
                <a:off x="58419" y="0"/>
                <a:ext cx="96772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0</a:t>
                </a:r>
              </a:p>
            </p:txBody>
          </p:sp>
        </p:grpSp>
        <p:grpSp>
          <p:nvGrpSpPr>
            <p:cNvPr id="178" name="Rectangle 45"/>
            <p:cNvGrpSpPr/>
            <p:nvPr/>
          </p:nvGrpSpPr>
          <p:grpSpPr>
            <a:xfrm>
              <a:off x="1084561" y="-1"/>
              <a:ext cx="1084563" cy="288825"/>
              <a:chOff x="0" y="0"/>
              <a:chExt cx="1084561" cy="288823"/>
            </a:xfrm>
          </p:grpSpPr>
          <p:sp>
            <p:nvSpPr>
              <p:cNvPr id="176" name="Rectangle"/>
              <p:cNvSpPr/>
              <p:nvPr/>
            </p:nvSpPr>
            <p:spPr>
              <a:xfrm>
                <a:off x="0" y="25350"/>
                <a:ext cx="1084562" cy="238123"/>
              </a:xfrm>
              <a:prstGeom prst="rect">
                <a:avLst/>
              </a:prstGeom>
              <a:solidFill>
                <a:srgbClr val="002060"/>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77" name="Row 1"/>
              <p:cNvSpPr txBox="1"/>
              <p:nvPr/>
            </p:nvSpPr>
            <p:spPr>
              <a:xfrm>
                <a:off x="58419" y="0"/>
                <a:ext cx="96772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1</a:t>
                </a:r>
              </a:p>
            </p:txBody>
          </p:sp>
        </p:grpSp>
      </p:grpSp>
      <p:grpSp>
        <p:nvGrpSpPr>
          <p:cNvPr id="186" name="Group 47"/>
          <p:cNvGrpSpPr/>
          <p:nvPr/>
        </p:nvGrpSpPr>
        <p:grpSpPr>
          <a:xfrm>
            <a:off x="5739998" y="3696936"/>
            <a:ext cx="2169126" cy="288825"/>
            <a:chOff x="0" y="0"/>
            <a:chExt cx="2169124" cy="288824"/>
          </a:xfrm>
        </p:grpSpPr>
        <p:grpSp>
          <p:nvGrpSpPr>
            <p:cNvPr id="182" name="Rectangle 48"/>
            <p:cNvGrpSpPr/>
            <p:nvPr/>
          </p:nvGrpSpPr>
          <p:grpSpPr>
            <a:xfrm>
              <a:off x="0" y="1"/>
              <a:ext cx="1084562" cy="288824"/>
              <a:chOff x="0" y="0"/>
              <a:chExt cx="1084561" cy="288823"/>
            </a:xfrm>
          </p:grpSpPr>
          <p:sp>
            <p:nvSpPr>
              <p:cNvPr id="180" name="Rectangle"/>
              <p:cNvSpPr/>
              <p:nvPr/>
            </p:nvSpPr>
            <p:spPr>
              <a:xfrm>
                <a:off x="0" y="25349"/>
                <a:ext cx="1084562" cy="238125"/>
              </a:xfrm>
              <a:prstGeom prst="rect">
                <a:avLst/>
              </a:prstGeom>
              <a:solidFill>
                <a:srgbClr val="21ABFC"/>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1" name="Row 2"/>
              <p:cNvSpPr txBox="1"/>
              <p:nvPr/>
            </p:nvSpPr>
            <p:spPr>
              <a:xfrm>
                <a:off x="58419" y="0"/>
                <a:ext cx="96772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2</a:t>
                </a:r>
              </a:p>
            </p:txBody>
          </p:sp>
        </p:grpSp>
        <p:grpSp>
          <p:nvGrpSpPr>
            <p:cNvPr id="185" name="Rectangle 49"/>
            <p:cNvGrpSpPr/>
            <p:nvPr/>
          </p:nvGrpSpPr>
          <p:grpSpPr>
            <a:xfrm>
              <a:off x="1084562" y="-1"/>
              <a:ext cx="1084563" cy="288825"/>
              <a:chOff x="0" y="0"/>
              <a:chExt cx="1084561" cy="288823"/>
            </a:xfrm>
          </p:grpSpPr>
          <p:sp>
            <p:nvSpPr>
              <p:cNvPr id="183" name="Rectangle"/>
              <p:cNvSpPr/>
              <p:nvPr/>
            </p:nvSpPr>
            <p:spPr>
              <a:xfrm>
                <a:off x="0" y="25350"/>
                <a:ext cx="1084562" cy="238123"/>
              </a:xfrm>
              <a:prstGeom prst="rect">
                <a:avLst/>
              </a:prstGeom>
              <a:solidFill>
                <a:srgbClr val="002060"/>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4" name="Row 3"/>
              <p:cNvSpPr txBox="1"/>
              <p:nvPr/>
            </p:nvSpPr>
            <p:spPr>
              <a:xfrm>
                <a:off x="58419" y="0"/>
                <a:ext cx="96772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3</a:t>
                </a:r>
              </a:p>
            </p:txBody>
          </p:sp>
        </p:grpSp>
      </p:grpSp>
      <p:grpSp>
        <p:nvGrpSpPr>
          <p:cNvPr id="189" name="Rectangle 51"/>
          <p:cNvGrpSpPr/>
          <p:nvPr/>
        </p:nvGrpSpPr>
        <p:grpSpPr>
          <a:xfrm>
            <a:off x="7889582" y="3696937"/>
            <a:ext cx="1084563" cy="288824"/>
            <a:chOff x="0" y="0"/>
            <a:chExt cx="1084561" cy="288823"/>
          </a:xfrm>
        </p:grpSpPr>
        <p:sp>
          <p:nvSpPr>
            <p:cNvPr id="187" name="Rectangle"/>
            <p:cNvSpPr/>
            <p:nvPr/>
          </p:nvSpPr>
          <p:spPr>
            <a:xfrm>
              <a:off x="0" y="25349"/>
              <a:ext cx="1084562" cy="238125"/>
            </a:xfrm>
            <a:prstGeom prst="rect">
              <a:avLst/>
            </a:prstGeom>
            <a:solidFill>
              <a:srgbClr val="21ABFC"/>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88" name="Row 4"/>
            <p:cNvSpPr txBox="1"/>
            <p:nvPr/>
          </p:nvSpPr>
          <p:spPr>
            <a:xfrm>
              <a:off x="58419" y="0"/>
              <a:ext cx="96772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4</a:t>
              </a:r>
            </a:p>
          </p:txBody>
        </p:sp>
      </p:grpSp>
      <p:grpSp>
        <p:nvGrpSpPr>
          <p:cNvPr id="205" name="Group 3"/>
          <p:cNvGrpSpPr/>
          <p:nvPr/>
        </p:nvGrpSpPr>
        <p:grpSpPr>
          <a:xfrm>
            <a:off x="1143511" y="3458108"/>
            <a:ext cx="1749136" cy="1189158"/>
            <a:chOff x="0" y="0"/>
            <a:chExt cx="1749135" cy="1189157"/>
          </a:xfrm>
        </p:grpSpPr>
        <p:grpSp>
          <p:nvGrpSpPr>
            <p:cNvPr id="192" name="Rectangle 14"/>
            <p:cNvGrpSpPr/>
            <p:nvPr/>
          </p:nvGrpSpPr>
          <p:grpSpPr>
            <a:xfrm>
              <a:off x="0" y="223493"/>
              <a:ext cx="1749136" cy="288825"/>
              <a:chOff x="0" y="0"/>
              <a:chExt cx="1749135" cy="288823"/>
            </a:xfrm>
          </p:grpSpPr>
          <p:sp>
            <p:nvSpPr>
              <p:cNvPr id="190" name="Rectangle"/>
              <p:cNvSpPr/>
              <p:nvPr/>
            </p:nvSpPr>
            <p:spPr>
              <a:xfrm>
                <a:off x="0" y="20426"/>
                <a:ext cx="1749136" cy="247972"/>
              </a:xfrm>
              <a:prstGeom prst="rect">
                <a:avLst/>
              </a:prstGeom>
              <a:solidFill>
                <a:srgbClr val="050061"/>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1" name="Row 1"/>
              <p:cNvSpPr txBox="1"/>
              <p:nvPr/>
            </p:nvSpPr>
            <p:spPr>
              <a:xfrm>
                <a:off x="58419" y="0"/>
                <a:ext cx="1632297"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1</a:t>
                </a:r>
              </a:p>
            </p:txBody>
          </p:sp>
        </p:grpSp>
        <p:grpSp>
          <p:nvGrpSpPr>
            <p:cNvPr id="195" name="Rectangle 15"/>
            <p:cNvGrpSpPr/>
            <p:nvPr/>
          </p:nvGrpSpPr>
          <p:grpSpPr>
            <a:xfrm>
              <a:off x="0" y="-1"/>
              <a:ext cx="1749136" cy="288825"/>
              <a:chOff x="0" y="0"/>
              <a:chExt cx="1749135" cy="288823"/>
            </a:xfrm>
          </p:grpSpPr>
          <p:sp>
            <p:nvSpPr>
              <p:cNvPr id="193" name="Rectangle"/>
              <p:cNvSpPr/>
              <p:nvPr/>
            </p:nvSpPr>
            <p:spPr>
              <a:xfrm>
                <a:off x="0" y="48707"/>
                <a:ext cx="1749136" cy="191409"/>
              </a:xfrm>
              <a:prstGeom prst="rect">
                <a:avLst/>
              </a:prstGeom>
              <a:solidFill>
                <a:srgbClr val="21ABFC"/>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4" name="Row 0"/>
              <p:cNvSpPr txBox="1"/>
              <p:nvPr/>
            </p:nvSpPr>
            <p:spPr>
              <a:xfrm>
                <a:off x="58419" y="0"/>
                <a:ext cx="1632297"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0</a:t>
                </a:r>
              </a:p>
            </p:txBody>
          </p:sp>
        </p:grpSp>
        <p:grpSp>
          <p:nvGrpSpPr>
            <p:cNvPr id="198" name="Rectangle 16"/>
            <p:cNvGrpSpPr/>
            <p:nvPr/>
          </p:nvGrpSpPr>
          <p:grpSpPr>
            <a:xfrm>
              <a:off x="0" y="455462"/>
              <a:ext cx="1749136" cy="288824"/>
              <a:chOff x="0" y="0"/>
              <a:chExt cx="1749135" cy="288823"/>
            </a:xfrm>
          </p:grpSpPr>
          <p:sp>
            <p:nvSpPr>
              <p:cNvPr id="196" name="Rectangle"/>
              <p:cNvSpPr/>
              <p:nvPr/>
            </p:nvSpPr>
            <p:spPr>
              <a:xfrm>
                <a:off x="0" y="30242"/>
                <a:ext cx="1749136" cy="228340"/>
              </a:xfrm>
              <a:prstGeom prst="rect">
                <a:avLst/>
              </a:prstGeom>
              <a:solidFill>
                <a:srgbClr val="21ABFC"/>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97" name="Row 2"/>
              <p:cNvSpPr txBox="1"/>
              <p:nvPr/>
            </p:nvSpPr>
            <p:spPr>
              <a:xfrm>
                <a:off x="58419" y="0"/>
                <a:ext cx="1632297"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2</a:t>
                </a:r>
              </a:p>
            </p:txBody>
          </p:sp>
        </p:grpSp>
        <p:grpSp>
          <p:nvGrpSpPr>
            <p:cNvPr id="201" name="Rectangle 17"/>
            <p:cNvGrpSpPr/>
            <p:nvPr/>
          </p:nvGrpSpPr>
          <p:grpSpPr>
            <a:xfrm>
              <a:off x="0" y="900333"/>
              <a:ext cx="1749136" cy="288825"/>
              <a:chOff x="0" y="0"/>
              <a:chExt cx="1749135" cy="288823"/>
            </a:xfrm>
          </p:grpSpPr>
          <p:sp>
            <p:nvSpPr>
              <p:cNvPr id="199" name="Rectangle"/>
              <p:cNvSpPr/>
              <p:nvPr/>
            </p:nvSpPr>
            <p:spPr>
              <a:xfrm>
                <a:off x="0" y="30242"/>
                <a:ext cx="1749136" cy="228340"/>
              </a:xfrm>
              <a:prstGeom prst="rect">
                <a:avLst/>
              </a:prstGeom>
              <a:solidFill>
                <a:srgbClr val="21ABFC"/>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0" name="Row 4"/>
              <p:cNvSpPr txBox="1"/>
              <p:nvPr/>
            </p:nvSpPr>
            <p:spPr>
              <a:xfrm>
                <a:off x="58419" y="0"/>
                <a:ext cx="1632297"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4</a:t>
                </a:r>
              </a:p>
            </p:txBody>
          </p:sp>
        </p:grpSp>
        <p:grpSp>
          <p:nvGrpSpPr>
            <p:cNvPr id="204" name="Rectangle 57"/>
            <p:cNvGrpSpPr/>
            <p:nvPr/>
          </p:nvGrpSpPr>
          <p:grpSpPr>
            <a:xfrm>
              <a:off x="0" y="674591"/>
              <a:ext cx="1749136" cy="288825"/>
              <a:chOff x="0" y="0"/>
              <a:chExt cx="1749135" cy="288823"/>
            </a:xfrm>
          </p:grpSpPr>
          <p:sp>
            <p:nvSpPr>
              <p:cNvPr id="202" name="Rectangle"/>
              <p:cNvSpPr/>
              <p:nvPr/>
            </p:nvSpPr>
            <p:spPr>
              <a:xfrm>
                <a:off x="0" y="38892"/>
                <a:ext cx="1749136" cy="211039"/>
              </a:xfrm>
              <a:prstGeom prst="rect">
                <a:avLst/>
              </a:prstGeom>
              <a:solidFill>
                <a:srgbClr val="002060"/>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03" name="Row 3"/>
              <p:cNvSpPr txBox="1"/>
              <p:nvPr/>
            </p:nvSpPr>
            <p:spPr>
              <a:xfrm>
                <a:off x="58419" y="0"/>
                <a:ext cx="1632297"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3</a:t>
                </a: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Video Buffer</a:t>
            </a:r>
          </a:p>
        </p:txBody>
      </p:sp>
      <p:sp>
        <p:nvSpPr>
          <p:cNvPr id="208" name="Text Placeholder 2"/>
          <p:cNvSpPr txBox="1"/>
          <p:nvPr/>
        </p:nvSpPr>
        <p:spPr>
          <a:xfrm>
            <a:off x="893699" y="2010031"/>
            <a:ext cx="8203990" cy="3147039"/>
          </a:xfrm>
          <a:prstGeom prst="rect">
            <a:avLst/>
          </a:prstGeom>
          <a:ln w="12700">
            <a:miter lim="400000"/>
          </a:ln>
          <a:extLst>
            <a:ext uri="{C572A759-6A51-4108-AA02-DFA0A04FC94B}">
              <ma14:wrappingTextBoxFlag xmlns:ma14="http://schemas.microsoft.com/office/mac/drawingml/2011/main" val="1"/>
            </a:ext>
          </a:extLst>
        </p:spPr>
        <p:txBody>
          <a:bodyPr lIns="68568" tIns="68568" rIns="68568" bIns="68568">
            <a:spAutoFit/>
          </a:bodyPr>
          <a:lstStyle/>
          <a:p>
            <a:pPr marL="456565" indent="-342265">
              <a:spcBef>
                <a:spcPts val="800"/>
              </a:spcBef>
              <a:buClr>
                <a:schemeClr val="accent6"/>
              </a:buClr>
              <a:buSzPts val="1800"/>
              <a:buFont typeface="Helvetica"/>
              <a:buChar char="▷"/>
              <a:defRPr sz="1800">
                <a:solidFill>
                  <a:srgbClr val="1F2327"/>
                </a:solidFill>
                <a:latin typeface="Lato"/>
                <a:ea typeface="Lato"/>
                <a:cs typeface="Lato"/>
                <a:sym typeface="Lato"/>
              </a:defRPr>
            </a:pPr>
            <a:r>
              <a:t>Though our screen is stored like a 1-D array, we want a convenient way to index into a specific (row, col) coordinate.</a:t>
            </a:r>
            <a:endParaRPr sz="2400"/>
          </a:p>
          <a:p>
            <a:pPr marL="456565" indent="-342265">
              <a:spcBef>
                <a:spcPts val="800"/>
              </a:spcBef>
              <a:buClr>
                <a:schemeClr val="accent6"/>
              </a:buClr>
              <a:buSzPts val="1800"/>
              <a:buFont typeface="Helvetica"/>
              <a:buChar char="▷"/>
              <a:defRPr sz="1800">
                <a:solidFill>
                  <a:srgbClr val="1F2327"/>
                </a:solidFill>
                <a:latin typeface="Lato"/>
                <a:ea typeface="Lato"/>
                <a:cs typeface="Lato"/>
                <a:sym typeface="Lato"/>
              </a:defRPr>
            </a:pPr>
            <a:r>
              <a:t>Offset</a:t>
            </a:r>
            <a:r>
              <a:rPr b="1"/>
              <a:t> </a:t>
            </a:r>
            <a:r>
              <a:t>calculation:</a:t>
            </a:r>
            <a:endParaRPr sz="2400"/>
          </a:p>
          <a:p>
            <a:pPr lvl="1" indent="533400">
              <a:defRPr sz="1800">
                <a:solidFill>
                  <a:srgbClr val="1F2327"/>
                </a:solidFill>
                <a:latin typeface="Consolas"/>
                <a:ea typeface="Consolas"/>
                <a:cs typeface="Consolas"/>
                <a:sym typeface="Consolas"/>
              </a:defRPr>
            </a:pPr>
            <a:r>
              <a:t>uint16_t videobuffer[]; </a:t>
            </a:r>
            <a:endParaRPr>
              <a:latin typeface="Lato"/>
              <a:ea typeface="Lato"/>
              <a:cs typeface="Lato"/>
              <a:sym typeface="Lato"/>
            </a:endParaRPr>
          </a:p>
          <a:p>
            <a:pPr lvl="1" indent="533400">
              <a:defRPr sz="1800">
                <a:solidFill>
                  <a:srgbClr val="1F2327"/>
                </a:solidFill>
                <a:latin typeface="Consolas"/>
                <a:ea typeface="Consolas"/>
                <a:cs typeface="Consolas"/>
                <a:sym typeface="Consolas"/>
              </a:defRPr>
            </a:pPr>
            <a:r>
              <a:t>videoBuffer(row, col) = </a:t>
            </a:r>
            <a:r>
              <a:rPr b="1"/>
              <a:t>videobuffer + (row * WIDTH + col);</a:t>
            </a:r>
            <a:endParaRPr sz="2400">
              <a:latin typeface="Lato"/>
              <a:ea typeface="Lato"/>
              <a:cs typeface="Lato"/>
              <a:sym typeface="Lato"/>
            </a:endParaRPr>
          </a:p>
          <a:p>
            <a:pPr marL="456565" indent="-342265">
              <a:spcBef>
                <a:spcPts val="800"/>
              </a:spcBef>
              <a:buClr>
                <a:schemeClr val="accent6"/>
              </a:buClr>
              <a:buSzPts val="1800"/>
              <a:buFont typeface="Helvetica"/>
              <a:buChar char="▷"/>
              <a:defRPr sz="1800">
                <a:solidFill>
                  <a:srgbClr val="1F2327"/>
                </a:solidFill>
                <a:latin typeface="Lato"/>
                <a:ea typeface="Lato"/>
                <a:cs typeface="Lato"/>
                <a:sym typeface="Lato"/>
              </a:defRPr>
            </a:pPr>
            <a:r>
              <a:t>Note: WIDTH is the length of each row (the width of the screen)</a:t>
            </a:r>
            <a:endParaRPr sz="2400"/>
          </a:p>
          <a:p>
            <a:pPr marL="456565" indent="-342265">
              <a:spcBef>
                <a:spcPts val="800"/>
              </a:spcBef>
              <a:buClr>
                <a:schemeClr val="accent6"/>
              </a:buClr>
              <a:buSzPts val="1800"/>
              <a:buFont typeface="Helvetica"/>
              <a:buChar char="▷"/>
              <a:defRPr sz="1800">
                <a:solidFill>
                  <a:srgbClr val="1F2327"/>
                </a:solidFill>
                <a:latin typeface="Lato"/>
                <a:ea typeface="Lato"/>
                <a:cs typeface="Lato"/>
                <a:sym typeface="Lato"/>
              </a:defRPr>
            </a:pPr>
            <a:r>
              <a:t>You will also use a macro to simplify this calculation.</a:t>
            </a:r>
            <a:endParaRPr sz="2400"/>
          </a:p>
        </p:txBody>
      </p:sp>
      <p:grpSp>
        <p:nvGrpSpPr>
          <p:cNvPr id="234" name="Group 2"/>
          <p:cNvGrpSpPr/>
          <p:nvPr/>
        </p:nvGrpSpPr>
        <p:grpSpPr>
          <a:xfrm>
            <a:off x="2861975" y="551584"/>
            <a:ext cx="5419579" cy="1376363"/>
            <a:chOff x="0" y="0"/>
            <a:chExt cx="5419577" cy="1376362"/>
          </a:xfrm>
        </p:grpSpPr>
        <p:grpSp>
          <p:nvGrpSpPr>
            <p:cNvPr id="226" name="Group 7"/>
            <p:cNvGrpSpPr/>
            <p:nvPr/>
          </p:nvGrpSpPr>
          <p:grpSpPr>
            <a:xfrm>
              <a:off x="16305" y="1032788"/>
              <a:ext cx="5403273" cy="288825"/>
              <a:chOff x="0" y="0"/>
              <a:chExt cx="5403271" cy="288824"/>
            </a:xfrm>
          </p:grpSpPr>
          <p:grpSp>
            <p:nvGrpSpPr>
              <p:cNvPr id="215" name="Group 3"/>
              <p:cNvGrpSpPr/>
              <p:nvPr/>
            </p:nvGrpSpPr>
            <p:grpSpPr>
              <a:xfrm>
                <a:off x="0" y="-1"/>
                <a:ext cx="2169125" cy="288826"/>
                <a:chOff x="0" y="0"/>
                <a:chExt cx="2169124" cy="288824"/>
              </a:xfrm>
            </p:grpSpPr>
            <p:grpSp>
              <p:nvGrpSpPr>
                <p:cNvPr id="211" name="Rectangle 19"/>
                <p:cNvGrpSpPr/>
                <p:nvPr/>
              </p:nvGrpSpPr>
              <p:grpSpPr>
                <a:xfrm>
                  <a:off x="0" y="1"/>
                  <a:ext cx="1084562" cy="288824"/>
                  <a:chOff x="0" y="0"/>
                  <a:chExt cx="1084561" cy="288823"/>
                </a:xfrm>
              </p:grpSpPr>
              <p:sp>
                <p:nvSpPr>
                  <p:cNvPr id="209" name="Rectangle"/>
                  <p:cNvSpPr/>
                  <p:nvPr/>
                </p:nvSpPr>
                <p:spPr>
                  <a:xfrm>
                    <a:off x="0" y="25349"/>
                    <a:ext cx="1084562" cy="238125"/>
                  </a:xfrm>
                  <a:prstGeom prst="rect">
                    <a:avLst/>
                  </a:prstGeom>
                  <a:solidFill>
                    <a:srgbClr val="21ABFC"/>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10" name="Row 0"/>
                  <p:cNvSpPr txBox="1"/>
                  <p:nvPr/>
                </p:nvSpPr>
                <p:spPr>
                  <a:xfrm>
                    <a:off x="58419" y="0"/>
                    <a:ext cx="96772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0</a:t>
                    </a:r>
                  </a:p>
                </p:txBody>
              </p:sp>
            </p:grpSp>
            <p:grpSp>
              <p:nvGrpSpPr>
                <p:cNvPr id="214" name="Rectangle 21"/>
                <p:cNvGrpSpPr/>
                <p:nvPr/>
              </p:nvGrpSpPr>
              <p:grpSpPr>
                <a:xfrm>
                  <a:off x="1084562" y="-1"/>
                  <a:ext cx="1084563" cy="288825"/>
                  <a:chOff x="0" y="0"/>
                  <a:chExt cx="1084561" cy="288823"/>
                </a:xfrm>
              </p:grpSpPr>
              <p:sp>
                <p:nvSpPr>
                  <p:cNvPr id="212" name="Rectangle"/>
                  <p:cNvSpPr/>
                  <p:nvPr/>
                </p:nvSpPr>
                <p:spPr>
                  <a:xfrm>
                    <a:off x="0" y="25350"/>
                    <a:ext cx="1084562" cy="238123"/>
                  </a:xfrm>
                  <a:prstGeom prst="rect">
                    <a:avLst/>
                  </a:prstGeom>
                  <a:solidFill>
                    <a:srgbClr val="002060"/>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13" name="Row 1"/>
                  <p:cNvSpPr txBox="1"/>
                  <p:nvPr/>
                </p:nvSpPr>
                <p:spPr>
                  <a:xfrm>
                    <a:off x="58419" y="0"/>
                    <a:ext cx="96772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1</a:t>
                    </a:r>
                  </a:p>
                </p:txBody>
              </p:sp>
            </p:grpSp>
          </p:grpSp>
          <p:grpSp>
            <p:nvGrpSpPr>
              <p:cNvPr id="222" name="Group 5"/>
              <p:cNvGrpSpPr/>
              <p:nvPr/>
            </p:nvGrpSpPr>
            <p:grpSpPr>
              <a:xfrm>
                <a:off x="2169126" y="-1"/>
                <a:ext cx="2169127" cy="288826"/>
                <a:chOff x="0" y="0"/>
                <a:chExt cx="2169126" cy="288824"/>
              </a:xfrm>
            </p:grpSpPr>
            <p:grpSp>
              <p:nvGrpSpPr>
                <p:cNvPr id="218" name="Rectangle 23"/>
                <p:cNvGrpSpPr/>
                <p:nvPr/>
              </p:nvGrpSpPr>
              <p:grpSpPr>
                <a:xfrm>
                  <a:off x="0" y="1"/>
                  <a:ext cx="1084564" cy="288824"/>
                  <a:chOff x="0" y="0"/>
                  <a:chExt cx="1084563" cy="288823"/>
                </a:xfrm>
              </p:grpSpPr>
              <p:sp>
                <p:nvSpPr>
                  <p:cNvPr id="216" name="Rectangle"/>
                  <p:cNvSpPr/>
                  <p:nvPr/>
                </p:nvSpPr>
                <p:spPr>
                  <a:xfrm>
                    <a:off x="0" y="25349"/>
                    <a:ext cx="1084564" cy="238125"/>
                  </a:xfrm>
                  <a:prstGeom prst="rect">
                    <a:avLst/>
                  </a:prstGeom>
                  <a:solidFill>
                    <a:srgbClr val="21ABFC"/>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17" name="Row 2"/>
                  <p:cNvSpPr txBox="1"/>
                  <p:nvPr/>
                </p:nvSpPr>
                <p:spPr>
                  <a:xfrm>
                    <a:off x="58419" y="0"/>
                    <a:ext cx="967725"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2</a:t>
                    </a:r>
                  </a:p>
                </p:txBody>
              </p:sp>
            </p:grpSp>
            <p:grpSp>
              <p:nvGrpSpPr>
                <p:cNvPr id="221" name="Rectangle 24"/>
                <p:cNvGrpSpPr/>
                <p:nvPr/>
              </p:nvGrpSpPr>
              <p:grpSpPr>
                <a:xfrm>
                  <a:off x="1084562" y="-1"/>
                  <a:ext cx="1084565" cy="288825"/>
                  <a:chOff x="0" y="0"/>
                  <a:chExt cx="1084563" cy="288823"/>
                </a:xfrm>
              </p:grpSpPr>
              <p:sp>
                <p:nvSpPr>
                  <p:cNvPr id="219" name="Rectangle"/>
                  <p:cNvSpPr/>
                  <p:nvPr/>
                </p:nvSpPr>
                <p:spPr>
                  <a:xfrm>
                    <a:off x="0" y="25350"/>
                    <a:ext cx="1084564" cy="238123"/>
                  </a:xfrm>
                  <a:prstGeom prst="rect">
                    <a:avLst/>
                  </a:prstGeom>
                  <a:solidFill>
                    <a:srgbClr val="002060"/>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0" name="Row 3"/>
                  <p:cNvSpPr txBox="1"/>
                  <p:nvPr/>
                </p:nvSpPr>
                <p:spPr>
                  <a:xfrm>
                    <a:off x="58419" y="0"/>
                    <a:ext cx="967725"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3</a:t>
                    </a:r>
                  </a:p>
                </p:txBody>
              </p:sp>
            </p:grpSp>
          </p:grpSp>
          <p:grpSp>
            <p:nvGrpSpPr>
              <p:cNvPr id="225" name="Rectangle 6"/>
              <p:cNvGrpSpPr/>
              <p:nvPr/>
            </p:nvGrpSpPr>
            <p:grpSpPr>
              <a:xfrm>
                <a:off x="4318709" y="1"/>
                <a:ext cx="1084563" cy="288824"/>
                <a:chOff x="0" y="0"/>
                <a:chExt cx="1084561" cy="288823"/>
              </a:xfrm>
            </p:grpSpPr>
            <p:sp>
              <p:nvSpPr>
                <p:cNvPr id="223" name="Rectangle"/>
                <p:cNvSpPr/>
                <p:nvPr/>
              </p:nvSpPr>
              <p:spPr>
                <a:xfrm>
                  <a:off x="0" y="25349"/>
                  <a:ext cx="1084562" cy="238125"/>
                </a:xfrm>
                <a:prstGeom prst="rect">
                  <a:avLst/>
                </a:prstGeom>
                <a:solidFill>
                  <a:srgbClr val="21ABFC"/>
                </a:solidFill>
                <a:ln w="25400" cap="flat">
                  <a:solidFill>
                    <a:srgbClr val="18619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24" name="Row 4"/>
                <p:cNvSpPr txBox="1"/>
                <p:nvPr/>
              </p:nvSpPr>
              <p:spPr>
                <a:xfrm>
                  <a:off x="58419" y="0"/>
                  <a:ext cx="967723" cy="2888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Row 4</a:t>
                  </a:r>
                </a:p>
              </p:txBody>
            </p:sp>
          </p:grpSp>
        </p:grpSp>
        <p:grpSp>
          <p:nvGrpSpPr>
            <p:cNvPr id="230" name="Group 12"/>
            <p:cNvGrpSpPr/>
            <p:nvPr/>
          </p:nvGrpSpPr>
          <p:grpSpPr>
            <a:xfrm>
              <a:off x="-1" y="496190"/>
              <a:ext cx="1976825" cy="493329"/>
              <a:chOff x="0" y="0"/>
              <a:chExt cx="1976823" cy="493328"/>
            </a:xfrm>
          </p:grpSpPr>
          <p:sp>
            <p:nvSpPr>
              <p:cNvPr id="227" name="TextBox 10"/>
              <p:cNvSpPr txBox="1"/>
              <p:nvPr/>
            </p:nvSpPr>
            <p:spPr>
              <a:xfrm>
                <a:off x="0" y="0"/>
                <a:ext cx="1976824" cy="2659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spAutoFit/>
              </a:bodyPr>
              <a:lstStyle>
                <a:lvl1pPr>
                  <a:defRPr>
                    <a:solidFill>
                      <a:srgbClr val="000000"/>
                    </a:solidFill>
                  </a:defRPr>
                </a:lvl1pPr>
              </a:lstStyle>
              <a:p>
                <a:pPr/>
                <a:r>
                  <a:t>Col 0  ...  Col WIDTH-1</a:t>
                </a:r>
              </a:p>
            </p:txBody>
          </p:sp>
          <p:sp>
            <p:nvSpPr>
              <p:cNvPr id="228" name="Straight Arrow Connector 11"/>
              <p:cNvSpPr/>
              <p:nvPr/>
            </p:nvSpPr>
            <p:spPr>
              <a:xfrm>
                <a:off x="67163" y="279448"/>
                <a:ext cx="1732" cy="213881"/>
              </a:xfrm>
              <a:prstGeom prst="line">
                <a:avLst/>
              </a:prstGeom>
              <a:noFill/>
              <a:ln w="25400" cap="flat">
                <a:solidFill>
                  <a:schemeClr val="accent1"/>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229" name="Straight Arrow Connector 33"/>
              <p:cNvSpPr/>
              <p:nvPr/>
            </p:nvSpPr>
            <p:spPr>
              <a:xfrm>
                <a:off x="1039137" y="279448"/>
                <a:ext cx="1732" cy="213881"/>
              </a:xfrm>
              <a:prstGeom prst="line">
                <a:avLst/>
              </a:prstGeom>
              <a:noFill/>
              <a:ln w="25400" cap="flat">
                <a:solidFill>
                  <a:schemeClr val="accent1"/>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sp>
          <p:nvSpPr>
            <p:cNvPr id="231" name="Oval 25"/>
            <p:cNvSpPr/>
            <p:nvPr/>
          </p:nvSpPr>
          <p:spPr>
            <a:xfrm rot="10800000">
              <a:off x="2295809" y="986701"/>
              <a:ext cx="164525" cy="389661"/>
            </a:xfrm>
            <a:prstGeom prst="ellipse">
              <a:avLst/>
            </a:prstGeom>
            <a:noFill/>
            <a:ln w="57150" cap="flat">
              <a:solidFill>
                <a:srgbClr val="C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32" name="Straight Arrow Connector 27"/>
            <p:cNvSpPr/>
            <p:nvPr/>
          </p:nvSpPr>
          <p:spPr>
            <a:xfrm flipV="1">
              <a:off x="2398638" y="288564"/>
              <a:ext cx="610466" cy="688399"/>
            </a:xfrm>
            <a:prstGeom prst="line">
              <a:avLst/>
            </a:prstGeom>
            <a:noFill/>
            <a:ln w="28575" cap="flat">
              <a:solidFill>
                <a:srgbClr val="C00000"/>
              </a:solidFill>
              <a:prstDash val="solid"/>
              <a:round/>
            </a:ln>
            <a:effectLst/>
          </p:spPr>
          <p:txBody>
            <a:bodyPr wrap="square" lIns="45719" tIns="45719" rIns="45719" bIns="45719" numCol="1" anchor="t">
              <a:noAutofit/>
            </a:bodyPr>
            <a:lstStyle/>
            <a:p>
              <a:pPr/>
            </a:p>
          </p:txBody>
        </p:sp>
        <p:sp>
          <p:nvSpPr>
            <p:cNvPr id="233" name="TextBox 28"/>
            <p:cNvSpPr txBox="1"/>
            <p:nvPr/>
          </p:nvSpPr>
          <p:spPr>
            <a:xfrm>
              <a:off x="2858739" y="0"/>
              <a:ext cx="1988821" cy="2659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spAutoFit/>
            </a:bodyPr>
            <a:lstStyle>
              <a:lvl1pPr>
                <a:defRPr>
                  <a:solidFill>
                    <a:srgbClr val="000000"/>
                  </a:solidFill>
                </a:defRPr>
              </a:lvl1pPr>
            </a:lstStyle>
            <a:p>
              <a:pPr/>
              <a:r>
                <a:t>(2, 0)</a:t>
              </a:r>
            </a:p>
          </p:txBody>
        </p:sp>
      </p:grpSp>
      <p:sp>
        <p:nvSpPr>
          <p:cNvPr id="235" name="TextBox 8"/>
          <p:cNvSpPr txBox="1"/>
          <p:nvPr/>
        </p:nvSpPr>
        <p:spPr>
          <a:xfrm>
            <a:off x="1235509" y="1607993"/>
            <a:ext cx="1092402" cy="469165"/>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lvl1pPr>
              <a:defRPr b="1">
                <a:solidFill>
                  <a:srgbClr val="000000"/>
                </a:solidFill>
              </a:defRPr>
            </a:lvl1pPr>
          </a:lstStyle>
          <a:p>
            <a:pPr/>
            <a:r>
              <a:t>videoBuffer </a:t>
            </a:r>
          </a:p>
        </p:txBody>
      </p:sp>
      <p:sp>
        <p:nvSpPr>
          <p:cNvPr id="236" name="Straight Arrow Connector 14"/>
          <p:cNvSpPr/>
          <p:nvPr/>
        </p:nvSpPr>
        <p:spPr>
          <a:xfrm flipV="1">
            <a:off x="2285783" y="1724673"/>
            <a:ext cx="547255" cy="2598"/>
          </a:xfrm>
          <a:prstGeom prst="line">
            <a:avLst/>
          </a:prstGeom>
          <a:ln w="25400">
            <a:solidFill>
              <a:srgbClr val="1F2327"/>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Video Buffer Example</a:t>
            </a:r>
          </a:p>
        </p:txBody>
      </p:sp>
      <p:sp>
        <p:nvSpPr>
          <p:cNvPr id="239" name="Text Placeholder 2"/>
          <p:cNvSpPr txBox="1"/>
          <p:nvPr/>
        </p:nvSpPr>
        <p:spPr>
          <a:xfrm>
            <a:off x="807108" y="1217725"/>
            <a:ext cx="8203990" cy="886438"/>
          </a:xfrm>
          <a:prstGeom prst="rect">
            <a:avLst/>
          </a:prstGeom>
          <a:ln w="12700">
            <a:miter lim="400000"/>
          </a:ln>
          <a:extLst>
            <a:ext uri="{C572A759-6A51-4108-AA02-DFA0A04FC94B}">
              <ma14:wrappingTextBoxFlag xmlns:ma14="http://schemas.microsoft.com/office/mac/drawingml/2011/main" val="1"/>
            </a:ext>
          </a:extLst>
        </p:spPr>
        <p:txBody>
          <a:bodyPr lIns="68568" tIns="68568" rIns="68568" bIns="68568">
            <a:spAutoFit/>
          </a:bodyPr>
          <a:lstStyle>
            <a:lvl1pPr marL="456565" indent="-342265">
              <a:spcBef>
                <a:spcPts val="800"/>
              </a:spcBef>
              <a:buClr>
                <a:schemeClr val="accent6"/>
              </a:buClr>
              <a:buSzPts val="1800"/>
              <a:buFont typeface="Helvetica"/>
              <a:buChar char="▷"/>
              <a:defRPr sz="1800">
                <a:solidFill>
                  <a:srgbClr val="1F2327"/>
                </a:solidFill>
                <a:latin typeface="Lato"/>
                <a:ea typeface="Lato"/>
                <a:cs typeface="Lato"/>
                <a:sym typeface="Lato"/>
              </a:defRPr>
            </a:lvl1pPr>
          </a:lstStyle>
          <a:p>
            <a:pPr/>
            <a:r>
              <a:t>What does this look like on a screen? (i.e. 13 x 13 pixels)</a:t>
            </a:r>
            <a:endParaRPr sz="2400"/>
          </a:p>
        </p:txBody>
      </p:sp>
      <p:pic>
        <p:nvPicPr>
          <p:cNvPr id="240" name="Picture 8" descr="Picture 8"/>
          <p:cNvPicPr>
            <a:picLocks noChangeAspect="1"/>
          </p:cNvPicPr>
          <p:nvPr/>
        </p:nvPicPr>
        <p:blipFill>
          <a:blip r:embed="rId2">
            <a:extLst/>
          </a:blip>
          <a:stretch>
            <a:fillRect/>
          </a:stretch>
        </p:blipFill>
        <p:spPr>
          <a:xfrm>
            <a:off x="6603158" y="1919665"/>
            <a:ext cx="2481696" cy="2603706"/>
          </a:xfrm>
          <a:prstGeom prst="rect">
            <a:avLst/>
          </a:prstGeom>
          <a:ln w="12700">
            <a:miter lim="400000"/>
          </a:ln>
        </p:spPr>
      </p:pic>
      <p:sp>
        <p:nvSpPr>
          <p:cNvPr id="241" name="Straight Arrow Connector 9"/>
          <p:cNvSpPr/>
          <p:nvPr/>
        </p:nvSpPr>
        <p:spPr>
          <a:xfrm flipV="1">
            <a:off x="3869721" y="3044724"/>
            <a:ext cx="1880754" cy="15587"/>
          </a:xfrm>
          <a:prstGeom prst="line">
            <a:avLst/>
          </a:prstGeom>
          <a:ln w="28575">
            <a:solidFill>
              <a:srgbClr val="1F2327"/>
            </a:solidFill>
            <a:tailEnd type="triangle"/>
          </a:ln>
        </p:spPr>
        <p:txBody>
          <a:bodyPr lIns="45719" rIns="45719"/>
          <a:lstStyle/>
          <a:p>
            <a:pPr/>
          </a:p>
        </p:txBody>
      </p:sp>
      <p:sp>
        <p:nvSpPr>
          <p:cNvPr id="242" name="TextBox 14"/>
          <p:cNvSpPr txBox="1"/>
          <p:nvPr/>
        </p:nvSpPr>
        <p:spPr>
          <a:xfrm>
            <a:off x="3269110" y="2663158"/>
            <a:ext cx="4002996" cy="2844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lvl1pPr>
              <a:defRPr b="1">
                <a:solidFill>
                  <a:srgbClr val="000000"/>
                </a:solidFill>
                <a:latin typeface="Consolas"/>
                <a:ea typeface="Consolas"/>
                <a:cs typeface="Consolas"/>
                <a:sym typeface="Consolas"/>
              </a:defRPr>
            </a:lvl1pPr>
          </a:lstStyle>
          <a:p>
            <a:pPr/>
            <a:r>
              <a:t>videoBuffer[6 * 13 + 7] = 0x0000;</a:t>
            </a:r>
          </a:p>
        </p:txBody>
      </p:sp>
      <p:grpSp>
        <p:nvGrpSpPr>
          <p:cNvPr id="249" name="Group 15"/>
          <p:cNvGrpSpPr/>
          <p:nvPr/>
        </p:nvGrpSpPr>
        <p:grpSpPr>
          <a:xfrm>
            <a:off x="43598" y="1585263"/>
            <a:ext cx="3119568" cy="2935607"/>
            <a:chOff x="0" y="0"/>
            <a:chExt cx="3119566" cy="2935606"/>
          </a:xfrm>
        </p:grpSpPr>
        <p:pic>
          <p:nvPicPr>
            <p:cNvPr id="243" name="Picture 8" descr="Picture 8"/>
            <p:cNvPicPr>
              <a:picLocks noChangeAspect="1"/>
            </p:cNvPicPr>
            <p:nvPr/>
          </p:nvPicPr>
          <p:blipFill>
            <a:blip r:embed="rId2">
              <a:extLst/>
            </a:blip>
            <a:stretch>
              <a:fillRect/>
            </a:stretch>
          </p:blipFill>
          <p:spPr>
            <a:xfrm>
              <a:off x="637871" y="331902"/>
              <a:ext cx="2481697" cy="2603705"/>
            </a:xfrm>
            <a:prstGeom prst="rect">
              <a:avLst/>
            </a:prstGeom>
            <a:ln w="12700" cap="flat">
              <a:noFill/>
              <a:miter lim="400000"/>
            </a:ln>
            <a:effectLst/>
          </p:spPr>
        </p:pic>
        <p:sp>
          <p:nvSpPr>
            <p:cNvPr id="244" name="Straight Arrow Connector 45"/>
            <p:cNvSpPr/>
            <p:nvPr/>
          </p:nvSpPr>
          <p:spPr>
            <a:xfrm>
              <a:off x="2029388" y="232278"/>
              <a:ext cx="6061" cy="971551"/>
            </a:xfrm>
            <a:prstGeom prst="line">
              <a:avLst/>
            </a:prstGeom>
            <a:noFill/>
            <a:ln w="28575" cap="flat">
              <a:solidFill>
                <a:srgbClr val="1F2327"/>
              </a:solidFill>
              <a:prstDash val="sysDot"/>
              <a:round/>
              <a:tailEnd type="triangle" w="med" len="med"/>
            </a:ln>
            <a:effectLst/>
          </p:spPr>
          <p:txBody>
            <a:bodyPr wrap="square" lIns="45719" tIns="45719" rIns="45719" bIns="45719" numCol="1" anchor="t">
              <a:noAutofit/>
            </a:bodyPr>
            <a:lstStyle/>
            <a:p>
              <a:pPr/>
            </a:p>
          </p:txBody>
        </p:sp>
        <p:sp>
          <p:nvSpPr>
            <p:cNvPr id="245" name="Straight Arrow Connector 46"/>
            <p:cNvSpPr/>
            <p:nvPr/>
          </p:nvSpPr>
          <p:spPr>
            <a:xfrm flipV="1">
              <a:off x="492398" y="1450614"/>
              <a:ext cx="1265959" cy="2596"/>
            </a:xfrm>
            <a:prstGeom prst="line">
              <a:avLst/>
            </a:prstGeom>
            <a:noFill/>
            <a:ln w="28575" cap="flat">
              <a:solidFill>
                <a:srgbClr val="1F2327"/>
              </a:solidFill>
              <a:prstDash val="sysDot"/>
              <a:round/>
              <a:tailEnd type="triangle" w="med" len="med"/>
            </a:ln>
            <a:effectLst/>
          </p:spPr>
          <p:txBody>
            <a:bodyPr wrap="square" lIns="45719" tIns="45719" rIns="45719" bIns="45719" numCol="1" anchor="t">
              <a:noAutofit/>
            </a:bodyPr>
            <a:lstStyle/>
            <a:p>
              <a:pPr/>
            </a:p>
          </p:txBody>
        </p:sp>
        <p:sp>
          <p:nvSpPr>
            <p:cNvPr id="246" name="TextBox 47"/>
            <p:cNvSpPr txBox="1"/>
            <p:nvPr/>
          </p:nvSpPr>
          <p:spPr>
            <a:xfrm>
              <a:off x="1831397" y="0"/>
              <a:ext cx="534093" cy="2659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spAutoFit/>
            </a:bodyPr>
            <a:lstStyle>
              <a:lvl1pPr>
                <a:defRPr>
                  <a:solidFill>
                    <a:srgbClr val="000000"/>
                  </a:solidFill>
                </a:defRPr>
              </a:lvl1pPr>
            </a:lstStyle>
            <a:p>
              <a:pPr/>
              <a:r>
                <a:t>Col 7 </a:t>
              </a:r>
            </a:p>
          </p:txBody>
        </p:sp>
        <p:sp>
          <p:nvSpPr>
            <p:cNvPr id="247" name="TextBox 48"/>
            <p:cNvSpPr txBox="1"/>
            <p:nvPr/>
          </p:nvSpPr>
          <p:spPr>
            <a:xfrm>
              <a:off x="0" y="1329170"/>
              <a:ext cx="534093" cy="4691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4290" tIns="34290" rIns="34290" bIns="34290" numCol="1" anchor="t">
              <a:spAutoFit/>
            </a:bodyPr>
            <a:lstStyle>
              <a:lvl1pPr>
                <a:defRPr>
                  <a:solidFill>
                    <a:srgbClr val="000000"/>
                  </a:solidFill>
                </a:defRPr>
              </a:lvl1pPr>
            </a:lstStyle>
            <a:p>
              <a:pPr/>
              <a:r>
                <a:t>Row 6 </a:t>
              </a:r>
            </a:p>
          </p:txBody>
        </p:sp>
        <p:pic>
          <p:nvPicPr>
            <p:cNvPr id="248" name="Picture 8" descr="Picture 8"/>
            <p:cNvPicPr>
              <a:picLocks noChangeAspect="1"/>
            </p:cNvPicPr>
            <p:nvPr/>
          </p:nvPicPr>
          <p:blipFill>
            <a:blip r:embed="rId2">
              <a:extLst/>
            </a:blip>
            <a:srcRect l="40140" t="37209" r="51658" b="54983"/>
            <a:stretch>
              <a:fillRect/>
            </a:stretch>
          </p:blipFill>
          <p:spPr>
            <a:xfrm>
              <a:off x="1949723" y="1358004"/>
              <a:ext cx="264177" cy="255237"/>
            </a:xfrm>
            <a:prstGeom prst="rect">
              <a:avLst/>
            </a:prstGeom>
            <a:ln w="12700" cap="flat">
              <a:noFill/>
              <a:miter lim="400000"/>
            </a:ln>
            <a:effectLst/>
          </p:spPr>
        </p:pic>
      </p:grpSp>
      <p:sp>
        <p:nvSpPr>
          <p:cNvPr id="250" name="Straight Arrow Connector 3"/>
          <p:cNvSpPr/>
          <p:nvPr/>
        </p:nvSpPr>
        <p:spPr>
          <a:xfrm flipV="1">
            <a:off x="774123" y="4637810"/>
            <a:ext cx="2244438" cy="6926"/>
          </a:xfrm>
          <a:prstGeom prst="line">
            <a:avLst/>
          </a:prstGeom>
          <a:ln w="28575">
            <a:solidFill>
              <a:srgbClr val="1F2327"/>
            </a:solidFill>
            <a:headEnd type="triangle"/>
            <a:tailEnd type="triangle"/>
          </a:ln>
        </p:spPr>
        <p:txBody>
          <a:bodyPr lIns="45719" rIns="45719"/>
          <a:lstStyle/>
          <a:p>
            <a:pPr/>
          </a:p>
        </p:txBody>
      </p:sp>
      <p:sp>
        <p:nvSpPr>
          <p:cNvPr id="251" name="TextBox 16"/>
          <p:cNvSpPr txBox="1"/>
          <p:nvPr/>
        </p:nvSpPr>
        <p:spPr>
          <a:xfrm>
            <a:off x="1281847" y="4693877"/>
            <a:ext cx="1226821" cy="265964"/>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lvl1pPr>
              <a:defRPr b="1">
                <a:solidFill>
                  <a:srgbClr val="000000"/>
                </a:solidFill>
              </a:defRPr>
            </a:lvl1pPr>
          </a:lstStyle>
          <a:p>
            <a:pPr/>
            <a:r>
              <a:t>WIDTH = 13</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Graphics</a:t>
            </a:r>
          </a:p>
        </p:txBody>
      </p:sp>
      <p:sp>
        <p:nvSpPr>
          <p:cNvPr id="254" name="Text Placeholder 2"/>
          <p:cNvSpPr txBox="1"/>
          <p:nvPr/>
        </p:nvSpPr>
        <p:spPr>
          <a:xfrm>
            <a:off x="807108" y="1217724"/>
            <a:ext cx="8203990" cy="3291651"/>
          </a:xfrm>
          <a:prstGeom prst="rect">
            <a:avLst/>
          </a:prstGeom>
          <a:ln w="12700">
            <a:miter lim="400000"/>
          </a:ln>
          <a:extLst>
            <a:ext uri="{C572A759-6A51-4108-AA02-DFA0A04FC94B}">
              <ma14:wrappingTextBoxFlag xmlns:ma14="http://schemas.microsoft.com/office/mac/drawingml/2011/main" val="1"/>
            </a:ext>
          </a:extLst>
        </p:spPr>
        <p:txBody>
          <a:bodyPr lIns="68568" tIns="68568" rIns="68568" bIns="68568">
            <a:spAutoFit/>
          </a:bodyPr>
          <a:lstStyle/>
          <a:p>
            <a:pPr marL="456724" indent="-342424">
              <a:spcBef>
                <a:spcPts val="800"/>
              </a:spcBef>
              <a:buClr>
                <a:schemeClr val="accent6"/>
              </a:buClr>
              <a:buSzPts val="2400"/>
              <a:buFont typeface="Helvetica"/>
              <a:buChar char="▷"/>
              <a:defRPr sz="2400">
                <a:solidFill>
                  <a:srgbClr val="1F2327"/>
                </a:solidFill>
                <a:latin typeface="Lato"/>
                <a:ea typeface="Lato"/>
                <a:cs typeface="Lato"/>
                <a:sym typeface="Lato"/>
              </a:defRPr>
            </a:pPr>
            <a:r>
              <a:t>The GBA's screen dimensions:</a:t>
            </a:r>
          </a:p>
          <a:p>
            <a:pPr lvl="1" marL="913923" indent="-380524">
              <a:buClr>
                <a:srgbClr val="677480"/>
              </a:buClr>
              <a:buSzPts val="2400"/>
              <a:buFont typeface="Helvetica"/>
              <a:buChar char="○"/>
              <a:defRPr b="1" sz="2400">
                <a:solidFill>
                  <a:srgbClr val="1F2327"/>
                </a:solidFill>
                <a:latin typeface="Consolas"/>
                <a:ea typeface="Consolas"/>
                <a:cs typeface="Consolas"/>
                <a:sym typeface="Consolas"/>
              </a:defRPr>
            </a:pPr>
            <a:r>
              <a:t>HEIGHT = 160</a:t>
            </a:r>
            <a:endParaRPr>
              <a:latin typeface="Lato"/>
              <a:ea typeface="Lato"/>
              <a:cs typeface="Lato"/>
              <a:sym typeface="Lato"/>
            </a:endParaRPr>
          </a:p>
          <a:p>
            <a:pPr lvl="1" marL="913923" indent="-380524">
              <a:buClr>
                <a:srgbClr val="677480"/>
              </a:buClr>
              <a:buSzPts val="2400"/>
              <a:buFont typeface="Helvetica"/>
              <a:buChar char="○"/>
              <a:defRPr b="1" sz="2400">
                <a:solidFill>
                  <a:srgbClr val="1F2327"/>
                </a:solidFill>
                <a:latin typeface="Consolas"/>
                <a:ea typeface="Consolas"/>
                <a:cs typeface="Consolas"/>
                <a:sym typeface="Consolas"/>
              </a:defRPr>
            </a:pPr>
            <a:r>
              <a:t>WIDTH  = 240</a:t>
            </a:r>
            <a:endParaRPr>
              <a:latin typeface="Lato"/>
              <a:ea typeface="Lato"/>
              <a:cs typeface="Lato"/>
              <a:sym typeface="Lato"/>
            </a:endParaRPr>
          </a:p>
          <a:p>
            <a:pPr marL="456724" indent="-342424">
              <a:spcBef>
                <a:spcPts val="800"/>
              </a:spcBef>
              <a:buClr>
                <a:schemeClr val="accent6"/>
              </a:buClr>
              <a:buSzPts val="2400"/>
              <a:buFont typeface="Helvetica"/>
              <a:buChar char="▷"/>
              <a:defRPr sz="2400">
                <a:solidFill>
                  <a:srgbClr val="1F2327"/>
                </a:solidFill>
                <a:latin typeface="Lato"/>
                <a:ea typeface="Lato"/>
                <a:cs typeface="Lato"/>
                <a:sym typeface="Lato"/>
              </a:defRPr>
            </a:pPr>
            <a:r>
              <a:t>How do we simulate movement? </a:t>
            </a:r>
          </a:p>
          <a:p>
            <a:pPr lvl="1" marL="1066309" indent="-342424">
              <a:buClr>
                <a:srgbClr val="677480"/>
              </a:buClr>
              <a:buSzPts val="2400"/>
              <a:buFont typeface="Helvetica"/>
              <a:buChar char="○"/>
              <a:defRPr sz="2400">
                <a:solidFill>
                  <a:srgbClr val="1F2327"/>
                </a:solidFill>
                <a:latin typeface="Lato"/>
                <a:ea typeface="Lato"/>
                <a:cs typeface="Lato"/>
                <a:sym typeface="Lato"/>
              </a:defRPr>
            </a:pPr>
            <a:r>
              <a:t>We need to update the </a:t>
            </a:r>
            <a:r>
              <a:rPr>
                <a:latin typeface="Consolas"/>
                <a:ea typeface="Consolas"/>
                <a:cs typeface="Consolas"/>
                <a:sym typeface="Consolas"/>
              </a:rPr>
              <a:t>videoBuffer</a:t>
            </a:r>
            <a:r>
              <a:t> with the next position of our on-screen </a:t>
            </a:r>
            <a:r>
              <a:rPr b="1"/>
              <a:t>moving </a:t>
            </a:r>
            <a:r>
              <a:t>elements</a:t>
            </a:r>
          </a:p>
          <a:p>
            <a:pPr lvl="1" marL="913923" indent="-380524">
              <a:buClr>
                <a:srgbClr val="677480"/>
              </a:buClr>
              <a:buSzPts val="2400"/>
              <a:buFont typeface="Helvetica"/>
              <a:buChar char="○"/>
              <a:defRPr sz="2400">
                <a:solidFill>
                  <a:srgbClr val="1F2327"/>
                </a:solidFill>
                <a:latin typeface="Lato"/>
                <a:ea typeface="Lato"/>
                <a:cs typeface="Lato"/>
                <a:sym typeface="Lato"/>
              </a:defRPr>
            </a:pPr>
            <a:r>
              <a:t>We’ll touch on this more in the future!</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Draw Cycle</a:t>
            </a:r>
          </a:p>
        </p:txBody>
      </p:sp>
      <p:sp>
        <p:nvSpPr>
          <p:cNvPr id="257" name="Text Placeholder 2"/>
          <p:cNvSpPr txBox="1"/>
          <p:nvPr/>
        </p:nvSpPr>
        <p:spPr>
          <a:xfrm>
            <a:off x="339518" y="1217724"/>
            <a:ext cx="4091289" cy="3718539"/>
          </a:xfrm>
          <a:prstGeom prst="rect">
            <a:avLst/>
          </a:prstGeom>
          <a:ln w="12700">
            <a:miter lim="400000"/>
          </a:ln>
          <a:extLst>
            <a:ext uri="{C572A759-6A51-4108-AA02-DFA0A04FC94B}">
              <ma14:wrappingTextBoxFlag xmlns:ma14="http://schemas.microsoft.com/office/mac/drawingml/2011/main" val="1"/>
            </a:ext>
          </a:extLst>
        </p:spPr>
        <p:txBody>
          <a:bodyPr lIns="68568" tIns="68568" rIns="68568" bIns="68568">
            <a:spAutoFit/>
          </a:bodyPr>
          <a:lstStyle/>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r>
              <a:t>The GBA alternates between two phases: </a:t>
            </a:r>
            <a:r>
              <a:rPr b="1"/>
              <a:t>VDraw</a:t>
            </a:r>
            <a:r>
              <a:t> and </a:t>
            </a:r>
            <a:r>
              <a:rPr b="1"/>
              <a:t>VBlank</a:t>
            </a:r>
            <a:r>
              <a:t>.</a:t>
            </a:r>
            <a:endParaRPr sz="2400"/>
          </a:p>
          <a:p>
            <a:pPr marL="456724" indent="-342424">
              <a:spcBef>
                <a:spcPts val="800"/>
              </a:spcBef>
              <a:buClr>
                <a:schemeClr val="accent6"/>
              </a:buClr>
              <a:buSzPts val="1800"/>
              <a:buFont typeface="Helvetica"/>
              <a:buChar char="▷"/>
              <a:defRPr b="1" sz="1800">
                <a:solidFill>
                  <a:srgbClr val="1F2327"/>
                </a:solidFill>
                <a:latin typeface="Lato"/>
                <a:ea typeface="Lato"/>
                <a:cs typeface="Lato"/>
                <a:sym typeface="Lato"/>
              </a:defRPr>
            </a:pPr>
            <a:r>
              <a:t>VDraw</a:t>
            </a:r>
            <a:r>
              <a:rPr b="0"/>
              <a:t>: GBA copies one row of pixels at a time from the video buffer to the screen. </a:t>
            </a:r>
            <a:endParaRPr sz="2400"/>
          </a:p>
          <a:p>
            <a:pPr marL="456724" indent="-342424">
              <a:spcBef>
                <a:spcPts val="800"/>
              </a:spcBef>
              <a:buClr>
                <a:schemeClr val="accent6"/>
              </a:buClr>
              <a:buSzPts val="1800"/>
              <a:buFont typeface="Helvetica"/>
              <a:buChar char="▷"/>
              <a:defRPr b="1" sz="1800">
                <a:solidFill>
                  <a:srgbClr val="1F2327"/>
                </a:solidFill>
                <a:latin typeface="Lato"/>
                <a:ea typeface="Lato"/>
                <a:cs typeface="Lato"/>
                <a:sym typeface="Lato"/>
              </a:defRPr>
            </a:pPr>
            <a:r>
              <a:t>VDraw</a:t>
            </a:r>
            <a:r>
              <a:rPr b="0"/>
              <a:t> </a:t>
            </a:r>
            <a:r>
              <a:t>is not instantaneous</a:t>
            </a:r>
            <a:r>
              <a:rPr b="0"/>
              <a:t>: halfway through VDraw, only half the scanlines have been drawn.</a:t>
            </a:r>
            <a:endParaRPr sz="2400"/>
          </a:p>
          <a:p>
            <a:pPr marL="456724" indent="-342424">
              <a:spcBef>
                <a:spcPts val="800"/>
              </a:spcBef>
              <a:buClr>
                <a:schemeClr val="accent6"/>
              </a:buClr>
              <a:buSzPts val="1800"/>
              <a:buFont typeface="Helvetica"/>
              <a:buChar char="▷"/>
              <a:defRPr b="1" sz="1800">
                <a:solidFill>
                  <a:srgbClr val="1F2327"/>
                </a:solidFill>
                <a:latin typeface="Lato"/>
                <a:ea typeface="Lato"/>
                <a:cs typeface="Lato"/>
                <a:sym typeface="Lato"/>
              </a:defRPr>
            </a:pPr>
            <a:r>
              <a:t>VBlank</a:t>
            </a:r>
            <a:r>
              <a:rPr b="0"/>
              <a:t>: nothing happens.</a:t>
            </a:r>
            <a:endParaRPr sz="2400"/>
          </a:p>
          <a:p>
            <a:pPr indent="114300">
              <a:spcBef>
                <a:spcPts val="800"/>
              </a:spcBef>
              <a:defRPr sz="1800">
                <a:solidFill>
                  <a:srgbClr val="1F2327"/>
                </a:solidFill>
                <a:latin typeface="Lato"/>
                <a:ea typeface="Lato"/>
                <a:cs typeface="Lato"/>
                <a:sym typeface="Lato"/>
              </a:defRPr>
            </a:pPr>
          </a:p>
        </p:txBody>
      </p:sp>
      <p:pic>
        <p:nvPicPr>
          <p:cNvPr id="258" name="Picture 3" descr="Picture 3"/>
          <p:cNvPicPr>
            <a:picLocks noChangeAspect="1"/>
          </p:cNvPicPr>
          <p:nvPr/>
        </p:nvPicPr>
        <p:blipFill>
          <a:blip r:embed="rId2">
            <a:extLst/>
          </a:blip>
          <a:srcRect l="0" t="0" r="23711" b="0"/>
          <a:stretch>
            <a:fillRect/>
          </a:stretch>
        </p:blipFill>
        <p:spPr>
          <a:xfrm>
            <a:off x="4650630" y="499080"/>
            <a:ext cx="4200057" cy="413711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Title 1"/>
          <p:cNvSpPr txBox="1"/>
          <p:nvPr>
            <p:ph type="title"/>
          </p:nvPr>
        </p:nvSpPr>
        <p:spPr>
          <a:xfrm>
            <a:off x="246847" y="-162811"/>
            <a:ext cx="6462602" cy="857400"/>
          </a:xfrm>
          <a:prstGeom prst="rect">
            <a:avLst/>
          </a:prstGeom>
        </p:spPr>
        <p:txBody>
          <a:bodyPr/>
          <a:lstStyle>
            <a:lvl1pPr>
              <a:defRPr>
                <a:solidFill>
                  <a:schemeClr val="accent5"/>
                </a:solidFill>
              </a:defRPr>
            </a:lvl1pPr>
          </a:lstStyle>
          <a:p>
            <a:pPr/>
            <a:r>
              <a:t>Tearing</a:t>
            </a:r>
          </a:p>
        </p:txBody>
      </p:sp>
      <p:sp>
        <p:nvSpPr>
          <p:cNvPr id="261" name="Text Placeholder 2"/>
          <p:cNvSpPr txBox="1"/>
          <p:nvPr/>
        </p:nvSpPr>
        <p:spPr>
          <a:xfrm>
            <a:off x="353456" y="527742"/>
            <a:ext cx="8440529" cy="4645639"/>
          </a:xfrm>
          <a:prstGeom prst="rect">
            <a:avLst/>
          </a:prstGeom>
          <a:ln w="12700">
            <a:miter lim="400000"/>
          </a:ln>
          <a:extLst>
            <a:ext uri="{C572A759-6A51-4108-AA02-DFA0A04FC94B}">
              <ma14:wrappingTextBoxFlag xmlns:ma14="http://schemas.microsoft.com/office/mac/drawingml/2011/main" val="1"/>
            </a:ext>
          </a:extLst>
        </p:spPr>
        <p:txBody>
          <a:bodyPr lIns="68568" tIns="68568" rIns="68568" bIns="68568">
            <a:spAutoFit/>
          </a:bodyPr>
          <a:lstStyle/>
          <a:p>
            <a:pPr marL="456724" indent="-342424">
              <a:spcBef>
                <a:spcPts val="800"/>
              </a:spcBef>
              <a:buClr>
                <a:schemeClr val="accent6"/>
              </a:buClr>
              <a:buSzPts val="1800"/>
              <a:buFont typeface="Helvetica"/>
              <a:buChar char="▷"/>
              <a:defRPr b="1" sz="1800">
                <a:solidFill>
                  <a:srgbClr val="1F2327"/>
                </a:solidFill>
                <a:latin typeface="Lato"/>
                <a:ea typeface="Lato"/>
                <a:cs typeface="Lato"/>
                <a:sym typeface="Lato"/>
              </a:defRPr>
            </a:pPr>
            <a:r>
              <a:t>Example:</a:t>
            </a:r>
            <a:r>
              <a:rPr b="0"/>
              <a:t> Suppose all the pixels in the video buffer are red. We want to make the GBA screen blue.</a:t>
            </a:r>
            <a:endParaRPr sz="2400"/>
          </a:p>
          <a:p>
            <a:pPr indent="114300">
              <a:spcBef>
                <a:spcPts val="800"/>
              </a:spcBef>
              <a:defRPr sz="1800">
                <a:solidFill>
                  <a:srgbClr val="1F2327"/>
                </a:solidFill>
                <a:latin typeface="Lato"/>
                <a:ea typeface="Lato"/>
                <a:cs typeface="Lato"/>
                <a:sym typeface="Lato"/>
              </a:defRPr>
            </a:pPr>
          </a:p>
          <a:p>
            <a:pPr indent="114300">
              <a:spcBef>
                <a:spcPts val="800"/>
              </a:spcBef>
              <a:defRPr sz="800">
                <a:solidFill>
                  <a:srgbClr val="1F2327"/>
                </a:solidFill>
                <a:latin typeface="Lato"/>
                <a:ea typeface="Lato"/>
                <a:cs typeface="Lato"/>
                <a:sym typeface="Lato"/>
              </a:defRPr>
            </a:pPr>
          </a:p>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r>
              <a:t>Suppose VDraw starts while the video buffer is still all red, and then we update the video buffer to be all blue pixels before VDraw is completed. That would result in tearing (see the two examples below):</a:t>
            </a:r>
            <a:endParaRPr sz="2400"/>
          </a:p>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p>
          <a:p>
            <a:pPr marL="456724" indent="-342424">
              <a:spcBef>
                <a:spcPts val="800"/>
              </a:spcBef>
              <a:buClr>
                <a:schemeClr val="accent6"/>
              </a:buClr>
              <a:buSzPts val="800"/>
              <a:buFont typeface="Helvetica"/>
              <a:buChar char="▷"/>
              <a:defRPr sz="800">
                <a:solidFill>
                  <a:srgbClr val="1F2327"/>
                </a:solidFill>
                <a:latin typeface="Lato"/>
                <a:ea typeface="Lato"/>
                <a:cs typeface="Lato"/>
                <a:sym typeface="Lato"/>
              </a:defRPr>
            </a:pPr>
          </a:p>
          <a:p>
            <a:pPr marL="456724" indent="-342424">
              <a:spcBef>
                <a:spcPts val="800"/>
              </a:spcBef>
              <a:buClr>
                <a:schemeClr val="accent6"/>
              </a:buClr>
              <a:buSzPts val="1800"/>
              <a:buFont typeface="Helvetica"/>
              <a:buChar char="▷"/>
              <a:defRPr b="1" sz="1800">
                <a:solidFill>
                  <a:srgbClr val="1F2327"/>
                </a:solidFill>
                <a:latin typeface="Lato"/>
                <a:ea typeface="Lato"/>
                <a:cs typeface="Lato"/>
                <a:sym typeface="Lato"/>
              </a:defRPr>
            </a:pPr>
            <a:r>
              <a:t>Tearing</a:t>
            </a:r>
            <a:r>
              <a:rPr b="0"/>
              <a:t>: the video buffer is updated during VDraw, causing the top half of the screen to show the old image and the bottom half to show the new image.</a:t>
            </a:r>
            <a:endParaRPr sz="2400"/>
          </a:p>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r>
              <a:t>If we update the video buffer during VBlank, no tearing will happen, because the screen is not updated during VBlank.</a:t>
            </a:r>
            <a:endParaRPr sz="2400"/>
          </a:p>
        </p:txBody>
      </p:sp>
      <p:pic>
        <p:nvPicPr>
          <p:cNvPr id="262" name="Picture 5" descr="Picture 5"/>
          <p:cNvPicPr>
            <a:picLocks noChangeAspect="1"/>
          </p:cNvPicPr>
          <p:nvPr/>
        </p:nvPicPr>
        <p:blipFill>
          <a:blip r:embed="rId2">
            <a:extLst/>
          </a:blip>
          <a:stretch>
            <a:fillRect/>
          </a:stretch>
        </p:blipFill>
        <p:spPr>
          <a:xfrm>
            <a:off x="2487257" y="1181247"/>
            <a:ext cx="1103858" cy="587160"/>
          </a:xfrm>
          <a:prstGeom prst="rect">
            <a:avLst/>
          </a:prstGeom>
          <a:ln w="12700">
            <a:miter lim="400000"/>
          </a:ln>
        </p:spPr>
      </p:pic>
      <p:sp>
        <p:nvSpPr>
          <p:cNvPr id="263" name="TextBox 5"/>
          <p:cNvSpPr txBox="1"/>
          <p:nvPr/>
        </p:nvSpPr>
        <p:spPr>
          <a:xfrm>
            <a:off x="739376" y="1288616"/>
            <a:ext cx="1640345" cy="2209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p>
            <a:pPr algn="ctr">
              <a:defRPr sz="1000">
                <a:solidFill>
                  <a:srgbClr val="000000"/>
                </a:solidFill>
                <a:latin typeface="Lato"/>
                <a:ea typeface="Lato"/>
                <a:cs typeface="Lato"/>
                <a:sym typeface="Lato"/>
              </a:defRPr>
            </a:pPr>
            <a:r>
              <a:t>Current </a:t>
            </a:r>
            <a:r>
              <a:rPr u="sng"/>
              <a:t>video buffer</a:t>
            </a:r>
            <a:r>
              <a:t>:</a:t>
            </a:r>
          </a:p>
        </p:txBody>
      </p:sp>
      <p:pic>
        <p:nvPicPr>
          <p:cNvPr id="264" name="Picture 7" descr="Picture 7"/>
          <p:cNvPicPr>
            <a:picLocks noChangeAspect="1"/>
          </p:cNvPicPr>
          <p:nvPr/>
        </p:nvPicPr>
        <p:blipFill>
          <a:blip r:embed="rId3">
            <a:extLst/>
          </a:blip>
          <a:stretch>
            <a:fillRect/>
          </a:stretch>
        </p:blipFill>
        <p:spPr>
          <a:xfrm>
            <a:off x="2483342" y="2693441"/>
            <a:ext cx="1111685" cy="594988"/>
          </a:xfrm>
          <a:prstGeom prst="rect">
            <a:avLst/>
          </a:prstGeom>
          <a:ln w="12700">
            <a:miter lim="400000"/>
          </a:ln>
        </p:spPr>
      </p:pic>
      <p:sp>
        <p:nvSpPr>
          <p:cNvPr id="265" name="TextBox 7"/>
          <p:cNvSpPr txBox="1"/>
          <p:nvPr/>
        </p:nvSpPr>
        <p:spPr>
          <a:xfrm>
            <a:off x="759156" y="2694832"/>
            <a:ext cx="1695146" cy="5257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lvl1pPr algn="ctr">
              <a:defRPr sz="1000">
                <a:solidFill>
                  <a:srgbClr val="000000"/>
                </a:solidFill>
                <a:latin typeface="Lato"/>
                <a:ea typeface="Lato"/>
                <a:cs typeface="Lato"/>
                <a:sym typeface="Lato"/>
              </a:defRPr>
            </a:lvl1pPr>
          </a:lstStyle>
          <a:p>
            <a:pPr/>
            <a:r>
              <a:t>Resulting GBA Screen if the video buffer is updated early in VDraw: </a:t>
            </a:r>
          </a:p>
        </p:txBody>
      </p:sp>
      <p:pic>
        <p:nvPicPr>
          <p:cNvPr id="266" name="Picture 9" descr="Picture 9"/>
          <p:cNvPicPr>
            <a:picLocks noChangeAspect="1"/>
          </p:cNvPicPr>
          <p:nvPr/>
        </p:nvPicPr>
        <p:blipFill>
          <a:blip r:embed="rId4">
            <a:extLst/>
          </a:blip>
          <a:stretch>
            <a:fillRect/>
          </a:stretch>
        </p:blipFill>
        <p:spPr>
          <a:xfrm>
            <a:off x="6393810" y="2653868"/>
            <a:ext cx="1127343" cy="555844"/>
          </a:xfrm>
          <a:prstGeom prst="rect">
            <a:avLst/>
          </a:prstGeom>
          <a:ln w="12700">
            <a:miter lim="400000"/>
          </a:ln>
        </p:spPr>
      </p:pic>
      <p:sp>
        <p:nvSpPr>
          <p:cNvPr id="267" name="TextBox 9"/>
          <p:cNvSpPr txBox="1"/>
          <p:nvPr/>
        </p:nvSpPr>
        <p:spPr>
          <a:xfrm>
            <a:off x="4720407" y="2668371"/>
            <a:ext cx="1640346" cy="5257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lvl1pPr algn="ctr">
              <a:defRPr sz="1000">
                <a:solidFill>
                  <a:srgbClr val="000000"/>
                </a:solidFill>
                <a:latin typeface="Lato"/>
                <a:ea typeface="Lato"/>
                <a:cs typeface="Lato"/>
                <a:sym typeface="Lato"/>
              </a:defRPr>
            </a:lvl1pPr>
          </a:lstStyle>
          <a:p>
            <a:pPr/>
            <a:r>
              <a:t>Resulting GBA Screen if the video buffer is updated later in VDraw:</a:t>
            </a:r>
          </a:p>
        </p:txBody>
      </p:sp>
      <p:pic>
        <p:nvPicPr>
          <p:cNvPr id="268" name="Picture 11" descr="Picture 11"/>
          <p:cNvPicPr>
            <a:picLocks noChangeAspect="1"/>
          </p:cNvPicPr>
          <p:nvPr/>
        </p:nvPicPr>
        <p:blipFill>
          <a:blip r:embed="rId5">
            <a:extLst/>
          </a:blip>
          <a:stretch>
            <a:fillRect/>
          </a:stretch>
        </p:blipFill>
        <p:spPr>
          <a:xfrm>
            <a:off x="6408715" y="1112020"/>
            <a:ext cx="1111685" cy="657617"/>
          </a:xfrm>
          <a:prstGeom prst="rect">
            <a:avLst/>
          </a:prstGeom>
          <a:ln w="12700">
            <a:miter lim="400000"/>
          </a:ln>
        </p:spPr>
      </p:pic>
      <p:sp>
        <p:nvSpPr>
          <p:cNvPr id="269" name="TextBox 11"/>
          <p:cNvSpPr txBox="1"/>
          <p:nvPr/>
        </p:nvSpPr>
        <p:spPr>
          <a:xfrm>
            <a:off x="4053998" y="1243169"/>
            <a:ext cx="2290134" cy="2209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p>
            <a:pPr algn="ctr">
              <a:defRPr sz="1000">
                <a:solidFill>
                  <a:srgbClr val="000000"/>
                </a:solidFill>
                <a:latin typeface="Lato"/>
                <a:ea typeface="Lato"/>
                <a:cs typeface="Lato"/>
                <a:sym typeface="Lato"/>
              </a:defRPr>
            </a:pPr>
            <a:r>
              <a:t>What we want the </a:t>
            </a:r>
            <a:r>
              <a:rPr u="sng"/>
              <a:t>screen</a:t>
            </a:r>
            <a:r>
              <a:t> to look like:</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Title 1"/>
          <p:cNvSpPr txBox="1"/>
          <p:nvPr>
            <p:ph type="title"/>
          </p:nvPr>
        </p:nvSpPr>
        <p:spPr>
          <a:xfrm>
            <a:off x="340834" y="16731"/>
            <a:ext cx="7445014" cy="857400"/>
          </a:xfrm>
          <a:prstGeom prst="rect">
            <a:avLst/>
          </a:prstGeom>
        </p:spPr>
        <p:txBody>
          <a:bodyPr/>
          <a:lstStyle>
            <a:lvl1pPr>
              <a:defRPr>
                <a:solidFill>
                  <a:schemeClr val="accent5"/>
                </a:solidFill>
              </a:defRPr>
            </a:lvl1pPr>
          </a:lstStyle>
          <a:p>
            <a:pPr/>
            <a:r>
              <a:t>Synchronizing Drawing and Logic</a:t>
            </a:r>
          </a:p>
        </p:txBody>
      </p:sp>
      <p:sp>
        <p:nvSpPr>
          <p:cNvPr id="272" name="Text Placeholder 2"/>
          <p:cNvSpPr txBox="1"/>
          <p:nvPr/>
        </p:nvSpPr>
        <p:spPr>
          <a:xfrm>
            <a:off x="240125" y="876068"/>
            <a:ext cx="5999310" cy="4183106"/>
          </a:xfrm>
          <a:prstGeom prst="rect">
            <a:avLst/>
          </a:prstGeom>
          <a:ln w="12700">
            <a:miter lim="400000"/>
          </a:ln>
          <a:extLst>
            <a:ext uri="{C572A759-6A51-4108-AA02-DFA0A04FC94B}">
              <ma14:wrappingTextBoxFlag xmlns:ma14="http://schemas.microsoft.com/office/mac/drawingml/2011/main" val="1"/>
            </a:ext>
          </a:extLst>
        </p:spPr>
        <p:txBody>
          <a:bodyPr lIns="68568" tIns="68568" rIns="68568" bIns="68568">
            <a:spAutoFit/>
          </a:bodyPr>
          <a:lstStyle/>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r>
              <a:t>Tearing looks bad, and we also need some way of synchronizing application logic.</a:t>
            </a:r>
            <a:endParaRPr sz="2400"/>
          </a:p>
          <a:p>
            <a:pPr lvl="1" marL="1066309" indent="-342424">
              <a:buClr>
                <a:srgbClr val="677480"/>
              </a:buClr>
              <a:buSzPts val="1800"/>
              <a:buFont typeface="Helvetica"/>
              <a:buChar char="○"/>
              <a:defRPr sz="1800">
                <a:solidFill>
                  <a:srgbClr val="1F2327"/>
                </a:solidFill>
                <a:latin typeface="Lato"/>
                <a:ea typeface="Lato"/>
                <a:cs typeface="Lato"/>
                <a:sym typeface="Lato"/>
              </a:defRPr>
            </a:pPr>
            <a:r>
              <a:t>Your HW8 applications are expected to have </a:t>
            </a:r>
            <a:r>
              <a:rPr b="1"/>
              <a:t>no tearing!</a:t>
            </a:r>
          </a:p>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r>
              <a:t>The GBA exposes the </a:t>
            </a:r>
            <a:r>
              <a:rPr i="1"/>
              <a:t>scanline counter</a:t>
            </a:r>
            <a:r>
              <a:t> as a memory-mapped device register; it can be read using the macro defined below.</a:t>
            </a:r>
            <a:endParaRPr sz="2400"/>
          </a:p>
          <a:p>
            <a:pPr marL="456724" indent="-342424">
              <a:spcBef>
                <a:spcPts val="800"/>
              </a:spcBef>
              <a:buClr>
                <a:schemeClr val="accent6"/>
              </a:buClr>
              <a:buSzPts val="1800"/>
              <a:buFont typeface="Helvetica"/>
              <a:buChar char="▷"/>
              <a:defRPr sz="1800">
                <a:solidFill>
                  <a:srgbClr val="000000"/>
                </a:solidFill>
                <a:latin typeface="Lato"/>
                <a:ea typeface="Lato"/>
                <a:cs typeface="Lato"/>
                <a:sym typeface="Lato"/>
              </a:defRPr>
            </a:pPr>
            <a:r>
              <a:t>The scanline counter indicates the current row of pixels being drawn at the screen (screen height: 160)</a:t>
            </a:r>
            <a:endParaRPr sz="2400"/>
          </a:p>
          <a:p>
            <a:pPr lvl="1" marL="913923" indent="-380524">
              <a:buClr>
                <a:srgbClr val="677480"/>
              </a:buClr>
              <a:buSzPts val="1800"/>
              <a:buFont typeface="Helvetica"/>
              <a:buChar char="○"/>
              <a:defRPr sz="1800">
                <a:solidFill>
                  <a:srgbClr val="1F2327"/>
                </a:solidFill>
                <a:latin typeface="Consolas"/>
                <a:ea typeface="Consolas"/>
                <a:cs typeface="Consolas"/>
                <a:sym typeface="Consolas"/>
              </a:defRPr>
            </a:pPr>
            <a:r>
              <a:t>  0 ≤ SCANLINECOUNTER ≤ 159</a:t>
            </a:r>
            <a:r>
              <a:rPr>
                <a:latin typeface="Lato"/>
                <a:ea typeface="Lato"/>
                <a:cs typeface="Lato"/>
                <a:sym typeface="Lato"/>
              </a:rPr>
              <a:t>: </a:t>
            </a:r>
            <a:r>
              <a:rPr b="1">
                <a:latin typeface="Lato"/>
                <a:ea typeface="Lato"/>
                <a:cs typeface="Lato"/>
                <a:sym typeface="Lato"/>
              </a:rPr>
              <a:t>VDraw</a:t>
            </a:r>
            <a:endParaRPr>
              <a:latin typeface="Lato"/>
              <a:ea typeface="Lato"/>
              <a:cs typeface="Lato"/>
              <a:sym typeface="Lato"/>
            </a:endParaRPr>
          </a:p>
          <a:p>
            <a:pPr lvl="1" marL="913923" indent="-380524">
              <a:buClr>
                <a:srgbClr val="677480"/>
              </a:buClr>
              <a:buSzPts val="1800"/>
              <a:buFont typeface="Helvetica"/>
              <a:buChar char="○"/>
              <a:defRPr sz="1800">
                <a:solidFill>
                  <a:srgbClr val="1F2327"/>
                </a:solidFill>
                <a:latin typeface="Consolas"/>
                <a:ea typeface="Consolas"/>
                <a:cs typeface="Consolas"/>
                <a:sym typeface="Consolas"/>
              </a:defRPr>
            </a:pPr>
            <a:r>
              <a:t>160 ≤ SCANLINECOUNTER ≤ 227</a:t>
            </a:r>
            <a:r>
              <a:rPr>
                <a:latin typeface="Lato"/>
                <a:ea typeface="Lato"/>
                <a:cs typeface="Lato"/>
                <a:sym typeface="Lato"/>
              </a:rPr>
              <a:t>: </a:t>
            </a:r>
            <a:r>
              <a:rPr b="1">
                <a:latin typeface="Lato"/>
                <a:ea typeface="Lato"/>
                <a:cs typeface="Lato"/>
                <a:sym typeface="Lato"/>
              </a:rPr>
              <a:t>VBlank</a:t>
            </a:r>
            <a:endParaRPr>
              <a:latin typeface="Lato"/>
              <a:ea typeface="Lato"/>
              <a:cs typeface="Lato"/>
              <a:sym typeface="Lato"/>
            </a:endParaRPr>
          </a:p>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p>
        </p:txBody>
      </p:sp>
      <p:pic>
        <p:nvPicPr>
          <p:cNvPr id="273" name="Picture 3" descr="Picture 3"/>
          <p:cNvPicPr>
            <a:picLocks noChangeAspect="1"/>
          </p:cNvPicPr>
          <p:nvPr/>
        </p:nvPicPr>
        <p:blipFill>
          <a:blip r:embed="rId2">
            <a:extLst/>
          </a:blip>
          <a:srcRect l="0" t="0" r="23711" b="0"/>
          <a:stretch>
            <a:fillRect/>
          </a:stretch>
        </p:blipFill>
        <p:spPr>
          <a:xfrm>
            <a:off x="6288406" y="1246957"/>
            <a:ext cx="2566692" cy="2525506"/>
          </a:xfrm>
          <a:prstGeom prst="rect">
            <a:avLst/>
          </a:prstGeom>
          <a:ln w="12700">
            <a:miter lim="400000"/>
          </a:ln>
        </p:spPr>
      </p:pic>
      <p:sp>
        <p:nvSpPr>
          <p:cNvPr id="274" name="TextBox 3"/>
          <p:cNvSpPr txBox="1"/>
          <p:nvPr/>
        </p:nvSpPr>
        <p:spPr>
          <a:xfrm>
            <a:off x="577213" y="4605544"/>
            <a:ext cx="8126234" cy="886603"/>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lvl1pPr>
              <a:defRPr b="1" sz="1800">
                <a:solidFill>
                  <a:srgbClr val="1F2327"/>
                </a:solidFill>
                <a:latin typeface="Consolas"/>
                <a:ea typeface="Consolas"/>
                <a:cs typeface="Consolas"/>
                <a:sym typeface="Consolas"/>
              </a:defRPr>
            </a:lvl1pPr>
          </a:lstStyle>
          <a:p>
            <a:pPr/>
            <a:r>
              <a:t>#define SCANLINECOUNTER *(volatile unsigned short *)0x4000006</a:t>
            </a:r>
            <a:endParaRPr>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Title 1"/>
          <p:cNvSpPr txBox="1"/>
          <p:nvPr>
            <p:ph type="title"/>
          </p:nvPr>
        </p:nvSpPr>
        <p:spPr>
          <a:xfrm>
            <a:off x="893699" y="358388"/>
            <a:ext cx="6462602" cy="857401"/>
          </a:xfrm>
          <a:prstGeom prst="rect">
            <a:avLst/>
          </a:prstGeom>
        </p:spPr>
        <p:txBody>
          <a:bodyPr/>
          <a:lstStyle/>
          <a:p>
            <a:pPr>
              <a:defRPr>
                <a:solidFill>
                  <a:schemeClr val="accent5"/>
                </a:solidFill>
              </a:defRPr>
            </a:pPr>
            <a:r>
              <a:t>Implementing </a:t>
            </a:r>
            <a:r>
              <a:rPr>
                <a:latin typeface="Consolas"/>
                <a:ea typeface="Consolas"/>
                <a:cs typeface="Consolas"/>
                <a:sym typeface="Consolas"/>
              </a:rPr>
              <a:t>waitForVBlank</a:t>
            </a:r>
          </a:p>
        </p:txBody>
      </p:sp>
      <p:sp>
        <p:nvSpPr>
          <p:cNvPr id="277" name="Text Placeholder 2"/>
          <p:cNvSpPr txBox="1"/>
          <p:nvPr/>
        </p:nvSpPr>
        <p:spPr>
          <a:xfrm>
            <a:off x="293211" y="1102320"/>
            <a:ext cx="5873744" cy="4564106"/>
          </a:xfrm>
          <a:prstGeom prst="rect">
            <a:avLst/>
          </a:prstGeom>
          <a:ln w="12700">
            <a:miter lim="400000"/>
          </a:ln>
          <a:extLst>
            <a:ext uri="{C572A759-6A51-4108-AA02-DFA0A04FC94B}">
              <ma14:wrappingTextBoxFlag xmlns:ma14="http://schemas.microsoft.com/office/mac/drawingml/2011/main" val="1"/>
            </a:ext>
          </a:extLst>
        </p:spPr>
        <p:txBody>
          <a:bodyPr lIns="68568" tIns="68568" rIns="68568" bIns="68568">
            <a:spAutoFit/>
          </a:bodyPr>
          <a:lstStyle/>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r>
              <a:t>How do we wait for VBlank?</a:t>
            </a:r>
          </a:p>
          <a:p>
            <a:pPr marL="456724" indent="-342424">
              <a:spcBef>
                <a:spcPts val="800"/>
              </a:spcBef>
              <a:buClr>
                <a:schemeClr val="accent6"/>
              </a:buClr>
              <a:buSzPts val="1800"/>
              <a:buFont typeface="Helvetica"/>
              <a:buChar char="▷"/>
              <a:defRPr sz="1800">
                <a:solidFill>
                  <a:srgbClr val="1F2327"/>
                </a:solidFill>
                <a:latin typeface="Consolas"/>
                <a:ea typeface="Consolas"/>
                <a:cs typeface="Consolas"/>
                <a:sym typeface="Consolas"/>
              </a:defRPr>
            </a:pPr>
            <a:r>
              <a:t>SCANLINECOUNTER &gt; 160</a:t>
            </a:r>
            <a:r>
              <a:rPr>
                <a:latin typeface="Lato"/>
                <a:ea typeface="Lato"/>
                <a:cs typeface="Lato"/>
                <a:sym typeface="Lato"/>
              </a:rPr>
              <a:t> </a:t>
            </a:r>
            <a:r>
              <a:rPr>
                <a:solidFill>
                  <a:srgbClr val="000000"/>
                </a:solidFill>
                <a:latin typeface="Lato"/>
                <a:ea typeface="Lato"/>
                <a:cs typeface="Lato"/>
                <a:sym typeface="Lato"/>
              </a:rPr>
              <a:t>→</a:t>
            </a:r>
            <a:r>
              <a:rPr>
                <a:solidFill>
                  <a:srgbClr val="677480"/>
                </a:solidFill>
                <a:latin typeface="Lato"/>
                <a:ea typeface="Lato"/>
                <a:cs typeface="Lato"/>
                <a:sym typeface="Lato"/>
              </a:rPr>
              <a:t> </a:t>
            </a:r>
            <a:r>
              <a:rPr>
                <a:latin typeface="Lato"/>
                <a:ea typeface="Lato"/>
                <a:cs typeface="Lato"/>
                <a:sym typeface="Lato"/>
              </a:rPr>
              <a:t>the GBA is in VBlank</a:t>
            </a:r>
            <a:endParaRPr>
              <a:latin typeface="Lato"/>
              <a:ea typeface="Lato"/>
              <a:cs typeface="Lato"/>
              <a:sym typeface="Lato"/>
            </a:endParaRPr>
          </a:p>
          <a:p>
            <a:pPr marL="456724" indent="-342424">
              <a:spcBef>
                <a:spcPts val="800"/>
              </a:spcBef>
              <a:buClr>
                <a:schemeClr val="accent6"/>
              </a:buClr>
              <a:buSzPts val="1800"/>
              <a:buFont typeface="Helvetica"/>
              <a:buChar char="▷"/>
              <a:defRPr b="1" sz="1800" u="sng">
                <a:solidFill>
                  <a:srgbClr val="1F2327"/>
                </a:solidFill>
                <a:latin typeface="Lato"/>
                <a:ea typeface="Lato"/>
                <a:cs typeface="Lato"/>
                <a:sym typeface="Lato"/>
              </a:defRPr>
            </a:pPr>
            <a:r>
              <a:t>Issue #1</a:t>
            </a:r>
            <a:r>
              <a:rPr b="0" u="none"/>
              <a:t>: What if scanline is past 160, but almost at the </a:t>
            </a:r>
            <a:r>
              <a:rPr u="none"/>
              <a:t>end of VBlank</a:t>
            </a:r>
            <a:r>
              <a:rPr b="0" u="none"/>
              <a:t>? There’s not enough time to change the video buffer before VDraw.</a:t>
            </a:r>
            <a:endParaRPr sz="2400"/>
          </a:p>
          <a:p>
            <a:pPr marL="456724" indent="-342424">
              <a:spcBef>
                <a:spcPts val="800"/>
              </a:spcBef>
              <a:buClr>
                <a:schemeClr val="accent6"/>
              </a:buClr>
              <a:buSzPts val="1800"/>
              <a:buFont typeface="Helvetica"/>
              <a:buChar char="▷"/>
              <a:defRPr b="1" sz="1800" u="sng">
                <a:solidFill>
                  <a:srgbClr val="1F2327"/>
                </a:solidFill>
                <a:latin typeface="Lato"/>
                <a:ea typeface="Lato"/>
                <a:cs typeface="Lato"/>
                <a:sym typeface="Lato"/>
              </a:defRPr>
            </a:pPr>
            <a:r>
              <a:t>Issue #2</a:t>
            </a:r>
            <a:r>
              <a:rPr b="0" u="none"/>
              <a:t>: What if app logic runs too quickly and we draw </a:t>
            </a:r>
            <a:r>
              <a:rPr u="none"/>
              <a:t>two frames during the same VBlank</a:t>
            </a:r>
            <a:r>
              <a:rPr b="0" u="none"/>
              <a:t>?</a:t>
            </a:r>
            <a:endParaRPr sz="2400"/>
          </a:p>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r>
              <a:t>To avoid these issues, we always wait for the </a:t>
            </a:r>
            <a:r>
              <a:rPr b="1"/>
              <a:t>next full</a:t>
            </a:r>
            <a:r>
              <a:rPr b="1" i="1"/>
              <a:t> VBlank period</a:t>
            </a:r>
            <a:r>
              <a:rPr i="1"/>
              <a:t> </a:t>
            </a:r>
            <a:endParaRPr sz="2400"/>
          </a:p>
          <a:p>
            <a:pPr lvl="1" marL="1066309" indent="-342424">
              <a:buClr>
                <a:srgbClr val="677480"/>
              </a:buClr>
              <a:buSzPts val="1800"/>
              <a:buFont typeface="Helvetica"/>
              <a:buChar char="○"/>
              <a:defRPr sz="1800">
                <a:solidFill>
                  <a:srgbClr val="1F2327"/>
                </a:solidFill>
                <a:latin typeface="Consolas"/>
                <a:ea typeface="Consolas"/>
                <a:cs typeface="Consolas"/>
                <a:sym typeface="Consolas"/>
              </a:defRPr>
            </a:pPr>
            <a:r>
              <a:t>SCANLINECOUNTER == 160</a:t>
            </a:r>
            <a:r>
              <a:rPr i="1">
                <a:latin typeface="Lato"/>
                <a:ea typeface="Lato"/>
                <a:cs typeface="Lato"/>
                <a:sym typeface="Lato"/>
              </a:rPr>
              <a:t> </a:t>
            </a:r>
            <a:r>
              <a:rPr>
                <a:latin typeface="Lato"/>
                <a:ea typeface="Lato"/>
                <a:cs typeface="Lato"/>
                <a:sym typeface="Lato"/>
              </a:rPr>
              <a:t>exactly</a:t>
            </a:r>
            <a:endParaRPr i="1">
              <a:latin typeface="Lato"/>
              <a:ea typeface="Lato"/>
              <a:cs typeface="Lato"/>
              <a:sym typeface="Lato"/>
            </a:endParaRPr>
          </a:p>
          <a:p>
            <a:pPr lvl="1" marL="1066309" indent="-342424">
              <a:buClr>
                <a:srgbClr val="677480"/>
              </a:buClr>
              <a:buSzPts val="1800"/>
              <a:buFont typeface="Helvetica"/>
              <a:buChar char="○"/>
              <a:defRPr sz="1800">
                <a:solidFill>
                  <a:srgbClr val="1F2327"/>
                </a:solidFill>
                <a:latin typeface="Lato"/>
                <a:ea typeface="Lato"/>
                <a:cs typeface="Lato"/>
                <a:sym typeface="Lato"/>
              </a:defRPr>
            </a:pPr>
            <a:r>
              <a:t>Wait until scanline is past VBlank and then comes back to VBlank</a:t>
            </a:r>
          </a:p>
        </p:txBody>
      </p:sp>
      <p:pic>
        <p:nvPicPr>
          <p:cNvPr id="278" name="Picture 3" descr="Picture 3"/>
          <p:cNvPicPr>
            <a:picLocks noChangeAspect="1"/>
          </p:cNvPicPr>
          <p:nvPr/>
        </p:nvPicPr>
        <p:blipFill>
          <a:blip r:embed="rId2">
            <a:extLst/>
          </a:blip>
          <a:srcRect l="0" t="0" r="23711" b="0"/>
          <a:stretch>
            <a:fillRect/>
          </a:stretch>
        </p:blipFill>
        <p:spPr>
          <a:xfrm>
            <a:off x="6166953" y="1725959"/>
            <a:ext cx="2734074" cy="269424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Rectangle 3"/>
          <p:cNvSpPr/>
          <p:nvPr/>
        </p:nvSpPr>
        <p:spPr>
          <a:xfrm>
            <a:off x="2843141" y="2382982"/>
            <a:ext cx="3454869" cy="2299856"/>
          </a:xfrm>
          <a:prstGeom prst="rect">
            <a:avLst/>
          </a:prstGeom>
          <a:solidFill>
            <a:srgbClr val="FFFFFF"/>
          </a:solidFill>
          <a:ln w="25400">
            <a:solidFill>
              <a:srgbClr val="000000"/>
            </a:solidFill>
          </a:ln>
        </p:spPr>
        <p:txBody>
          <a:bodyPr lIns="45719" rIns="45719" anchor="ctr"/>
          <a:lstStyle/>
          <a:p>
            <a:pPr algn="ctr">
              <a:defRPr>
                <a:solidFill>
                  <a:srgbClr val="FFFFFF"/>
                </a:solidFill>
              </a:defRPr>
            </a:pPr>
          </a:p>
        </p:txBody>
      </p:sp>
      <p:sp>
        <p:nvSpPr>
          <p:cNvPr id="281" name="Title 1"/>
          <p:cNvSpPr txBox="1"/>
          <p:nvPr>
            <p:ph type="title"/>
          </p:nvPr>
        </p:nvSpPr>
        <p:spPr>
          <a:xfrm>
            <a:off x="685800" y="821341"/>
            <a:ext cx="7772400" cy="1159802"/>
          </a:xfrm>
          <a:prstGeom prst="rect">
            <a:avLst/>
          </a:prstGeom>
        </p:spPr>
        <p:txBody>
          <a:bodyPr/>
          <a:lstStyle/>
          <a:p>
            <a:pPr/>
            <a:r>
              <a:t>DMA</a:t>
            </a:r>
          </a:p>
        </p:txBody>
      </p:sp>
      <p:pic>
        <p:nvPicPr>
          <p:cNvPr id="282" name="Picture 2" descr="Picture 2"/>
          <p:cNvPicPr>
            <a:picLocks noChangeAspect="1"/>
          </p:cNvPicPr>
          <p:nvPr/>
        </p:nvPicPr>
        <p:blipFill>
          <a:blip r:embed="rId2">
            <a:extLst/>
          </a:blip>
          <a:stretch>
            <a:fillRect/>
          </a:stretch>
        </p:blipFill>
        <p:spPr>
          <a:xfrm>
            <a:off x="3127718" y="2831889"/>
            <a:ext cx="2885714" cy="140203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Title 1"/>
          <p:cNvSpPr txBox="1"/>
          <p:nvPr>
            <p:ph type="title"/>
          </p:nvPr>
        </p:nvSpPr>
        <p:spPr>
          <a:xfrm>
            <a:off x="340833" y="16731"/>
            <a:ext cx="6066690" cy="857400"/>
          </a:xfrm>
          <a:prstGeom prst="rect">
            <a:avLst/>
          </a:prstGeom>
        </p:spPr>
        <p:txBody>
          <a:bodyPr/>
          <a:lstStyle>
            <a:lvl1pPr>
              <a:defRPr>
                <a:solidFill>
                  <a:schemeClr val="accent5"/>
                </a:solidFill>
              </a:defRPr>
            </a:lvl1pPr>
          </a:lstStyle>
          <a:p>
            <a:pPr/>
            <a:r>
              <a:t>Direct Memory Access (DMA)</a:t>
            </a:r>
          </a:p>
        </p:txBody>
      </p:sp>
      <p:sp>
        <p:nvSpPr>
          <p:cNvPr id="285" name="Text Placeholder 2"/>
          <p:cNvSpPr txBox="1"/>
          <p:nvPr/>
        </p:nvSpPr>
        <p:spPr>
          <a:xfrm>
            <a:off x="240126" y="876068"/>
            <a:ext cx="8708098" cy="3616939"/>
          </a:xfrm>
          <a:prstGeom prst="rect">
            <a:avLst/>
          </a:prstGeom>
          <a:ln w="12700">
            <a:miter lim="400000"/>
          </a:ln>
          <a:extLst>
            <a:ext uri="{C572A759-6A51-4108-AA02-DFA0A04FC94B}">
              <ma14:wrappingTextBoxFlag xmlns:ma14="http://schemas.microsoft.com/office/mac/drawingml/2011/main" val="1"/>
            </a:ext>
          </a:extLst>
        </p:spPr>
        <p:txBody>
          <a:bodyPr lIns="68568" tIns="68568" rIns="68568" bIns="68568">
            <a:spAutoFit/>
          </a:bodyPr>
          <a:lstStyle/>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r>
              <a:t>Drawing during VBlank helps prevent some tears, but unfortunately the GBA is not very powerful, and it's easy to draw too much and run out of VBlank time.</a:t>
            </a:r>
            <a:endParaRPr sz="2400"/>
          </a:p>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r>
              <a:t>Only about 1600 pixels updates can be drawn during a single VBlank phase. Filling the entire screen (38400 pixels) takes several cycles, guaranteeing tearing.</a:t>
            </a:r>
            <a:endParaRPr sz="2400"/>
          </a:p>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r>
              <a:t>Luckily, the GBA has a feature called Direct Memory Access, or DMA, which optimizes large array copies. Since filling the video buffer is basically an array copy, DMA is perfect for drawing!</a:t>
            </a:r>
            <a:endParaRPr sz="2400"/>
          </a:p>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r>
              <a:t>DMA is fast, but it isn't instant. It can't draw a full-screen image in a single VBlank cycle, but it can draw without tearing (before VDraw catches up).</a:t>
            </a:r>
            <a:endParaRPr sz="2400"/>
          </a:p>
          <a:p>
            <a:pPr marL="456724" indent="-342424">
              <a:spcBef>
                <a:spcPts val="800"/>
              </a:spcBef>
              <a:buClr>
                <a:schemeClr val="accent6"/>
              </a:buClr>
              <a:buSzPts val="1800"/>
              <a:buFont typeface="Helvetica"/>
              <a:buChar char="▷"/>
              <a:defRPr sz="1800">
                <a:solidFill>
                  <a:srgbClr val="1F2327"/>
                </a:solidFill>
                <a:latin typeface="Lato"/>
                <a:ea typeface="Lato"/>
                <a:cs typeface="Lato"/>
                <a:sym typeface="Lato"/>
              </a:defRPr>
            </a:pPr>
            <a:r>
              <a:t>Like the scanline counter, DMA is manipulated using memory-mapped I/O.</a:t>
            </a:r>
          </a:p>
        </p:txBody>
      </p:sp>
      <p:pic>
        <p:nvPicPr>
          <p:cNvPr id="286" name="Picture 4" descr="Picture 4"/>
          <p:cNvPicPr>
            <a:picLocks noChangeAspect="1"/>
          </p:cNvPicPr>
          <p:nvPr/>
        </p:nvPicPr>
        <p:blipFill>
          <a:blip r:embed="rId2">
            <a:extLst/>
          </a:blip>
          <a:stretch>
            <a:fillRect/>
          </a:stretch>
        </p:blipFill>
        <p:spPr>
          <a:xfrm>
            <a:off x="1061213" y="4349650"/>
            <a:ext cx="6629401" cy="6929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Title 3"/>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Homework 7 — Intro to C</a:t>
            </a:r>
          </a:p>
        </p:txBody>
      </p:sp>
      <p:sp>
        <p:nvSpPr>
          <p:cNvPr id="144" name="Text Placeholder 4"/>
          <p:cNvSpPr txBox="1"/>
          <p:nvPr>
            <p:ph type="body" idx="1"/>
          </p:nvPr>
        </p:nvSpPr>
        <p:spPr>
          <a:xfrm>
            <a:off x="893700" y="1373588"/>
            <a:ext cx="7250577" cy="2781643"/>
          </a:xfrm>
          <a:prstGeom prst="rect">
            <a:avLst/>
          </a:prstGeom>
        </p:spPr>
        <p:txBody>
          <a:bodyPr/>
          <a:lstStyle/>
          <a:p>
            <a:pPr marL="456565" indent="-342265">
              <a:buSzPts val="2100"/>
              <a:defRPr sz="2100">
                <a:solidFill>
                  <a:srgbClr val="1F2327"/>
                </a:solidFill>
              </a:defRPr>
            </a:pPr>
            <a:r>
              <a:t>Covers introductory C concepts</a:t>
            </a:r>
          </a:p>
          <a:p>
            <a:pPr marL="456565" indent="-342265">
              <a:buSzPts val="2100"/>
              <a:defRPr b="1" sz="2100">
                <a:solidFill>
                  <a:schemeClr val="accent1"/>
                </a:solidFill>
              </a:defRPr>
            </a:pPr>
            <a:r>
              <a:t>Due Today at 11:59 PM</a:t>
            </a:r>
          </a:p>
          <a:p>
            <a:pPr marL="456565" indent="-342265">
              <a:buSzPts val="2100"/>
              <a:defRPr sz="2100">
                <a:solidFill>
                  <a:srgbClr val="1F2327"/>
                </a:solidFill>
              </a:defRPr>
            </a:pPr>
            <a:r>
              <a:t>Files available on Canvas</a:t>
            </a:r>
          </a:p>
          <a:p>
            <a:pPr marL="456565" indent="-342265">
              <a:buSzPts val="2100"/>
              <a:defRPr sz="2100">
                <a:solidFill>
                  <a:srgbClr val="1F2327"/>
                </a:solidFill>
              </a:defRPr>
            </a:pPr>
            <a:r>
              <a:t>Submit on Gradescope (unlimited submissions)</a:t>
            </a:r>
          </a:p>
          <a:p>
            <a:pPr marL="456565" indent="-342265">
              <a:buSzPts val="2100"/>
              <a:defRPr sz="2100">
                <a:solidFill>
                  <a:srgbClr val="1F2327"/>
                </a:solidFill>
              </a:defRPr>
            </a:pPr>
            <a:r>
              <a:t>Standard grace period applies</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The DMA Controller</a:t>
            </a:r>
          </a:p>
        </p:txBody>
      </p:sp>
      <p:sp>
        <p:nvSpPr>
          <p:cNvPr id="289" name="Text Placeholder 2"/>
          <p:cNvSpPr txBox="1"/>
          <p:nvPr>
            <p:ph type="body" idx="1"/>
          </p:nvPr>
        </p:nvSpPr>
        <p:spPr>
          <a:xfrm>
            <a:off x="893700" y="1988219"/>
            <a:ext cx="7778782" cy="2738347"/>
          </a:xfrm>
          <a:prstGeom prst="rect">
            <a:avLst/>
          </a:prstGeom>
        </p:spPr>
        <p:txBody>
          <a:bodyPr/>
          <a:lstStyle/>
          <a:p>
            <a:pPr marL="456724" indent="-342424">
              <a:buSzPts val="2100"/>
              <a:defRPr sz="2100">
                <a:solidFill>
                  <a:srgbClr val="1F2327"/>
                </a:solidFill>
              </a:defRPr>
            </a:pPr>
            <a:r>
              <a:t>The DMA controller is not connected to the CPU, but the CPU can control it by writing to specific memory locations.</a:t>
            </a:r>
          </a:p>
          <a:p>
            <a:pPr marL="456724" indent="-342424">
              <a:buSzPts val="2100"/>
              <a:defRPr sz="2100">
                <a:solidFill>
                  <a:srgbClr val="1F2327"/>
                </a:solidFill>
              </a:defRPr>
            </a:pPr>
            <a:r>
              <a:t>When DMA operates, it "steals" cycles from the CPU, and will return control to the CPU once it completes.</a:t>
            </a:r>
          </a:p>
          <a:p>
            <a:pPr marL="456724" indent="-342424">
              <a:buSzPts val="2100"/>
              <a:defRPr sz="2100">
                <a:solidFill>
                  <a:srgbClr val="1F2327"/>
                </a:solidFill>
              </a:defRPr>
            </a:pPr>
            <a:r>
              <a:t>There are 12 DMA registers for four DMA channels; each channel has a source, destination, and control register.</a:t>
            </a:r>
          </a:p>
          <a:p>
            <a:pPr marL="456724" indent="-342424">
              <a:buSzPts val="2100"/>
              <a:defRPr sz="2100">
                <a:solidFill>
                  <a:srgbClr val="1F2327"/>
                </a:solidFill>
              </a:defRPr>
            </a:pPr>
            <a:r>
              <a:t>We will use channel 3, the general-purpose channel.</a:t>
            </a:r>
          </a:p>
        </p:txBody>
      </p:sp>
      <p:pic>
        <p:nvPicPr>
          <p:cNvPr id="290" name="Picture 4" descr="Picture 4"/>
          <p:cNvPicPr>
            <a:picLocks noChangeAspect="1"/>
          </p:cNvPicPr>
          <p:nvPr/>
        </p:nvPicPr>
        <p:blipFill>
          <a:blip r:embed="rId2">
            <a:extLst/>
          </a:blip>
          <a:stretch>
            <a:fillRect/>
          </a:stretch>
        </p:blipFill>
        <p:spPr>
          <a:xfrm>
            <a:off x="1117120" y="1287156"/>
            <a:ext cx="6629401" cy="69294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Title 1"/>
          <p:cNvSpPr txBox="1"/>
          <p:nvPr>
            <p:ph type="title"/>
          </p:nvPr>
        </p:nvSpPr>
        <p:spPr>
          <a:xfrm>
            <a:off x="893700" y="358388"/>
            <a:ext cx="7778782" cy="857401"/>
          </a:xfrm>
          <a:prstGeom prst="rect">
            <a:avLst/>
          </a:prstGeom>
        </p:spPr>
        <p:txBody>
          <a:bodyPr/>
          <a:lstStyle>
            <a:lvl1pPr>
              <a:defRPr>
                <a:solidFill>
                  <a:schemeClr val="accent5"/>
                </a:solidFill>
              </a:defRPr>
            </a:lvl1pPr>
          </a:lstStyle>
          <a:p>
            <a:pPr/>
            <a:r>
              <a:t>DMA Source and Destination Registers</a:t>
            </a:r>
          </a:p>
        </p:txBody>
      </p:sp>
      <p:sp>
        <p:nvSpPr>
          <p:cNvPr id="293" name="Text Placeholder 2"/>
          <p:cNvSpPr txBox="1"/>
          <p:nvPr>
            <p:ph type="body" idx="1"/>
          </p:nvPr>
        </p:nvSpPr>
        <p:spPr>
          <a:xfrm>
            <a:off x="893700" y="1405937"/>
            <a:ext cx="7778782" cy="2937130"/>
          </a:xfrm>
          <a:prstGeom prst="rect">
            <a:avLst/>
          </a:prstGeom>
        </p:spPr>
        <p:txBody>
          <a:bodyPr/>
          <a:lstStyle/>
          <a:p>
            <a:pPr marL="456724" indent="-342424">
              <a:buSzPts val="2100"/>
              <a:defRPr sz="2100">
                <a:solidFill>
                  <a:srgbClr val="1F2327"/>
                </a:solidFill>
              </a:defRPr>
            </a:pPr>
            <a:r>
              <a:t>Both the source and destination registers contain pointers</a:t>
            </a:r>
          </a:p>
          <a:p>
            <a:pPr marL="456724" indent="-342424">
              <a:buSzPts val="2100"/>
              <a:defRPr sz="2100">
                <a:solidFill>
                  <a:srgbClr val="1F2327"/>
                </a:solidFill>
              </a:defRPr>
            </a:pPr>
            <a:r>
              <a:t>The destination register will typically be given a pointer to </a:t>
            </a:r>
            <a:r>
              <a:rPr>
                <a:latin typeface="Consolas"/>
                <a:ea typeface="Consolas"/>
                <a:cs typeface="Consolas"/>
                <a:sym typeface="Consolas"/>
              </a:rPr>
              <a:t>videoBuffer</a:t>
            </a:r>
            <a:r>
              <a:t>, potentially with some offset added</a:t>
            </a:r>
          </a:p>
          <a:p>
            <a:pPr marL="456724" indent="-342424">
              <a:buSzPts val="2100"/>
              <a:defRPr sz="2100">
                <a:solidFill>
                  <a:srgbClr val="1F2327"/>
                </a:solidFill>
              </a:defRPr>
            </a:pPr>
            <a:r>
              <a:t>The source register will typically be given a pointer to an array of pixel values.</a:t>
            </a:r>
          </a:p>
          <a:p>
            <a:pPr marL="456724" indent="-342424">
              <a:buSzPts val="2100"/>
              <a:defRPr sz="2100">
                <a:solidFill>
                  <a:srgbClr val="1F2327"/>
                </a:solidFill>
              </a:defRPr>
            </a:pPr>
            <a:r>
              <a:t>Alternatively, the source register can be a pointer to a constant color.</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DMA Control Register</a:t>
            </a:r>
          </a:p>
        </p:txBody>
      </p:sp>
      <p:sp>
        <p:nvSpPr>
          <p:cNvPr id="296" name="Text Placeholder 2"/>
          <p:cNvSpPr txBox="1"/>
          <p:nvPr>
            <p:ph type="body" idx="1"/>
          </p:nvPr>
        </p:nvSpPr>
        <p:spPr>
          <a:xfrm>
            <a:off x="893699" y="1147298"/>
            <a:ext cx="7771036" cy="3864028"/>
          </a:xfrm>
          <a:prstGeom prst="rect">
            <a:avLst/>
          </a:prstGeom>
        </p:spPr>
        <p:txBody>
          <a:bodyPr/>
          <a:lstStyle/>
          <a:p>
            <a:pPr marL="456724" indent="-342424">
              <a:buSzPts val="1800"/>
              <a:defRPr sz="1800">
                <a:solidFill>
                  <a:srgbClr val="1F2327"/>
                </a:solidFill>
              </a:defRPr>
            </a:pPr>
            <a:r>
              <a:t>The control register sets a few different things, using different bits:</a:t>
            </a:r>
          </a:p>
          <a:p>
            <a:pPr lvl="1" marL="913923" indent="-380524">
              <a:spcBef>
                <a:spcPts val="0"/>
              </a:spcBef>
              <a:buClr>
                <a:srgbClr val="677480"/>
              </a:buClr>
              <a:buSzPts val="1800"/>
              <a:defRPr sz="1800">
                <a:solidFill>
                  <a:srgbClr val="1F2327"/>
                </a:solidFill>
              </a:defRPr>
            </a:pPr>
            <a:r>
              <a:t>Whether DMA is currently enabled (</a:t>
            </a:r>
            <a:r>
              <a:rPr>
                <a:solidFill>
                  <a:srgbClr val="0070C0"/>
                </a:solidFill>
              </a:rPr>
              <a:t>En</a:t>
            </a:r>
            <a:r>
              <a:rPr>
                <a:solidFill>
                  <a:srgbClr val="000000"/>
                </a:solidFill>
              </a:rPr>
              <a:t>)</a:t>
            </a:r>
            <a:endParaRPr>
              <a:solidFill>
                <a:srgbClr val="000000"/>
              </a:solidFill>
            </a:endParaRPr>
          </a:p>
          <a:p>
            <a:pPr lvl="1" marL="913923" indent="-380524">
              <a:spcBef>
                <a:spcPts val="0"/>
              </a:spcBef>
              <a:buClr>
                <a:srgbClr val="677480"/>
              </a:buClr>
              <a:buSzPts val="1800"/>
              <a:defRPr sz="1800">
                <a:solidFill>
                  <a:srgbClr val="1F2327"/>
                </a:solidFill>
              </a:defRPr>
            </a:pPr>
            <a:r>
              <a:t>How many elements to copy over (</a:t>
            </a:r>
            <a:r>
              <a:rPr>
                <a:solidFill>
                  <a:srgbClr val="FF0000"/>
                </a:solidFill>
              </a:rPr>
              <a:t>N</a:t>
            </a:r>
            <a:r>
              <a:rPr>
                <a:solidFill>
                  <a:srgbClr val="000000"/>
                </a:solidFill>
              </a:rPr>
              <a:t>)</a:t>
            </a:r>
            <a:endParaRPr>
              <a:solidFill>
                <a:srgbClr val="000000"/>
              </a:solidFill>
            </a:endParaRPr>
          </a:p>
          <a:p>
            <a:pPr lvl="1" marL="913923" indent="-380524">
              <a:spcBef>
                <a:spcPts val="0"/>
              </a:spcBef>
              <a:buClr>
                <a:srgbClr val="677480"/>
              </a:buClr>
              <a:buSzPts val="1800"/>
              <a:defRPr sz="1800">
                <a:solidFill>
                  <a:srgbClr val="1F2327"/>
                </a:solidFill>
              </a:defRPr>
            </a:pPr>
            <a:r>
              <a:t>How to iterate through the destination (</a:t>
            </a:r>
            <a:r>
              <a:rPr>
                <a:solidFill>
                  <a:srgbClr val="C00000"/>
                </a:solidFill>
              </a:rPr>
              <a:t>DA</a:t>
            </a:r>
            <a:r>
              <a:rPr>
                <a:solidFill>
                  <a:srgbClr val="000000"/>
                </a:solidFill>
              </a:rPr>
              <a:t>)</a:t>
            </a:r>
            <a:endParaRPr>
              <a:solidFill>
                <a:srgbClr val="000000"/>
              </a:solidFill>
            </a:endParaRPr>
          </a:p>
          <a:p>
            <a:pPr lvl="1" marL="913923" indent="-380524">
              <a:spcBef>
                <a:spcPts val="0"/>
              </a:spcBef>
              <a:buClr>
                <a:srgbClr val="677480"/>
              </a:buClr>
              <a:buSzPts val="1800"/>
              <a:defRPr sz="1800">
                <a:solidFill>
                  <a:srgbClr val="1F2327"/>
                </a:solidFill>
              </a:defRPr>
            </a:pPr>
            <a:r>
              <a:t>How to iterate through the source (</a:t>
            </a:r>
            <a:r>
              <a:rPr>
                <a:solidFill>
                  <a:srgbClr val="FE6196"/>
                </a:solidFill>
              </a:rPr>
              <a:t>SA</a:t>
            </a:r>
            <a:r>
              <a:rPr>
                <a:solidFill>
                  <a:srgbClr val="000000"/>
                </a:solidFill>
              </a:rPr>
              <a:t>)</a:t>
            </a:r>
            <a:endParaRPr>
              <a:solidFill>
                <a:srgbClr val="000000"/>
              </a:solidFill>
            </a:endParaRPr>
          </a:p>
          <a:p>
            <a:pPr lvl="1" marL="913923" indent="-380524">
              <a:spcBef>
                <a:spcPts val="0"/>
              </a:spcBef>
              <a:buClr>
                <a:srgbClr val="677480"/>
              </a:buClr>
              <a:buSzPts val="1800"/>
              <a:defRPr sz="1800">
                <a:solidFill>
                  <a:srgbClr val="000000"/>
                </a:solidFill>
              </a:defRPr>
            </a:pPr>
            <a:r>
              <a:t>Whether to copy halfwords (16-bit) or words (32-bit) (</a:t>
            </a:r>
            <a:r>
              <a:rPr>
                <a:solidFill>
                  <a:srgbClr val="00B050"/>
                </a:solidFill>
              </a:rPr>
              <a:t>CS</a:t>
            </a:r>
            <a:r>
              <a:t>)</a:t>
            </a:r>
          </a:p>
          <a:p>
            <a:pPr marL="456724" indent="-342424">
              <a:buSzPts val="1800"/>
              <a:defRPr sz="1800">
                <a:solidFill>
                  <a:srgbClr val="1F2327"/>
                </a:solidFill>
              </a:defRPr>
            </a:pPr>
            <a:r>
              <a:t>Options for iterating through destination/source</a:t>
            </a:r>
          </a:p>
          <a:p>
            <a:pPr lvl="1" marL="913923" indent="-380524">
              <a:spcBef>
                <a:spcPts val="0"/>
              </a:spcBef>
              <a:buClr>
                <a:srgbClr val="677480"/>
              </a:buClr>
              <a:buSzPts val="1800"/>
              <a:defRPr sz="1800">
                <a:solidFill>
                  <a:srgbClr val="1F2327"/>
                </a:solidFill>
              </a:defRPr>
            </a:pPr>
            <a:r>
              <a:t>Increment the address with each element (low </a:t>
            </a:r>
            <a:r>
              <a:rPr>
                <a:solidFill>
                  <a:srgbClr val="000000"/>
                </a:solidFill>
              </a:rPr>
              <a:t>→</a:t>
            </a:r>
            <a:r>
              <a:t> high addresses)</a:t>
            </a:r>
          </a:p>
          <a:p>
            <a:pPr lvl="1" marL="913923" indent="-380524">
              <a:spcBef>
                <a:spcPts val="0"/>
              </a:spcBef>
              <a:buClr>
                <a:srgbClr val="677480"/>
              </a:buClr>
              <a:buSzPts val="1800"/>
              <a:defRPr sz="1800">
                <a:solidFill>
                  <a:srgbClr val="1F2327"/>
                </a:solidFill>
              </a:defRPr>
            </a:pPr>
            <a:r>
              <a:t>Decrement the address with each element (high </a:t>
            </a:r>
            <a:r>
              <a:rPr>
                <a:solidFill>
                  <a:srgbClr val="000000"/>
                </a:solidFill>
              </a:rPr>
              <a:t>→</a:t>
            </a:r>
            <a:r>
              <a:t> low addresses)</a:t>
            </a:r>
          </a:p>
          <a:p>
            <a:pPr lvl="1" marL="913923" indent="-380524">
              <a:spcBef>
                <a:spcPts val="0"/>
              </a:spcBef>
              <a:buClr>
                <a:srgbClr val="677480"/>
              </a:buClr>
              <a:buSzPts val="1800"/>
              <a:defRPr sz="1800">
                <a:solidFill>
                  <a:srgbClr val="1F2327"/>
                </a:solidFill>
              </a:defRPr>
            </a:pPr>
            <a:r>
              <a:t>Fix the address with each element (don't change it)</a:t>
            </a:r>
          </a:p>
        </p:txBody>
      </p:sp>
      <p:pic>
        <p:nvPicPr>
          <p:cNvPr id="297" name="Picture 4" descr="Picture 4"/>
          <p:cNvPicPr>
            <a:picLocks noChangeAspect="1"/>
          </p:cNvPicPr>
          <p:nvPr/>
        </p:nvPicPr>
        <p:blipFill>
          <a:blip r:embed="rId2">
            <a:extLst/>
          </a:blip>
          <a:stretch>
            <a:fillRect/>
          </a:stretch>
        </p:blipFill>
        <p:spPr>
          <a:xfrm>
            <a:off x="2485" y="4241074"/>
            <a:ext cx="9139032" cy="82957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DMA Example: Image on Screen</a:t>
            </a:r>
          </a:p>
        </p:txBody>
      </p:sp>
      <p:sp>
        <p:nvSpPr>
          <p:cNvPr id="300" name="Text Placeholder 2"/>
          <p:cNvSpPr txBox="1"/>
          <p:nvPr>
            <p:ph type="body" idx="1"/>
          </p:nvPr>
        </p:nvSpPr>
        <p:spPr>
          <a:xfrm>
            <a:off x="702665" y="1052656"/>
            <a:ext cx="7982240" cy="3857818"/>
          </a:xfrm>
          <a:prstGeom prst="rect">
            <a:avLst/>
          </a:prstGeom>
        </p:spPr>
        <p:txBody>
          <a:bodyPr/>
          <a:lstStyle>
            <a:lvl1pPr marL="456724" indent="-342424">
              <a:defRPr>
                <a:solidFill>
                  <a:srgbClr val="1F2327"/>
                </a:solidFill>
              </a:defRPr>
            </a:lvl1pPr>
          </a:lstStyle>
          <a:p>
            <a:pPr/>
            <a:r>
              <a:t>When both the source and destination are set to increase after each copy, an element-wise copy will occur. This is useful for drawing images.</a:t>
            </a:r>
          </a:p>
        </p:txBody>
      </p:sp>
      <p:pic>
        <p:nvPicPr>
          <p:cNvPr id="301" name="Picture 4" descr="Picture 4"/>
          <p:cNvPicPr>
            <a:picLocks noChangeAspect="1"/>
          </p:cNvPicPr>
          <p:nvPr/>
        </p:nvPicPr>
        <p:blipFill>
          <a:blip r:embed="rId2">
            <a:extLst/>
          </a:blip>
          <a:stretch>
            <a:fillRect/>
          </a:stretch>
        </p:blipFill>
        <p:spPr>
          <a:xfrm>
            <a:off x="1870113" y="2340463"/>
            <a:ext cx="5403774" cy="271741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DMA Example: Color on Screen</a:t>
            </a:r>
          </a:p>
        </p:txBody>
      </p:sp>
      <p:sp>
        <p:nvSpPr>
          <p:cNvPr id="304" name="Text Placeholder 2"/>
          <p:cNvSpPr txBox="1"/>
          <p:nvPr>
            <p:ph type="body" idx="1"/>
          </p:nvPr>
        </p:nvSpPr>
        <p:spPr>
          <a:xfrm>
            <a:off x="893699" y="1281770"/>
            <a:ext cx="7771036" cy="3864027"/>
          </a:xfrm>
          <a:prstGeom prst="rect">
            <a:avLst/>
          </a:prstGeom>
        </p:spPr>
        <p:txBody>
          <a:bodyPr/>
          <a:lstStyle>
            <a:lvl1pPr marL="456724" indent="-342424">
              <a:buSzPts val="2000"/>
              <a:defRPr sz="2000">
                <a:solidFill>
                  <a:srgbClr val="1F2327"/>
                </a:solidFill>
              </a:defRPr>
            </a:lvl1pPr>
          </a:lstStyle>
          <a:p>
            <a:pPr/>
            <a:r>
              <a:t>If the destination is set to increment but the source is fixed, then a single value will be used to fill the entire buffer. This is useful for filling the screen with a single color (e.g., a solid background).</a:t>
            </a:r>
          </a:p>
        </p:txBody>
      </p:sp>
      <p:pic>
        <p:nvPicPr>
          <p:cNvPr id="305" name="Picture 5" descr="Picture 5"/>
          <p:cNvPicPr>
            <a:picLocks noChangeAspect="1"/>
          </p:cNvPicPr>
          <p:nvPr/>
        </p:nvPicPr>
        <p:blipFill>
          <a:blip r:embed="rId2">
            <a:extLst/>
          </a:blip>
          <a:stretch>
            <a:fillRect/>
          </a:stretch>
        </p:blipFill>
        <p:spPr>
          <a:xfrm>
            <a:off x="2081207" y="2571750"/>
            <a:ext cx="4981586" cy="250084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Non-Full Screen Images</a:t>
            </a:r>
          </a:p>
        </p:txBody>
      </p:sp>
      <p:sp>
        <p:nvSpPr>
          <p:cNvPr id="308" name="Text Placeholder 2"/>
          <p:cNvSpPr txBox="1"/>
          <p:nvPr>
            <p:ph type="body" sz="half" idx="1"/>
          </p:nvPr>
        </p:nvSpPr>
        <p:spPr>
          <a:xfrm>
            <a:off x="893698" y="1271300"/>
            <a:ext cx="4811643" cy="2890566"/>
          </a:xfrm>
          <a:prstGeom prst="rect">
            <a:avLst/>
          </a:prstGeom>
        </p:spPr>
        <p:txBody>
          <a:bodyPr/>
          <a:lstStyle/>
          <a:p>
            <a:pPr marL="456724" indent="-342424">
              <a:buSzPts val="2100"/>
              <a:defRPr sz="2100">
                <a:solidFill>
                  <a:srgbClr val="1F2327"/>
                </a:solidFill>
              </a:defRPr>
            </a:pPr>
            <a:r>
              <a:t>So far, we have assumed a one-dimensional copy.</a:t>
            </a:r>
          </a:p>
          <a:p>
            <a:pPr marL="456724" indent="-342424">
              <a:buSzPts val="2100"/>
              <a:defRPr sz="2100">
                <a:solidFill>
                  <a:srgbClr val="1F2327"/>
                </a:solidFill>
              </a:defRPr>
            </a:pPr>
            <a:r>
              <a:t>Works well for the full screen, because each row of the image will be back-to-back without any other pixels in-between.</a:t>
            </a:r>
          </a:p>
          <a:p>
            <a:pPr marL="456724" indent="-342424">
              <a:buSzPts val="2100"/>
              <a:defRPr sz="2100">
                <a:solidFill>
                  <a:srgbClr val="1F2327"/>
                </a:solidFill>
              </a:defRPr>
            </a:pPr>
            <a:r>
              <a:t>However, DMA can only copy to and from contiguous addresses</a:t>
            </a:r>
          </a:p>
        </p:txBody>
      </p:sp>
      <p:pic>
        <p:nvPicPr>
          <p:cNvPr id="309" name="Picture 3" descr="Picture 3"/>
          <p:cNvPicPr>
            <a:picLocks noChangeAspect="1"/>
          </p:cNvPicPr>
          <p:nvPr/>
        </p:nvPicPr>
        <p:blipFill>
          <a:blip r:embed="rId2">
            <a:extLst/>
          </a:blip>
          <a:srcRect l="0" t="0" r="23711" b="31779"/>
          <a:stretch>
            <a:fillRect/>
          </a:stretch>
        </p:blipFill>
        <p:spPr>
          <a:xfrm>
            <a:off x="5764357" y="172339"/>
            <a:ext cx="3267224" cy="2197958"/>
          </a:xfrm>
          <a:prstGeom prst="rect">
            <a:avLst/>
          </a:prstGeom>
          <a:ln w="12700">
            <a:miter lim="400000"/>
          </a:ln>
        </p:spPr>
      </p:pic>
      <p:grpSp>
        <p:nvGrpSpPr>
          <p:cNvPr id="312" name="Group 8"/>
          <p:cNvGrpSpPr/>
          <p:nvPr/>
        </p:nvGrpSpPr>
        <p:grpSpPr>
          <a:xfrm>
            <a:off x="7047231" y="993660"/>
            <a:ext cx="1107579" cy="1036275"/>
            <a:chOff x="0" y="0"/>
            <a:chExt cx="1107578" cy="1036273"/>
          </a:xfrm>
        </p:grpSpPr>
        <p:pic>
          <p:nvPicPr>
            <p:cNvPr id="310" name="Picture 6" descr="Picture 6"/>
            <p:cNvPicPr>
              <a:picLocks noChangeAspect="1"/>
            </p:cNvPicPr>
            <p:nvPr/>
          </p:nvPicPr>
          <p:blipFill>
            <a:blip r:embed="rId3">
              <a:extLst/>
            </a:blip>
            <a:srcRect l="1610" t="3590" r="1947" b="1730"/>
            <a:stretch>
              <a:fillRect/>
            </a:stretch>
          </p:blipFill>
          <p:spPr>
            <a:xfrm>
              <a:off x="0" y="-1"/>
              <a:ext cx="1107579" cy="1036275"/>
            </a:xfrm>
            <a:prstGeom prst="rect">
              <a:avLst/>
            </a:prstGeom>
            <a:ln w="12700" cap="flat">
              <a:noFill/>
              <a:miter lim="400000"/>
            </a:ln>
            <a:effectLst/>
          </p:spPr>
        </p:pic>
        <p:sp>
          <p:nvSpPr>
            <p:cNvPr id="311" name="Rectangle 7"/>
            <p:cNvSpPr/>
            <p:nvPr/>
          </p:nvSpPr>
          <p:spPr>
            <a:xfrm>
              <a:off x="-1" y="155842"/>
              <a:ext cx="1107580" cy="146203"/>
            </a:xfrm>
            <a:prstGeom prst="rect">
              <a:avLst/>
            </a:prstGeom>
            <a:noFill/>
            <a:ln w="57150" cap="flat">
              <a:solidFill>
                <a:srgbClr val="FFC173"/>
              </a:solidFill>
              <a:prstDash val="solid"/>
              <a:round/>
            </a:ln>
            <a:effectLst/>
          </p:spPr>
          <p:txBody>
            <a:bodyPr wrap="square" lIns="45719" tIns="45719" rIns="45719" bIns="45719" numCol="1" anchor="ctr">
              <a:noAutofit/>
            </a:bodyPr>
            <a:lstStyle/>
            <a:p>
              <a:pPr algn="ctr">
                <a:defRPr sz="1000">
                  <a:solidFill>
                    <a:srgbClr val="FFFFFF"/>
                  </a:solidFill>
                </a:defRPr>
              </a:pPr>
            </a:p>
          </p:txBody>
        </p:sp>
      </p:grpSp>
      <p:sp>
        <p:nvSpPr>
          <p:cNvPr id="313" name="Straight Arrow Connector 10"/>
          <p:cNvSpPr/>
          <p:nvPr/>
        </p:nvSpPr>
        <p:spPr>
          <a:xfrm flipV="1">
            <a:off x="6367522" y="1271300"/>
            <a:ext cx="620694" cy="1879908"/>
          </a:xfrm>
          <a:prstGeom prst="line">
            <a:avLst/>
          </a:prstGeom>
          <a:ln w="57150">
            <a:solidFill>
              <a:srgbClr val="002060"/>
            </a:solidFill>
            <a:tailEnd type="triangle"/>
          </a:ln>
        </p:spPr>
        <p:txBody>
          <a:bodyPr lIns="45719" rIns="45719"/>
          <a:lstStyle/>
          <a:p>
            <a:pPr/>
          </a:p>
        </p:txBody>
      </p:sp>
      <p:sp>
        <p:nvSpPr>
          <p:cNvPr id="314" name="TextBox 11"/>
          <p:cNvSpPr txBox="1"/>
          <p:nvPr/>
        </p:nvSpPr>
        <p:spPr>
          <a:xfrm>
            <a:off x="5947787" y="3186550"/>
            <a:ext cx="2896386" cy="5257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lvl1pPr>
              <a:defRPr sz="1500">
                <a:solidFill>
                  <a:srgbClr val="000000"/>
                </a:solidFill>
                <a:latin typeface="Lato"/>
                <a:ea typeface="Lato"/>
                <a:cs typeface="Lato"/>
                <a:sym typeface="Lato"/>
              </a:defRPr>
            </a:lvl1pPr>
          </a:lstStyle>
          <a:p>
            <a:pPr/>
            <a:r>
              <a:t>Line will not be adjacent to the next line in the video buffer!</a:t>
            </a:r>
          </a:p>
        </p:txBody>
      </p:sp>
      <p:sp>
        <p:nvSpPr>
          <p:cNvPr id="315" name="Text Placeholder 2"/>
          <p:cNvSpPr txBox="1"/>
          <p:nvPr/>
        </p:nvSpPr>
        <p:spPr>
          <a:xfrm>
            <a:off x="893699" y="4083518"/>
            <a:ext cx="7880685" cy="12623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6724" indent="-342424">
              <a:spcBef>
                <a:spcPts val="600"/>
              </a:spcBef>
              <a:buClr>
                <a:schemeClr val="accent6"/>
              </a:buClr>
              <a:buSzPts val="2100"/>
              <a:buFont typeface="Helvetica"/>
              <a:buChar char="▷"/>
              <a:defRPr sz="2100">
                <a:solidFill>
                  <a:srgbClr val="1F2327"/>
                </a:solidFill>
                <a:latin typeface="Lato"/>
                <a:ea typeface="Lato"/>
                <a:cs typeface="Lato"/>
                <a:sym typeface="Lato"/>
              </a:defRPr>
            </a:lvl1pPr>
          </a:lstStyle>
          <a:p>
            <a:pPr/>
            <a:r>
              <a:t>Consider that if we’re copying a rectangle smaller than the full screen, we’ll have to do the copy line-by-line.</a:t>
            </a:r>
            <a:endParaRPr sz="2400"/>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Using DMA in code</a:t>
            </a:r>
          </a:p>
        </p:txBody>
      </p:sp>
      <p:sp>
        <p:nvSpPr>
          <p:cNvPr id="318" name="Text Placeholder 2"/>
          <p:cNvSpPr txBox="1"/>
          <p:nvPr>
            <p:ph type="body" idx="1"/>
          </p:nvPr>
        </p:nvSpPr>
        <p:spPr>
          <a:xfrm>
            <a:off x="893699" y="1281770"/>
            <a:ext cx="7771036" cy="3864027"/>
          </a:xfrm>
          <a:prstGeom prst="rect">
            <a:avLst/>
          </a:prstGeom>
        </p:spPr>
        <p:txBody>
          <a:bodyPr/>
          <a:lstStyle/>
          <a:p>
            <a:pPr marL="456724" indent="-342424">
              <a:buSzPts val="1800"/>
              <a:defRPr sz="1800">
                <a:solidFill>
                  <a:srgbClr val="1F2327"/>
                </a:solidFill>
              </a:defRPr>
            </a:pPr>
            <a:r>
              <a:t>DMA_CONTROLLER struct with the 3 registers:</a:t>
            </a:r>
            <a:endParaRPr>
              <a:latin typeface="Consolas"/>
              <a:ea typeface="Consolas"/>
              <a:cs typeface="Consolas"/>
              <a:sym typeface="Consolas"/>
            </a:endParaRPr>
          </a:p>
          <a:p>
            <a:pPr marL="342424" indent="-228124">
              <a:spcBef>
                <a:spcPts val="0"/>
              </a:spcBef>
              <a:buSzTx/>
              <a:buNone/>
              <a:defRPr sz="1600">
                <a:solidFill>
                  <a:srgbClr val="000000"/>
                </a:solidFill>
                <a:latin typeface="Consolas"/>
                <a:ea typeface="Consolas"/>
                <a:cs typeface="Consolas"/>
                <a:sym typeface="Consolas"/>
              </a:defRPr>
            </a:pPr>
            <a:r>
              <a:t>typedef struct</a:t>
            </a:r>
          </a:p>
          <a:p>
            <a:pPr marL="342424" indent="-228124">
              <a:spcBef>
                <a:spcPts val="0"/>
              </a:spcBef>
              <a:buSzTx/>
              <a:buNone/>
              <a:defRPr sz="1600">
                <a:solidFill>
                  <a:srgbClr val="000000"/>
                </a:solidFill>
                <a:latin typeface="Consolas"/>
                <a:ea typeface="Consolas"/>
                <a:cs typeface="Consolas"/>
                <a:sym typeface="Consolas"/>
              </a:defRPr>
            </a:pPr>
            <a:r>
              <a:t>{</a:t>
            </a:r>
          </a:p>
          <a:p>
            <a:pPr marL="342424" indent="-228124">
              <a:spcBef>
                <a:spcPts val="0"/>
              </a:spcBef>
              <a:buSzTx/>
              <a:buNone/>
              <a:defRPr sz="1600">
                <a:solidFill>
                  <a:srgbClr val="000000"/>
                </a:solidFill>
                <a:latin typeface="Consolas"/>
                <a:ea typeface="Consolas"/>
                <a:cs typeface="Consolas"/>
                <a:sym typeface="Consolas"/>
              </a:defRPr>
            </a:pPr>
            <a:r>
              <a:t>    const volatile void *src;</a:t>
            </a:r>
          </a:p>
          <a:p>
            <a:pPr marL="342424" indent="-228124">
              <a:spcBef>
                <a:spcPts val="0"/>
              </a:spcBef>
              <a:buSzTx/>
              <a:buNone/>
              <a:defRPr sz="1600">
                <a:solidFill>
                  <a:srgbClr val="000000"/>
                </a:solidFill>
                <a:latin typeface="Consolas"/>
                <a:ea typeface="Consolas"/>
                <a:cs typeface="Consolas"/>
                <a:sym typeface="Consolas"/>
              </a:defRPr>
            </a:pPr>
            <a:r>
              <a:t>    const volatile void *dst;</a:t>
            </a:r>
          </a:p>
          <a:p>
            <a:pPr marL="342424" indent="-228124">
              <a:spcBef>
                <a:spcPts val="0"/>
              </a:spcBef>
              <a:buSzTx/>
              <a:buNone/>
              <a:defRPr sz="1600">
                <a:solidFill>
                  <a:srgbClr val="000000"/>
                </a:solidFill>
                <a:latin typeface="Consolas"/>
                <a:ea typeface="Consolas"/>
                <a:cs typeface="Consolas"/>
                <a:sym typeface="Consolas"/>
              </a:defRPr>
            </a:pPr>
            <a:r>
              <a:t>    u32                  cnt;</a:t>
            </a:r>
          </a:p>
          <a:p>
            <a:pPr marL="342424" indent="-228124">
              <a:spcBef>
                <a:spcPts val="0"/>
              </a:spcBef>
              <a:buSzTx/>
              <a:buNone/>
              <a:defRPr sz="1600">
                <a:solidFill>
                  <a:srgbClr val="000000"/>
                </a:solidFill>
                <a:latin typeface="Consolas"/>
                <a:ea typeface="Consolas"/>
                <a:cs typeface="Consolas"/>
                <a:sym typeface="Consolas"/>
              </a:defRPr>
            </a:pPr>
            <a:r>
              <a:t>} DMA_CONTROLLER;</a:t>
            </a:r>
          </a:p>
          <a:p>
            <a:pPr marL="342424" indent="-228124">
              <a:spcBef>
                <a:spcPts val="0"/>
              </a:spcBef>
              <a:buSzTx/>
              <a:buNone/>
              <a:defRPr sz="1000">
                <a:solidFill>
                  <a:srgbClr val="000000"/>
                </a:solidFill>
                <a:latin typeface="Courier New"/>
                <a:ea typeface="Courier New"/>
                <a:cs typeface="Courier New"/>
                <a:sym typeface="Courier New"/>
              </a:defRPr>
            </a:pPr>
          </a:p>
          <a:p>
            <a:pPr marL="456724" indent="-342424">
              <a:spcBef>
                <a:spcPts val="0"/>
              </a:spcBef>
              <a:buSzPts val="1800"/>
              <a:defRPr sz="1800">
                <a:solidFill>
                  <a:srgbClr val="1F2327"/>
                </a:solidFill>
              </a:defRPr>
            </a:pPr>
            <a:r>
              <a:t>Array of 4 DMA controllers, one for each channel</a:t>
            </a:r>
          </a:p>
          <a:p>
            <a:pPr lvl="1" marL="913913" indent="-342424">
              <a:spcBef>
                <a:spcPts val="0"/>
              </a:spcBef>
              <a:buClr>
                <a:srgbClr val="677480"/>
              </a:buClr>
              <a:buSzPts val="1800"/>
              <a:defRPr sz="1800">
                <a:solidFill>
                  <a:srgbClr val="1F2327"/>
                </a:solidFill>
              </a:defRPr>
            </a:pPr>
            <a:r>
              <a:t>DMA[3] is used to access channel 3</a:t>
            </a:r>
          </a:p>
          <a:p>
            <a:pPr lvl="1" marL="913913" indent="-342424">
              <a:spcBef>
                <a:spcPts val="0"/>
              </a:spcBef>
              <a:buClr>
                <a:srgbClr val="677480"/>
              </a:buClr>
              <a:buSzPts val="1800"/>
              <a:defRPr sz="1800">
                <a:solidFill>
                  <a:srgbClr val="1F2327"/>
                </a:solidFill>
              </a:defRPr>
            </a:pPr>
            <a:r>
              <a:t>This is also memory-mapped I/O and allows us to control  the DMA controller hardware</a:t>
            </a:r>
          </a:p>
          <a:p>
            <a:pPr lvl="1" marL="0" indent="571489">
              <a:spcBef>
                <a:spcPts val="0"/>
              </a:spcBef>
              <a:buSzTx/>
              <a:buNone/>
              <a:defRPr sz="1700">
                <a:solidFill>
                  <a:srgbClr val="1F2327"/>
                </a:solidFill>
              </a:defRPr>
            </a:pPr>
          </a:p>
          <a:p>
            <a:pPr marL="0" indent="114300">
              <a:buSzTx/>
              <a:buNone/>
              <a:defRPr b="1" sz="1800">
                <a:solidFill>
                  <a:srgbClr val="1F2327"/>
                </a:solidFill>
                <a:latin typeface="Consolas"/>
                <a:ea typeface="Consolas"/>
                <a:cs typeface="Consolas"/>
                <a:sym typeface="Consolas"/>
              </a:defRPr>
            </a:pPr>
            <a:r>
              <a:t>#define DMA ((volatile DMA_CONTROLLER *) 0x040000B0)</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Title 1"/>
          <p:cNvSpPr txBox="1"/>
          <p:nvPr>
            <p:ph type="title"/>
          </p:nvPr>
        </p:nvSpPr>
        <p:spPr>
          <a:xfrm>
            <a:off x="685800" y="821341"/>
            <a:ext cx="7772400" cy="1159802"/>
          </a:xfrm>
          <a:prstGeom prst="rect">
            <a:avLst/>
          </a:prstGeom>
        </p:spPr>
        <p:txBody>
          <a:bodyPr/>
          <a:lstStyle/>
          <a:p>
            <a:pPr/>
            <a:r>
              <a:t>Games as State Machines</a:t>
            </a:r>
          </a:p>
        </p:txBody>
      </p:sp>
      <p:pic>
        <p:nvPicPr>
          <p:cNvPr id="321" name="Picture 2" descr="Picture 2"/>
          <p:cNvPicPr>
            <a:picLocks noChangeAspect="1"/>
          </p:cNvPicPr>
          <p:nvPr/>
        </p:nvPicPr>
        <p:blipFill>
          <a:blip r:embed="rId2">
            <a:extLst/>
          </a:blip>
          <a:stretch>
            <a:fillRect/>
          </a:stretch>
        </p:blipFill>
        <p:spPr>
          <a:xfrm>
            <a:off x="2133600" y="2223653"/>
            <a:ext cx="4876799" cy="2743200"/>
          </a:xfrm>
          <a:prstGeom prst="rect">
            <a:avLst/>
          </a:prstGeom>
          <a:ln w="12700">
            <a:miter lim="400000"/>
          </a:ln>
        </p:spPr>
      </p:pic>
      <p:sp>
        <p:nvSpPr>
          <p:cNvPr id="322" name="TextBox 6"/>
          <p:cNvSpPr txBox="1"/>
          <p:nvPr/>
        </p:nvSpPr>
        <p:spPr>
          <a:xfrm>
            <a:off x="4624645" y="3144982"/>
            <a:ext cx="502033" cy="26425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FFFFFF"/>
                </a:solidFill>
              </a:defRPr>
            </a:lvl1pPr>
          </a:lstStyle>
          <a:p>
            <a:pPr/>
            <a:r>
              <a:t>FSMs</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GBA Program as a State Machine</a:t>
            </a:r>
          </a:p>
        </p:txBody>
      </p:sp>
      <p:sp>
        <p:nvSpPr>
          <p:cNvPr id="325" name="Text Placeholder 2"/>
          <p:cNvSpPr txBox="1"/>
          <p:nvPr>
            <p:ph type="body" idx="1"/>
          </p:nvPr>
        </p:nvSpPr>
        <p:spPr>
          <a:xfrm>
            <a:off x="732701" y="1215787"/>
            <a:ext cx="8050570" cy="3857818"/>
          </a:xfrm>
          <a:prstGeom prst="rect">
            <a:avLst/>
          </a:prstGeom>
        </p:spPr>
        <p:txBody>
          <a:bodyPr/>
          <a:lstStyle/>
          <a:p>
            <a:pPr marL="456724" indent="-342424">
              <a:buSzPts val="1800"/>
              <a:defRPr sz="1800">
                <a:solidFill>
                  <a:srgbClr val="1F2327"/>
                </a:solidFill>
              </a:defRPr>
            </a:pPr>
            <a:r>
              <a:t>Typically, it is convenient to structure programs as a state machine, where each state draws different images and has different criteria for transitioning to other states.</a:t>
            </a:r>
          </a:p>
          <a:p>
            <a:pPr marL="456724" indent="-342424">
              <a:buSzPts val="1800"/>
              <a:defRPr sz="1800">
                <a:solidFill>
                  <a:srgbClr val="1F2327"/>
                </a:solidFill>
              </a:defRPr>
            </a:pPr>
            <a:r>
              <a:t>Example:</a:t>
            </a:r>
          </a:p>
          <a:p>
            <a:pPr lvl="1" marL="913923" indent="-380524">
              <a:buClr>
                <a:srgbClr val="677480"/>
              </a:buClr>
              <a:buSzPts val="1800"/>
              <a:defRPr sz="1800">
                <a:solidFill>
                  <a:srgbClr val="1F2327"/>
                </a:solidFill>
              </a:defRPr>
            </a:pPr>
            <a:r>
              <a:t>State 1: The start screen</a:t>
            </a:r>
          </a:p>
          <a:p>
            <a:pPr lvl="2" marL="1371123" indent="-380523">
              <a:buClr>
                <a:srgbClr val="677480"/>
              </a:buClr>
              <a:buSzPts val="1800"/>
              <a:defRPr sz="1800">
                <a:solidFill>
                  <a:srgbClr val="1F2327"/>
                </a:solidFill>
              </a:defRPr>
            </a:pPr>
            <a:r>
              <a:t>Draws an image; transitions to State 2 when “start” is pressed</a:t>
            </a:r>
          </a:p>
          <a:p>
            <a:pPr lvl="1" marL="913923" indent="-380524">
              <a:buClr>
                <a:srgbClr val="677480"/>
              </a:buClr>
              <a:buSzPts val="1800"/>
              <a:defRPr sz="1800">
                <a:solidFill>
                  <a:srgbClr val="1F2327"/>
                </a:solidFill>
              </a:defRPr>
            </a:pPr>
            <a:r>
              <a:t>State 2: Core application</a:t>
            </a:r>
          </a:p>
          <a:p>
            <a:pPr lvl="2" marL="1371123" indent="-380523">
              <a:buClr>
                <a:srgbClr val="677480"/>
              </a:buClr>
              <a:buSzPts val="1800"/>
              <a:defRPr sz="1800">
                <a:solidFill>
                  <a:srgbClr val="1F2327"/>
                </a:solidFill>
              </a:defRPr>
            </a:pPr>
            <a:r>
              <a:t>Contains the actual application—draws any necessary icons or images and transitions to State 3 if time expires</a:t>
            </a:r>
          </a:p>
          <a:p>
            <a:pPr lvl="1" marL="913923" indent="-380524">
              <a:buClr>
                <a:srgbClr val="677480"/>
              </a:buClr>
              <a:buSzPts val="1800"/>
              <a:defRPr sz="1800">
                <a:solidFill>
                  <a:srgbClr val="1F2327"/>
                </a:solidFill>
              </a:defRPr>
            </a:pPr>
            <a:r>
              <a:t>State 3: The “game over” or “application exited” screen</a:t>
            </a:r>
          </a:p>
          <a:p>
            <a:pPr lvl="2" marL="1371123" indent="-380523">
              <a:buClr>
                <a:srgbClr val="677480"/>
              </a:buClr>
              <a:buSzPts val="1800"/>
              <a:defRPr sz="1800">
                <a:solidFill>
                  <a:srgbClr val="1F2327"/>
                </a:solidFill>
              </a:defRPr>
            </a:pPr>
            <a:r>
              <a:t>Draws an image; transitions to State 1 when “start” is pressed</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Buttons</a:t>
            </a:r>
          </a:p>
        </p:txBody>
      </p:sp>
      <p:sp>
        <p:nvSpPr>
          <p:cNvPr id="328" name="Text Placeholder 2"/>
          <p:cNvSpPr txBox="1"/>
          <p:nvPr>
            <p:ph type="body" idx="1"/>
          </p:nvPr>
        </p:nvSpPr>
        <p:spPr>
          <a:xfrm>
            <a:off x="732701" y="1215787"/>
            <a:ext cx="7671711" cy="3416726"/>
          </a:xfrm>
          <a:prstGeom prst="rect">
            <a:avLst/>
          </a:prstGeom>
        </p:spPr>
        <p:txBody>
          <a:bodyPr/>
          <a:lstStyle/>
          <a:p>
            <a:pPr marL="456724" indent="-342424">
              <a:buSzPts val="1800"/>
              <a:defRPr sz="1800">
                <a:solidFill>
                  <a:srgbClr val="1F2327"/>
                </a:solidFill>
              </a:defRPr>
            </a:pPr>
            <a:r>
              <a:t>Another memory-mapped register the GBA exposes is the “key input” register</a:t>
            </a:r>
          </a:p>
          <a:p>
            <a:pPr marL="456724" indent="-342424">
              <a:buSzPts val="1800"/>
              <a:defRPr sz="1800">
                <a:solidFill>
                  <a:srgbClr val="1F2327"/>
                </a:solidFill>
              </a:defRPr>
            </a:pPr>
            <a:r>
              <a:t>In this register, bits 15–10 are unused, and each button is assigned a single bit. </a:t>
            </a:r>
            <a:r>
              <a:rPr b="1"/>
              <a:t>The key states are low-active</a:t>
            </a:r>
            <a:r>
              <a:t>, meaning their bit is cleared when the button is pressed and set when it is released.</a:t>
            </a:r>
          </a:p>
          <a:p>
            <a:pPr marL="456724" indent="-342424">
              <a:buSzPts val="1800"/>
              <a:defRPr sz="1800">
                <a:solidFill>
                  <a:srgbClr val="1F2327"/>
                </a:solidFill>
              </a:defRPr>
            </a:pPr>
            <a:r>
              <a:t>How can we extract a single bit from this whole number?</a:t>
            </a:r>
          </a:p>
          <a:p>
            <a:pPr lvl="1" marL="913913" indent="-342424">
              <a:spcBef>
                <a:spcPts val="0"/>
              </a:spcBef>
              <a:buClr>
                <a:srgbClr val="677480"/>
              </a:buClr>
              <a:buSzPts val="1800"/>
              <a:defRPr sz="1800">
                <a:solidFill>
                  <a:srgbClr val="1F2327"/>
                </a:solidFill>
              </a:defRPr>
            </a:pPr>
            <a:r>
              <a:t>Hint: think back to HW1</a:t>
            </a:r>
          </a:p>
          <a:p>
            <a:pPr marL="456724" indent="-342424">
              <a:buSzPts val="1800"/>
              <a:defRPr sz="1800">
                <a:solidFill>
                  <a:srgbClr val="1F2327"/>
                </a:solidFill>
              </a:defRPr>
            </a:pPr>
            <a:r>
              <a:t>Example:  how can we get the value of the start button?</a:t>
            </a:r>
          </a:p>
          <a:p>
            <a:pPr lvl="1" marL="913913" indent="-342424">
              <a:spcBef>
                <a:spcPts val="0"/>
              </a:spcBef>
              <a:buClr>
                <a:srgbClr val="677480"/>
              </a:buClr>
              <a:buSzPts val="1600"/>
              <a:defRPr sz="1600">
                <a:solidFill>
                  <a:srgbClr val="1F2327"/>
                </a:solidFill>
                <a:latin typeface="Consolas"/>
                <a:ea typeface="Consolas"/>
                <a:cs typeface="Consolas"/>
                <a:sym typeface="Consolas"/>
              </a:defRPr>
            </a:pPr>
            <a:r>
              <a:t>#define BUTTON_START (1&lt;&lt;3)</a:t>
            </a:r>
            <a:br/>
          </a:p>
        </p:txBody>
      </p:sp>
      <p:pic>
        <p:nvPicPr>
          <p:cNvPr id="329" name="Picture 4" descr="Picture 4"/>
          <p:cNvPicPr>
            <a:picLocks noChangeAspect="1"/>
          </p:cNvPicPr>
          <p:nvPr/>
        </p:nvPicPr>
        <p:blipFill>
          <a:blip r:embed="rId2">
            <a:extLst/>
          </a:blip>
          <a:stretch>
            <a:fillRect/>
          </a:stretch>
        </p:blipFill>
        <p:spPr>
          <a:xfrm>
            <a:off x="1765000" y="4178696"/>
            <a:ext cx="4720000" cy="553381"/>
          </a:xfrm>
          <a:prstGeom prst="rect">
            <a:avLst/>
          </a:prstGeom>
          <a:ln w="12700">
            <a:miter lim="400000"/>
          </a:ln>
        </p:spPr>
      </p:pic>
      <p:sp>
        <p:nvSpPr>
          <p:cNvPr id="330" name="TextBox 6"/>
          <p:cNvSpPr txBox="1"/>
          <p:nvPr/>
        </p:nvSpPr>
        <p:spPr>
          <a:xfrm>
            <a:off x="1598773" y="4698458"/>
            <a:ext cx="5939566"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rgbClr val="1F2327"/>
                </a:solidFill>
                <a:latin typeface="Consolas"/>
                <a:ea typeface="Consolas"/>
                <a:cs typeface="Consolas"/>
                <a:sym typeface="Consolas"/>
              </a:defRPr>
            </a:lvl1pPr>
          </a:lstStyle>
          <a:p>
            <a:pPr/>
            <a:r>
              <a:t>#define BUTTONS *(volatile u32 *) 0x4000130</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itle 3"/>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Homework 8 — GBA</a:t>
            </a:r>
          </a:p>
        </p:txBody>
      </p:sp>
      <p:sp>
        <p:nvSpPr>
          <p:cNvPr id="147" name="Text Placeholder 4"/>
          <p:cNvSpPr txBox="1"/>
          <p:nvPr>
            <p:ph type="body" idx="1"/>
          </p:nvPr>
        </p:nvSpPr>
        <p:spPr>
          <a:xfrm>
            <a:off x="893700" y="1373588"/>
            <a:ext cx="7250577" cy="2781643"/>
          </a:xfrm>
          <a:prstGeom prst="rect">
            <a:avLst/>
          </a:prstGeom>
        </p:spPr>
        <p:txBody>
          <a:bodyPr/>
          <a:lstStyle/>
          <a:p>
            <a:pPr marL="378948" indent="-284079" defTabSz="758951">
              <a:spcBef>
                <a:spcPts val="400"/>
              </a:spcBef>
              <a:buSzPts val="1700"/>
              <a:defRPr sz="1743">
                <a:solidFill>
                  <a:srgbClr val="1F2327"/>
                </a:solidFill>
              </a:defRPr>
            </a:pPr>
            <a:r>
              <a:t>Create an interactive graphical application for the GameBoy Advance using C!</a:t>
            </a:r>
          </a:p>
          <a:p>
            <a:pPr marL="378948" indent="-284079" defTabSz="758951">
              <a:spcBef>
                <a:spcPts val="400"/>
              </a:spcBef>
              <a:buSzPts val="1700"/>
              <a:defRPr sz="1743">
                <a:solidFill>
                  <a:srgbClr val="1F2327"/>
                </a:solidFill>
              </a:defRPr>
            </a:pPr>
            <a:r>
              <a:t>Releases Tuesday 3/29 (Tomorrow)</a:t>
            </a:r>
          </a:p>
          <a:p>
            <a:pPr marL="378948" indent="-284079" defTabSz="758951">
              <a:spcBef>
                <a:spcPts val="400"/>
              </a:spcBef>
              <a:buSzPts val="1700"/>
              <a:defRPr b="1" sz="1743">
                <a:solidFill>
                  <a:schemeClr val="accent1"/>
                </a:solidFill>
              </a:defRPr>
            </a:pPr>
            <a:r>
              <a:t>Due Next Monday 4/4</a:t>
            </a:r>
            <a:r>
              <a:rPr baseline="29590"/>
              <a:t> </a:t>
            </a:r>
            <a:r>
              <a:t>at 11:59 PM</a:t>
            </a:r>
          </a:p>
          <a:p>
            <a:pPr marL="378948" indent="-284079" defTabSz="758951">
              <a:spcBef>
                <a:spcPts val="400"/>
              </a:spcBef>
              <a:buSzPts val="1700"/>
              <a:defRPr sz="1743">
                <a:solidFill>
                  <a:srgbClr val="1F2327"/>
                </a:solidFill>
              </a:defRPr>
            </a:pPr>
            <a:r>
              <a:t>Files available on Canvas</a:t>
            </a:r>
          </a:p>
          <a:p>
            <a:pPr marL="378948" indent="-284079" defTabSz="758951">
              <a:spcBef>
                <a:spcPts val="400"/>
              </a:spcBef>
              <a:buSzPts val="1700"/>
              <a:defRPr sz="1743">
                <a:solidFill>
                  <a:srgbClr val="1F2327"/>
                </a:solidFill>
              </a:defRPr>
            </a:pPr>
            <a:r>
              <a:t>Submit on Gradescope (unlimited submissions)</a:t>
            </a:r>
          </a:p>
          <a:p>
            <a:pPr marL="378948" indent="-284079" defTabSz="758951">
              <a:spcBef>
                <a:spcPts val="400"/>
              </a:spcBef>
              <a:buSzPts val="1700"/>
              <a:defRPr sz="1743">
                <a:solidFill>
                  <a:srgbClr val="1F2327"/>
                </a:solidFill>
              </a:defRPr>
            </a:pPr>
            <a:r>
              <a:t>Standard grace period applies</a:t>
            </a:r>
          </a:p>
          <a:p>
            <a:pPr marL="378948" indent="-284079" defTabSz="758951">
              <a:spcBef>
                <a:spcPts val="400"/>
              </a:spcBef>
              <a:buSzPts val="1700"/>
              <a:defRPr b="1" sz="1743">
                <a:solidFill>
                  <a:srgbClr val="1F2327"/>
                </a:solidFill>
              </a:defRPr>
            </a:pPr>
            <a:r>
              <a:t>Will be demoed</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Title 1"/>
          <p:cNvSpPr txBox="1"/>
          <p:nvPr>
            <p:ph type="title"/>
          </p:nvPr>
        </p:nvSpPr>
        <p:spPr>
          <a:xfrm>
            <a:off x="893699" y="358388"/>
            <a:ext cx="7282114" cy="857401"/>
          </a:xfrm>
          <a:prstGeom prst="rect">
            <a:avLst/>
          </a:prstGeom>
        </p:spPr>
        <p:txBody>
          <a:bodyPr/>
          <a:lstStyle>
            <a:lvl1pPr>
              <a:defRPr>
                <a:solidFill>
                  <a:schemeClr val="accent5"/>
                </a:solidFill>
              </a:defRPr>
            </a:lvl1pPr>
          </a:lstStyle>
          <a:p>
            <a:pPr/>
            <a:r>
              <a:t>Changing States on Button Presses</a:t>
            </a:r>
          </a:p>
        </p:txBody>
      </p:sp>
      <p:sp>
        <p:nvSpPr>
          <p:cNvPr id="333" name="Text Placeholder 2"/>
          <p:cNvSpPr txBox="1"/>
          <p:nvPr>
            <p:ph type="body" idx="1"/>
          </p:nvPr>
        </p:nvSpPr>
        <p:spPr>
          <a:xfrm>
            <a:off x="893699" y="1285026"/>
            <a:ext cx="7771036" cy="3864027"/>
          </a:xfrm>
          <a:prstGeom prst="rect">
            <a:avLst/>
          </a:prstGeom>
        </p:spPr>
        <p:txBody>
          <a:bodyPr/>
          <a:lstStyle/>
          <a:p>
            <a:pPr marL="342424" indent="-228124">
              <a:buSzTx/>
              <a:buNone/>
              <a:defRPr b="1" sz="1800">
                <a:solidFill>
                  <a:srgbClr val="000000"/>
                </a:solidFill>
              </a:defRPr>
            </a:pPr>
            <a:r>
              <a:t>Idea:</a:t>
            </a:r>
            <a:endParaRPr>
              <a:latin typeface="Courier New"/>
              <a:ea typeface="Courier New"/>
              <a:cs typeface="Courier New"/>
              <a:sym typeface="Courier New"/>
            </a:endParaRPr>
          </a:p>
          <a:p>
            <a:pPr marL="342424" indent="-228124">
              <a:buSzTx/>
              <a:buNone/>
              <a:defRPr sz="1800">
                <a:solidFill>
                  <a:srgbClr val="000000"/>
                </a:solidFill>
                <a:latin typeface="Consolas"/>
                <a:ea typeface="Consolas"/>
                <a:cs typeface="Consolas"/>
                <a:sym typeface="Consolas"/>
              </a:defRPr>
            </a:pPr>
            <a:r>
              <a:t>#define KEY_DOWN(key, buttons) (~(buttons) &amp; (key))</a:t>
            </a:r>
          </a:p>
          <a:p>
            <a:pPr marL="342424" indent="-228124">
              <a:buSzTx/>
              <a:buNone/>
              <a:defRPr sz="1800">
                <a:solidFill>
                  <a:srgbClr val="000000"/>
                </a:solidFill>
                <a:latin typeface="Consolas"/>
                <a:ea typeface="Consolas"/>
                <a:cs typeface="Consolas"/>
                <a:sym typeface="Consolas"/>
              </a:defRPr>
            </a:pPr>
            <a:r>
              <a:t>if (KEY_DOWN(BUTTON_A, buttons)) {</a:t>
            </a:r>
          </a:p>
          <a:p>
            <a:pPr marL="342424" indent="-228124">
              <a:buSzTx/>
              <a:buNone/>
              <a:defRPr sz="1800">
                <a:solidFill>
                  <a:srgbClr val="000000"/>
                </a:solidFill>
                <a:latin typeface="Consolas"/>
                <a:ea typeface="Consolas"/>
                <a:cs typeface="Consolas"/>
                <a:sym typeface="Consolas"/>
              </a:defRPr>
            </a:pPr>
            <a:r>
              <a:t>    state = next_state;</a:t>
            </a:r>
          </a:p>
          <a:p>
            <a:pPr marL="342424" indent="-228124">
              <a:buSzTx/>
              <a:buNone/>
              <a:defRPr sz="1800">
                <a:solidFill>
                  <a:srgbClr val="000000"/>
                </a:solidFill>
                <a:latin typeface="Consolas"/>
                <a:ea typeface="Consolas"/>
                <a:cs typeface="Consolas"/>
                <a:sym typeface="Consolas"/>
              </a:defRPr>
            </a:pPr>
            <a:r>
              <a:t>}</a:t>
            </a:r>
          </a:p>
          <a:p>
            <a:pPr marL="342424" indent="-228124">
              <a:buSzTx/>
              <a:buNone/>
              <a:defRPr b="1" sz="1800">
                <a:solidFill>
                  <a:srgbClr val="000000"/>
                </a:solidFill>
              </a:defRPr>
            </a:pPr>
            <a:r>
              <a:t>Problem:</a:t>
            </a:r>
          </a:p>
          <a:p>
            <a:pPr marL="456724" indent="-342424">
              <a:buSzPts val="1800"/>
              <a:defRPr sz="1800">
                <a:solidFill>
                  <a:srgbClr val="000000"/>
                </a:solidFill>
              </a:defRPr>
            </a:pPr>
            <a:r>
              <a:t>What if our next state wants to transition by pressing A also? </a:t>
            </a:r>
          </a:p>
          <a:p>
            <a:pPr marL="456724" indent="-342424">
              <a:buSzPts val="1800"/>
              <a:defRPr sz="1800">
                <a:solidFill>
                  <a:srgbClr val="000000"/>
                </a:solidFill>
              </a:defRPr>
            </a:pPr>
            <a:r>
              <a:t>Most programs will run at 60 frames per second, so if the above code runs on the next frame, the player will only have a sixtieth of a second to lift the A button if they don't want to change to the next state.</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Edge-Triggered State Changes</a:t>
            </a:r>
          </a:p>
        </p:txBody>
      </p:sp>
      <p:sp>
        <p:nvSpPr>
          <p:cNvPr id="336" name="Text Placeholder 2"/>
          <p:cNvSpPr txBox="1"/>
          <p:nvPr>
            <p:ph type="body" idx="1"/>
          </p:nvPr>
        </p:nvSpPr>
        <p:spPr>
          <a:xfrm>
            <a:off x="893699" y="1201170"/>
            <a:ext cx="7771036" cy="3864027"/>
          </a:xfrm>
          <a:prstGeom prst="rect">
            <a:avLst/>
          </a:prstGeom>
        </p:spPr>
        <p:txBody>
          <a:bodyPr/>
          <a:lstStyle/>
          <a:p>
            <a:pPr marL="342424" indent="-228124">
              <a:buSzTx/>
              <a:buNone/>
              <a:defRPr b="1" sz="1800">
                <a:solidFill>
                  <a:srgbClr val="000000"/>
                </a:solidFill>
              </a:defRPr>
            </a:pPr>
            <a:r>
              <a:t>Solution:</a:t>
            </a:r>
            <a:r>
              <a:rPr b="0"/>
              <a:t> keep track of the previous button state</a:t>
            </a:r>
            <a:endParaRPr b="0"/>
          </a:p>
          <a:p>
            <a:pPr marL="342424" indent="-228124">
              <a:buSzTx/>
              <a:buNone/>
              <a:defRPr sz="1800">
                <a:solidFill>
                  <a:srgbClr val="000000"/>
                </a:solidFill>
                <a:latin typeface="Consolas"/>
                <a:ea typeface="Consolas"/>
                <a:cs typeface="Consolas"/>
                <a:sym typeface="Consolas"/>
              </a:defRPr>
            </a:pPr>
            <a:r>
              <a:t>previousB = currentB;</a:t>
            </a:r>
          </a:p>
          <a:p>
            <a:pPr marL="342424" indent="-228124">
              <a:buSzTx/>
              <a:buNone/>
              <a:defRPr sz="1800">
                <a:solidFill>
                  <a:srgbClr val="000000"/>
                </a:solidFill>
                <a:latin typeface="Consolas"/>
                <a:ea typeface="Consolas"/>
                <a:cs typeface="Consolas"/>
                <a:sym typeface="Consolas"/>
              </a:defRPr>
            </a:pPr>
            <a:r>
              <a:t>currentB = buttons;</a:t>
            </a:r>
          </a:p>
          <a:p>
            <a:pPr marL="342424" indent="-228124">
              <a:buSzTx/>
              <a:buNone/>
              <a:defRPr sz="1800">
                <a:solidFill>
                  <a:srgbClr val="000000"/>
                </a:solidFill>
                <a:latin typeface="Consolas"/>
                <a:ea typeface="Consolas"/>
                <a:cs typeface="Consolas"/>
                <a:sym typeface="Consolas"/>
              </a:defRPr>
            </a:pPr>
            <a:r>
              <a:t>if (KEY_DOWN(BUTTON_A, currentB) &amp;&amp; !KEY_DOWN(BUTTON_A, previousB)) {</a:t>
            </a:r>
          </a:p>
          <a:p>
            <a:pPr marL="342424" indent="-228124">
              <a:buSzTx/>
              <a:buNone/>
              <a:defRPr sz="1800">
                <a:solidFill>
                  <a:srgbClr val="000000"/>
                </a:solidFill>
                <a:latin typeface="Consolas"/>
                <a:ea typeface="Consolas"/>
                <a:cs typeface="Consolas"/>
                <a:sym typeface="Consolas"/>
              </a:defRPr>
            </a:pPr>
            <a:r>
              <a:t>    state = next_state;</a:t>
            </a:r>
          </a:p>
          <a:p>
            <a:pPr marL="342424" indent="-228124">
              <a:buSzTx/>
              <a:buNone/>
              <a:defRPr sz="1800">
                <a:solidFill>
                  <a:srgbClr val="000000"/>
                </a:solidFill>
                <a:latin typeface="Consolas"/>
                <a:ea typeface="Consolas"/>
                <a:cs typeface="Consolas"/>
                <a:sym typeface="Consolas"/>
              </a:defRPr>
            </a:pPr>
            <a:r>
              <a:t>}</a:t>
            </a:r>
          </a:p>
          <a:p>
            <a:pPr marL="456724" indent="-342424">
              <a:buSzPts val="1800"/>
              <a:defRPr sz="1800">
                <a:solidFill>
                  <a:srgbClr val="000000"/>
                </a:solidFill>
              </a:defRPr>
            </a:pPr>
            <a:r>
              <a:t>The above code will change the state only if the A button is currently pressed but was not pressed the last time the buttons were checked.</a:t>
            </a:r>
          </a:p>
          <a:p>
            <a:pPr marL="456724" indent="-342424">
              <a:buSzPts val="1800"/>
              <a:defRPr sz="1800">
                <a:solidFill>
                  <a:srgbClr val="000000"/>
                </a:solidFill>
              </a:defRPr>
            </a:pPr>
            <a:r>
              <a:t>You will have to write a </a:t>
            </a:r>
            <a:r>
              <a:rPr>
                <a:latin typeface="Consolas"/>
                <a:ea typeface="Consolas"/>
                <a:cs typeface="Consolas"/>
                <a:sym typeface="Consolas"/>
              </a:rPr>
              <a:t>KEY_JUST_PRESSED</a:t>
            </a:r>
            <a:r>
              <a:t> macro to make the above more concise.</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GBA Resources</a:t>
            </a:r>
          </a:p>
        </p:txBody>
      </p:sp>
      <p:sp>
        <p:nvSpPr>
          <p:cNvPr id="339" name="Text Placeholder 2"/>
          <p:cNvSpPr txBox="1"/>
          <p:nvPr>
            <p:ph type="body" idx="1"/>
          </p:nvPr>
        </p:nvSpPr>
        <p:spPr>
          <a:xfrm>
            <a:off x="893699" y="1281770"/>
            <a:ext cx="7771036" cy="3864027"/>
          </a:xfrm>
          <a:prstGeom prst="rect">
            <a:avLst/>
          </a:prstGeom>
        </p:spPr>
        <p:txBody>
          <a:bodyPr/>
          <a:lstStyle/>
          <a:p>
            <a:pPr marL="456724" indent="-342424">
              <a:defRPr>
                <a:solidFill>
                  <a:srgbClr val="000000"/>
                </a:solidFill>
              </a:defRPr>
            </a:pPr>
            <a:r>
              <a:rPr u="sng">
                <a:solidFill>
                  <a:schemeClr val="accent1"/>
                </a:solidFill>
                <a:uFill>
                  <a:solidFill>
                    <a:schemeClr val="accent1"/>
                  </a:solidFill>
                </a:uFill>
                <a:hlinkClick r:id="rId2" invalidUrl="" action="" tgtFrame="" tooltip="" history="1" highlightClick="0" endSnd="0"/>
              </a:rPr>
              <a:t>https://www.coranac.com/tonc/text/</a:t>
            </a:r>
          </a:p>
          <a:p>
            <a:pPr marL="456724" indent="-342424">
              <a:defRPr>
                <a:solidFill>
                  <a:srgbClr val="1F2327"/>
                </a:solidFill>
              </a:defRPr>
            </a:pPr>
            <a:r>
              <a:t>Covers all the topics discussed here, and much much more!</a:t>
            </a:r>
          </a:p>
          <a:p>
            <a:pPr lvl="1" marL="913923" indent="-380524">
              <a:spcBef>
                <a:spcPts val="0"/>
              </a:spcBef>
              <a:buClr>
                <a:srgbClr val="677480"/>
              </a:buClr>
              <a:defRPr>
                <a:solidFill>
                  <a:srgbClr val="1F2327"/>
                </a:solidFill>
              </a:defRPr>
            </a:pPr>
            <a:r>
              <a:t>Sprites</a:t>
            </a:r>
          </a:p>
          <a:p>
            <a:pPr lvl="1" marL="913923" indent="-380524">
              <a:spcBef>
                <a:spcPts val="0"/>
              </a:spcBef>
              <a:buClr>
                <a:srgbClr val="677480"/>
              </a:buClr>
              <a:defRPr>
                <a:solidFill>
                  <a:srgbClr val="1F2327"/>
                </a:solidFill>
              </a:defRPr>
            </a:pPr>
            <a:r>
              <a:t>Tilemaps</a:t>
            </a:r>
          </a:p>
          <a:p>
            <a:pPr marL="456735" indent="-380524">
              <a:defRPr>
                <a:solidFill>
                  <a:srgbClr val="1F2327"/>
                </a:solidFill>
              </a:defRPr>
            </a:pPr>
            <a:r>
              <a:t>Note that if you try to implement audio (not taught in lecture/lab), the Docker environment will probably not support it</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GBA Resources</a:t>
            </a:r>
          </a:p>
        </p:txBody>
      </p:sp>
      <p:sp>
        <p:nvSpPr>
          <p:cNvPr id="342" name="Text Placeholder 2"/>
          <p:cNvSpPr txBox="1"/>
          <p:nvPr>
            <p:ph type="body" idx="1"/>
          </p:nvPr>
        </p:nvSpPr>
        <p:spPr>
          <a:xfrm>
            <a:off x="893699" y="1281770"/>
            <a:ext cx="7771036" cy="3864027"/>
          </a:xfrm>
          <a:prstGeom prst="rect">
            <a:avLst/>
          </a:prstGeom>
        </p:spPr>
        <p:txBody>
          <a:bodyPr/>
          <a:lstStyle/>
          <a:p>
            <a:pPr marL="456724" indent="-342424">
              <a:buSzPts val="2000"/>
              <a:defRPr sz="2000">
                <a:solidFill>
                  <a:srgbClr val="1F2327"/>
                </a:solidFill>
              </a:defRPr>
            </a:pPr>
            <a:r>
              <a:t>ARMv7TDMI Technical Reference Manual: </a:t>
            </a:r>
            <a:r>
              <a:rPr u="sng">
                <a:solidFill>
                  <a:schemeClr val="accent1"/>
                </a:solidFill>
                <a:uFill>
                  <a:solidFill>
                    <a:schemeClr val="accent1"/>
                  </a:solidFill>
                </a:uFill>
                <a:hlinkClick r:id="rId2" invalidUrl="" action="" tgtFrame="" tooltip="" history="1" highlightClick="0" endSnd="0"/>
              </a:rPr>
              <a:t>https://documentation-service.arm.com/static/5f4786a179ff4c392c0ff819</a:t>
            </a:r>
          </a:p>
          <a:p>
            <a:pPr marL="456724" indent="-342424">
              <a:buSzPts val="2000"/>
              <a:defRPr sz="2000">
                <a:solidFill>
                  <a:srgbClr val="1F2327"/>
                </a:solidFill>
              </a:defRPr>
            </a:pPr>
            <a:r>
              <a:t>ARMv5 Architecture Reference Manual: </a:t>
            </a:r>
            <a:r>
              <a:rPr u="sng">
                <a:solidFill>
                  <a:schemeClr val="accent1"/>
                </a:solidFill>
                <a:uFill>
                  <a:solidFill>
                    <a:schemeClr val="accent1"/>
                  </a:solidFill>
                </a:uFill>
                <a:hlinkClick r:id="rId3" invalidUrl="" action="" tgtFrame="" tooltip="" history="1" highlightClick="0" endSnd="0"/>
              </a:rPr>
              <a:t>https://documentation-service.arm.com/static/5f8dacc8f86e16515cdb865a</a:t>
            </a:r>
          </a:p>
          <a:p>
            <a:pPr marL="456724" indent="-342424">
              <a:buSzPts val="2000"/>
              <a:defRPr sz="2000">
                <a:solidFill>
                  <a:srgbClr val="1F2327"/>
                </a:solidFill>
              </a:defRPr>
            </a:pPr>
            <a:r>
              <a:t>Nintendo’s AGB Programming Manual: </a:t>
            </a:r>
            <a:r>
              <a:rPr u="sng">
                <a:solidFill>
                  <a:schemeClr val="accent1"/>
                </a:solidFill>
                <a:uFill>
                  <a:solidFill>
                    <a:schemeClr val="accent1"/>
                  </a:solidFill>
                </a:uFill>
                <a:hlinkClick r:id="rId4" invalidUrl="" action="" tgtFrame="" tooltip="" history="1" highlightClick="0" endSnd="0"/>
              </a:rPr>
              <a:t>https://archive.org/details/NintendoGbaManualV1.1</a:t>
            </a:r>
          </a:p>
          <a:p>
            <a:pPr marL="456724" indent="-342424">
              <a:buSzPts val="2000"/>
              <a:defRPr sz="2000">
                <a:solidFill>
                  <a:srgbClr val="1F2327"/>
                </a:solidFill>
              </a:defRPr>
            </a:pPr>
            <a:r>
              <a:t>no$gba’s GBATEK:</a:t>
            </a:r>
            <a:br/>
            <a:r>
              <a:rPr u="sng">
                <a:solidFill>
                  <a:schemeClr val="accent1"/>
                </a:solidFill>
                <a:uFill>
                  <a:solidFill>
                    <a:schemeClr val="accent1"/>
                  </a:solidFill>
                </a:uFill>
                <a:hlinkClick r:id="rId5" invalidUrl="" action="" tgtFrame="" tooltip="" history="1" highlightClick="0" endSnd="0"/>
              </a:rPr>
              <a:t>https://problemkaputt.de/gbatek.htm</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Title 3"/>
          <p:cNvSpPr txBox="1"/>
          <p:nvPr>
            <p:ph type="title"/>
          </p:nvPr>
        </p:nvSpPr>
        <p:spPr>
          <a:xfrm>
            <a:off x="893699" y="358388"/>
            <a:ext cx="6462602" cy="857401"/>
          </a:xfrm>
          <a:prstGeom prst="rect">
            <a:avLst/>
          </a:prstGeom>
        </p:spPr>
        <p:txBody>
          <a:bodyPr/>
          <a:lstStyle/>
          <a:p>
            <a:pPr>
              <a:defRPr>
                <a:solidFill>
                  <a:schemeClr val="accent5"/>
                </a:solidFill>
              </a:defRPr>
            </a:pPr>
            <a:r>
              <a:t>Lab Assignment: </a:t>
            </a:r>
            <a:r>
              <a:rPr>
                <a:solidFill>
                  <a:srgbClr val="000000"/>
                </a:solidFill>
              </a:rPr>
              <a:t>Canvas Quiz</a:t>
            </a:r>
          </a:p>
        </p:txBody>
      </p:sp>
      <p:sp>
        <p:nvSpPr>
          <p:cNvPr id="345" name="Text Placeholder 4"/>
          <p:cNvSpPr txBox="1"/>
          <p:nvPr>
            <p:ph type="body" idx="1"/>
          </p:nvPr>
        </p:nvSpPr>
        <p:spPr>
          <a:xfrm>
            <a:off x="893700" y="1373588"/>
            <a:ext cx="7250577" cy="2781643"/>
          </a:xfrm>
          <a:prstGeom prst="rect">
            <a:avLst/>
          </a:prstGeom>
        </p:spPr>
        <p:txBody>
          <a:bodyPr/>
          <a:lstStyle/>
          <a:p>
            <a:pPr marL="457200" indent="-342900">
              <a:lnSpc>
                <a:spcPct val="114998"/>
              </a:lnSpc>
              <a:spcBef>
                <a:spcPts val="0"/>
              </a:spcBef>
              <a:buSzPts val="2100"/>
              <a:buFontTx/>
              <a:buAutoNum type="arabicParenR" startAt="1"/>
              <a:defRPr sz="2100">
                <a:solidFill>
                  <a:srgbClr val="1F2327"/>
                </a:solidFill>
              </a:defRPr>
            </a:pPr>
            <a:r>
              <a:t>Go to Quizzes on Canvas</a:t>
            </a:r>
          </a:p>
          <a:p>
            <a:pPr marL="457200" indent="-342900">
              <a:lnSpc>
                <a:spcPct val="114998"/>
              </a:lnSpc>
              <a:spcBef>
                <a:spcPts val="0"/>
              </a:spcBef>
              <a:buSzPts val="2100"/>
              <a:buFontTx/>
              <a:buAutoNum type="arabicParenR" startAt="1"/>
              <a:defRPr sz="2100">
                <a:solidFill>
                  <a:srgbClr val="1F2327"/>
                </a:solidFill>
              </a:defRPr>
            </a:pPr>
            <a:r>
              <a:t>Select </a:t>
            </a:r>
            <a:r>
              <a:rPr b="1"/>
              <a:t>Lab 13</a:t>
            </a:r>
            <a:endParaRPr b="1"/>
          </a:p>
          <a:p>
            <a:pPr lvl="1" marL="913764" indent="-342900">
              <a:lnSpc>
                <a:spcPct val="114998"/>
              </a:lnSpc>
              <a:spcBef>
                <a:spcPts val="0"/>
              </a:spcBef>
              <a:buClr>
                <a:srgbClr val="677480"/>
              </a:buClr>
              <a:buSzPts val="2100"/>
              <a:buFontTx/>
              <a:buAutoNum type="arabicParenR" startAt="1"/>
              <a:defRPr sz="2100">
                <a:solidFill>
                  <a:srgbClr val="1F2327"/>
                </a:solidFill>
              </a:defRPr>
            </a:pPr>
            <a:r>
              <a:t>Password: </a:t>
            </a:r>
            <a:r>
              <a:rPr>
                <a:solidFill>
                  <a:srgbClr val="FF0000"/>
                </a:solidFill>
                <a:latin typeface="Consolas"/>
                <a:ea typeface="Consolas"/>
                <a:cs typeface="Consolas"/>
                <a:sym typeface="Consolas"/>
              </a:rPr>
              <a:t>BCSE</a:t>
            </a:r>
            <a:endParaRPr>
              <a:solidFill>
                <a:srgbClr val="FF0000"/>
              </a:solidFill>
              <a:latin typeface="Consolas"/>
              <a:ea typeface="Consolas"/>
              <a:cs typeface="Consolas"/>
              <a:sym typeface="Consolas"/>
            </a:endParaRPr>
          </a:p>
          <a:p>
            <a:pPr marL="457200" indent="-342900">
              <a:lnSpc>
                <a:spcPct val="114998"/>
              </a:lnSpc>
              <a:spcBef>
                <a:spcPts val="0"/>
              </a:spcBef>
              <a:buSzPts val="2100"/>
              <a:buFontTx/>
              <a:buAutoNum type="arabicParenR" startAt="1"/>
              <a:defRPr sz="2100">
                <a:solidFill>
                  <a:srgbClr val="1F2327"/>
                </a:solidFill>
              </a:defRPr>
            </a:pPr>
            <a:r>
              <a:t>Get 100% for lab attendance credit</a:t>
            </a:r>
          </a:p>
          <a:p>
            <a:pPr lvl="1" marL="913764" indent="-342900">
              <a:spcBef>
                <a:spcPts val="0"/>
              </a:spcBef>
              <a:buClr>
                <a:srgbClr val="677480"/>
              </a:buClr>
              <a:buSzPts val="2100"/>
              <a:buFontTx/>
              <a:buAutoNum type="alphaLcParenR" startAt="1"/>
              <a:defRPr sz="2100">
                <a:solidFill>
                  <a:srgbClr val="1F2327"/>
                </a:solidFill>
              </a:defRPr>
            </a:pPr>
            <a:r>
              <a:t>Unlimited attempts</a:t>
            </a:r>
          </a:p>
          <a:p>
            <a:pPr lvl="1" marL="914400" indent="-342900">
              <a:spcBef>
                <a:spcPts val="0"/>
              </a:spcBef>
              <a:buClr>
                <a:srgbClr val="677480"/>
              </a:buClr>
              <a:buSzPts val="2100"/>
              <a:buFontTx/>
              <a:buAutoNum type="alphaLcParenR" startAt="1"/>
              <a:defRPr sz="2100">
                <a:solidFill>
                  <a:srgbClr val="1F2327"/>
                </a:solidFill>
              </a:defRPr>
            </a:pPr>
            <a:r>
              <a:t>Collaboration is encouraged!</a:t>
            </a:r>
          </a:p>
          <a:p>
            <a:pPr lvl="1" marL="914400" indent="-342900">
              <a:spcBef>
                <a:spcPts val="0"/>
              </a:spcBef>
              <a:buClr>
                <a:srgbClr val="677480"/>
              </a:buClr>
              <a:buSzPts val="2100"/>
              <a:buFontTx/>
              <a:buAutoNum type="alphaLcParenR" startAt="1"/>
              <a:defRPr sz="2100">
                <a:solidFill>
                  <a:srgbClr val="1F2327"/>
                </a:solidFill>
              </a:defRPr>
            </a:pPr>
            <a:r>
              <a:t>Ask your TAs for help :)</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itle 3"/>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Hiring Dates</a:t>
            </a:r>
          </a:p>
        </p:txBody>
      </p:sp>
      <p:sp>
        <p:nvSpPr>
          <p:cNvPr id="150" name="Text Placeholder 4"/>
          <p:cNvSpPr txBox="1"/>
          <p:nvPr>
            <p:ph type="body" idx="1"/>
          </p:nvPr>
        </p:nvSpPr>
        <p:spPr>
          <a:xfrm>
            <a:off x="893700" y="1373588"/>
            <a:ext cx="7250577" cy="2781643"/>
          </a:xfrm>
          <a:prstGeom prst="rect">
            <a:avLst/>
          </a:prstGeom>
        </p:spPr>
        <p:txBody>
          <a:bodyPr/>
          <a:lstStyle/>
          <a:p>
            <a:pPr marL="456565" indent="-342265">
              <a:buSzPts val="2100"/>
              <a:defRPr sz="2100">
                <a:solidFill>
                  <a:srgbClr val="1F2327"/>
                </a:solidFill>
              </a:defRPr>
            </a:pPr>
            <a:r>
              <a:t>Tuesday March 29 (tomorrow!) – Application opens</a:t>
            </a:r>
          </a:p>
          <a:p>
            <a:pPr marL="456565" indent="-342265">
              <a:buSzPts val="2100"/>
              <a:defRPr sz="2100">
                <a:solidFill>
                  <a:srgbClr val="1F2327"/>
                </a:solidFill>
              </a:defRPr>
            </a:pPr>
            <a:r>
              <a:t>Tuesday April 5 – Application closes</a:t>
            </a:r>
          </a:p>
          <a:p>
            <a:pPr lvl="1" marL="913764" indent="-380365">
              <a:spcBef>
                <a:spcPts val="0"/>
              </a:spcBef>
              <a:buClr>
                <a:srgbClr val="677480"/>
              </a:buClr>
              <a:buSzPts val="2100"/>
              <a:defRPr sz="2100">
                <a:solidFill>
                  <a:srgbClr val="1F2327"/>
                </a:solidFill>
              </a:defRPr>
            </a:pPr>
            <a:r>
              <a:t>One week window</a:t>
            </a:r>
          </a:p>
          <a:p>
            <a:pPr lvl="1" marL="913764" indent="-380365">
              <a:spcBef>
                <a:spcPts val="0"/>
              </a:spcBef>
              <a:buClr>
                <a:srgbClr val="677480"/>
              </a:buClr>
              <a:buSzPts val="2100"/>
              <a:defRPr sz="2100">
                <a:solidFill>
                  <a:srgbClr val="1F2327"/>
                </a:solidFill>
              </a:defRPr>
            </a:pPr>
          </a:p>
          <a:p>
            <a:pPr marL="456565" indent="-342265">
              <a:buSzPts val="2100"/>
              <a:defRPr sz="2100">
                <a:solidFill>
                  <a:srgbClr val="1F2327"/>
                </a:solidFill>
              </a:defRPr>
            </a:pPr>
            <a:r>
              <a:t>April 8 and April 11 – TA interviews</a:t>
            </a:r>
          </a:p>
          <a:p>
            <a:pPr marL="456565" indent="-342265">
              <a:buSzPts val="2100"/>
              <a:defRPr sz="2100">
                <a:solidFill>
                  <a:srgbClr val="1F2327"/>
                </a:solidFill>
              </a:defRPr>
            </a:pPr>
            <a:r>
              <a:t>April 11 night – TA selection</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pic>
        <p:nvPicPr>
          <p:cNvPr id="152" name="Pokémon Ruby and Sapphire (Cave) Japanese CommercialOnline Media 4" descr="Pokémon Ruby and Sapphire (Cave) Japanese CommercialOnline Media 4"/>
          <p:cNvPicPr>
            <a:picLocks noChangeAspect="0"/>
          </p:cNvPicPr>
          <p:nvPr>
            <a:videoFile xmlns:mc="http://schemas.openxmlformats.org/markup-compatibility/2006" r:link="rId2" mc:Ignorable="aiw"/>
          </p:nvPr>
        </p:nvPicPr>
        <p:blipFill>
          <a:blip r:embed="rId3">
            <a:extLst/>
          </a:blip>
          <a:stretch>
            <a:fillRect/>
          </a:stretch>
        </p:blipFill>
        <p:spPr>
          <a:xfrm>
            <a:off x="0" y="-11430"/>
            <a:ext cx="9144000" cy="5166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1" fill="hold"/>
                                        <p:tgtEl>
                                          <p:spTgt spid="152"/>
                                        </p:tgtEl>
                                      </p:cBhvr>
                                    </p:cmd>
                                  </p:childTnLst>
                                </p:cTn>
                              </p:par>
                            </p:childTnLst>
                          </p:cTn>
                        </p:par>
                      </p:childTnLst>
                    </p:cTn>
                  </p:par>
                  <p:par>
                    <p:cTn id="7" fill="hold">
                      <p:stCondLst>
                        <p:cond delay="indefinite"/>
                      </p:stCondLst>
                      <p:childTnLst>
                        <p:par>
                          <p:cTn id="8" fill="hold">
                            <p:stCondLst>
                              <p:cond delay="0"/>
                            </p:stCondLst>
                            <p:childTnLst>
                              <p:par>
                                <p:cTn id="9" presetClass="mediacall" nodeType="clickEffect" presetSubtype="0" presetID="3" grpId="1" fill="hold">
                                  <p:stCondLst>
                                    <p:cond delay="0"/>
                                  </p:stCondLst>
                                  <p:childTnLst>
                                    <p:cmd type="call" cmd="stop">
                                      <p:cBhvr>
                                        <p:cTn id="10" dur="1000" fill="hold"/>
                                        <p:tgtEl>
                                          <p:spTgt spid="152"/>
                                        </p:tgtEl>
                                      </p:cBhvr>
                                    </p:cmd>
                                  </p:childTnLst>
                                </p:cTn>
                              </p:par>
                            </p:childTnLst>
                          </p:cTn>
                        </p:par>
                      </p:childTnLst>
                    </p:cTn>
                  </p:par>
                </p:childTnLst>
              </p:cTn>
              <p:prevCondLst>
                <p:cond evt="onPrev">
                  <p:tgtEl>
                    <p:sldTgt/>
                  </p:tgtEl>
                </p:cond>
              </p:prevCondLst>
              <p:nextCondLst>
                <p:cond evt="onNext">
                  <p:tgtEl>
                    <p:sldTgt/>
                  </p:tgtEl>
                </p:cond>
              </p:nextCondLst>
            </p:seq>
            <p:video fullScrn="0">
              <p:cMediaNode mute="0" showWhenStopped="1" numSld="1" vol="80000">
                <p:cTn id="11" fill="hold" display="0">
                  <p:stCondLst>
                    <p:cond delay="indefinite"/>
                  </p:stCondLst>
                </p:cTn>
                <p:tgtEl>
                  <p:spTgt spid="152"/>
                </p:tgtEl>
              </p:cMediaNode>
            </p:video>
            <p:seq concurrent="1" prevAc="none" nextAc="seek">
              <p:cTn id="12" evtFilter="cancelBubble" nodeType="interactiveSeq" restart="whenNotActive" fill="hold">
                <p:stCondLst>
                  <p:cond delay="0" evt="onClick">
                    <p:tgtEl>
                      <p:spTgt spid="152"/>
                    </p:tgtEl>
                  </p:cond>
                </p:stCondLst>
                <p:endSync delay="0" evt="end">
                  <p:rtn val="all"/>
                </p:endSync>
                <p:childTnLst>
                  <p:par>
                    <p:cTn id="13" fill="hold">
                      <p:stCondLst>
                        <p:cond delay="0"/>
                      </p:stCondLst>
                      <p:childTnLst>
                        <p:par>
                          <p:cTn id="14" fill="hold">
                            <p:stCondLst>
                              <p:cond delay="0"/>
                            </p:stCondLst>
                            <p:childTnLst>
                              <p:par>
                                <p:cTn id="15" presetClass="mediacall" nodeType="clickEffect" presetSubtype="0" presetID="2" fill="hold">
                                  <p:stCondLst>
                                    <p:cond delay="0"/>
                                  </p:stCondLst>
                                  <p:childTnLst>
                                    <p:cmd type="call" cmd="togglePause">
                                      <p:cBhvr>
                                        <p:cTn id="16" dur="1" fill="hold"/>
                                        <p:tgtEl>
                                          <p:spTgt spid="152"/>
                                        </p:tgtEl>
                                      </p:cBhvr>
                                    </p:cmd>
                                  </p:childTnLst>
                                </p:cTn>
                              </p:par>
                            </p:childTnLst>
                          </p:cTn>
                        </p:par>
                      </p:childTnLst>
                    </p:cTn>
                  </p:par>
                </p:childTnLst>
              </p:cTn>
              <p:nextCondLst>
                <p:cond delay="0" evt="onClick">
                  <p:tgtEl>
                    <p:spTgt spid="15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The Game Boy Advance</a:t>
            </a:r>
          </a:p>
        </p:txBody>
      </p:sp>
      <p:pic>
        <p:nvPicPr>
          <p:cNvPr id="155" name="Picture 6" descr="Picture 6"/>
          <p:cNvPicPr>
            <a:picLocks noChangeAspect="1"/>
          </p:cNvPicPr>
          <p:nvPr/>
        </p:nvPicPr>
        <p:blipFill>
          <a:blip r:embed="rId2">
            <a:extLst/>
          </a:blip>
          <a:stretch>
            <a:fillRect/>
          </a:stretch>
        </p:blipFill>
        <p:spPr>
          <a:xfrm>
            <a:off x="997062" y="1256065"/>
            <a:ext cx="7128629" cy="353885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685800" y="821341"/>
            <a:ext cx="7772400" cy="1159802"/>
          </a:xfrm>
          <a:prstGeom prst="rect">
            <a:avLst/>
          </a:prstGeom>
        </p:spPr>
        <p:txBody>
          <a:bodyPr/>
          <a:lstStyle/>
          <a:p>
            <a:pPr/>
            <a:r>
              <a:t>Graphics</a:t>
            </a:r>
          </a:p>
        </p:txBody>
      </p:sp>
      <p:pic>
        <p:nvPicPr>
          <p:cNvPr id="158" name="Picture 2" descr="Picture 2"/>
          <p:cNvPicPr>
            <a:picLocks noChangeAspect="1"/>
          </p:cNvPicPr>
          <p:nvPr/>
        </p:nvPicPr>
        <p:blipFill>
          <a:blip r:embed="rId2">
            <a:extLst/>
          </a:blip>
          <a:stretch>
            <a:fillRect/>
          </a:stretch>
        </p:blipFill>
        <p:spPr>
          <a:xfrm>
            <a:off x="2843140" y="2354839"/>
            <a:ext cx="3457720" cy="2303690"/>
          </a:xfrm>
          <a:prstGeom prst="rect">
            <a:avLst/>
          </a:prstGeom>
          <a:ln>
            <a:solidFill>
              <a:srgbClr val="000000"/>
            </a:solidFill>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Colors</a:t>
            </a:r>
          </a:p>
        </p:txBody>
      </p:sp>
      <p:sp>
        <p:nvSpPr>
          <p:cNvPr id="161" name="Text Placeholder 2"/>
          <p:cNvSpPr txBox="1"/>
          <p:nvPr>
            <p:ph type="body" sz="half" idx="1"/>
          </p:nvPr>
        </p:nvSpPr>
        <p:spPr>
          <a:xfrm>
            <a:off x="893700" y="1373587"/>
            <a:ext cx="7844326" cy="1360346"/>
          </a:xfrm>
          <a:prstGeom prst="rect">
            <a:avLst/>
          </a:prstGeom>
        </p:spPr>
        <p:txBody>
          <a:bodyPr/>
          <a:lstStyle/>
          <a:p>
            <a:pPr marL="608965" indent="-456565">
              <a:spcBef>
                <a:spcPts val="800"/>
              </a:spcBef>
              <a:buSzPts val="1800"/>
              <a:defRPr sz="1800">
                <a:solidFill>
                  <a:srgbClr val="1F2327"/>
                </a:solidFill>
              </a:defRPr>
            </a:pPr>
            <a:r>
              <a:t>For HW8, you’ll be using a Game Boy Advance emulator; to display the game, you need to learn about </a:t>
            </a:r>
            <a:r>
              <a:rPr b="1" i="1"/>
              <a:t>GBA Graphics.</a:t>
            </a:r>
          </a:p>
          <a:p>
            <a:pPr marL="608965" indent="-456565">
              <a:spcBef>
                <a:spcPts val="800"/>
              </a:spcBef>
              <a:buSzPts val="1800"/>
              <a:defRPr sz="1800">
                <a:solidFill>
                  <a:srgbClr val="1F2327"/>
                </a:solidFill>
              </a:defRPr>
            </a:pPr>
            <a:r>
              <a:t>Pixel: 16-bit value</a:t>
            </a:r>
          </a:p>
        </p:txBody>
      </p:sp>
      <p:pic>
        <p:nvPicPr>
          <p:cNvPr id="162" name="Picture 4" descr="Picture 4"/>
          <p:cNvPicPr>
            <a:picLocks noChangeAspect="1"/>
          </p:cNvPicPr>
          <p:nvPr/>
        </p:nvPicPr>
        <p:blipFill>
          <a:blip r:embed="rId2">
            <a:extLst/>
          </a:blip>
          <a:stretch>
            <a:fillRect/>
          </a:stretch>
        </p:blipFill>
        <p:spPr>
          <a:xfrm>
            <a:off x="1740118" y="2571750"/>
            <a:ext cx="5333035" cy="911262"/>
          </a:xfrm>
          <a:prstGeom prst="rect">
            <a:avLst/>
          </a:prstGeom>
          <a:ln w="12700">
            <a:miter lim="400000"/>
          </a:ln>
        </p:spPr>
      </p:pic>
      <p:sp>
        <p:nvSpPr>
          <p:cNvPr id="163" name="Text Placeholder 2"/>
          <p:cNvSpPr txBox="1"/>
          <p:nvPr/>
        </p:nvSpPr>
        <p:spPr>
          <a:xfrm>
            <a:off x="649836" y="3483011"/>
            <a:ext cx="7844326" cy="1224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608965" indent="-456565">
              <a:spcBef>
                <a:spcPts val="800"/>
              </a:spcBef>
              <a:buClr>
                <a:schemeClr val="accent6"/>
              </a:buClr>
              <a:buSzPts val="1800"/>
              <a:buFont typeface="Helvetica"/>
              <a:buChar char="▷"/>
              <a:defRPr sz="1800">
                <a:solidFill>
                  <a:srgbClr val="1F2327"/>
                </a:solidFill>
                <a:latin typeface="Lato"/>
                <a:ea typeface="Lato"/>
                <a:cs typeface="Lato"/>
                <a:sym typeface="Lato"/>
              </a:defRPr>
            </a:pPr>
            <a:r>
              <a:t>Each color is allotted 5 bits; you can have an intensity from 0 – 31.</a:t>
            </a:r>
          </a:p>
          <a:p>
            <a:pPr marL="608965" indent="-456565">
              <a:spcBef>
                <a:spcPts val="800"/>
              </a:spcBef>
              <a:buClr>
                <a:schemeClr val="accent6"/>
              </a:buClr>
              <a:buSzPts val="1800"/>
              <a:buFont typeface="Helvetica"/>
              <a:buChar char="▷"/>
              <a:defRPr sz="1800">
                <a:solidFill>
                  <a:srgbClr val="1F2327"/>
                </a:solidFill>
                <a:latin typeface="Lato"/>
                <a:ea typeface="Lato"/>
                <a:cs typeface="Lato"/>
                <a:sym typeface="Lato"/>
              </a:defRPr>
            </a:pPr>
            <a:r>
              <a:t>Bit 15 is unused</a:t>
            </a:r>
          </a:p>
        </p:txBody>
      </p:sp>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itle 1"/>
          <p:cNvSpPr txBox="1"/>
          <p:nvPr>
            <p:ph type="title"/>
          </p:nvPr>
        </p:nvSpPr>
        <p:spPr>
          <a:xfrm>
            <a:off x="893699" y="358388"/>
            <a:ext cx="6462602" cy="857401"/>
          </a:xfrm>
          <a:prstGeom prst="rect">
            <a:avLst/>
          </a:prstGeom>
        </p:spPr>
        <p:txBody>
          <a:bodyPr/>
          <a:lstStyle>
            <a:lvl1pPr>
              <a:defRPr>
                <a:solidFill>
                  <a:schemeClr val="accent5"/>
                </a:solidFill>
              </a:defRPr>
            </a:lvl1pPr>
          </a:lstStyle>
          <a:p>
            <a:pPr/>
            <a:r>
              <a:t>Colors</a:t>
            </a:r>
          </a:p>
        </p:txBody>
      </p:sp>
      <p:sp>
        <p:nvSpPr>
          <p:cNvPr id="166" name="Text Placeholder 2"/>
          <p:cNvSpPr txBox="1"/>
          <p:nvPr>
            <p:ph type="body" idx="1"/>
          </p:nvPr>
        </p:nvSpPr>
        <p:spPr>
          <a:xfrm>
            <a:off x="893701" y="1373587"/>
            <a:ext cx="7770122" cy="2738347"/>
          </a:xfrm>
          <a:prstGeom prst="rect">
            <a:avLst/>
          </a:prstGeom>
        </p:spPr>
        <p:txBody>
          <a:bodyPr/>
          <a:lstStyle/>
          <a:p>
            <a:pPr/>
          </a:p>
        </p:txBody>
      </p:sp>
      <p:sp>
        <p:nvSpPr>
          <p:cNvPr id="167" name="Text Placeholder 2"/>
          <p:cNvSpPr txBox="1"/>
          <p:nvPr/>
        </p:nvSpPr>
        <p:spPr>
          <a:xfrm>
            <a:off x="893699" y="1150972"/>
            <a:ext cx="8203990" cy="4764007"/>
          </a:xfrm>
          <a:prstGeom prst="rect">
            <a:avLst/>
          </a:prstGeom>
          <a:ln w="12700">
            <a:miter lim="400000"/>
          </a:ln>
          <a:extLst>
            <a:ext uri="{C572A759-6A51-4108-AA02-DFA0A04FC94B}">
              <ma14:wrappingTextBoxFlag xmlns:ma14="http://schemas.microsoft.com/office/mac/drawingml/2011/main" val="1"/>
            </a:ext>
          </a:extLst>
        </p:spPr>
        <p:txBody>
          <a:bodyPr lIns="68568" tIns="68568" rIns="68568" bIns="68568">
            <a:spAutoFit/>
          </a:bodyPr>
          <a:lstStyle/>
          <a:p>
            <a:pPr indent="114300">
              <a:spcBef>
                <a:spcPts val="800"/>
              </a:spcBef>
              <a:defRPr sz="2400">
                <a:solidFill>
                  <a:srgbClr val="1F2327"/>
                </a:solidFill>
                <a:latin typeface="Lato"/>
                <a:ea typeface="Lato"/>
                <a:cs typeface="Lato"/>
                <a:sym typeface="Lato"/>
              </a:defRPr>
            </a:pPr>
            <a:r>
              <a:t>Example colors:</a:t>
            </a:r>
          </a:p>
          <a:p>
            <a:pPr marL="456724" indent="-342424">
              <a:spcBef>
                <a:spcPts val="800"/>
              </a:spcBef>
              <a:buClr>
                <a:schemeClr val="accent6"/>
              </a:buClr>
              <a:buSzPts val="2400"/>
              <a:buFont typeface="Helvetica"/>
              <a:buChar char="▷"/>
              <a:defRPr sz="2400">
                <a:solidFill>
                  <a:srgbClr val="000000"/>
                </a:solidFill>
                <a:latin typeface="Consolas"/>
                <a:ea typeface="Consolas"/>
                <a:cs typeface="Consolas"/>
                <a:sym typeface="Consolas"/>
              </a:defRPr>
            </a:pPr>
            <a:r>
              <a:t>0xFFFF </a:t>
            </a:r>
            <a:r>
              <a:rPr>
                <a:latin typeface="Lato"/>
                <a:ea typeface="Lato"/>
                <a:cs typeface="Lato"/>
                <a:sym typeface="Lato"/>
              </a:rPr>
              <a:t>→</a:t>
            </a:r>
            <a:r>
              <a:t> </a:t>
            </a:r>
            <a:r>
              <a:rPr>
                <a:latin typeface="Lato"/>
                <a:ea typeface="Lato"/>
                <a:cs typeface="Lato"/>
                <a:sym typeface="Lato"/>
              </a:rPr>
              <a:t>white</a:t>
            </a:r>
            <a:endParaRPr>
              <a:latin typeface="Lato"/>
              <a:ea typeface="Lato"/>
              <a:cs typeface="Lato"/>
              <a:sym typeface="Lato"/>
            </a:endParaRPr>
          </a:p>
          <a:p>
            <a:pPr marL="456724" indent="-342424">
              <a:spcBef>
                <a:spcPts val="800"/>
              </a:spcBef>
              <a:buClr>
                <a:schemeClr val="accent6"/>
              </a:buClr>
              <a:buSzPts val="2400"/>
              <a:buFont typeface="Helvetica"/>
              <a:buChar char="▷"/>
              <a:defRPr sz="2400">
                <a:solidFill>
                  <a:srgbClr val="000000"/>
                </a:solidFill>
                <a:latin typeface="Consolas"/>
                <a:ea typeface="Consolas"/>
                <a:cs typeface="Consolas"/>
                <a:sym typeface="Consolas"/>
              </a:defRPr>
            </a:pPr>
            <a:r>
              <a:t>0x0000 </a:t>
            </a:r>
            <a:r>
              <a:rPr>
                <a:latin typeface="Lato"/>
                <a:ea typeface="Lato"/>
                <a:cs typeface="Lato"/>
                <a:sym typeface="Lato"/>
              </a:rPr>
              <a:t>→</a:t>
            </a:r>
            <a:r>
              <a:t> </a:t>
            </a:r>
            <a:r>
              <a:rPr>
                <a:latin typeface="Lato"/>
                <a:ea typeface="Lato"/>
                <a:cs typeface="Lato"/>
                <a:sym typeface="Lato"/>
              </a:rPr>
              <a:t>black</a:t>
            </a:r>
            <a:endParaRPr>
              <a:latin typeface="Lato"/>
              <a:ea typeface="Lato"/>
              <a:cs typeface="Lato"/>
              <a:sym typeface="Lato"/>
            </a:endParaRPr>
          </a:p>
          <a:p>
            <a:pPr marL="456724" indent="-342424">
              <a:spcBef>
                <a:spcPts val="800"/>
              </a:spcBef>
              <a:buClr>
                <a:schemeClr val="accent6"/>
              </a:buClr>
              <a:buSzPts val="2400"/>
              <a:buFont typeface="Helvetica"/>
              <a:buChar char="▷"/>
              <a:defRPr sz="2400">
                <a:solidFill>
                  <a:srgbClr val="000000"/>
                </a:solidFill>
                <a:latin typeface="Consolas"/>
                <a:ea typeface="Consolas"/>
                <a:cs typeface="Consolas"/>
                <a:sym typeface="Consolas"/>
              </a:defRPr>
            </a:pPr>
            <a:r>
              <a:t>0x7C00 </a:t>
            </a:r>
            <a:r>
              <a:rPr>
                <a:latin typeface="Lato"/>
                <a:ea typeface="Lato"/>
                <a:cs typeface="Lato"/>
                <a:sym typeface="Lato"/>
              </a:rPr>
              <a:t>→</a:t>
            </a:r>
            <a:r>
              <a:t> </a:t>
            </a:r>
            <a:r>
              <a:rPr>
                <a:latin typeface="Lato"/>
                <a:ea typeface="Lato"/>
                <a:cs typeface="Lato"/>
                <a:sym typeface="Lato"/>
              </a:rPr>
              <a:t>pure blue</a:t>
            </a:r>
            <a:endParaRPr>
              <a:latin typeface="Lato"/>
              <a:ea typeface="Lato"/>
              <a:cs typeface="Lato"/>
              <a:sym typeface="Lato"/>
            </a:endParaRPr>
          </a:p>
          <a:p>
            <a:pPr marL="456724" indent="-342424">
              <a:spcBef>
                <a:spcPts val="800"/>
              </a:spcBef>
              <a:buClr>
                <a:schemeClr val="accent6"/>
              </a:buClr>
              <a:buSzPts val="2400"/>
              <a:buFont typeface="Helvetica"/>
              <a:buChar char="▷"/>
              <a:defRPr sz="2400">
                <a:solidFill>
                  <a:srgbClr val="000000"/>
                </a:solidFill>
                <a:latin typeface="Consolas"/>
                <a:ea typeface="Consolas"/>
                <a:cs typeface="Consolas"/>
                <a:sym typeface="Consolas"/>
              </a:defRPr>
            </a:pPr>
            <a:r>
              <a:t>0x03E0 </a:t>
            </a:r>
            <a:r>
              <a:rPr>
                <a:latin typeface="Lato"/>
                <a:ea typeface="Lato"/>
                <a:cs typeface="Lato"/>
                <a:sym typeface="Lato"/>
              </a:rPr>
              <a:t>→</a:t>
            </a:r>
            <a:r>
              <a:t> </a:t>
            </a:r>
            <a:r>
              <a:rPr>
                <a:latin typeface="Lato"/>
                <a:ea typeface="Lato"/>
                <a:cs typeface="Lato"/>
                <a:sym typeface="Lato"/>
              </a:rPr>
              <a:t>pure green</a:t>
            </a:r>
            <a:endParaRPr>
              <a:latin typeface="Lato"/>
              <a:ea typeface="Lato"/>
              <a:cs typeface="Lato"/>
              <a:sym typeface="Lato"/>
            </a:endParaRPr>
          </a:p>
          <a:p>
            <a:pPr marL="456724" indent="-342424">
              <a:spcBef>
                <a:spcPts val="800"/>
              </a:spcBef>
              <a:buClr>
                <a:schemeClr val="accent6"/>
              </a:buClr>
              <a:buSzPts val="2400"/>
              <a:buFont typeface="Helvetica"/>
              <a:buChar char="▷"/>
              <a:defRPr sz="2400">
                <a:solidFill>
                  <a:srgbClr val="000000"/>
                </a:solidFill>
                <a:latin typeface="Consolas"/>
                <a:ea typeface="Consolas"/>
                <a:cs typeface="Consolas"/>
                <a:sym typeface="Consolas"/>
              </a:defRPr>
            </a:pPr>
            <a:r>
              <a:t>0x001F </a:t>
            </a:r>
            <a:r>
              <a:rPr>
                <a:latin typeface="Lato"/>
                <a:ea typeface="Lato"/>
                <a:cs typeface="Lato"/>
                <a:sym typeface="Lato"/>
              </a:rPr>
              <a:t>→</a:t>
            </a:r>
            <a:r>
              <a:t> </a:t>
            </a:r>
            <a:r>
              <a:rPr>
                <a:latin typeface="Lato"/>
                <a:ea typeface="Lato"/>
                <a:cs typeface="Lato"/>
                <a:sym typeface="Lato"/>
              </a:rPr>
              <a:t>pure red</a:t>
            </a:r>
            <a:endParaRPr>
              <a:latin typeface="Lato"/>
              <a:ea typeface="Lato"/>
              <a:cs typeface="Lato"/>
              <a:sym typeface="Lato"/>
            </a:endParaRPr>
          </a:p>
          <a:p>
            <a:pPr marL="456724" indent="-342424">
              <a:spcBef>
                <a:spcPts val="800"/>
              </a:spcBef>
              <a:buClr>
                <a:schemeClr val="accent6"/>
              </a:buClr>
              <a:buSzPts val="2400"/>
              <a:buFont typeface="Helvetica"/>
              <a:buChar char="▷"/>
              <a:defRPr sz="2400">
                <a:solidFill>
                  <a:srgbClr val="000000"/>
                </a:solidFill>
                <a:latin typeface="Consolas"/>
                <a:ea typeface="Consolas"/>
                <a:cs typeface="Consolas"/>
                <a:sym typeface="Consolas"/>
              </a:defRPr>
            </a:pPr>
            <a:r>
              <a:t>0x2110 </a:t>
            </a:r>
            <a:r>
              <a:rPr>
                <a:latin typeface="Lato"/>
                <a:ea typeface="Lato"/>
                <a:cs typeface="Lato"/>
                <a:sym typeface="Lato"/>
              </a:rPr>
              <a:t>→ </a:t>
            </a:r>
            <a:endParaRPr sz="1200">
              <a:solidFill>
                <a:srgbClr val="1F2327"/>
              </a:solidFill>
              <a:latin typeface="Lato"/>
              <a:ea typeface="Lato"/>
              <a:cs typeface="Lato"/>
              <a:sym typeface="Lato"/>
            </a:endParaRPr>
          </a:p>
          <a:p>
            <a:pPr indent="114300">
              <a:spcBef>
                <a:spcPts val="800"/>
              </a:spcBef>
              <a:defRPr sz="2400">
                <a:solidFill>
                  <a:srgbClr val="1F2327"/>
                </a:solidFill>
                <a:latin typeface="Lato"/>
                <a:ea typeface="Lato"/>
                <a:cs typeface="Lato"/>
                <a:sym typeface="Lato"/>
              </a:defRPr>
            </a:pPr>
            <a:r>
              <a:t>You will use a macro to simplify this conversion.</a:t>
            </a:r>
          </a:p>
          <a:p>
            <a:pPr marL="456724" indent="-342424">
              <a:spcBef>
                <a:spcPts val="800"/>
              </a:spcBef>
              <a:buClr>
                <a:schemeClr val="accent6"/>
              </a:buClr>
              <a:buSzPts val="2400"/>
              <a:buFont typeface="Helvetica"/>
              <a:buChar char="▷"/>
              <a:defRPr sz="2400">
                <a:solidFill>
                  <a:srgbClr val="1F2327"/>
                </a:solidFill>
                <a:latin typeface="Lato"/>
                <a:ea typeface="Lato"/>
                <a:cs typeface="Lato"/>
                <a:sym typeface="Lato"/>
              </a:defRPr>
            </a:pPr>
          </a:p>
        </p:txBody>
      </p:sp>
      <p:pic>
        <p:nvPicPr>
          <p:cNvPr id="168" name="Picture 4" descr="Picture 4"/>
          <p:cNvPicPr>
            <a:picLocks noChangeAspect="1"/>
          </p:cNvPicPr>
          <p:nvPr/>
        </p:nvPicPr>
        <p:blipFill>
          <a:blip r:embed="rId2">
            <a:extLst/>
          </a:blip>
          <a:stretch>
            <a:fillRect/>
          </a:stretch>
        </p:blipFill>
        <p:spPr>
          <a:xfrm>
            <a:off x="4309781" y="1215787"/>
            <a:ext cx="4787907" cy="818116"/>
          </a:xfrm>
          <a:prstGeom prst="rect">
            <a:avLst/>
          </a:prstGeom>
          <a:ln w="12700">
            <a:miter lim="400000"/>
          </a:ln>
        </p:spPr>
      </p:pic>
      <p:pic>
        <p:nvPicPr>
          <p:cNvPr id="169" name="Picture 6" descr="Picture 6"/>
          <p:cNvPicPr>
            <a:picLocks noChangeAspect="1"/>
          </p:cNvPicPr>
          <p:nvPr/>
        </p:nvPicPr>
        <p:blipFill>
          <a:blip r:embed="rId3">
            <a:extLst/>
          </a:blip>
          <a:stretch>
            <a:fillRect/>
          </a:stretch>
        </p:blipFill>
        <p:spPr>
          <a:xfrm>
            <a:off x="3044675" y="4111933"/>
            <a:ext cx="1152688" cy="38105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Antonio template">
  <a:themeElements>
    <a:clrScheme name="Antonio template">
      <a:dk1>
        <a:srgbClr val="FFFFFF"/>
      </a:dk1>
      <a:lt1>
        <a:srgbClr val="677480"/>
      </a:lt1>
      <a:dk2>
        <a:srgbClr val="A7A7A7"/>
      </a:dk2>
      <a:lt2>
        <a:srgbClr val="535353"/>
      </a:lt2>
      <a:accent1>
        <a:srgbClr val="2185C5"/>
      </a:accent1>
      <a:accent2>
        <a:srgbClr val="7ECEFD"/>
      </a:accent2>
      <a:accent3>
        <a:srgbClr val="F20253"/>
      </a:accent3>
      <a:accent4>
        <a:srgbClr val="FF9715"/>
      </a:accent4>
      <a:accent5>
        <a:srgbClr val="1C3AA9"/>
      </a:accent5>
      <a:accent6>
        <a:srgbClr val="97ABBC"/>
      </a:accent6>
      <a:hlink>
        <a:srgbClr val="0000FF"/>
      </a:hlink>
      <a:folHlink>
        <a:srgbClr val="FF00FF"/>
      </a:folHlink>
    </a:clrScheme>
    <a:fontScheme name="Antonio template">
      <a:majorFont>
        <a:latin typeface="Helvetica"/>
        <a:ea typeface="Helvetica"/>
        <a:cs typeface="Helvetica"/>
      </a:majorFont>
      <a:minorFont>
        <a:latin typeface="Arial"/>
        <a:ea typeface="Arial"/>
        <a:cs typeface="Arial"/>
      </a:minorFont>
    </a:fontScheme>
    <a:fmtScheme name="Antonio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7748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7748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Antonio template">
  <a:themeElements>
    <a:clrScheme name="Antonio template">
      <a:dk1>
        <a:srgbClr val="000000"/>
      </a:dk1>
      <a:lt1>
        <a:srgbClr val="FFFFFF"/>
      </a:lt1>
      <a:dk2>
        <a:srgbClr val="A7A7A7"/>
      </a:dk2>
      <a:lt2>
        <a:srgbClr val="535353"/>
      </a:lt2>
      <a:accent1>
        <a:srgbClr val="2185C5"/>
      </a:accent1>
      <a:accent2>
        <a:srgbClr val="7ECEFD"/>
      </a:accent2>
      <a:accent3>
        <a:srgbClr val="F20253"/>
      </a:accent3>
      <a:accent4>
        <a:srgbClr val="FF9715"/>
      </a:accent4>
      <a:accent5>
        <a:srgbClr val="1C3AA9"/>
      </a:accent5>
      <a:accent6>
        <a:srgbClr val="97ABBC"/>
      </a:accent6>
      <a:hlink>
        <a:srgbClr val="0000FF"/>
      </a:hlink>
      <a:folHlink>
        <a:srgbClr val="FF00FF"/>
      </a:folHlink>
    </a:clrScheme>
    <a:fontScheme name="Antonio template">
      <a:majorFont>
        <a:latin typeface="Helvetica"/>
        <a:ea typeface="Helvetica"/>
        <a:cs typeface="Helvetica"/>
      </a:majorFont>
      <a:minorFont>
        <a:latin typeface="Arial"/>
        <a:ea typeface="Arial"/>
        <a:cs typeface="Arial"/>
      </a:minorFont>
    </a:fontScheme>
    <a:fmtScheme name="Antonio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7748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67748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