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67748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D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CACF"/>
          </a:solidFill>
        </a:fill>
      </a:tcStyle>
    </a:wholeTbl>
    <a:band2H>
      <a:tcTxStyle b="def" i="def"/>
      <a:tcStyle>
        <a:tcBdr/>
        <a:fill>
          <a:solidFill>
            <a:srgbClr val="FCE6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7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B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7"/>
          </a:solidFill>
        </a:fill>
      </a:tcStyle>
    </a:wholeTbl>
    <a:band2H>
      <a:tcTxStyle b="def" i="def"/>
      <a:tcStyle>
        <a:tcBdr/>
        <a:fill>
          <a:solidFill>
            <a:srgbClr val="EAEB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7748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solidFill>
            <a:srgbClr val="67748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solidFill>
            <a:srgbClr val="677480">
              <a:alpha val="20000"/>
            </a:srgbClr>
          </a:solidFill>
        </a:fill>
      </a:tcStyle>
    </a:firstCol>
    <a:lastRow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50800" cap="flat">
              <a:solidFill>
                <a:srgbClr val="677480"/>
              </a:solidFill>
              <a:prstDash val="solid"/>
              <a:round/>
            </a:ln>
          </a:top>
          <a:bottom>
            <a:ln w="127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677480"/>
        </a:fontRef>
        <a:srgbClr val="677480"/>
      </a:tcTxStyle>
      <a:tcStyle>
        <a:tcBdr>
          <a:left>
            <a:ln w="12700" cap="flat">
              <a:solidFill>
                <a:srgbClr val="677480"/>
              </a:solidFill>
              <a:prstDash val="solid"/>
              <a:round/>
            </a:ln>
          </a:left>
          <a:right>
            <a:ln w="12700" cap="flat">
              <a:solidFill>
                <a:srgbClr val="677480"/>
              </a:solidFill>
              <a:prstDash val="solid"/>
              <a:round/>
            </a:ln>
          </a:right>
          <a:top>
            <a:ln w="12700" cap="flat">
              <a:solidFill>
                <a:srgbClr val="677480"/>
              </a:solidFill>
              <a:prstDash val="solid"/>
              <a:round/>
            </a:ln>
          </a:top>
          <a:bottom>
            <a:ln w="25400" cap="flat">
              <a:solidFill>
                <a:srgbClr val="677480"/>
              </a:solidFill>
              <a:prstDash val="solid"/>
              <a:round/>
            </a:ln>
          </a:bottom>
          <a:insideH>
            <a:ln w="12700" cap="flat">
              <a:solidFill>
                <a:srgbClr val="677480"/>
              </a:solidFill>
              <a:prstDash val="solid"/>
              <a:round/>
            </a:ln>
          </a:insideH>
          <a:insideV>
            <a:ln w="12700" cap="flat">
              <a:solidFill>
                <a:srgbClr val="67748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decl.org/?q=char+*(*(**foo%5B%5D%5B8%5D)(int))%5B%5D;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98450" indent="-139700">
              <a:defRPr sz="1100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https://cdecl.org/?q=char+*%28*%28**foo%5B%5D%5B8%5D%29%28int%29%29%5B%5D%3B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645225" y="2762724"/>
            <a:ext cx="6736500" cy="115980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Google Shape;11;p2"/>
          <p:cNvSpPr/>
          <p:nvPr/>
        </p:nvSpPr>
        <p:spPr>
          <a:xfrm>
            <a:off x="5938246" y="2533163"/>
            <a:ext cx="7218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7" name="Google Shape;12;p2"/>
          <p:cNvSpPr/>
          <p:nvPr/>
        </p:nvSpPr>
        <p:spPr>
          <a:xfrm>
            <a:off x="6659860" y="2533163"/>
            <a:ext cx="7218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8" name="Google Shape;13;p2"/>
          <p:cNvSpPr/>
          <p:nvPr/>
        </p:nvSpPr>
        <p:spPr>
          <a:xfrm>
            <a:off x="-2" y="2533163"/>
            <a:ext cx="7218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9" name="Google Shape;14;p2"/>
          <p:cNvSpPr/>
          <p:nvPr/>
        </p:nvSpPr>
        <p:spPr>
          <a:xfrm>
            <a:off x="721424" y="2533163"/>
            <a:ext cx="52167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4419600" y="4767262"/>
            <a:ext cx="2133600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color background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79;p11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07" name="Google Shape;80;p11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08" name="Google Shape;81;p11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09" name="Google Shape;82;p11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6;p3"/>
          <p:cNvSpPr/>
          <p:nvPr/>
        </p:nvSpPr>
        <p:spPr>
          <a:xfrm>
            <a:off x="0" y="-1"/>
            <a:ext cx="9144000" cy="39930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685800" y="1583342"/>
            <a:ext cx="7772400" cy="115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685800" y="2840053"/>
            <a:ext cx="7772400" cy="7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81000" indent="-3048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381000" indent="1524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381000" indent="6096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381000" indent="10668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381000" indent="1524000" algn="ctr">
              <a:spcBef>
                <a:spcPts val="0"/>
              </a:spcBef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Google Shape;19;p3"/>
          <p:cNvSpPr/>
          <p:nvPr/>
        </p:nvSpPr>
        <p:spPr>
          <a:xfrm>
            <a:off x="3047704" y="3992850"/>
            <a:ext cx="3047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1" name="Google Shape;20;p3"/>
          <p:cNvSpPr/>
          <p:nvPr/>
        </p:nvSpPr>
        <p:spPr>
          <a:xfrm>
            <a:off x="6096270" y="3992850"/>
            <a:ext cx="3047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2" name="Google Shape;21;p3"/>
          <p:cNvSpPr/>
          <p:nvPr/>
        </p:nvSpPr>
        <p:spPr>
          <a:xfrm>
            <a:off x="0" y="3992850"/>
            <a:ext cx="3047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4382279" y="4830281"/>
            <a:ext cx="379192" cy="3860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80990" algn="ctr">
              <a:defRPr i="1"/>
            </a:lvl1pPr>
            <a:lvl2pPr marL="914378" indent="-380990" algn="ctr">
              <a:defRPr i="1"/>
            </a:lvl2pPr>
            <a:lvl3pPr marL="1371565" indent="-380990" algn="ctr">
              <a:defRPr i="1"/>
            </a:lvl3pPr>
            <a:lvl4pPr marL="1828754" indent="-380990" algn="ctr">
              <a:defRPr i="1"/>
            </a:lvl4pPr>
            <a:lvl5pPr marL="2285943" indent="-380989" algn="ctr"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Google Shape;25;p4"/>
          <p:cNvSpPr txBox="1"/>
          <p:nvPr/>
        </p:nvSpPr>
        <p:spPr>
          <a:xfrm>
            <a:off x="3593400" y="1181418"/>
            <a:ext cx="1957200" cy="1539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9600">
                <a:solidFill>
                  <a:schemeClr val="accent6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42" name="Google Shape;26;p4"/>
          <p:cNvSpPr/>
          <p:nvPr/>
        </p:nvSpPr>
        <p:spPr>
          <a:xfrm>
            <a:off x="5723282" y="1599675"/>
            <a:ext cx="17103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3" name="Google Shape;27;p4"/>
          <p:cNvSpPr/>
          <p:nvPr/>
        </p:nvSpPr>
        <p:spPr>
          <a:xfrm>
            <a:off x="7434177" y="1599675"/>
            <a:ext cx="17103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4" name="Google Shape;28;p4"/>
          <p:cNvSpPr/>
          <p:nvPr/>
        </p:nvSpPr>
        <p:spPr>
          <a:xfrm>
            <a:off x="0" y="1599675"/>
            <a:ext cx="1710300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" name="Google Shape;29;p4"/>
          <p:cNvSpPr/>
          <p:nvPr/>
        </p:nvSpPr>
        <p:spPr>
          <a:xfrm>
            <a:off x="1710425" y="1599675"/>
            <a:ext cx="1710300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4382279" y="4830281"/>
            <a:ext cx="379192" cy="3860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idx="1"/>
          </p:nvPr>
        </p:nvSpPr>
        <p:spPr>
          <a:xfrm>
            <a:off x="893700" y="1373587"/>
            <a:ext cx="6462601" cy="3552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42892"/>
            <a:lvl2pPr marL="914378" indent="-380990"/>
            <a:lvl3pPr marL="1371565" indent="-380990"/>
            <a:lvl4pPr marL="1828754" indent="-380990"/>
            <a:lvl5pPr marL="2285943" indent="-38098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893625" y="1200150"/>
            <a:ext cx="3136801" cy="3725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55590">
              <a:buSzPts val="2000"/>
              <a:defRPr sz="2000"/>
            </a:lvl1pPr>
            <a:lvl2pPr marL="914378" indent="-355590">
              <a:buSzPts val="2000"/>
              <a:defRPr sz="2000"/>
            </a:lvl2pPr>
            <a:lvl3pPr marL="1371565" indent="-355590">
              <a:buSzPts val="2000"/>
              <a:defRPr sz="2000"/>
            </a:lvl3pPr>
            <a:lvl4pPr marL="1828754" indent="-355590">
              <a:buSzPts val="2000"/>
              <a:defRPr sz="2000"/>
            </a:lvl4pPr>
            <a:lvl5pPr marL="2285943" indent="-355591">
              <a:buSzPts val="2000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Google Shape;46;p6"/>
          <p:cNvSpPr txBox="1"/>
          <p:nvPr>
            <p:ph type="body" sz="half" idx="21"/>
          </p:nvPr>
        </p:nvSpPr>
        <p:spPr>
          <a:xfrm>
            <a:off x="4219456" y="1200149"/>
            <a:ext cx="3136801" cy="3725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89" indent="-355590">
              <a:buSzPts val="2000"/>
              <a:defRPr sz="2000"/>
            </a:pP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893700" y="1200150"/>
            <a:ext cx="2371201" cy="3725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189" indent="-317492">
              <a:buSzPts val="1400"/>
              <a:defRPr sz="1400"/>
            </a:lvl1pPr>
            <a:lvl2pPr marL="914378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Google Shape;55;p7"/>
          <p:cNvSpPr txBox="1"/>
          <p:nvPr>
            <p:ph type="body" sz="quarter" idx="21"/>
          </p:nvPr>
        </p:nvSpPr>
        <p:spPr>
          <a:xfrm>
            <a:off x="3386404" y="1200149"/>
            <a:ext cx="2371201" cy="3725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89" indent="-317492">
              <a:buSzPts val="1400"/>
              <a:defRPr sz="1400"/>
            </a:pPr>
          </a:p>
        </p:txBody>
      </p:sp>
      <p:sp>
        <p:nvSpPr>
          <p:cNvPr id="75" name="Google Shape;56;p7"/>
          <p:cNvSpPr txBox="1"/>
          <p:nvPr>
            <p:ph type="body" sz="quarter" idx="22"/>
          </p:nvPr>
        </p:nvSpPr>
        <p:spPr>
          <a:xfrm>
            <a:off x="5879107" y="1200149"/>
            <a:ext cx="2371201" cy="3725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89" indent="-317492">
              <a:buSzPts val="1400"/>
              <a:defRPr sz="14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893700" y="358388"/>
            <a:ext cx="6462601" cy="8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893700" y="4649963"/>
            <a:ext cx="6462601" cy="35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593" indent="1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7556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2pPr>
            <a:lvl3pPr marL="12128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3pPr>
            <a:lvl4pPr marL="16700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4pPr>
            <a:lvl5pPr marL="2127250" indent="-222250">
              <a:spcBef>
                <a:spcPts val="300"/>
              </a:spcBef>
              <a:buClrTx/>
              <a:buSzPts val="1400"/>
              <a:buFontTx/>
              <a:defRPr sz="1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0"/>
          <p:cNvSpPr/>
          <p:nvPr/>
        </p:nvSpPr>
        <p:spPr>
          <a:xfrm>
            <a:off x="7356365" y="5066324"/>
            <a:ext cx="893701" cy="7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" name="Google Shape;74;p10"/>
          <p:cNvSpPr/>
          <p:nvPr/>
        </p:nvSpPr>
        <p:spPr>
          <a:xfrm>
            <a:off x="8250311" y="5066324"/>
            <a:ext cx="893701" cy="771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" name="Google Shape;75;p10"/>
          <p:cNvSpPr/>
          <p:nvPr/>
        </p:nvSpPr>
        <p:spPr>
          <a:xfrm>
            <a:off x="-1" y="5066324"/>
            <a:ext cx="893702" cy="77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" name="Google Shape;76;p10"/>
          <p:cNvSpPr/>
          <p:nvPr/>
        </p:nvSpPr>
        <p:spPr>
          <a:xfrm>
            <a:off x="893709" y="5066324"/>
            <a:ext cx="6462602" cy="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650083" y="4696933"/>
            <a:ext cx="379193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accent6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▷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1pPr>
      <a:lvl2pPr marL="914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2pPr>
      <a:lvl3pPr marL="1371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3pPr>
      <a:lvl4pPr marL="1828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4pPr>
      <a:lvl5pPr marL="2286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5pPr>
      <a:lvl6pPr marL="27432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6pPr>
      <a:lvl7pPr marL="32004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●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7pPr>
      <a:lvl8pPr marL="36576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○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8pPr>
      <a:lvl9pPr marL="41148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6"/>
        </a:buClr>
        <a:buSzPts val="2400"/>
        <a:buFont typeface="Helvetica"/>
        <a:buChar char="■"/>
        <a:tabLst/>
        <a:defRPr b="0" baseline="0" cap="none" i="0" spc="0" strike="noStrike" sz="2400" u="none">
          <a:solidFill>
            <a:srgbClr val="67748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decl.org/" TargetMode="External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3"/>
          <p:cNvSpPr txBox="1"/>
          <p:nvPr>
            <p:ph type="title"/>
          </p:nvPr>
        </p:nvSpPr>
        <p:spPr>
          <a:xfrm>
            <a:off x="637815" y="2762724"/>
            <a:ext cx="8470953" cy="1159801"/>
          </a:xfrm>
          <a:prstGeom prst="rect">
            <a:avLst/>
          </a:prstGeom>
        </p:spPr>
        <p:txBody>
          <a:bodyPr/>
          <a:lstStyle/>
          <a:p>
            <a:pPr defTabSz="566927">
              <a:defRPr sz="2728">
                <a:latin typeface="Lato"/>
                <a:ea typeface="Lato"/>
                <a:cs typeface="Lato"/>
                <a:sym typeface="Lato"/>
              </a:defRPr>
            </a:pPr>
            <a:r>
              <a:t>CS 2110 Lab 14:</a:t>
            </a:r>
            <a:br/>
            <a:r>
              <a:rPr sz="1860"/>
              <a:t>Type Declarations and GDB</a:t>
            </a:r>
            <a:br>
              <a:rPr sz="1860"/>
            </a:br>
            <a:r>
              <a:rPr sz="1860"/>
              <a:t>Wednesday 3/30/2022</a:t>
            </a:r>
          </a:p>
        </p:txBody>
      </p:sp>
      <p:pic>
        <p:nvPicPr>
          <p:cNvPr id="120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730" y="-63038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476" y="314979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85" y="314979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223" y="651983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4133" y="651983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9784" y="686428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37" y="1052472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993" y="1085855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720" y="1085855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2631" y="1106686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5626" y="1441397"/>
            <a:ext cx="1197821" cy="1284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656" y="1456076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8434" y="1484964"/>
            <a:ext cx="1197821" cy="128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0" t="0" r="0" b="9207"/>
          <a:stretch>
            <a:fillRect/>
          </a:stretch>
        </p:blipFill>
        <p:spPr>
          <a:xfrm flipH="1" rot="2552679">
            <a:off x="6297279" y="335450"/>
            <a:ext cx="1629818" cy="1598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11099" y="1222099"/>
            <a:ext cx="767749" cy="565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Google Shape;93;p13" descr="Google Shape;93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992" y="1124757"/>
            <a:ext cx="1197821" cy="128401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8"/>
          <p:cNvSpPr txBox="1"/>
          <p:nvPr/>
        </p:nvSpPr>
        <p:spPr>
          <a:xfrm>
            <a:off x="6072607" y="1748691"/>
            <a:ext cx="390809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137" name="TextBox 23"/>
          <p:cNvSpPr txBox="1"/>
          <p:nvPr/>
        </p:nvSpPr>
        <p:spPr>
          <a:xfrm>
            <a:off x="7239145" y="737343"/>
            <a:ext cx="489432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GDB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Example – find identifier name</a:t>
            </a:r>
          </a:p>
        </p:txBody>
      </p:sp>
      <p:sp>
        <p:nvSpPr>
          <p:cNvPr id="164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40646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long ** </a:t>
            </a:r>
            <a:r>
              <a:rPr>
                <a:solidFill>
                  <a:srgbClr val="0070C0"/>
                </a:solidFill>
              </a:rPr>
              <a:t>foo</a:t>
            </a:r>
            <a:r>
              <a:t>[7];</a:t>
            </a:r>
          </a:p>
        </p:txBody>
      </p:sp>
      <p:sp>
        <p:nvSpPr>
          <p:cNvPr id="165" name="Text Placeholder 2"/>
          <p:cNvSpPr txBox="1"/>
          <p:nvPr/>
        </p:nvSpPr>
        <p:spPr>
          <a:xfrm>
            <a:off x="672059" y="2947459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is..."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 defTabSz="822959">
              <a:defRPr sz="2880">
                <a:solidFill>
                  <a:schemeClr val="accent5"/>
                </a:solidFill>
              </a:defRPr>
            </a:lvl1pPr>
          </a:lstStyle>
          <a:p>
            <a:pPr/>
            <a:r>
              <a:t>Example – read right as far as you can</a:t>
            </a:r>
          </a:p>
        </p:txBody>
      </p:sp>
      <p:sp>
        <p:nvSpPr>
          <p:cNvPr id="168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40646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long ** </a:t>
            </a:r>
            <a:r>
              <a:rPr strike="sngStrike"/>
              <a:t>foo</a:t>
            </a:r>
            <a:r>
              <a:rPr>
                <a:solidFill>
                  <a:srgbClr val="0070C0"/>
                </a:solidFill>
              </a:rPr>
              <a:t>[7]</a:t>
            </a:r>
            <a:r>
              <a:t>;</a:t>
            </a:r>
          </a:p>
        </p:txBody>
      </p:sp>
      <p:sp>
        <p:nvSpPr>
          <p:cNvPr id="169" name="Text Placeholder 2"/>
          <p:cNvSpPr txBox="1"/>
          <p:nvPr/>
        </p:nvSpPr>
        <p:spPr>
          <a:xfrm>
            <a:off x="672059" y="2947459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7..."</a:t>
            </a:r>
          </a:p>
        </p:txBody>
      </p:sp>
      <p:sp>
        <p:nvSpPr>
          <p:cNvPr id="170" name="Text Placeholder 2"/>
          <p:cNvSpPr txBox="1"/>
          <p:nvPr/>
        </p:nvSpPr>
        <p:spPr>
          <a:xfrm>
            <a:off x="672058" y="3801090"/>
            <a:ext cx="7688699" cy="974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4998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We hit the end of the declaration, so we go back and read left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Example – go back and read left</a:t>
            </a:r>
          </a:p>
        </p:txBody>
      </p:sp>
      <p:sp>
        <p:nvSpPr>
          <p:cNvPr id="173" name="Text Placeholder 2"/>
          <p:cNvSpPr txBox="1"/>
          <p:nvPr>
            <p:ph type="body" sz="quarter" idx="1"/>
          </p:nvPr>
        </p:nvSpPr>
        <p:spPr>
          <a:xfrm>
            <a:off x="729450" y="1832912"/>
            <a:ext cx="7688699" cy="640646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long *</a:t>
            </a:r>
            <a:r>
              <a:rPr>
                <a:solidFill>
                  <a:srgbClr val="0070C0"/>
                </a:solidFill>
              </a:rPr>
              <a:t>*</a:t>
            </a:r>
            <a:r>
              <a:t> </a:t>
            </a:r>
            <a:r>
              <a:rPr strike="sngStrike"/>
              <a:t>foo[7]</a:t>
            </a:r>
            <a:r>
              <a:t>;</a:t>
            </a:r>
          </a:p>
        </p:txBody>
      </p:sp>
      <p:sp>
        <p:nvSpPr>
          <p:cNvPr id="174" name="Text Placeholder 2"/>
          <p:cNvSpPr txBox="1"/>
          <p:nvPr/>
        </p:nvSpPr>
        <p:spPr>
          <a:xfrm>
            <a:off x="729932" y="2289149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7 pointers to..."</a:t>
            </a:r>
          </a:p>
        </p:txBody>
      </p:sp>
      <p:sp>
        <p:nvSpPr>
          <p:cNvPr id="175" name="Text Placeholder 2"/>
          <p:cNvSpPr txBox="1"/>
          <p:nvPr/>
        </p:nvSpPr>
        <p:spPr>
          <a:xfrm>
            <a:off x="729932" y="2781073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46050" algn="ctr">
              <a:lnSpc>
                <a:spcPct val="115000"/>
              </a:lnSpc>
              <a:defRPr sz="2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long </a:t>
            </a:r>
            <a:r>
              <a:rPr>
                <a:solidFill>
                  <a:srgbClr val="0070C0"/>
                </a:solidFill>
              </a:rPr>
              <a:t>*</a:t>
            </a:r>
            <a:r>
              <a:rPr strike="sngStrike"/>
              <a:t>* foo[7]</a:t>
            </a:r>
            <a:r>
              <a:t>;</a:t>
            </a:r>
          </a:p>
        </p:txBody>
      </p:sp>
      <p:sp>
        <p:nvSpPr>
          <p:cNvPr id="176" name="Text Placeholder 2"/>
          <p:cNvSpPr txBox="1"/>
          <p:nvPr/>
        </p:nvSpPr>
        <p:spPr>
          <a:xfrm>
            <a:off x="722697" y="3229592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7 pointers to pointers to..."</a:t>
            </a:r>
          </a:p>
        </p:txBody>
      </p:sp>
      <p:sp>
        <p:nvSpPr>
          <p:cNvPr id="177" name="Text Placeholder 2"/>
          <p:cNvSpPr txBox="1"/>
          <p:nvPr/>
        </p:nvSpPr>
        <p:spPr>
          <a:xfrm>
            <a:off x="729931" y="3670875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46050" algn="ctr">
              <a:lnSpc>
                <a:spcPct val="115000"/>
              </a:lnSpc>
              <a:defRPr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long </a:t>
            </a:r>
            <a:r>
              <a:rPr strike="sngStrike">
                <a:solidFill>
                  <a:schemeClr val="accent1"/>
                </a:solidFill>
              </a:rPr>
              <a:t>** foo[7]</a:t>
            </a:r>
            <a:r>
              <a:rPr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78" name="Text Placeholder 2"/>
          <p:cNvSpPr txBox="1"/>
          <p:nvPr/>
        </p:nvSpPr>
        <p:spPr>
          <a:xfrm>
            <a:off x="729930" y="4119395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7 pointers to pointers to longs"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Another Example</a:t>
            </a:r>
          </a:p>
        </p:txBody>
      </p:sp>
      <p:sp>
        <p:nvSpPr>
          <p:cNvPr id="181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69583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*(*</a:t>
            </a:r>
            <a:r>
              <a:rPr>
                <a:solidFill>
                  <a:srgbClr val="0070C0"/>
                </a:solidFill>
              </a:rPr>
              <a:t>foo</a:t>
            </a:r>
            <a:r>
              <a:t>[5])(char*);</a:t>
            </a:r>
          </a:p>
        </p:txBody>
      </p:sp>
      <p:sp>
        <p:nvSpPr>
          <p:cNvPr id="182" name="Text Placeholder 2"/>
          <p:cNvSpPr txBox="1"/>
          <p:nvPr/>
        </p:nvSpPr>
        <p:spPr>
          <a:xfrm>
            <a:off x="672059" y="2947459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is..."</a:t>
            </a:r>
          </a:p>
        </p:txBody>
      </p:sp>
      <p:sp>
        <p:nvSpPr>
          <p:cNvPr id="183" name="Text Placeholder 2"/>
          <p:cNvSpPr txBox="1"/>
          <p:nvPr/>
        </p:nvSpPr>
        <p:spPr>
          <a:xfrm>
            <a:off x="729932" y="3663641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4998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Where do we go next?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Another Example</a:t>
            </a:r>
          </a:p>
        </p:txBody>
      </p:sp>
      <p:sp>
        <p:nvSpPr>
          <p:cNvPr id="186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69583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*(*</a:t>
            </a:r>
            <a:r>
              <a:rPr strike="sngStrike"/>
              <a:t>foo</a:t>
            </a:r>
            <a:r>
              <a:rPr>
                <a:solidFill>
                  <a:srgbClr val="0070C0"/>
                </a:solidFill>
              </a:rPr>
              <a:t>[5]</a:t>
            </a:r>
            <a:r>
              <a:t>)(char*);</a:t>
            </a:r>
          </a:p>
        </p:txBody>
      </p:sp>
      <p:sp>
        <p:nvSpPr>
          <p:cNvPr id="187" name="Text Placeholder 2"/>
          <p:cNvSpPr txBox="1"/>
          <p:nvPr/>
        </p:nvSpPr>
        <p:spPr>
          <a:xfrm>
            <a:off x="672059" y="2947459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5..."</a:t>
            </a:r>
          </a:p>
        </p:txBody>
      </p:sp>
      <p:sp>
        <p:nvSpPr>
          <p:cNvPr id="188" name="Text Placeholder 2"/>
          <p:cNvSpPr txBox="1"/>
          <p:nvPr/>
        </p:nvSpPr>
        <p:spPr>
          <a:xfrm>
            <a:off x="729932" y="3670875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4998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We hit a ')', so we go back and read left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Another Example</a:t>
            </a:r>
          </a:p>
        </p:txBody>
      </p:sp>
      <p:sp>
        <p:nvSpPr>
          <p:cNvPr id="191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69583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*(</a:t>
            </a:r>
            <a:r>
              <a:rPr>
                <a:solidFill>
                  <a:srgbClr val="0070C0"/>
                </a:solidFill>
              </a:rPr>
              <a:t>*</a:t>
            </a:r>
            <a:r>
              <a:rPr strike="sngStrike"/>
              <a:t>foo[5]</a:t>
            </a:r>
            <a:r>
              <a:t>)(char*);</a:t>
            </a:r>
          </a:p>
        </p:txBody>
      </p:sp>
      <p:sp>
        <p:nvSpPr>
          <p:cNvPr id="192" name="Text Placeholder 2"/>
          <p:cNvSpPr txBox="1"/>
          <p:nvPr/>
        </p:nvSpPr>
        <p:spPr>
          <a:xfrm>
            <a:off x="672059" y="2947459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5 pointers to..."</a:t>
            </a:r>
          </a:p>
        </p:txBody>
      </p:sp>
      <p:sp>
        <p:nvSpPr>
          <p:cNvPr id="193" name="Text Placeholder 2"/>
          <p:cNvSpPr txBox="1"/>
          <p:nvPr/>
        </p:nvSpPr>
        <p:spPr>
          <a:xfrm>
            <a:off x="729932" y="3670875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4998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We hit a '(', so we exit the parens and read right again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Another Example</a:t>
            </a:r>
          </a:p>
        </p:txBody>
      </p:sp>
      <p:sp>
        <p:nvSpPr>
          <p:cNvPr id="196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69583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*</a:t>
            </a:r>
            <a:r>
              <a:rPr strike="sngStrike"/>
              <a:t>(*foo[5])</a:t>
            </a:r>
            <a:r>
              <a:rPr>
                <a:solidFill>
                  <a:srgbClr val="0070C0"/>
                </a:solidFill>
              </a:rPr>
              <a:t>(char*)</a:t>
            </a:r>
            <a:r>
              <a:t>;</a:t>
            </a:r>
          </a:p>
        </p:txBody>
      </p:sp>
      <p:sp>
        <p:nvSpPr>
          <p:cNvPr id="197" name="Text Placeholder 2"/>
          <p:cNvSpPr txBox="1"/>
          <p:nvPr/>
        </p:nvSpPr>
        <p:spPr>
          <a:xfrm>
            <a:off x="672059" y="2947459"/>
            <a:ext cx="7688699" cy="9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5 pointers to functions taking a char* and returning..."</a:t>
            </a:r>
          </a:p>
        </p:txBody>
      </p:sp>
      <p:sp>
        <p:nvSpPr>
          <p:cNvPr id="198" name="Text Placeholder 2"/>
          <p:cNvSpPr txBox="1"/>
          <p:nvPr/>
        </p:nvSpPr>
        <p:spPr>
          <a:xfrm>
            <a:off x="729932" y="3960243"/>
            <a:ext cx="7688699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4998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We hit a '(', so we exit parens and read right again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Another Example</a:t>
            </a:r>
          </a:p>
        </p:txBody>
      </p:sp>
      <p:sp>
        <p:nvSpPr>
          <p:cNvPr id="201" name="Text Placeholder 2"/>
          <p:cNvSpPr txBox="1"/>
          <p:nvPr>
            <p:ph type="body" sz="quarter" idx="1"/>
          </p:nvPr>
        </p:nvSpPr>
        <p:spPr>
          <a:xfrm>
            <a:off x="729450" y="2013767"/>
            <a:ext cx="7688699" cy="669583"/>
          </a:xfrm>
          <a:prstGeom prst="rect">
            <a:avLst/>
          </a:prstGeom>
        </p:spPr>
        <p:txBody>
          <a:bodyPr/>
          <a:lstStyle/>
          <a:p>
            <a:pPr marL="0" indent="146050" algn="ctr">
              <a:buSzTx/>
              <a:buNone/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</a:t>
            </a:r>
            <a:r>
              <a:rPr>
                <a:solidFill>
                  <a:srgbClr val="0070C0"/>
                </a:solidFill>
              </a:rPr>
              <a:t>*</a:t>
            </a:r>
            <a:r>
              <a:rPr strike="sngStrike"/>
              <a:t>(*foo[5])(char*)</a:t>
            </a:r>
            <a:r>
              <a:t>;</a:t>
            </a:r>
          </a:p>
        </p:txBody>
      </p:sp>
      <p:sp>
        <p:nvSpPr>
          <p:cNvPr id="202" name="Text Placeholder 2"/>
          <p:cNvSpPr txBox="1"/>
          <p:nvPr/>
        </p:nvSpPr>
        <p:spPr>
          <a:xfrm>
            <a:off x="672059" y="2614686"/>
            <a:ext cx="7688699" cy="9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5 pointers to functions taking a char* and returning a pointer to..."</a:t>
            </a:r>
          </a:p>
        </p:txBody>
      </p:sp>
      <p:sp>
        <p:nvSpPr>
          <p:cNvPr id="203" name="Text Placeholder 2"/>
          <p:cNvSpPr txBox="1"/>
          <p:nvPr/>
        </p:nvSpPr>
        <p:spPr>
          <a:xfrm>
            <a:off x="744401" y="3446615"/>
            <a:ext cx="7688699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46050" algn="ctr">
              <a:lnSpc>
                <a:spcPct val="115000"/>
              </a:lnSpc>
              <a:defRPr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</a:t>
            </a:r>
            <a:r>
              <a:rPr strike="sngStrike">
                <a:solidFill>
                  <a:schemeClr val="accent1"/>
                </a:solidFill>
              </a:rPr>
              <a:t>*(*foo[5])(char*)</a:t>
            </a:r>
            <a:r>
              <a:rPr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204" name="Text Placeholder 2"/>
          <p:cNvSpPr txBox="1"/>
          <p:nvPr/>
        </p:nvSpPr>
        <p:spPr>
          <a:xfrm>
            <a:off x="679293" y="4039818"/>
            <a:ext cx="7688699" cy="9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>
              <a:lnSpc>
                <a:spcPct val="115000"/>
              </a:lnSpc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"foo is an array of 5 pointers to functions taking a char* and returning a pointer to int"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Optional Challenge</a:t>
            </a:r>
          </a:p>
        </p:txBody>
      </p:sp>
      <p:sp>
        <p:nvSpPr>
          <p:cNvPr id="207" name="Text Placeholder 2"/>
          <p:cNvSpPr txBox="1"/>
          <p:nvPr>
            <p:ph type="body" sz="quarter" idx="1"/>
          </p:nvPr>
        </p:nvSpPr>
        <p:spPr>
          <a:xfrm>
            <a:off x="729450" y="2274197"/>
            <a:ext cx="7688699" cy="669583"/>
          </a:xfrm>
          <a:prstGeom prst="rect">
            <a:avLst/>
          </a:prstGeom>
        </p:spPr>
        <p:txBody>
          <a:bodyPr/>
          <a:lstStyle>
            <a:lvl1pPr marL="0" indent="146050" algn="ctr">
              <a:lnSpc>
                <a:spcPct val="114998"/>
              </a:lnSpc>
              <a:buSzTx/>
              <a:buNone/>
              <a:defRPr sz="2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char *(*(**foo[][8])(int))[];</a:t>
            </a:r>
          </a:p>
        </p:txBody>
      </p:sp>
      <p:sp>
        <p:nvSpPr>
          <p:cNvPr id="208" name="Text Placeholder 2"/>
          <p:cNvSpPr txBox="1"/>
          <p:nvPr/>
        </p:nvSpPr>
        <p:spPr>
          <a:xfrm>
            <a:off x="729932" y="3265761"/>
            <a:ext cx="7688699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indent="146050" algn="ctr">
              <a:lnSpc>
                <a:spcPct val="114998"/>
              </a:lnSpc>
              <a:defRPr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(We won't ask you anything this hairy!)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Good Resource: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cdecl</a:t>
            </a:r>
          </a:p>
        </p:txBody>
      </p:sp>
      <p:sp>
        <p:nvSpPr>
          <p:cNvPr id="213" name="Text Placeholder 2"/>
          <p:cNvSpPr txBox="1"/>
          <p:nvPr>
            <p:ph type="body" idx="1"/>
          </p:nvPr>
        </p:nvSpPr>
        <p:spPr>
          <a:xfrm>
            <a:off x="893699" y="1373587"/>
            <a:ext cx="6462602" cy="3552300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https://cdecl.org/</a:t>
            </a:r>
          </a:p>
          <a:p>
            <a:pPr>
              <a:lnSpc>
                <a:spcPct val="114998"/>
              </a:lnSpc>
              <a:defRPr>
                <a:solidFill>
                  <a:srgbClr val="000000"/>
                </a:solidFill>
              </a:defRPr>
            </a:pPr>
            <a:r>
              <a:t>Try playing around with different type declarations!</a:t>
            </a:r>
          </a:p>
        </p:txBody>
      </p:sp>
      <p:pic>
        <p:nvPicPr>
          <p:cNvPr id="21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6153" y="3208407"/>
            <a:ext cx="4791694" cy="1643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Homework 8 — GBA</a:t>
            </a:r>
          </a:p>
        </p:txBody>
      </p:sp>
      <p:sp>
        <p:nvSpPr>
          <p:cNvPr id="140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1999" indent="-338842" defTabSz="905255">
              <a:spcBef>
                <a:spcPts val="500"/>
              </a:spcBef>
              <a:buSzPts val="2000"/>
              <a:defRPr sz="2079">
                <a:solidFill>
                  <a:srgbClr val="1F2327"/>
                </a:solidFill>
              </a:defRPr>
            </a:pPr>
            <a:r>
              <a:t>Create an interactive graphical application for the GameBoy Advance using C!</a:t>
            </a:r>
          </a:p>
          <a:p>
            <a:pPr marL="451999" indent="-338842" defTabSz="905255">
              <a:spcBef>
                <a:spcPts val="500"/>
              </a:spcBef>
              <a:buSzPts val="2000"/>
              <a:defRPr b="1" sz="2079">
                <a:solidFill>
                  <a:schemeClr val="accent1"/>
                </a:solidFill>
              </a:defRPr>
            </a:pPr>
            <a:r>
              <a:t>Due Monday 4/4 at 11:59 PM</a:t>
            </a:r>
          </a:p>
          <a:p>
            <a:pPr marL="451999" indent="-338842" defTabSz="905255">
              <a:spcBef>
                <a:spcPts val="500"/>
              </a:spcBef>
              <a:buSzPts val="2000"/>
              <a:defRPr sz="2079">
                <a:solidFill>
                  <a:srgbClr val="1F2327"/>
                </a:solidFill>
              </a:defRPr>
            </a:pPr>
            <a:r>
              <a:t>Files available on Canvas</a:t>
            </a:r>
          </a:p>
          <a:p>
            <a:pPr marL="451999" indent="-338842" defTabSz="905255">
              <a:spcBef>
                <a:spcPts val="500"/>
              </a:spcBef>
              <a:buSzPts val="2000"/>
              <a:defRPr sz="2079">
                <a:solidFill>
                  <a:srgbClr val="1F2327"/>
                </a:solidFill>
              </a:defRPr>
            </a:pPr>
            <a:r>
              <a:t>Submit on Gradescope (unlimited submissions)</a:t>
            </a:r>
          </a:p>
          <a:p>
            <a:pPr marL="451999" indent="-338842" defTabSz="905255">
              <a:spcBef>
                <a:spcPts val="500"/>
              </a:spcBef>
              <a:buSzPts val="2000"/>
              <a:defRPr sz="2079">
                <a:solidFill>
                  <a:srgbClr val="1F2327"/>
                </a:solidFill>
              </a:defRPr>
            </a:pPr>
            <a:r>
              <a:t>Standard grace period applies</a:t>
            </a:r>
          </a:p>
          <a:p>
            <a:pPr marL="451999" indent="-338842" defTabSz="905255">
              <a:spcBef>
                <a:spcPts val="500"/>
              </a:spcBef>
              <a:buSzPts val="2000"/>
              <a:defRPr b="1" sz="2079">
                <a:solidFill>
                  <a:srgbClr val="1F2327"/>
                </a:solidFill>
              </a:defRPr>
            </a:pPr>
            <a:r>
              <a:t>Will be demoed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xfrm>
            <a:off x="685800" y="1583341"/>
            <a:ext cx="7772400" cy="1159802"/>
          </a:xfrm>
          <a:prstGeom prst="rect">
            <a:avLst/>
          </a:prstGeom>
        </p:spPr>
        <p:txBody>
          <a:bodyPr/>
          <a:lstStyle/>
          <a:p>
            <a:pPr/>
            <a:r>
              <a:t>Make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Why?</a:t>
            </a:r>
          </a:p>
        </p:txBody>
      </p:sp>
      <p:sp>
        <p:nvSpPr>
          <p:cNvPr id="219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33736" indent="-325151" defTabSz="868680">
              <a:spcBef>
                <a:spcPts val="500"/>
              </a:spcBef>
              <a:buSzPts val="1900"/>
              <a:defRPr sz="1994">
                <a:solidFill>
                  <a:srgbClr val="1F2327"/>
                </a:solidFill>
              </a:defRPr>
            </a:pPr>
            <a:r>
              <a:t>Build commands can get long and complicated</a:t>
            </a:r>
          </a:p>
          <a:p>
            <a:pPr lvl="1" marL="868066" indent="-325151" defTabSz="868680">
              <a:spcBef>
                <a:spcPts val="0"/>
              </a:spcBef>
              <a:buClr>
                <a:srgbClr val="677480"/>
              </a:buClr>
              <a:buSzPts val="1700"/>
              <a:defRPr sz="1710">
                <a:solidFill>
                  <a:srgbClr val="1F2327"/>
                </a:solidFill>
              </a:defRPr>
            </a:pPr>
            <a:r>
              <a:t>What if you have hundreds of files?</a:t>
            </a:r>
          </a:p>
          <a:p>
            <a:pPr lvl="1" marL="868066" indent="-325151" defTabSz="868680">
              <a:spcBef>
                <a:spcPts val="0"/>
              </a:spcBef>
              <a:buClr>
                <a:srgbClr val="677480"/>
              </a:buClr>
              <a:buSzPts val="1700"/>
              <a:defRPr sz="1710">
                <a:solidFill>
                  <a:srgbClr val="1F2327"/>
                </a:solidFill>
              </a:defRPr>
            </a:pPr>
            <a:r>
              <a:t>Need some way to manage</a:t>
            </a:r>
          </a:p>
          <a:p>
            <a:pPr marL="433736" indent="-325151" defTabSz="868680">
              <a:spcBef>
                <a:spcPts val="500"/>
              </a:spcBef>
              <a:buSzPts val="1900"/>
              <a:defRPr sz="1994">
                <a:solidFill>
                  <a:srgbClr val="1F2327"/>
                </a:solidFill>
              </a:defRPr>
            </a:pPr>
            <a:r>
              <a:t>Don’t want to redo work</a:t>
            </a:r>
          </a:p>
          <a:p>
            <a:pPr lvl="1" marL="868066" indent="-325151" defTabSz="868680">
              <a:spcBef>
                <a:spcPts val="0"/>
              </a:spcBef>
              <a:buClr>
                <a:srgbClr val="677480"/>
              </a:buClr>
              <a:buSzPts val="1700"/>
              <a:defRPr sz="1710">
                <a:solidFill>
                  <a:srgbClr val="1F2327"/>
                </a:solidFill>
              </a:defRPr>
            </a:pPr>
            <a:r>
              <a:t>Usually compile C files in parallel and link at end</a:t>
            </a:r>
          </a:p>
          <a:p>
            <a:pPr lvl="1" marL="868066" indent="-325151" defTabSz="868680">
              <a:spcBef>
                <a:spcPts val="0"/>
              </a:spcBef>
              <a:buClr>
                <a:srgbClr val="677480"/>
              </a:buClr>
              <a:buSzPts val="1700"/>
              <a:defRPr sz="1710">
                <a:solidFill>
                  <a:srgbClr val="1F2327"/>
                </a:solidFill>
              </a:defRPr>
            </a:pPr>
            <a:r>
              <a:t>Keep track of which files need to be recompiled</a:t>
            </a:r>
          </a:p>
          <a:p>
            <a:pPr marL="433736" indent="-325151" defTabSz="868680">
              <a:spcBef>
                <a:spcPts val="500"/>
              </a:spcBef>
              <a:buSzPts val="1900"/>
              <a:defRPr sz="1994">
                <a:solidFill>
                  <a:srgbClr val="1F2327"/>
                </a:solidFill>
              </a:defRPr>
            </a:pPr>
            <a:r>
              <a:t>Not just for compilation</a:t>
            </a:r>
          </a:p>
          <a:p>
            <a:pPr lvl="1" marL="868066" indent="-325151" defTabSz="868680">
              <a:spcBef>
                <a:spcPts val="0"/>
              </a:spcBef>
              <a:buClr>
                <a:srgbClr val="677480"/>
              </a:buClr>
              <a:buSzPts val="1700"/>
              <a:defRPr sz="1710">
                <a:solidFill>
                  <a:srgbClr val="1F2327"/>
                </a:solidFill>
              </a:defRPr>
            </a:pPr>
            <a:r>
              <a:t>“You can also use Make … [for] anything else you want to do often enough to make it worth while writing down”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Structure</a:t>
            </a:r>
          </a:p>
        </p:txBody>
      </p:sp>
      <p:sp>
        <p:nvSpPr>
          <p:cNvPr id="222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Build specified by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Makefile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6565" indent="-342265">
              <a:buSzPts val="2100"/>
              <a:defRPr sz="2100">
                <a:solidFill>
                  <a:srgbClr val="1F23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Makefile</a:t>
            </a:r>
            <a:r>
              <a:rPr>
                <a:latin typeface="Lato"/>
                <a:ea typeface="Lato"/>
                <a:cs typeface="Lato"/>
                <a:sym typeface="Lato"/>
              </a:rPr>
              <a:t>s are mostly </a:t>
            </a:r>
            <a:r>
              <a:rPr i="1">
                <a:latin typeface="Lato"/>
                <a:ea typeface="Lato"/>
                <a:cs typeface="Lato"/>
                <a:sym typeface="Lato"/>
              </a:rPr>
              <a:t>rules</a:t>
            </a:r>
          </a:p>
          <a:p>
            <a:pPr lvl="1" marL="913130" indent="-342265">
              <a:spcBef>
                <a:spcPts val="0"/>
              </a:spcBef>
              <a:buClr>
                <a:srgbClr val="677480"/>
              </a:buClr>
              <a:buSzPts val="1800"/>
              <a:defRPr sz="1800">
                <a:solidFill>
                  <a:srgbClr val="1F2327"/>
                </a:solidFill>
              </a:defRPr>
            </a:pPr>
            <a:r>
              <a:t>Name of </a:t>
            </a:r>
            <a:r>
              <a:rPr i="1"/>
              <a:t>target </a:t>
            </a:r>
            <a:r>
              <a:t>(usually the output file)</a:t>
            </a:r>
          </a:p>
          <a:p>
            <a:pPr lvl="1" marL="913130" indent="-342265">
              <a:spcBef>
                <a:spcPts val="0"/>
              </a:spcBef>
              <a:buClr>
                <a:srgbClr val="677480"/>
              </a:buClr>
              <a:buSzPts val="1800"/>
              <a:defRPr sz="1800">
                <a:solidFill>
                  <a:srgbClr val="1F2327"/>
                </a:solidFill>
              </a:defRPr>
            </a:pPr>
            <a:r>
              <a:t>Dependencies of target</a:t>
            </a:r>
          </a:p>
          <a:p>
            <a:pPr lvl="1" marL="913130" indent="-342265">
              <a:spcBef>
                <a:spcPts val="0"/>
              </a:spcBef>
              <a:buClr>
                <a:srgbClr val="677480"/>
              </a:buClr>
              <a:buSzPts val="1800"/>
              <a:defRPr sz="1800">
                <a:solidFill>
                  <a:srgbClr val="1F2327"/>
                </a:solidFill>
              </a:defRPr>
            </a:pPr>
            <a:r>
              <a:t>Commands to make target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Targets can be files or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PHONY</a:t>
            </a:r>
            <a:r>
              <a:t> targets (e.g.,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clean</a:t>
            </a: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685800" y="1583341"/>
            <a:ext cx="7772400" cy="1159802"/>
          </a:xfrm>
          <a:prstGeom prst="rect">
            <a:avLst/>
          </a:prstGeom>
        </p:spPr>
        <p:txBody>
          <a:bodyPr/>
          <a:lstStyle/>
          <a:p>
            <a:pPr/>
            <a:r>
              <a:t>Live Example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Other Tools</a:t>
            </a:r>
          </a:p>
        </p:txBody>
      </p:sp>
      <p:sp>
        <p:nvSpPr>
          <p:cNvPr id="227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CMake (Most Popular)</a:t>
            </a:r>
            <a:endParaRPr sz="1800"/>
          </a:p>
          <a:p>
            <a:pPr lvl="1" marL="913754" indent="-342265">
              <a:spcBef>
                <a:spcPts val="0"/>
              </a:spcBef>
              <a:buClr>
                <a:srgbClr val="677480"/>
              </a:buClr>
              <a:buSzPts val="1800"/>
              <a:defRPr sz="1800">
                <a:solidFill>
                  <a:srgbClr val="1F2327"/>
                </a:solidFill>
              </a:defRPr>
            </a:pPr>
            <a:r>
              <a:t>Generates files for Make or Ninja</a:t>
            </a:r>
            <a:endParaRPr sz="2100"/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GNU M4 and Autoconf</a:t>
            </a:r>
          </a:p>
          <a:p>
            <a:pPr lvl="1" marL="913754" indent="-342265">
              <a:spcBef>
                <a:spcPts val="0"/>
              </a:spcBef>
              <a:buClr>
                <a:srgbClr val="677480"/>
              </a:buClr>
              <a:buSzPts val="1800"/>
              <a:defRPr sz="1800">
                <a:solidFill>
                  <a:srgbClr val="1F2327"/>
                </a:solidFill>
              </a:defRPr>
            </a:pPr>
            <a:r>
              <a:t>Generates files for Make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Ninja</a:t>
            </a:r>
          </a:p>
          <a:p>
            <a:pPr lvl="1" marL="913754" indent="-342265">
              <a:spcBef>
                <a:spcPts val="0"/>
              </a:spcBef>
              <a:buClr>
                <a:srgbClr val="677480"/>
              </a:buClr>
              <a:buSzPts val="1800"/>
              <a:defRPr sz="1800">
                <a:solidFill>
                  <a:srgbClr val="1F2327"/>
                </a:solidFill>
              </a:defRPr>
            </a:pPr>
            <a:r>
              <a:t>“Where other build systems are high-level languages Ninja aims to be an assembler.”</a:t>
            </a:r>
          </a:p>
          <a:p>
            <a:pPr lvl="1" marL="913754" indent="-342265">
              <a:spcBef>
                <a:spcPts val="0"/>
              </a:spcBef>
              <a:buClr>
                <a:srgbClr val="677480"/>
              </a:buClr>
              <a:buSzPts val="1800"/>
              <a:defRPr sz="1800">
                <a:solidFill>
                  <a:srgbClr val="1F2327"/>
                </a:solidFill>
              </a:defRPr>
            </a:pPr>
            <a:r>
              <a:t>Very fast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685800" y="1583341"/>
            <a:ext cx="7772400" cy="1159802"/>
          </a:xfrm>
          <a:prstGeom prst="rect">
            <a:avLst/>
          </a:prstGeom>
        </p:spPr>
        <p:txBody>
          <a:bodyPr/>
          <a:lstStyle/>
          <a:p>
            <a:pPr/>
            <a:r>
              <a:t>GDB</a:t>
            </a:r>
          </a:p>
        </p:txBody>
      </p:sp>
      <p:sp>
        <p:nvSpPr>
          <p:cNvPr id="230" name="Subtitle 2"/>
          <p:cNvSpPr txBox="1"/>
          <p:nvPr>
            <p:ph type="body" sz="quarter" idx="1"/>
          </p:nvPr>
        </p:nvSpPr>
        <p:spPr>
          <a:xfrm>
            <a:off x="685800" y="2743694"/>
            <a:ext cx="7772400" cy="784801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debugging, made better</a:t>
            </a:r>
          </a:p>
        </p:txBody>
      </p:sp>
      <p:pic>
        <p:nvPicPr>
          <p:cNvPr id="2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5864" y="3377093"/>
            <a:ext cx="4072270" cy="1765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Debugging</a:t>
            </a:r>
          </a:p>
        </p:txBody>
      </p:sp>
      <p:sp>
        <p:nvSpPr>
          <p:cNvPr id="234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A lot of development time is spent fixing code</a:t>
            </a: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Logical errors and runtime errors are generally the harder ones to fix</a:t>
            </a: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It is possible to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t>for basic debugging</a:t>
            </a: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However, using tools specialized for the job is far more productive, particularly for more complex bugs and software</a:t>
            </a:r>
          </a:p>
          <a:p>
            <a:pPr lvl="1" marL="849791" indent="-318306" defTabSz="850391">
              <a:spcBef>
                <a:spcPts val="0"/>
              </a:spcBef>
              <a:buClr>
                <a:srgbClr val="677480"/>
              </a:buClr>
              <a:buSzPts val="1900"/>
              <a:defRPr sz="1953">
                <a:solidFill>
                  <a:srgbClr val="1F2327"/>
                </a:solidFill>
              </a:defRPr>
            </a:pPr>
            <a:r>
              <a:t>We’ve seen this earlier in the semester with Complx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GDB</a:t>
            </a:r>
          </a:p>
        </p:txBody>
      </p:sp>
      <p:sp>
        <p:nvSpPr>
          <p:cNvPr id="237" name="Text Placeholder 4"/>
          <p:cNvSpPr txBox="1"/>
          <p:nvPr>
            <p:ph type="body" idx="1"/>
          </p:nvPr>
        </p:nvSpPr>
        <p:spPr>
          <a:xfrm>
            <a:off x="887055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388080" indent="-290925" defTabSz="777240">
              <a:spcBef>
                <a:spcPts val="500"/>
              </a:spcBef>
              <a:buSzPts val="1700"/>
              <a:defRPr sz="1785">
                <a:solidFill>
                  <a:srgbClr val="1F23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gdb </a:t>
            </a:r>
            <a:r>
              <a:rPr>
                <a:latin typeface="Lato"/>
                <a:ea typeface="Lato"/>
                <a:cs typeface="Lato"/>
                <a:sym typeface="Lato"/>
              </a:rPr>
              <a:t>→</a:t>
            </a:r>
            <a:r>
              <a:t> </a:t>
            </a:r>
            <a:r>
              <a:rPr>
                <a:latin typeface="Lato"/>
                <a:ea typeface="Lato"/>
                <a:cs typeface="Lato"/>
                <a:sym typeface="Lato"/>
              </a:rPr>
              <a:t>GNU Debugger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388080" indent="-290925" defTabSz="777240">
              <a:spcBef>
                <a:spcPts val="500"/>
              </a:spcBef>
              <a:buSzPts val="1700"/>
              <a:defRPr sz="1785">
                <a:solidFill>
                  <a:srgbClr val="1F2327"/>
                </a:solidFill>
              </a:defRPr>
            </a:pPr>
            <a:r>
              <a:t>Command line tool that lets you inspect and debug your code from within a shell/terminal</a:t>
            </a:r>
          </a:p>
          <a:p>
            <a:pPr marL="388080" indent="-290925" defTabSz="777240">
              <a:spcBef>
                <a:spcPts val="500"/>
              </a:spcBef>
              <a:buSzPts val="1700"/>
              <a:defRPr sz="1785">
                <a:solidFill>
                  <a:srgbClr val="1F2327"/>
                </a:solidFill>
              </a:defRPr>
            </a:pPr>
            <a:r>
              <a:t>Very powerful and can save you HOURS of time</a:t>
            </a:r>
          </a:p>
          <a:p>
            <a:pPr marL="388080" indent="-290925" defTabSz="777240">
              <a:spcBef>
                <a:spcPts val="500"/>
              </a:spcBef>
              <a:buSzPts val="1700"/>
              <a:defRPr sz="1785">
                <a:solidFill>
                  <a:srgbClr val="1F2327"/>
                </a:solidFill>
              </a:defRPr>
            </a:pPr>
            <a:r>
              <a:t>Used as a backend by many C IDEs</a:t>
            </a:r>
          </a:p>
          <a:p>
            <a:pPr marL="388080" indent="-290925" defTabSz="777240">
              <a:spcBef>
                <a:spcPts val="500"/>
              </a:spcBef>
              <a:buSzPts val="1700"/>
              <a:defRPr sz="1785">
                <a:solidFill>
                  <a:srgbClr val="1F2327"/>
                </a:solidFill>
              </a:defRPr>
            </a:pPr>
            <a:r>
              <a:t>For this class, it is much easier if you just run it from within Docker</a:t>
            </a:r>
          </a:p>
          <a:p>
            <a:pPr lvl="1" marL="776700" indent="-323310" defTabSz="777240">
              <a:spcBef>
                <a:spcPts val="0"/>
              </a:spcBef>
              <a:buClr>
                <a:srgbClr val="677480"/>
              </a:buClr>
              <a:buSzPts val="1700"/>
              <a:defRPr sz="1785">
                <a:solidFill>
                  <a:srgbClr val="1F2327"/>
                </a:solidFill>
              </a:defRPr>
            </a:pPr>
            <a:r>
              <a:t>It can also be installed locally using your package manager of choice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apt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nix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dnf</a:t>
            </a:r>
            <a:r>
              <a:t>, ...)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Getting started with GDB</a:t>
            </a:r>
          </a:p>
        </p:txBody>
      </p:sp>
      <p:sp>
        <p:nvSpPr>
          <p:cNvPr id="240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First, we need to compile our code for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gdb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49791" indent="-318306" defTabSz="850391">
              <a:spcBef>
                <a:spcPts val="0"/>
              </a:spcBef>
              <a:buClr>
                <a:srgbClr val="677480"/>
              </a:buClr>
              <a:buSzPts val="1400"/>
              <a:defRPr sz="1488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gcc -g -o &lt;name-of-output-file&gt; &lt;source-file&gt;</a:t>
            </a: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-g</a:t>
            </a:r>
            <a:r>
              <a:rPr>
                <a:latin typeface="Lato"/>
                <a:ea typeface="Lato"/>
                <a:cs typeface="Lato"/>
                <a:sym typeface="Lato"/>
              </a:rPr>
              <a:t> tells the compiler to add debug information, which GDB needs in order to work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-o</a:t>
            </a:r>
            <a:r>
              <a:rPr>
                <a:latin typeface="Lato"/>
                <a:ea typeface="Lato"/>
                <a:cs typeface="Lato"/>
                <a:sym typeface="Lato"/>
              </a:rPr>
              <a:t> lets you rename your output file (the default filename is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a.out</a:t>
            </a:r>
            <a:r>
              <a:rPr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Makefile</a:t>
            </a:r>
            <a:r>
              <a:t> we give you does this for you automagically when you run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make tests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GDB Commands</a:t>
            </a:r>
          </a:p>
        </p:txBody>
      </p:sp>
      <p:sp>
        <p:nvSpPr>
          <p:cNvPr id="243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369817" indent="-277234" defTabSz="740663">
              <a:spcBef>
                <a:spcPts val="400"/>
              </a:spcBef>
              <a:buSzPts val="1600"/>
              <a:defRPr sz="162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gdb &lt;name-of-output-file&gt;</a:t>
            </a:r>
          </a:p>
          <a:p>
            <a:pPr lvl="1" marL="740149" indent="-308095" defTabSz="740663">
              <a:spcBef>
                <a:spcPts val="0"/>
              </a:spcBef>
              <a:buClr>
                <a:srgbClr val="677480"/>
              </a:buClr>
              <a:buSzPts val="1600"/>
              <a:defRPr sz="1620">
                <a:solidFill>
                  <a:srgbClr val="1F2327"/>
                </a:solidFill>
              </a:defRPr>
            </a:pPr>
            <a:r>
              <a:t>Starts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gdb</a:t>
            </a:r>
            <a:r>
              <a:t> and loads it with &lt;name-of-output-file&gt;</a:t>
            </a:r>
          </a:p>
          <a:p>
            <a:pPr marL="369817" indent="-308095" defTabSz="740663">
              <a:spcBef>
                <a:spcPts val="400"/>
              </a:spcBef>
              <a:buSzPts val="1600"/>
              <a:defRPr sz="1620">
                <a:solidFill>
                  <a:srgbClr val="1F2327"/>
                </a:solidFill>
              </a:defRPr>
            </a:pPr>
            <a:r>
              <a:t>Alternatively, with our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Makefile</a:t>
            </a:r>
            <a:r>
              <a:t>:</a:t>
            </a:r>
          </a:p>
          <a:p>
            <a:pPr lvl="1" marL="740149" indent="-308095" defTabSz="740663">
              <a:spcBef>
                <a:spcPts val="0"/>
              </a:spcBef>
              <a:buClr>
                <a:srgbClr val="677480"/>
              </a:buClr>
              <a:buSzPts val="1600"/>
              <a:defRPr sz="1620">
                <a:solidFill>
                  <a:srgbClr val="1F23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make run-gdb TEST=&lt;name of test case&gt;</a:t>
            </a:r>
          </a:p>
          <a:p>
            <a:pPr lvl="1" marL="740149" indent="-308095" defTabSz="740663">
              <a:spcBef>
                <a:spcPts val="0"/>
              </a:spcBef>
              <a:buClr>
                <a:srgbClr val="677480"/>
              </a:buClr>
              <a:buSzPts val="1600"/>
              <a:defRPr sz="1620">
                <a:solidFill>
                  <a:srgbClr val="1F232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make run-gdb TEST=test_addAnimal_long_species</a:t>
            </a:r>
          </a:p>
          <a:p>
            <a:pPr marL="0" indent="92582" defTabSz="740663">
              <a:spcBef>
                <a:spcPts val="400"/>
              </a:spcBef>
              <a:buSzTx/>
              <a:buNone/>
              <a:defRPr sz="1620">
                <a:solidFill>
                  <a:srgbClr val="1F2327"/>
                </a:solidFill>
              </a:defRPr>
            </a:pPr>
            <a:r>
              <a:t>The following commands must be run from within gdb:</a:t>
            </a:r>
          </a:p>
          <a:p>
            <a:pPr marL="369817" indent="-277234" defTabSz="740663">
              <a:spcBef>
                <a:spcPts val="400"/>
              </a:spcBef>
              <a:buSzPts val="1600"/>
              <a:defRPr sz="1620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 &lt;args&gt;</a:t>
            </a:r>
          </a:p>
          <a:p>
            <a:pPr lvl="1" marL="740149" indent="-308095" defTabSz="740663">
              <a:spcBef>
                <a:spcPts val="0"/>
              </a:spcBef>
              <a:buClr>
                <a:srgbClr val="677480"/>
              </a:buClr>
              <a:buSzPts val="1600"/>
              <a:defRPr sz="1620">
                <a:solidFill>
                  <a:srgbClr val="1F2327"/>
                </a:solidFill>
              </a:defRPr>
            </a:pPr>
            <a:r>
              <a:t>Runs the program to be debugged</a:t>
            </a:r>
          </a:p>
          <a:p>
            <a:pPr lvl="1" marL="740149" indent="-308095" defTabSz="740663">
              <a:spcBef>
                <a:spcPts val="0"/>
              </a:spcBef>
              <a:buClr>
                <a:srgbClr val="677480"/>
              </a:buClr>
              <a:buSzPts val="1600"/>
              <a:defRPr sz="1620">
                <a:solidFill>
                  <a:srgbClr val="1F2327"/>
                </a:solidFill>
              </a:defRPr>
            </a:pPr>
            <a:r>
              <a:t>Whatever arguments you pass in will be passed along to the 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Hiring Dates</a:t>
            </a:r>
          </a:p>
        </p:txBody>
      </p:sp>
      <p:sp>
        <p:nvSpPr>
          <p:cNvPr id="143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Tuesday March 29 – Application opens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Tuesday April 5 – Application closes</a:t>
            </a:r>
          </a:p>
          <a:p>
            <a:pPr lvl="1" marL="913764" indent="-380365">
              <a:spcBef>
                <a:spcPts val="0"/>
              </a:spcBef>
              <a:buClr>
                <a:srgbClr val="677480"/>
              </a:buClr>
              <a:buSzPts val="2100"/>
              <a:defRPr sz="2100">
                <a:solidFill>
                  <a:srgbClr val="1F2327"/>
                </a:solidFill>
              </a:defRPr>
            </a:pPr>
            <a:r>
              <a:t>One week window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April 8 and April 11 – TA interviews</a:t>
            </a:r>
          </a:p>
          <a:p>
            <a:pPr marL="456565" indent="-342265">
              <a:buSzPts val="2100"/>
              <a:defRPr sz="2100">
                <a:solidFill>
                  <a:srgbClr val="1F2327"/>
                </a:solidFill>
              </a:defRPr>
            </a:pPr>
            <a:r>
              <a:t>April 11 night – TA selection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GDB Commands (continued)</a:t>
            </a:r>
          </a:p>
        </p:txBody>
      </p:sp>
      <p:sp>
        <p:nvSpPr>
          <p:cNvPr id="246" name="Text Placeholder 4"/>
          <p:cNvSpPr txBox="1"/>
          <p:nvPr>
            <p:ph type="body" idx="1"/>
          </p:nvPr>
        </p:nvSpPr>
        <p:spPr>
          <a:xfrm>
            <a:off x="893700" y="1373588"/>
            <a:ext cx="8088342" cy="2781643"/>
          </a:xfrm>
          <a:prstGeom prst="rect">
            <a:avLst/>
          </a:prstGeom>
        </p:spPr>
        <p:txBody>
          <a:bodyPr/>
          <a:lstStyle/>
          <a:p>
            <a:pPr marL="351555" indent="-263544" defTabSz="704087">
              <a:spcBef>
                <a:spcPts val="400"/>
              </a:spcBef>
              <a:buSzPts val="1600"/>
              <a:defRPr sz="1617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&lt;where&gt;</a:t>
            </a:r>
          </a:p>
          <a:p>
            <a:pPr lvl="1" marL="703599" indent="-292881" defTabSz="704087">
              <a:spcBef>
                <a:spcPts val="0"/>
              </a:spcBef>
              <a:buClr>
                <a:srgbClr val="677480"/>
              </a:buClr>
              <a:buSzPts val="1600"/>
              <a:defRPr sz="1617">
                <a:solidFill>
                  <a:srgbClr val="1F2327"/>
                </a:solidFill>
              </a:defRPr>
            </a:pPr>
            <a:r>
              <a:t>Sets a new breakpoint at &lt;where&gt;</a:t>
            </a:r>
          </a:p>
          <a:p>
            <a:pPr lvl="1" marL="703599" indent="-292881" defTabSz="704087">
              <a:spcBef>
                <a:spcPts val="0"/>
              </a:spcBef>
              <a:buClr>
                <a:srgbClr val="677480"/>
              </a:buClr>
              <a:buSzPts val="1600"/>
              <a:defRPr sz="1617">
                <a:solidFill>
                  <a:srgbClr val="1F2327"/>
                </a:solidFill>
              </a:defRPr>
            </a:pPr>
            <a:r>
              <a:t>&lt;where&gt; = function-name | line-number | file:line-number</a:t>
            </a:r>
          </a:p>
          <a:p>
            <a:pPr marL="351555" indent="-263544" defTabSz="704087">
              <a:spcBef>
                <a:spcPts val="400"/>
              </a:spcBef>
              <a:buSzPts val="1600"/>
              <a:defRPr sz="1617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watch &lt;what&gt;</a:t>
            </a:r>
          </a:p>
          <a:p>
            <a:pPr lvl="1" marL="703599" indent="-292881" defTabSz="704087">
              <a:spcBef>
                <a:spcPts val="0"/>
              </a:spcBef>
              <a:buClr>
                <a:srgbClr val="677480"/>
              </a:buClr>
              <a:buSzPts val="1600"/>
              <a:defRPr sz="1617">
                <a:solidFill>
                  <a:srgbClr val="1F2327"/>
                </a:solidFill>
              </a:defRPr>
            </a:pPr>
            <a:r>
              <a:t>Sets a new watchpoint on a variable or expression</a:t>
            </a:r>
          </a:p>
          <a:p>
            <a:pPr lvl="1" marL="703599" indent="-292881" defTabSz="704087">
              <a:spcBef>
                <a:spcPts val="0"/>
              </a:spcBef>
              <a:buClr>
                <a:srgbClr val="677480"/>
              </a:buClr>
              <a:buSzPts val="1600"/>
              <a:defRPr sz="1617">
                <a:solidFill>
                  <a:srgbClr val="1F2327"/>
                </a:solidFill>
              </a:defRPr>
            </a:pPr>
            <a:r>
              <a:t>The program will pause when &lt;what&gt; changes</a:t>
            </a:r>
          </a:p>
          <a:p>
            <a:pPr marL="351555" indent="-263544" defTabSz="704087">
              <a:spcBef>
                <a:spcPts val="400"/>
              </a:spcBef>
              <a:buSzPts val="1600"/>
              <a:defRPr sz="1617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step</a:t>
            </a:r>
          </a:p>
          <a:p>
            <a:pPr lvl="1" marL="703599" indent="-292881" defTabSz="704087">
              <a:spcBef>
                <a:spcPts val="0"/>
              </a:spcBef>
              <a:buClr>
                <a:srgbClr val="677480"/>
              </a:buClr>
              <a:buSzPts val="1600"/>
              <a:defRPr sz="1617">
                <a:solidFill>
                  <a:srgbClr val="1F2327"/>
                </a:solidFill>
              </a:defRPr>
            </a:pPr>
            <a:r>
              <a:t>Run the next line of code, stepping into any functions</a:t>
            </a:r>
          </a:p>
          <a:p>
            <a:pPr marL="351555" indent="-263544" defTabSz="704087">
              <a:spcBef>
                <a:spcPts val="400"/>
              </a:spcBef>
              <a:buSzPts val="1600"/>
              <a:defRPr sz="1617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</a:t>
            </a:r>
          </a:p>
          <a:p>
            <a:pPr lvl="1" marL="703599" indent="-292881" defTabSz="704087">
              <a:spcBef>
                <a:spcPts val="0"/>
              </a:spcBef>
              <a:buClr>
                <a:srgbClr val="677480"/>
              </a:buClr>
              <a:buSzPts val="1600"/>
              <a:defRPr sz="1617">
                <a:solidFill>
                  <a:srgbClr val="1F2327"/>
                </a:solidFill>
              </a:defRPr>
            </a:pPr>
            <a:r>
              <a:t>Run the next line of code, stepping over any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GDB Commands (continued)</a:t>
            </a:r>
          </a:p>
        </p:txBody>
      </p:sp>
      <p:sp>
        <p:nvSpPr>
          <p:cNvPr id="249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397349" indent="-297908" defTabSz="795527">
              <a:spcBef>
                <a:spcPts val="500"/>
              </a:spcBef>
              <a:buSzPts val="1800"/>
              <a:defRPr sz="1827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&lt;what&gt;</a:t>
            </a:r>
          </a:p>
          <a:p>
            <a:pPr lvl="1" marL="795113" indent="-331055" defTabSz="795527">
              <a:spcBef>
                <a:spcPts val="0"/>
              </a:spcBef>
              <a:buClr>
                <a:srgbClr val="677480"/>
              </a:buClr>
              <a:buSzPts val="1800"/>
              <a:defRPr sz="1827">
                <a:solidFill>
                  <a:srgbClr val="1F2327"/>
                </a:solidFill>
              </a:defRPr>
            </a:pPr>
            <a:r>
              <a:t>Prints &lt;what&gt; to the console</a:t>
            </a:r>
          </a:p>
          <a:p>
            <a:pPr lvl="1" marL="795113" indent="-331055" defTabSz="795527">
              <a:spcBef>
                <a:spcPts val="0"/>
              </a:spcBef>
              <a:buClr>
                <a:srgbClr val="677480"/>
              </a:buClr>
              <a:buSzPts val="1800"/>
              <a:defRPr sz="1827">
                <a:solidFill>
                  <a:srgbClr val="1F2327"/>
                </a:solidFill>
              </a:defRPr>
            </a:pPr>
            <a:r>
              <a:t>&lt;what&gt; = variable-name | expression</a:t>
            </a:r>
          </a:p>
          <a:p>
            <a:pPr marL="397349" indent="-297908" defTabSz="795527">
              <a:spcBef>
                <a:spcPts val="500"/>
              </a:spcBef>
              <a:buSzPts val="1800"/>
              <a:defRPr sz="1827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display &lt;what&gt;</a:t>
            </a:r>
          </a:p>
          <a:p>
            <a:pPr lvl="1" marL="795113" indent="-331055" defTabSz="795527">
              <a:spcBef>
                <a:spcPts val="0"/>
              </a:spcBef>
              <a:buClr>
                <a:srgbClr val="677480"/>
              </a:buClr>
              <a:buSzPts val="1800"/>
              <a:defRPr sz="1827">
                <a:solidFill>
                  <a:srgbClr val="1F2327"/>
                </a:solidFill>
              </a:defRPr>
            </a:pPr>
            <a:r>
              <a:t>Prints &lt;what&gt; to the console, but every step after it will continue to print &lt;what&gt;</a:t>
            </a:r>
          </a:p>
          <a:p>
            <a:pPr marL="397349" indent="-297908" defTabSz="795527">
              <a:spcBef>
                <a:spcPts val="500"/>
              </a:spcBef>
              <a:buSzPts val="1800"/>
              <a:defRPr sz="1827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backtrace</a:t>
            </a:r>
          </a:p>
          <a:p>
            <a:pPr lvl="1" marL="795113" indent="-331055" defTabSz="795527">
              <a:spcBef>
                <a:spcPts val="0"/>
              </a:spcBef>
              <a:buClr>
                <a:srgbClr val="677480"/>
              </a:buClr>
              <a:buSzPts val="1800"/>
              <a:defRPr sz="1827">
                <a:solidFill>
                  <a:srgbClr val="1F2327"/>
                </a:solidFill>
              </a:defRPr>
            </a:pPr>
            <a:r>
              <a:t>Displays the call stack</a:t>
            </a:r>
          </a:p>
          <a:p>
            <a:pPr lvl="1" marL="795113" indent="-331055" defTabSz="795527">
              <a:spcBef>
                <a:spcPts val="0"/>
              </a:spcBef>
              <a:buClr>
                <a:srgbClr val="677480"/>
              </a:buClr>
              <a:buSzPts val="1800"/>
              <a:defRPr sz="1827">
                <a:solidFill>
                  <a:srgbClr val="1F2327"/>
                </a:solidFill>
              </a:defRPr>
            </a:pPr>
            <a:r>
              <a:t>Useful for debugging seg faults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GDB Commands (continued)</a:t>
            </a:r>
          </a:p>
        </p:txBody>
      </p:sp>
      <p:sp>
        <p:nvSpPr>
          <p:cNvPr id="252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6724" indent="-342424">
              <a:buSzPts val="2100"/>
              <a:defRPr sz="2100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finish</a:t>
            </a:r>
          </a:p>
          <a:p>
            <a:pPr lvl="1" marL="913913" indent="-342424">
              <a:spcBef>
                <a:spcPts val="0"/>
              </a:spcBef>
              <a:buClr>
                <a:srgbClr val="677480"/>
              </a:buClr>
              <a:buSzPts val="2100"/>
              <a:defRPr sz="2100">
                <a:solidFill>
                  <a:srgbClr val="1F2327"/>
                </a:solidFill>
              </a:defRPr>
            </a:pPr>
            <a:r>
              <a:t>Finish the current function execution (i.e. run every line until you return to the caller)</a:t>
            </a:r>
          </a:p>
          <a:p>
            <a:pPr marL="456724" indent="-342424">
              <a:buSzPts val="2100"/>
              <a:defRPr sz="2100">
                <a:solidFill>
                  <a:srgbClr val="1F2327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record</a:t>
            </a:r>
          </a:p>
          <a:p>
            <a:pPr lvl="1" marL="913913" indent="-342424">
              <a:spcBef>
                <a:spcPts val="0"/>
              </a:spcBef>
              <a:buClr>
                <a:srgbClr val="677480"/>
              </a:buClr>
              <a:buSzPts val="2100"/>
              <a:defRPr sz="2100">
                <a:solidFill>
                  <a:srgbClr val="1F2327"/>
                </a:solidFill>
              </a:defRPr>
            </a:pPr>
            <a:r>
              <a:t>Record history starting now</a:t>
            </a:r>
          </a:p>
          <a:p>
            <a:pPr lvl="1" marL="913913" indent="-342424">
              <a:spcBef>
                <a:spcPts val="0"/>
              </a:spcBef>
              <a:buClr>
                <a:srgbClr val="677480"/>
              </a:buClr>
              <a:buSzPts val="2100"/>
              <a:defRPr sz="2100">
                <a:solidFill>
                  <a:srgbClr val="1F2327"/>
                </a:solidFill>
              </a:defRPr>
            </a:pPr>
            <a:r>
              <a:t>You can go back using this history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reverse-step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reverse-next</a:t>
            </a:r>
            <a:r>
              <a:t> commands</a:t>
            </a:r>
          </a:p>
          <a:p>
            <a:pPr lvl="1" marL="913913" indent="-342424">
              <a:spcBef>
                <a:spcPts val="0"/>
              </a:spcBef>
              <a:buClr>
                <a:srgbClr val="677480"/>
              </a:buClr>
              <a:buSzPts val="2100"/>
              <a:defRPr sz="2100">
                <a:solidFill>
                  <a:srgbClr val="1F2327"/>
                </a:solidFill>
              </a:defRPr>
            </a:pPr>
            <a:r>
              <a:t>You cannot go backwards unless you record history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GDB on the GBA</a:t>
            </a:r>
          </a:p>
        </p:txBody>
      </p:sp>
      <p:sp>
        <p:nvSpPr>
          <p:cNvPr id="255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mGBA has GDB support</a:t>
            </a:r>
          </a:p>
          <a:p>
            <a:pPr lvl="1" marL="849210" indent="-318306" defTabSz="850391">
              <a:spcBef>
                <a:spcPts val="0"/>
              </a:spcBef>
              <a:buClr>
                <a:srgbClr val="677480"/>
              </a:buClr>
              <a:buSzPts val="1900"/>
              <a:defRPr sz="1953">
                <a:solidFill>
                  <a:srgbClr val="1F2327"/>
                </a:solidFill>
              </a:defRPr>
            </a:pPr>
            <a:r>
              <a:t>GDB runs the same as on regular C files</a:t>
            </a:r>
          </a:p>
          <a:p>
            <a:pPr lvl="1" marL="849210" indent="-318306" defTabSz="850391">
              <a:spcBef>
                <a:spcPts val="0"/>
              </a:spcBef>
              <a:buClr>
                <a:srgbClr val="677480"/>
              </a:buClr>
              <a:buSzPts val="1900"/>
              <a:defRPr sz="1953">
                <a:solidFill>
                  <a:srgbClr val="1F2327"/>
                </a:solidFill>
              </a:defRPr>
            </a:pPr>
            <a:r>
              <a:t>We give you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t> target to make running gdb easy</a:t>
            </a: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In theory, very valuable</a:t>
            </a:r>
          </a:p>
          <a:p>
            <a:pPr lvl="1" marL="849210" indent="-318306" defTabSz="850391">
              <a:spcBef>
                <a:spcPts val="0"/>
              </a:spcBef>
              <a:buClr>
                <a:srgbClr val="677480"/>
              </a:buClr>
              <a:buSzPts val="1900"/>
              <a:defRPr sz="1953">
                <a:solidFill>
                  <a:srgbClr val="1F2327"/>
                </a:solidFill>
              </a:defRPr>
            </a:pPr>
            <a:r>
              <a:t>No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printf on GBA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849210" indent="-318306" defTabSz="850391">
              <a:spcBef>
                <a:spcPts val="0"/>
              </a:spcBef>
              <a:buClr>
                <a:srgbClr val="677480"/>
              </a:buClr>
              <a:buSzPts val="1900"/>
              <a:defRPr sz="1953">
                <a:solidFill>
                  <a:srgbClr val="1F2327"/>
                </a:solidFill>
              </a:defRPr>
            </a:pPr>
            <a:r>
              <a:t>Testing requires lighting individual pixels (Sucks!)</a:t>
            </a:r>
          </a:p>
          <a:p>
            <a:pPr marL="424605" indent="-318306" defTabSz="850391">
              <a:spcBef>
                <a:spcPts val="500"/>
              </a:spcBef>
              <a:buSzPts val="1900"/>
              <a:defRPr sz="1953">
                <a:solidFill>
                  <a:srgbClr val="1F2327"/>
                </a:solidFill>
              </a:defRPr>
            </a:pPr>
            <a:r>
              <a:t>Quite buggy on mGBA</a:t>
            </a:r>
          </a:p>
          <a:p>
            <a:pPr marL="424605" indent="-318306" defTabSz="850391">
              <a:spcBef>
                <a:spcPts val="500"/>
              </a:spcBef>
              <a:buSzPts val="1900"/>
              <a:defRPr i="1" sz="1953">
                <a:solidFill>
                  <a:srgbClr val="1F2327"/>
                </a:solidFill>
              </a:defRPr>
            </a:pPr>
            <a:r>
              <a:t>Much</a:t>
            </a:r>
            <a:r>
              <a:rPr i="0"/>
              <a:t> more useful for HW9 and HW10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xfrm>
            <a:off x="685800" y="1583341"/>
            <a:ext cx="7772400" cy="1159802"/>
          </a:xfrm>
          <a:prstGeom prst="rect">
            <a:avLst/>
          </a:prstGeom>
        </p:spPr>
        <p:txBody>
          <a:bodyPr/>
          <a:lstStyle/>
          <a:p>
            <a:pPr/>
            <a:r>
              <a:t>Live Debugging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Lab Assignment: </a:t>
            </a:r>
            <a:r>
              <a:rPr>
                <a:solidFill>
                  <a:srgbClr val="000000"/>
                </a:solidFill>
              </a:rPr>
              <a:t>Canvas Quiz</a:t>
            </a:r>
          </a:p>
        </p:txBody>
      </p:sp>
      <p:sp>
        <p:nvSpPr>
          <p:cNvPr id="260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4998"/>
              </a:lnSpc>
              <a:spcBef>
                <a:spcPts val="0"/>
              </a:spcBef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Go to Quizzes on Canvas</a:t>
            </a:r>
          </a:p>
          <a:p>
            <a:pPr marL="457200" indent="-342900">
              <a:lnSpc>
                <a:spcPct val="114998"/>
              </a:lnSpc>
              <a:spcBef>
                <a:spcPts val="0"/>
              </a:spcBef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Select </a:t>
            </a:r>
            <a:r>
              <a:rPr b="1"/>
              <a:t>Lab 14</a:t>
            </a:r>
            <a:endParaRPr b="1"/>
          </a:p>
          <a:p>
            <a:pPr lvl="1" marL="913764" indent="-342900">
              <a:lnSpc>
                <a:spcPct val="114998"/>
              </a:lnSpc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Password: </a:t>
            </a:r>
            <a:r>
              <a: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backtrace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342900">
              <a:lnSpc>
                <a:spcPct val="114998"/>
              </a:lnSpc>
              <a:spcBef>
                <a:spcPts val="0"/>
              </a:spcBef>
              <a:buSzPts val="2100"/>
              <a:buFontTx/>
              <a:buAutoNum type="arabicParenR" startAt="1"/>
              <a:defRPr sz="2100">
                <a:solidFill>
                  <a:srgbClr val="1F2327"/>
                </a:solidFill>
              </a:defRPr>
            </a:pPr>
            <a:r>
              <a:t>Get 100% for lab attendance credit</a:t>
            </a:r>
          </a:p>
          <a:p>
            <a:pPr lvl="1" marL="913764" indent="-342900"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lphaLcParenR" startAt="1"/>
              <a:defRPr sz="2100">
                <a:solidFill>
                  <a:srgbClr val="1F2327"/>
                </a:solidFill>
              </a:defRPr>
            </a:pPr>
            <a:r>
              <a:t>Unlimited attempts</a:t>
            </a:r>
          </a:p>
          <a:p>
            <a:pPr lvl="1" marL="914400" indent="-342900"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lphaLcParenR" startAt="1"/>
              <a:defRPr sz="2100">
                <a:solidFill>
                  <a:srgbClr val="1F2327"/>
                </a:solidFill>
              </a:defRPr>
            </a:pPr>
            <a:r>
              <a:t>Collaboration is encouraged!</a:t>
            </a:r>
          </a:p>
          <a:p>
            <a:pPr lvl="1" marL="914400" indent="-342900">
              <a:spcBef>
                <a:spcPts val="0"/>
              </a:spcBef>
              <a:buClr>
                <a:srgbClr val="677480"/>
              </a:buClr>
              <a:buSzPts val="2100"/>
              <a:buFontTx/>
              <a:buAutoNum type="alphaLcParenR" startAt="1"/>
              <a:defRPr sz="2100">
                <a:solidFill>
                  <a:srgbClr val="1F2327"/>
                </a:solidFill>
              </a:defRPr>
            </a:pPr>
            <a:r>
              <a:t>Ask your TAs for help 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Attendance</a:t>
            </a:r>
          </a:p>
        </p:txBody>
      </p:sp>
      <p:sp>
        <p:nvSpPr>
          <p:cNvPr id="146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>
            <a:lvl1pPr marL="456565" indent="-342265">
              <a:buSzPts val="2100"/>
              <a:defRPr sz="2100">
                <a:solidFill>
                  <a:srgbClr val="1F2327"/>
                </a:solidFill>
              </a:defRPr>
            </a:lvl1pPr>
          </a:lstStyle>
          <a:p>
            <a:pPr/>
            <a:r>
              <a:t>Will be taken for Quiz 4 and Timed Lab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685800" y="1120354"/>
            <a:ext cx="7772400" cy="1622788"/>
          </a:xfrm>
          <a:prstGeom prst="rect">
            <a:avLst/>
          </a:prstGeom>
        </p:spPr>
        <p:txBody>
          <a:bodyPr/>
          <a:lstStyle>
            <a:lvl1pPr defTabSz="896111">
              <a:defRPr sz="4704"/>
            </a:lvl1pPr>
          </a:lstStyle>
          <a:p>
            <a:pPr/>
            <a:r>
              <a:t>Reading C Type Declarations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1075868" y="4354250"/>
            <a:ext cx="699226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char *(*(**foo[][8])(int))[]; // </a:t>
            </a:r>
            <a:r>
              <a:rPr i="1"/>
              <a:t>huh?????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Review</a:t>
            </a:r>
          </a:p>
        </p:txBody>
      </p:sp>
      <p:sp>
        <p:nvSpPr>
          <p:cNvPr id="152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342892" indent="-228595">
              <a:lnSpc>
                <a:spcPct val="114998"/>
              </a:lnSpc>
              <a:buSzTx/>
              <a:buNone/>
              <a:defRPr sz="2100">
                <a:solidFill>
                  <a:srgbClr val="000000"/>
                </a:solidFill>
              </a:defRPr>
            </a:pPr>
            <a:r>
              <a:t>Describe these types in English:</a:t>
            </a:r>
          </a:p>
          <a:p>
            <a:pPr>
              <a:lnSpc>
                <a:spcPct val="114998"/>
              </a:lnSpc>
              <a:buSzPts val="2100"/>
              <a:defRPr sz="2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char *c;</a:t>
            </a:r>
          </a:p>
          <a:p>
            <a:pPr>
              <a:lnSpc>
                <a:spcPct val="114998"/>
              </a:lnSpc>
              <a:buSzPts val="2100"/>
              <a:defRPr sz="2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arr[8];</a:t>
            </a:r>
          </a:p>
          <a:p>
            <a:pPr>
              <a:lnSpc>
                <a:spcPct val="114998"/>
              </a:lnSpc>
              <a:buSzPts val="2100"/>
              <a:defRPr sz="2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char *argv[];</a:t>
            </a:r>
          </a:p>
          <a:p>
            <a:pPr>
              <a:lnSpc>
                <a:spcPct val="114998"/>
              </a:lnSpc>
              <a:buSzPts val="2100"/>
              <a:defRPr sz="2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(*matrix)[8];</a:t>
            </a:r>
          </a:p>
          <a:p>
            <a:pPr>
              <a:lnSpc>
                <a:spcPct val="114998"/>
              </a:lnSpc>
              <a:buSzPts val="2100"/>
              <a:defRPr sz="2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 (*add)(int, int);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Derived Types</a:t>
            </a:r>
          </a:p>
        </p:txBody>
      </p:sp>
      <p:sp>
        <p:nvSpPr>
          <p:cNvPr id="155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0" indent="124142" defTabSz="777240">
              <a:spcBef>
                <a:spcPts val="500"/>
              </a:spcBef>
              <a:buSzTx/>
              <a:buNone/>
              <a:defRPr sz="1785">
                <a:solidFill>
                  <a:srgbClr val="000000"/>
                </a:solidFill>
              </a:defRPr>
            </a:pPr>
            <a:r>
              <a:t>All types have:</a:t>
            </a:r>
          </a:p>
          <a:p>
            <a:pPr marL="388610" indent="-291458" defTabSz="777240">
              <a:lnSpc>
                <a:spcPct val="114998"/>
              </a:lnSpc>
              <a:spcBef>
                <a:spcPts val="500"/>
              </a:spcBef>
              <a:buSzPts val="1700"/>
              <a:defRPr sz="1785">
                <a:solidFill>
                  <a:srgbClr val="000000"/>
                </a:solidFill>
              </a:defRPr>
            </a:pPr>
            <a:r>
              <a:t>exactly one</a:t>
            </a:r>
            <a:r>
              <a:rPr b="1"/>
              <a:t> base type</a:t>
            </a:r>
            <a:r>
              <a:t>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struct coord</a:t>
            </a:r>
            <a:r>
              <a:t>, etc.</a:t>
            </a:r>
          </a:p>
          <a:p>
            <a:pPr marL="388610" indent="-291458" defTabSz="777240">
              <a:lnSpc>
                <a:spcPct val="114998"/>
              </a:lnSpc>
              <a:spcBef>
                <a:spcPts val="500"/>
              </a:spcBef>
              <a:buSzPts val="1700"/>
              <a:defRPr sz="1785">
                <a:solidFill>
                  <a:srgbClr val="000000"/>
                </a:solidFill>
              </a:defRPr>
            </a:pPr>
            <a:r>
              <a:t>zero or more </a:t>
            </a:r>
            <a:r>
              <a:rPr b="1"/>
              <a:t>derived types</a:t>
            </a:r>
            <a:r>
              <a:t>:</a:t>
            </a:r>
          </a:p>
          <a:p>
            <a:pPr lvl="1" marL="777221" indent="-323841" defTabSz="777240">
              <a:lnSpc>
                <a:spcPct val="114998"/>
              </a:lnSpc>
              <a:spcBef>
                <a:spcPts val="0"/>
              </a:spcBef>
              <a:buClr>
                <a:srgbClr val="677480"/>
              </a:buClr>
              <a:buSzPts val="1700"/>
              <a:defRPr sz="178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*</a:t>
            </a:r>
            <a:r>
              <a:rPr>
                <a:latin typeface="Lato"/>
                <a:ea typeface="Lato"/>
                <a:cs typeface="Lato"/>
                <a:sym typeface="Lato"/>
              </a:rPr>
              <a:t> — "pointer to..."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1" marL="777221" indent="-323841" defTabSz="777240">
              <a:lnSpc>
                <a:spcPct val="114998"/>
              </a:lnSpc>
              <a:spcBef>
                <a:spcPts val="0"/>
              </a:spcBef>
              <a:buClr>
                <a:srgbClr val="677480"/>
              </a:buClr>
              <a:buSzPts val="1700"/>
              <a:defRPr sz="178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[]</a:t>
            </a:r>
            <a:r>
              <a:rPr>
                <a:latin typeface="Lato"/>
                <a:ea typeface="Lato"/>
                <a:cs typeface="Lato"/>
                <a:sym typeface="Lato"/>
              </a:rPr>
              <a:t> — "array of..."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1" marL="777221" indent="-323841" defTabSz="777240">
              <a:lnSpc>
                <a:spcPct val="114998"/>
              </a:lnSpc>
              <a:spcBef>
                <a:spcPts val="0"/>
              </a:spcBef>
              <a:buClr>
                <a:srgbClr val="677480"/>
              </a:buClr>
              <a:buSzPts val="1700"/>
              <a:defRPr sz="178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 i="1"/>
              <a:t>n</a:t>
            </a:r>
            <a:r>
              <a:t>]</a:t>
            </a:r>
            <a:r>
              <a:rPr>
                <a:latin typeface="Lato"/>
                <a:ea typeface="Lato"/>
                <a:cs typeface="Lato"/>
                <a:sym typeface="Lato"/>
              </a:rPr>
              <a:t> — "array of </a:t>
            </a:r>
            <a:r>
              <a:rPr i="1">
                <a:latin typeface="Lato"/>
                <a:ea typeface="Lato"/>
                <a:cs typeface="Lato"/>
                <a:sym typeface="Lato"/>
              </a:rPr>
              <a:t>n</a:t>
            </a:r>
            <a:r>
              <a:rPr>
                <a:latin typeface="Lato"/>
                <a:ea typeface="Lato"/>
                <a:cs typeface="Lato"/>
                <a:sym typeface="Lato"/>
              </a:rPr>
              <a:t> …"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1" marL="777221" indent="-323841" defTabSz="777240">
              <a:lnSpc>
                <a:spcPct val="114998"/>
              </a:lnSpc>
              <a:spcBef>
                <a:spcPts val="0"/>
              </a:spcBef>
              <a:buClr>
                <a:srgbClr val="677480"/>
              </a:buClr>
              <a:buSzPts val="1700"/>
              <a:defRPr sz="1785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... (...)(</a:t>
            </a:r>
            <a:r>
              <a:rPr i="1"/>
              <a:t>args</a:t>
            </a:r>
            <a:r>
              <a:t>)</a:t>
            </a:r>
            <a:r>
              <a:rPr>
                <a:latin typeface="Lato"/>
                <a:ea typeface="Lato"/>
                <a:cs typeface="Lato"/>
                <a:sym typeface="Lato"/>
              </a:rPr>
              <a:t> — "function taking </a:t>
            </a:r>
            <a:r>
              <a:rPr i="1">
                <a:latin typeface="Lato"/>
                <a:ea typeface="Lato"/>
                <a:cs typeface="Lato"/>
                <a:sym typeface="Lato"/>
              </a:rPr>
              <a:t>args</a:t>
            </a:r>
            <a:r>
              <a:rPr>
                <a:latin typeface="Lato"/>
                <a:ea typeface="Lato"/>
                <a:cs typeface="Lato"/>
                <a:sym typeface="Lato"/>
              </a:rPr>
              <a:t> and returning ..."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3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How do I read a declaration?</a:t>
            </a:r>
          </a:p>
        </p:txBody>
      </p:sp>
      <p:sp>
        <p:nvSpPr>
          <p:cNvPr id="158" name="Text Placeholder 4"/>
          <p:cNvSpPr txBox="1"/>
          <p:nvPr>
            <p:ph type="body" idx="1"/>
          </p:nvPr>
        </p:nvSpPr>
        <p:spPr>
          <a:xfrm>
            <a:off x="893700" y="1373588"/>
            <a:ext cx="7250577" cy="2781643"/>
          </a:xfrm>
          <a:prstGeom prst="rect">
            <a:avLst/>
          </a:prstGeom>
        </p:spPr>
        <p:txBody>
          <a:bodyPr/>
          <a:lstStyle/>
          <a:p>
            <a:pPr marL="405828" indent="-284606" defTabSz="758951">
              <a:spcBef>
                <a:spcPts val="400"/>
              </a:spcBef>
              <a:buSzPts val="1700"/>
              <a:buFontTx/>
              <a:buAutoNum type="arabicPeriod" startAt="1"/>
              <a:defRPr sz="1743">
                <a:solidFill>
                  <a:srgbClr val="000000"/>
                </a:solidFill>
              </a:defRPr>
            </a:pPr>
            <a:r>
              <a:t>Find the identifier name, e.g. "x" in "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int x;</a:t>
            </a:r>
            <a:r>
              <a:t>"</a:t>
            </a:r>
          </a:p>
          <a:p>
            <a:pPr marL="405828" indent="-284606" defTabSz="758951">
              <a:spcBef>
                <a:spcPts val="400"/>
              </a:spcBef>
              <a:buSzPts val="1700"/>
              <a:buFontTx/>
              <a:buAutoNum type="arabicPeriod" startAt="1"/>
              <a:defRPr sz="1743">
                <a:solidFill>
                  <a:srgbClr val="000000"/>
                </a:solidFill>
              </a:defRPr>
            </a:pPr>
            <a:r>
              <a:t>Read as far right as you can until:</a:t>
            </a:r>
          </a:p>
          <a:p>
            <a:pPr lvl="1" marL="785304" indent="-316221" defTabSz="758951">
              <a:spcBef>
                <a:spcPts val="0"/>
              </a:spcBef>
              <a:buClr>
                <a:srgbClr val="677480"/>
              </a:buClr>
              <a:buSzPts val="1700"/>
              <a:defRPr sz="1743">
                <a:solidFill>
                  <a:srgbClr val="000000"/>
                </a:solidFill>
              </a:defRPr>
            </a:pPr>
            <a:r>
              <a:t>You hit a close paren ')', or</a:t>
            </a:r>
          </a:p>
          <a:p>
            <a:pPr lvl="1" marL="785304" indent="-316221" defTabSz="758951">
              <a:spcBef>
                <a:spcPts val="0"/>
              </a:spcBef>
              <a:buClr>
                <a:srgbClr val="677480"/>
              </a:buClr>
              <a:buSzPts val="1700"/>
              <a:defRPr sz="1743">
                <a:solidFill>
                  <a:srgbClr val="000000"/>
                </a:solidFill>
              </a:defRPr>
            </a:pPr>
            <a:r>
              <a:t>You reach the end of the declaration</a:t>
            </a:r>
          </a:p>
          <a:p>
            <a:pPr marL="405828" indent="-284606" defTabSz="758951">
              <a:spcBef>
                <a:spcPts val="400"/>
              </a:spcBef>
              <a:buSzPts val="1700"/>
              <a:buFontTx/>
              <a:buAutoNum type="arabicPeriod" startAt="1"/>
              <a:defRPr sz="1743">
                <a:solidFill>
                  <a:srgbClr val="000000"/>
                </a:solidFill>
              </a:defRPr>
            </a:pPr>
            <a:r>
              <a:t>Go back and read as far left as you can until:</a:t>
            </a:r>
          </a:p>
          <a:p>
            <a:pPr lvl="1" marL="785304" indent="-316221" defTabSz="758951">
              <a:spcBef>
                <a:spcPts val="0"/>
              </a:spcBef>
              <a:buClr>
                <a:srgbClr val="677480"/>
              </a:buClr>
              <a:buSzPts val="1700"/>
              <a:defRPr sz="1743">
                <a:solidFill>
                  <a:srgbClr val="000000"/>
                </a:solidFill>
              </a:defRPr>
            </a:pPr>
            <a:r>
              <a:t>You hit an open paren '(', or</a:t>
            </a:r>
          </a:p>
          <a:p>
            <a:pPr lvl="1" marL="785304" indent="-316221" defTabSz="758951">
              <a:spcBef>
                <a:spcPts val="0"/>
              </a:spcBef>
              <a:buClr>
                <a:srgbClr val="677480"/>
              </a:buClr>
              <a:buSzPts val="1700"/>
              <a:defRPr sz="1743">
                <a:solidFill>
                  <a:srgbClr val="000000"/>
                </a:solidFill>
              </a:defRPr>
            </a:pPr>
            <a:r>
              <a:t>You reach the beginning of the declaration</a:t>
            </a:r>
          </a:p>
          <a:p>
            <a:pPr marL="405828" indent="-284606" defTabSz="758951">
              <a:spcBef>
                <a:spcPts val="400"/>
              </a:spcBef>
              <a:buSzPts val="1700"/>
              <a:buFontTx/>
              <a:buAutoNum type="arabicPeriod" startAt="1"/>
              <a:defRPr sz="1743">
                <a:solidFill>
                  <a:srgbClr val="000000"/>
                </a:solidFill>
              </a:defRPr>
            </a:pPr>
            <a:r>
              <a:t>If you hit parentheses, exit the parentheses</a:t>
            </a:r>
          </a:p>
          <a:p>
            <a:pPr marL="405828" indent="-284606" defTabSz="758951">
              <a:spcBef>
                <a:spcPts val="400"/>
              </a:spcBef>
              <a:buSzPts val="1700"/>
              <a:buFontTx/>
              <a:buAutoNum type="arabicPeriod" startAt="1"/>
              <a:defRPr sz="1743">
                <a:solidFill>
                  <a:srgbClr val="000000"/>
                </a:solidFill>
              </a:defRPr>
            </a:pPr>
            <a:r>
              <a:t>Go to 2 and repeat until you read the whole declaration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893699" y="358388"/>
            <a:ext cx="6462602" cy="857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161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640646"/>
          </a:xfrm>
          <a:prstGeom prst="rect">
            <a:avLst/>
          </a:prstGeom>
        </p:spPr>
        <p:txBody>
          <a:bodyPr/>
          <a:lstStyle>
            <a:lvl1pPr marL="0" indent="146050" algn="ctr">
              <a:buSzTx/>
              <a:buNone/>
              <a:defRPr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long ** foo[7];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Antonio template">
      <a:dk1>
        <a:srgbClr val="FFFFFF"/>
      </a:dk1>
      <a:lt1>
        <a:srgbClr val="677480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Antoni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0000FF"/>
      </a:hlink>
      <a:folHlink>
        <a:srgbClr val="FF00FF"/>
      </a:folHlink>
    </a:clrScheme>
    <a:fontScheme name="Antoni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ntoni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6774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