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 b="def" i="def"/>
      <a:tcStyle>
        <a:tcBdr/>
        <a:fill>
          <a:solidFill>
            <a:srgbClr val="E7ED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CACF"/>
          </a:solidFill>
        </a:fill>
      </a:tcStyle>
    </a:wholeTbl>
    <a:band2H>
      <a:tcTxStyle b="def" i="def"/>
      <a:tcStyle>
        <a:tcBdr/>
        <a:fill>
          <a:solidFill>
            <a:srgbClr val="FCE6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7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B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5D7"/>
          </a:solidFill>
        </a:fill>
      </a:tcStyle>
    </a:wholeTbl>
    <a:band2H>
      <a:tcTxStyle b="def" i="def"/>
      <a:tcStyle>
        <a:tcBdr/>
        <a:fill>
          <a:solidFill>
            <a:srgbClr val="EAEB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12700" cap="flat">
              <a:solidFill>
                <a:srgbClr val="677480"/>
              </a:solidFill>
              <a:prstDash val="solid"/>
              <a:round/>
            </a:ln>
          </a:top>
          <a:bottom>
            <a:ln w="127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solidFill>
            <a:srgbClr val="67748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12700" cap="flat">
              <a:solidFill>
                <a:srgbClr val="677480"/>
              </a:solidFill>
              <a:prstDash val="solid"/>
              <a:round/>
            </a:ln>
          </a:top>
          <a:bottom>
            <a:ln w="127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solidFill>
            <a:srgbClr val="677480">
              <a:alpha val="20000"/>
            </a:srgbClr>
          </a:solidFill>
        </a:fill>
      </a:tcStyle>
    </a:firstCol>
    <a:lastRow>
      <a:tcTxStyle b="on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50800" cap="flat">
              <a:solidFill>
                <a:srgbClr val="677480"/>
              </a:solidFill>
              <a:prstDash val="solid"/>
              <a:round/>
            </a:ln>
          </a:top>
          <a:bottom>
            <a:ln w="127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127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645225" y="2762724"/>
            <a:ext cx="6736500" cy="115980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Google Shape;11;p2"/>
          <p:cNvSpPr/>
          <p:nvPr/>
        </p:nvSpPr>
        <p:spPr>
          <a:xfrm>
            <a:off x="5938246" y="2533163"/>
            <a:ext cx="7218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7" name="Google Shape;12;p2"/>
          <p:cNvSpPr/>
          <p:nvPr/>
        </p:nvSpPr>
        <p:spPr>
          <a:xfrm>
            <a:off x="6659860" y="2533163"/>
            <a:ext cx="7218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8" name="Google Shape;13;p2"/>
          <p:cNvSpPr/>
          <p:nvPr/>
        </p:nvSpPr>
        <p:spPr>
          <a:xfrm>
            <a:off x="-2" y="2533163"/>
            <a:ext cx="7218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9" name="Google Shape;14;p2"/>
          <p:cNvSpPr/>
          <p:nvPr/>
        </p:nvSpPr>
        <p:spPr>
          <a:xfrm>
            <a:off x="721424" y="2533163"/>
            <a:ext cx="52167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4419600" y="4767262"/>
            <a:ext cx="2133600" cy="386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189" indent="-380990" algn="ctr">
              <a:defRPr i="1"/>
            </a:lvl1pPr>
            <a:lvl2pPr marL="914378" indent="-380990" algn="ctr">
              <a:defRPr i="1"/>
            </a:lvl2pPr>
            <a:lvl3pPr marL="1371565" indent="-380990" algn="ctr">
              <a:defRPr i="1"/>
            </a:lvl3pPr>
            <a:lvl4pPr marL="1828754" indent="-380990" algn="ctr">
              <a:defRPr i="1"/>
            </a:lvl4pPr>
            <a:lvl5pPr marL="2285943" indent="-380989" algn="ctr">
              <a:defRPr i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Google Shape;25;p4"/>
          <p:cNvSpPr txBox="1"/>
          <p:nvPr/>
        </p:nvSpPr>
        <p:spPr>
          <a:xfrm>
            <a:off x="3593400" y="1181418"/>
            <a:ext cx="1957200" cy="153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9600">
                <a:solidFill>
                  <a:schemeClr val="accent6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9" name="Google Shape;26;p4"/>
          <p:cNvSpPr/>
          <p:nvPr/>
        </p:nvSpPr>
        <p:spPr>
          <a:xfrm>
            <a:off x="5723282" y="1599675"/>
            <a:ext cx="17103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0" name="Google Shape;27;p4"/>
          <p:cNvSpPr/>
          <p:nvPr/>
        </p:nvSpPr>
        <p:spPr>
          <a:xfrm>
            <a:off x="7434177" y="1599675"/>
            <a:ext cx="17103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1" name="Google Shape;28;p4"/>
          <p:cNvSpPr/>
          <p:nvPr/>
        </p:nvSpPr>
        <p:spPr>
          <a:xfrm>
            <a:off x="0" y="1599675"/>
            <a:ext cx="1710300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2" name="Google Shape;29;p4"/>
          <p:cNvSpPr/>
          <p:nvPr/>
        </p:nvSpPr>
        <p:spPr>
          <a:xfrm>
            <a:off x="1710425" y="1599675"/>
            <a:ext cx="1710300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4382279" y="4830281"/>
            <a:ext cx="379192" cy="38605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+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893700" y="1373587"/>
            <a:ext cx="6462601" cy="3552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189" indent="-342892"/>
            <a:lvl2pPr marL="914378" indent="-380990"/>
            <a:lvl3pPr marL="1371565" indent="-380990"/>
            <a:lvl4pPr marL="1828754" indent="-380990"/>
            <a:lvl5pPr marL="2285943" indent="-38098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34;p5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3" name="Google Shape;35;p5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4" name="Google Shape;36;p5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5" name="Google Shape;37;p5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+ 2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40;p6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54" name="Google Shape;41;p6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55" name="Google Shape;42;p6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56" name="Google Shape;43;p6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893625" y="1200150"/>
            <a:ext cx="3136801" cy="3725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189" indent="-355590">
              <a:buSzPts val="2000"/>
              <a:defRPr sz="2000"/>
            </a:lvl1pPr>
            <a:lvl2pPr marL="914378" indent="-355590">
              <a:buSzPts val="2000"/>
              <a:defRPr sz="2000"/>
            </a:lvl2pPr>
            <a:lvl3pPr marL="1371565" indent="-355590">
              <a:buSzPts val="2000"/>
              <a:defRPr sz="2000"/>
            </a:lvl3pPr>
            <a:lvl4pPr marL="1828754" indent="-355590">
              <a:buSzPts val="2000"/>
              <a:defRPr sz="2000"/>
            </a:lvl4pPr>
            <a:lvl5pPr marL="2285943" indent="-355591">
              <a:buSzPts val="2000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46;p6"/>
          <p:cNvSpPr txBox="1"/>
          <p:nvPr>
            <p:ph type="body" sz="half" idx="21"/>
          </p:nvPr>
        </p:nvSpPr>
        <p:spPr>
          <a:xfrm>
            <a:off x="4219456" y="1200149"/>
            <a:ext cx="3136801" cy="3725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189" indent="-355590">
              <a:buSzPts val="2000"/>
              <a:defRPr sz="2000"/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+ 3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49;p7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8" name="Google Shape;50;p7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9" name="Google Shape;51;p7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70" name="Google Shape;52;p7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893700" y="1200150"/>
            <a:ext cx="2371201" cy="3725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189" indent="-317492">
              <a:buSzPts val="1400"/>
              <a:defRPr sz="1400"/>
            </a:lvl1pPr>
            <a:lvl2pPr marL="914378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Google Shape;55;p7"/>
          <p:cNvSpPr txBox="1"/>
          <p:nvPr>
            <p:ph type="body" sz="quarter" idx="21"/>
          </p:nvPr>
        </p:nvSpPr>
        <p:spPr>
          <a:xfrm>
            <a:off x="3386404" y="1200149"/>
            <a:ext cx="2371201" cy="3725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189" indent="-317492">
              <a:buSzPts val="1400"/>
              <a:defRPr sz="1400"/>
            </a:pPr>
          </a:p>
        </p:txBody>
      </p:sp>
      <p:sp>
        <p:nvSpPr>
          <p:cNvPr id="74" name="Google Shape;56;p7"/>
          <p:cNvSpPr txBox="1"/>
          <p:nvPr>
            <p:ph type="body" sz="quarter" idx="22"/>
          </p:nvPr>
        </p:nvSpPr>
        <p:spPr>
          <a:xfrm>
            <a:off x="5879107" y="1200149"/>
            <a:ext cx="2371201" cy="3725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189" indent="-317492">
              <a:buSzPts val="1400"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59;p8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83" name="Google Shape;60;p8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84" name="Google Shape;61;p8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85" name="Google Shape;62;p8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6;p9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5" name="Google Shape;67;p9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6" name="Google Shape;68;p9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7" name="Google Shape;69;p9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893700" y="4649963"/>
            <a:ext cx="6462601" cy="350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593" indent="1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1pPr>
            <a:lvl2pPr marL="755650" indent="-222250">
              <a:spcBef>
                <a:spcPts val="300"/>
              </a:spcBef>
              <a:buClrTx/>
              <a:buSzPts val="1400"/>
              <a:buFontTx/>
              <a:defRPr sz="1400">
                <a:solidFill>
                  <a:schemeClr val="accent1"/>
                </a:solidFill>
              </a:defRPr>
            </a:lvl2pPr>
            <a:lvl3pPr marL="1212850" indent="-222250">
              <a:spcBef>
                <a:spcPts val="300"/>
              </a:spcBef>
              <a:buClrTx/>
              <a:buSzPts val="1400"/>
              <a:buFontTx/>
              <a:defRPr sz="1400">
                <a:solidFill>
                  <a:schemeClr val="accent1"/>
                </a:solidFill>
              </a:defRPr>
            </a:lvl3pPr>
            <a:lvl4pPr marL="1670050" indent="-222250">
              <a:spcBef>
                <a:spcPts val="300"/>
              </a:spcBef>
              <a:buClrTx/>
              <a:buSzPts val="1400"/>
              <a:buFontTx/>
              <a:defRPr sz="1400">
                <a:solidFill>
                  <a:schemeClr val="accent1"/>
                </a:solidFill>
              </a:defRPr>
            </a:lvl4pPr>
            <a:lvl5pPr marL="2127250" indent="-222250">
              <a:spcBef>
                <a:spcPts val="300"/>
              </a:spcBef>
              <a:buClrTx/>
              <a:buSzPts val="1400"/>
              <a:buFontTx/>
              <a:defRPr sz="1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6;p3"/>
          <p:cNvSpPr/>
          <p:nvPr/>
        </p:nvSpPr>
        <p:spPr>
          <a:xfrm>
            <a:off x="0" y="-1"/>
            <a:ext cx="9144000" cy="39930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85800" y="1583342"/>
            <a:ext cx="7772400" cy="1159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85800" y="2840053"/>
            <a:ext cx="7772400" cy="78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81000" indent="-3048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381000" indent="1524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381000" indent="6096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381000" indent="10668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381000" indent="15240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Google Shape;19;p3"/>
          <p:cNvSpPr/>
          <p:nvPr/>
        </p:nvSpPr>
        <p:spPr>
          <a:xfrm>
            <a:off x="3047704" y="3992850"/>
            <a:ext cx="3047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7" name="Google Shape;20;p3"/>
          <p:cNvSpPr/>
          <p:nvPr/>
        </p:nvSpPr>
        <p:spPr>
          <a:xfrm>
            <a:off x="6096270" y="3992850"/>
            <a:ext cx="3047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8" name="Google Shape;21;p3"/>
          <p:cNvSpPr/>
          <p:nvPr/>
        </p:nvSpPr>
        <p:spPr>
          <a:xfrm>
            <a:off x="0" y="3992850"/>
            <a:ext cx="3047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4382279" y="4830281"/>
            <a:ext cx="379192" cy="38605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p11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" name="Google Shape;80;p11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" name="Google Shape;81;p11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5" name="Google Shape;82;p11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▷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1pPr>
      <a:lvl2pPr marL="914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2pPr>
      <a:lvl3pPr marL="1371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3pPr>
      <a:lvl4pPr marL="1828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4pPr>
      <a:lvl5pPr marL="22860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5pPr>
      <a:lvl6pPr marL="2743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6pPr>
      <a:lvl7pPr marL="3200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7pPr>
      <a:lvl8pPr marL="3657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8pPr>
      <a:lvl9pPr marL="4114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3441" y="151543"/>
            <a:ext cx="1197821" cy="128401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3"/>
          <p:cNvSpPr txBox="1"/>
          <p:nvPr>
            <p:ph type="title"/>
          </p:nvPr>
        </p:nvSpPr>
        <p:spPr>
          <a:xfrm>
            <a:off x="637815" y="2762724"/>
            <a:ext cx="8470953" cy="1159801"/>
          </a:xfrm>
          <a:prstGeom prst="rect">
            <a:avLst/>
          </a:prstGeom>
        </p:spPr>
        <p:txBody>
          <a:bodyPr/>
          <a:lstStyle/>
          <a:p>
            <a:pPr defTabSz="566927">
              <a:defRPr sz="2728">
                <a:latin typeface="Lato"/>
                <a:ea typeface="Lato"/>
                <a:cs typeface="Lato"/>
                <a:sym typeface="Lato"/>
              </a:defRPr>
            </a:pPr>
            <a:r>
              <a:t>CS 2110 Lab 15:</a:t>
            </a:r>
            <a:br/>
            <a:r>
              <a:rPr sz="1860"/>
              <a:t>Dynamic Memory</a:t>
            </a:r>
            <a:br>
              <a:rPr sz="1860"/>
            </a:br>
            <a:r>
              <a:rPr sz="1860"/>
              <a:t>Monday 4/4/2022</a:t>
            </a:r>
          </a:p>
        </p:txBody>
      </p:sp>
      <p:pic>
        <p:nvPicPr>
          <p:cNvPr id="130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6296" y="636428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5615" y="151543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9441" y="151543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0074" y="151543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0948" y="151543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5755" y="641803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6629" y="641803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7501" y="641803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9717" y="641803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7834" y="1096762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1460" y="1096762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286" y="1096762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5920" y="1096762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6793" y="1096762"/>
            <a:ext cx="1197821" cy="128401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Box 1"/>
          <p:cNvSpPr txBox="1"/>
          <p:nvPr/>
        </p:nvSpPr>
        <p:spPr>
          <a:xfrm>
            <a:off x="2097746" y="714813"/>
            <a:ext cx="347709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malloc(3 * 5 * sizeof(struct lab))</a:t>
            </a:r>
          </a:p>
        </p:txBody>
      </p:sp>
      <p:sp>
        <p:nvSpPr>
          <p:cNvPr id="145" name="Straight Arrow Connector 4"/>
          <p:cNvSpPr/>
          <p:nvPr/>
        </p:nvSpPr>
        <p:spPr>
          <a:xfrm flipV="1">
            <a:off x="5620558" y="552414"/>
            <a:ext cx="831483" cy="316289"/>
          </a:xfrm>
          <a:prstGeom prst="line">
            <a:avLst/>
          </a:prstGeom>
          <a:ln>
            <a:solidFill>
              <a:srgbClr val="1C83C4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Calloc</a:t>
            </a:r>
          </a:p>
        </p:txBody>
      </p:sp>
      <p:sp>
        <p:nvSpPr>
          <p:cNvPr id="176" name="Text Placeholder 2"/>
          <p:cNvSpPr txBox="1"/>
          <p:nvPr>
            <p:ph type="body" idx="1"/>
          </p:nvPr>
        </p:nvSpPr>
        <p:spPr>
          <a:xfrm>
            <a:off x="893699" y="1373587"/>
            <a:ext cx="7510713" cy="3552300"/>
          </a:xfrm>
          <a:prstGeom prst="rect">
            <a:avLst/>
          </a:prstGeom>
        </p:spPr>
        <p:txBody>
          <a:bodyPr/>
          <a:lstStyle/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1F2227"/>
                </a:solidFill>
              </a:defRPr>
            </a:pPr>
            <a:r>
              <a:t>While </a:t>
            </a:r>
            <a:r>
              <a:rPr spc="-97"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spc="-97"/>
              <a:t> allocates </a:t>
            </a:r>
            <a:r>
              <a:t>a </a:t>
            </a:r>
            <a:r>
              <a:rPr spc="-97"/>
              <a:t>memory block of given size and </a:t>
            </a:r>
            <a:r>
              <a:t>returns a </a:t>
            </a:r>
            <a:r>
              <a:rPr spc="-97"/>
              <a:t>pointer </a:t>
            </a:r>
            <a:r>
              <a:t>to the </a:t>
            </a:r>
            <a:r>
              <a:rPr spc="-97"/>
              <a:t>beginning of </a:t>
            </a:r>
            <a:r>
              <a:t>the </a:t>
            </a:r>
            <a:r>
              <a:rPr spc="-97"/>
              <a:t>block, </a:t>
            </a:r>
            <a:r>
              <a:rPr spc="-97"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spc="-97"/>
              <a:t> doesn’t  initialize </a:t>
            </a:r>
            <a:r>
              <a:t>the </a:t>
            </a:r>
            <a:r>
              <a:rPr spc="-97"/>
              <a:t>allocated</a:t>
            </a:r>
            <a:r>
              <a:rPr spc="194"/>
              <a:t> </a:t>
            </a:r>
            <a:r>
              <a:rPr spc="-97"/>
              <a:t>memory—it is garbage data.</a:t>
            </a:r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000000"/>
                </a:solidFill>
              </a:defRPr>
            </a:pPr>
            <a:r>
              <a:t>If needed, we can use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calloc</a:t>
            </a:r>
            <a:r>
              <a:t> function to avoid this which will allocate the heap space and initialize it to zero.</a:t>
            </a:r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000000"/>
                </a:solidFill>
              </a:defRPr>
            </a:pPr>
            <a:r>
              <a:t>Unlike malloc, calloc takes 2 arguments: the number of elements and the size of each element (useful for arrays!)</a:t>
            </a:r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000000"/>
                </a:solidFill>
              </a:defRPr>
            </a:pPr>
            <a:r>
              <a:t>Example:</a:t>
            </a:r>
          </a:p>
          <a:p>
            <a:pPr lvl="1" marL="886946" indent="-369560" defTabSz="886968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1900"/>
              <a:defRPr sz="19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*array = calloc(array_len, sizeof(int))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Realloc</a:t>
            </a:r>
          </a:p>
        </p:txBody>
      </p:sp>
      <p:sp>
        <p:nvSpPr>
          <p:cNvPr id="179" name="Text Placeholder 2"/>
          <p:cNvSpPr txBox="1"/>
          <p:nvPr>
            <p:ph type="body" idx="1"/>
          </p:nvPr>
        </p:nvSpPr>
        <p:spPr>
          <a:xfrm>
            <a:off x="893700" y="1133514"/>
            <a:ext cx="7510713" cy="3552300"/>
          </a:xfrm>
          <a:prstGeom prst="rect">
            <a:avLst/>
          </a:prstGeom>
        </p:spPr>
        <p:txBody>
          <a:bodyPr/>
          <a:lstStyle/>
          <a:p>
            <a:pPr marL="438901" indent="-329176" defTabSz="877823">
              <a:lnSpc>
                <a:spcPct val="114000"/>
              </a:lnSpc>
              <a:spcBef>
                <a:spcPts val="500"/>
              </a:spcBef>
              <a:buSzPts val="1900"/>
              <a:defRPr sz="1919">
                <a:solidFill>
                  <a:srgbClr val="1F2227"/>
                </a:solidFill>
              </a:defRPr>
            </a:pPr>
            <a:r>
              <a:t>Sometimes, we may wish to grow or shrink the size of a block on the heap. This may or may not actually use the same physical memory block on the heap, but, regardless, we want to preserve the data present</a:t>
            </a:r>
          </a:p>
          <a:p>
            <a:pPr marL="438901" indent="-329176" defTabSz="877823">
              <a:lnSpc>
                <a:spcPct val="114000"/>
              </a:lnSpc>
              <a:spcBef>
                <a:spcPts val="500"/>
              </a:spcBef>
              <a:buSzPts val="1900"/>
              <a:defRPr sz="1919">
                <a:solidFill>
                  <a:srgbClr val="1F2227"/>
                </a:solidFill>
              </a:defRPr>
            </a:pPr>
            <a:r>
              <a:t>In these cases, we use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t> function</a:t>
            </a:r>
            <a:endParaRPr spc="18">
              <a:solidFill>
                <a:srgbClr val="000000"/>
              </a:solidFill>
            </a:endParaRPr>
          </a:p>
          <a:p>
            <a:pPr marL="438901" indent="-329176" defTabSz="877823">
              <a:lnSpc>
                <a:spcPct val="114000"/>
              </a:lnSpc>
              <a:spcBef>
                <a:spcPts val="500"/>
              </a:spcBef>
              <a:buSzPts val="1900"/>
              <a:defRPr sz="1919">
                <a:solidFill>
                  <a:srgbClr val="000000"/>
                </a:solidFill>
              </a:defRPr>
            </a:pPr>
            <a:r>
              <a:t>Example:</a:t>
            </a:r>
          </a:p>
          <a:p>
            <a:pPr lvl="1" marL="877802" indent="-365750" defTabSz="877823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1800"/>
              <a:defRPr sz="1824">
                <a:solidFill>
                  <a:srgbClr val="1F22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*first5 = realloc(numbers, 5*sizeof(int));</a:t>
            </a:r>
          </a:p>
          <a:p>
            <a:pPr lvl="1" marL="877802" indent="-365750" defTabSz="877823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1800"/>
              <a:defRPr sz="1824">
                <a:solidFill>
                  <a:srgbClr val="1F22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first5</a:t>
            </a:r>
            <a:r>
              <a:rPr>
                <a:latin typeface="Lato"/>
                <a:ea typeface="Lato"/>
                <a:cs typeface="Lato"/>
                <a:sym typeface="Lato"/>
              </a:rPr>
              <a:t> is a pointer to the first 5 </a:t>
            </a:r>
            <a:r>
              <a:t>int</a:t>
            </a:r>
            <a:r>
              <a:rPr>
                <a:latin typeface="Lato"/>
                <a:ea typeface="Lato"/>
                <a:cs typeface="Lato"/>
                <a:sym typeface="Lato"/>
              </a:rPr>
              <a:t>s of the “array” </a:t>
            </a:r>
            <a:r>
              <a:t>numbers</a:t>
            </a:r>
          </a:p>
          <a:p>
            <a:pPr lvl="1" marL="877802" indent="-365750" defTabSz="877823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1800"/>
              <a:defRPr sz="1824">
                <a:solidFill>
                  <a:srgbClr val="1F2227"/>
                </a:solidFill>
              </a:defRPr>
            </a:pPr>
            <a:r>
              <a:t>Note that the pointer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t> is no longer valid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Uses of Malloc</a:t>
            </a:r>
          </a:p>
        </p:txBody>
      </p:sp>
      <p:sp>
        <p:nvSpPr>
          <p:cNvPr id="182" name="Text Placeholder 2"/>
          <p:cNvSpPr txBox="1"/>
          <p:nvPr>
            <p:ph type="body" idx="1"/>
          </p:nvPr>
        </p:nvSpPr>
        <p:spPr>
          <a:xfrm>
            <a:off x="893699" y="1373587"/>
            <a:ext cx="7510713" cy="35523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  <a:buSzPts val="2000"/>
              <a:defRPr sz="2000">
                <a:solidFill>
                  <a:srgbClr val="1F22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malloc</a:t>
            </a:r>
            <a:r>
              <a:rPr>
                <a:latin typeface="Lato"/>
                <a:ea typeface="Lato"/>
                <a:cs typeface="Lato"/>
                <a:sym typeface="Lato"/>
              </a:rPr>
              <a:t> (and friends) are our way of interacting with the heap and gaining access to memory that isn’t on the stack.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4000"/>
              </a:lnSpc>
              <a:buSzPts val="2000"/>
              <a:defRPr sz="2000">
                <a:solidFill>
                  <a:srgbClr val="1F2227"/>
                </a:solidFill>
              </a:defRPr>
            </a:pPr>
            <a:r>
              <a:t>Some possible uses of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t>: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2000"/>
              <a:defRPr sz="2000">
                <a:solidFill>
                  <a:srgbClr val="1F2227"/>
                </a:solidFill>
              </a:defRPr>
            </a:pPr>
            <a:r>
              <a:t>Dynamically allocated arrays (1D or multi-dimensional)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2000"/>
              <a:defRPr sz="2000">
                <a:solidFill>
                  <a:srgbClr val="1F2227"/>
                </a:solidFill>
              </a:defRPr>
            </a:pPr>
            <a:r>
              <a:t>Dynamic data structures like linked lists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2000"/>
              <a:defRPr sz="2000">
                <a:solidFill>
                  <a:srgbClr val="1F2227"/>
                </a:solidFill>
              </a:defRPr>
            </a:pPr>
            <a:r>
              <a:t>Large data structures that won’t fit on the stack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2000"/>
              <a:defRPr sz="2000">
                <a:solidFill>
                  <a:srgbClr val="1F2227"/>
                </a:solidFill>
              </a:defRPr>
            </a:pPr>
            <a:r>
              <a:t>When the data needs to survive after the function ends</a:t>
            </a:r>
          </a:p>
          <a:p>
            <a:pPr>
              <a:lnSpc>
                <a:spcPct val="114000"/>
              </a:lnSpc>
              <a:buSzPts val="2000"/>
              <a:defRPr sz="2000">
                <a:solidFill>
                  <a:srgbClr val="1F2227"/>
                </a:solidFill>
              </a:defRPr>
            </a:pPr>
            <a:r>
              <a:t>Stack allocation should be preferred when possible as it is faster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Dynamically Allocated 2D arrays</a:t>
            </a:r>
          </a:p>
        </p:txBody>
      </p:sp>
      <p:sp>
        <p:nvSpPr>
          <p:cNvPr id="185" name="Text Placeholder 2"/>
          <p:cNvSpPr txBox="1"/>
          <p:nvPr>
            <p:ph type="body" idx="1"/>
          </p:nvPr>
        </p:nvSpPr>
        <p:spPr>
          <a:xfrm>
            <a:off x="893699" y="1373587"/>
            <a:ext cx="7510713" cy="3552300"/>
          </a:xfrm>
          <a:prstGeom prst="rect">
            <a:avLst/>
          </a:prstGeom>
        </p:spPr>
        <p:txBody>
          <a:bodyPr/>
          <a:lstStyle/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1F2227"/>
                </a:solidFill>
              </a:defRPr>
            </a:pPr>
            <a:r>
              <a:t>Let’s say we wish to make a 2D array of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t>s on the stack.</a:t>
            </a:r>
          </a:p>
          <a:p>
            <a:pPr lvl="1" marL="886946" indent="-369560" defTabSz="886968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1700"/>
              <a:defRPr sz="1746">
                <a:solidFill>
                  <a:srgbClr val="1F2227"/>
                </a:solidFill>
              </a:defRPr>
            </a:pPr>
            <a:r>
              <a:t>We can do this very easily: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int grid[3][3]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1F2227"/>
                </a:solidFill>
              </a:defRPr>
            </a:pPr>
            <a:r>
              <a:t>We can also dynamically do this on the heap, like so:</a:t>
            </a:r>
          </a:p>
          <a:p>
            <a:pPr lvl="1" marL="886946" indent="-369560" defTabSz="886968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1700"/>
              <a:defRPr sz="1746">
                <a:solidFill>
                  <a:srgbClr val="1F22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*grid2 = (int*) malloc(3 * 3 * sizeof(int))</a:t>
            </a:r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700"/>
              <a:defRPr sz="1746">
                <a:solidFill>
                  <a:srgbClr val="1F2227"/>
                </a:solidFill>
              </a:defRPr>
            </a:pPr>
            <a:r>
              <a:t>This will create a very similar array to the one above; however, we can’t index it using the standard notation: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grid2[row][col]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86946" indent="-369560" defTabSz="886968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1700"/>
              <a:defRPr sz="1746">
                <a:solidFill>
                  <a:srgbClr val="1F2227"/>
                </a:solidFill>
              </a:defRPr>
            </a:pPr>
            <a:r>
              <a:t>This is because the compiler doesn’t know that the allocated space is being used as a 2D array</a:t>
            </a:r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700"/>
              <a:defRPr sz="1746">
                <a:solidFill>
                  <a:srgbClr val="1F2227"/>
                </a:solidFill>
              </a:defRPr>
            </a:pPr>
            <a:r>
              <a:t>How can we access values in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grid2</a:t>
            </a:r>
            <a:r>
              <a:t>?</a:t>
            </a:r>
          </a:p>
          <a:p>
            <a:pPr lvl="1" marL="886946" indent="-369560" defTabSz="886968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1700"/>
              <a:defRPr sz="1746">
                <a:solidFill>
                  <a:srgbClr val="1F2227"/>
                </a:solidFill>
              </a:defRPr>
            </a:pPr>
            <a:r>
              <a:t>Hint: think about the GBA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videoBuffer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Lab Assignment: </a:t>
            </a:r>
            <a:r>
              <a:rPr>
                <a:solidFill>
                  <a:srgbClr val="000000"/>
                </a:solidFill>
              </a:rPr>
              <a:t>Canvas Quiz</a:t>
            </a:r>
          </a:p>
        </p:txBody>
      </p:sp>
      <p:sp>
        <p:nvSpPr>
          <p:cNvPr id="188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14998"/>
              </a:lnSpc>
              <a:spcBef>
                <a:spcPts val="0"/>
              </a:spcBef>
              <a:buSzPts val="2100"/>
              <a:buFontTx/>
              <a:buAutoNum type="arabicParenR" startAt="1"/>
              <a:defRPr sz="2100">
                <a:solidFill>
                  <a:srgbClr val="1F2327"/>
                </a:solidFill>
              </a:defRPr>
            </a:pPr>
            <a:r>
              <a:t>Go to Quizzes on Canvas</a:t>
            </a:r>
          </a:p>
          <a:p>
            <a:pPr marL="457200" indent="-342900">
              <a:lnSpc>
                <a:spcPct val="114998"/>
              </a:lnSpc>
              <a:spcBef>
                <a:spcPts val="0"/>
              </a:spcBef>
              <a:buSzPts val="2100"/>
              <a:buFontTx/>
              <a:buAutoNum type="arabicParenR" startAt="1"/>
              <a:defRPr sz="2100">
                <a:solidFill>
                  <a:srgbClr val="1F2327"/>
                </a:solidFill>
              </a:defRPr>
            </a:pPr>
            <a:r>
              <a:t>Select </a:t>
            </a:r>
            <a:r>
              <a:rPr b="1"/>
              <a:t>Lab 15</a:t>
            </a:r>
            <a:endParaRPr b="1"/>
          </a:p>
          <a:p>
            <a:pPr lvl="1" marL="913764" indent="-342900">
              <a:lnSpc>
                <a:spcPct val="114998"/>
              </a:lnSpc>
              <a:spcBef>
                <a:spcPts val="0"/>
              </a:spcBef>
              <a:buClr>
                <a:srgbClr val="677480"/>
              </a:buClr>
              <a:buSzPts val="2100"/>
              <a:buFontTx/>
              <a:buAutoNum type="arabicParenR" startAt="1"/>
              <a:defRPr sz="2100">
                <a:solidFill>
                  <a:srgbClr val="1F2327"/>
                </a:solidFill>
              </a:defRPr>
            </a:pPr>
            <a:r>
              <a:t>Password: </a:t>
            </a:r>
            <a:r>
              <a:rPr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ramimalloc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342900">
              <a:lnSpc>
                <a:spcPct val="114998"/>
              </a:lnSpc>
              <a:spcBef>
                <a:spcPts val="0"/>
              </a:spcBef>
              <a:buSzPts val="2100"/>
              <a:buFontTx/>
              <a:buAutoNum type="arabicParenR" startAt="1"/>
              <a:defRPr sz="2100">
                <a:solidFill>
                  <a:srgbClr val="1F2327"/>
                </a:solidFill>
              </a:defRPr>
            </a:pPr>
            <a:r>
              <a:t>Get 100% for lab attendance credit</a:t>
            </a:r>
          </a:p>
          <a:p>
            <a:pPr lvl="1" marL="913764" indent="-342900">
              <a:spcBef>
                <a:spcPts val="0"/>
              </a:spcBef>
              <a:buClr>
                <a:srgbClr val="677480"/>
              </a:buClr>
              <a:buSzPts val="2100"/>
              <a:buFontTx/>
              <a:buAutoNum type="alphaLcParenR" startAt="1"/>
              <a:defRPr sz="2100">
                <a:solidFill>
                  <a:srgbClr val="1F2327"/>
                </a:solidFill>
              </a:defRPr>
            </a:pPr>
            <a:r>
              <a:t>Unlimited attempts</a:t>
            </a:r>
          </a:p>
          <a:p>
            <a:pPr lvl="1" marL="914400" indent="-342900">
              <a:spcBef>
                <a:spcPts val="0"/>
              </a:spcBef>
              <a:buClr>
                <a:srgbClr val="677480"/>
              </a:buClr>
              <a:buSzPts val="2100"/>
              <a:buFontTx/>
              <a:buAutoNum type="alphaLcParenR" startAt="1"/>
              <a:defRPr sz="2100">
                <a:solidFill>
                  <a:srgbClr val="1F2327"/>
                </a:solidFill>
              </a:defRPr>
            </a:pPr>
            <a:r>
              <a:t>Collaboration is encouraged!</a:t>
            </a:r>
          </a:p>
          <a:p>
            <a:pPr lvl="1" marL="914400" indent="-342900">
              <a:spcBef>
                <a:spcPts val="0"/>
              </a:spcBef>
              <a:buClr>
                <a:srgbClr val="677480"/>
              </a:buClr>
              <a:buSzPts val="2100"/>
              <a:buFontTx/>
              <a:buAutoNum type="alphaLcParenR" startAt="1"/>
              <a:defRPr sz="2100">
                <a:solidFill>
                  <a:srgbClr val="1F2327"/>
                </a:solidFill>
              </a:defRPr>
            </a:pPr>
            <a:r>
              <a:t>Ask your TAs for help :)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Homework 8 — GBA</a:t>
            </a:r>
          </a:p>
        </p:txBody>
      </p:sp>
      <p:sp>
        <p:nvSpPr>
          <p:cNvPr id="148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06342" indent="-304615" defTabSz="813816">
              <a:spcBef>
                <a:spcPts val="500"/>
              </a:spcBef>
              <a:buSzPts val="1800"/>
              <a:defRPr sz="1869">
                <a:solidFill>
                  <a:srgbClr val="1F2327"/>
                </a:solidFill>
              </a:defRPr>
            </a:pPr>
            <a:r>
              <a:t>Create an interactive graphical application for the GameBoy Advance using C!</a:t>
            </a:r>
          </a:p>
          <a:p>
            <a:pPr marL="406342" indent="-304615" defTabSz="813816">
              <a:spcBef>
                <a:spcPts val="500"/>
              </a:spcBef>
              <a:buSzPts val="1800"/>
              <a:defRPr b="1" sz="1869">
                <a:solidFill>
                  <a:schemeClr val="accent1"/>
                </a:solidFill>
              </a:defRPr>
            </a:pPr>
            <a:r>
              <a:t>Due Tonight</a:t>
            </a:r>
            <a:r>
              <a:rPr baseline="29752"/>
              <a:t> </a:t>
            </a:r>
            <a:r>
              <a:t>at 11:59 PM</a:t>
            </a:r>
          </a:p>
          <a:p>
            <a:pPr marL="406342" indent="-304615" defTabSz="813816">
              <a:spcBef>
                <a:spcPts val="500"/>
              </a:spcBef>
              <a:buSzPts val="1800"/>
              <a:defRPr sz="1869">
                <a:solidFill>
                  <a:srgbClr val="1F2327"/>
                </a:solidFill>
              </a:defRPr>
            </a:pPr>
            <a:r>
              <a:t>Files available on Canvas</a:t>
            </a:r>
          </a:p>
          <a:p>
            <a:pPr marL="406342" indent="-304615" defTabSz="813816">
              <a:spcBef>
                <a:spcPts val="500"/>
              </a:spcBef>
              <a:buSzPts val="1800"/>
              <a:defRPr sz="1869">
                <a:solidFill>
                  <a:srgbClr val="1F2327"/>
                </a:solidFill>
              </a:defRPr>
            </a:pPr>
            <a:r>
              <a:t>Submit on Gradescope (unlimited submissions)</a:t>
            </a:r>
          </a:p>
          <a:p>
            <a:pPr marL="406342" indent="-304615" defTabSz="813816">
              <a:spcBef>
                <a:spcPts val="500"/>
              </a:spcBef>
              <a:buSzPts val="1800"/>
              <a:defRPr sz="1869">
                <a:solidFill>
                  <a:srgbClr val="1F2327"/>
                </a:solidFill>
              </a:defRPr>
            </a:pPr>
            <a:r>
              <a:t>Standard grace period applies</a:t>
            </a:r>
          </a:p>
          <a:p>
            <a:pPr marL="406342" indent="-304615" defTabSz="813816">
              <a:spcBef>
                <a:spcPts val="500"/>
              </a:spcBef>
              <a:buSzPts val="1800"/>
              <a:defRPr b="1" sz="1869">
                <a:solidFill>
                  <a:srgbClr val="1F2327"/>
                </a:solidFill>
              </a:defRPr>
            </a:pPr>
            <a:r>
              <a:t>Email Shawn by tonight if you don’t have a demo slot to be guaranteed one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Homework 8 Demo Logistics</a:t>
            </a:r>
          </a:p>
        </p:txBody>
      </p:sp>
      <p:sp>
        <p:nvSpPr>
          <p:cNvPr id="151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Start tomorrow</a:t>
            </a:r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You may demo with any TA</a:t>
            </a:r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Sign up for a demo slot by </a:t>
            </a:r>
            <a:r>
              <a:rPr b="1"/>
              <a:t>Tomorrow 4/6 at 11:59PM</a:t>
            </a:r>
            <a:endParaRPr b="1"/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Closed everything</a:t>
            </a:r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Read Shawn’s announcement for more details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Quiz 4</a:t>
            </a:r>
          </a:p>
        </p:txBody>
      </p:sp>
      <p:sp>
        <p:nvSpPr>
          <p:cNvPr id="154" name="Text Placeholder 4"/>
          <p:cNvSpPr txBox="1"/>
          <p:nvPr>
            <p:ph type="body" idx="1"/>
          </p:nvPr>
        </p:nvSpPr>
        <p:spPr>
          <a:xfrm>
            <a:off x="893700" y="1373588"/>
            <a:ext cx="7250577" cy="3411525"/>
          </a:xfrm>
          <a:prstGeom prst="rect">
            <a:avLst/>
          </a:prstGeom>
        </p:spPr>
        <p:txBody>
          <a:bodyPr/>
          <a:lstStyle/>
          <a:p>
            <a:pPr marL="456565" indent="-342265">
              <a:lnSpc>
                <a:spcPct val="114000"/>
              </a:lnSpc>
              <a:defRPr>
                <a:solidFill>
                  <a:srgbClr val="1F2327"/>
                </a:solidFill>
              </a:defRPr>
            </a:pPr>
            <a:r>
              <a:t>Next Monday 4/11</a:t>
            </a:r>
          </a:p>
          <a:p>
            <a:pPr marL="456565" indent="-342265">
              <a:lnSpc>
                <a:spcPct val="114000"/>
              </a:lnSpc>
              <a:defRPr>
                <a:solidFill>
                  <a:srgbClr val="1F2327"/>
                </a:solidFill>
              </a:defRPr>
            </a:pPr>
            <a:r>
              <a:t>You must come to class and take the quiz here</a:t>
            </a:r>
          </a:p>
          <a:p>
            <a:pPr marL="456565" indent="-342265">
              <a:lnSpc>
                <a:spcPct val="114000"/>
              </a:lnSpc>
              <a:defRPr>
                <a:solidFill>
                  <a:srgbClr val="1F2327"/>
                </a:solidFill>
              </a:defRPr>
            </a:pPr>
            <a:r>
              <a:t>Closed everything</a:t>
            </a:r>
            <a:endParaRPr sz="2000"/>
          </a:p>
          <a:p>
            <a:pPr marL="456565" indent="-342265">
              <a:lnSpc>
                <a:spcPct val="114000"/>
              </a:lnSpc>
              <a:defRPr>
                <a:solidFill>
                  <a:srgbClr val="1F2327"/>
                </a:solidFill>
              </a:defRPr>
            </a:pPr>
            <a:r>
              <a:t>Full 75 minutes to complete the quiz!</a:t>
            </a:r>
          </a:p>
          <a:p>
            <a:pPr marL="456565" indent="-342265">
              <a:lnSpc>
                <a:spcPct val="114000"/>
              </a:lnSpc>
              <a:defRPr>
                <a:solidFill>
                  <a:srgbClr val="1F2327"/>
                </a:solidFill>
              </a:defRPr>
            </a:pPr>
            <a:r>
              <a:t>Topic list will be released on Canvas</a:t>
            </a:r>
          </a:p>
          <a:p>
            <a:pPr lvl="1" marL="913754" indent="-342265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2000"/>
              <a:defRPr sz="2000">
                <a:solidFill>
                  <a:srgbClr val="1F2327"/>
                </a:solidFill>
              </a:defRPr>
            </a:pPr>
            <a:r>
              <a:t>Will cover mostly C topics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685800" y="1120354"/>
            <a:ext cx="7772400" cy="1622788"/>
          </a:xfrm>
          <a:prstGeom prst="rect">
            <a:avLst/>
          </a:prstGeom>
        </p:spPr>
        <p:txBody>
          <a:bodyPr/>
          <a:lstStyle/>
          <a:p>
            <a:pPr/>
            <a:r>
              <a:t>Dynamic Memory Allocation</a:t>
            </a:r>
          </a:p>
        </p:txBody>
      </p:sp>
      <p:sp>
        <p:nvSpPr>
          <p:cNvPr id="157" name="TextBox 3"/>
          <p:cNvSpPr txBox="1"/>
          <p:nvPr/>
        </p:nvSpPr>
        <p:spPr>
          <a:xfrm>
            <a:off x="1075868" y="4354250"/>
            <a:ext cx="6992265" cy="464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Fun with</a:t>
            </a:r>
            <a:r>
              <a:rPr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and friends!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Memory Layout</a:t>
            </a:r>
          </a:p>
        </p:txBody>
      </p:sp>
      <p:sp>
        <p:nvSpPr>
          <p:cNvPr id="160" name="Text Placeholder 4"/>
          <p:cNvSpPr txBox="1"/>
          <p:nvPr>
            <p:ph type="body" sz="half" idx="1"/>
          </p:nvPr>
        </p:nvSpPr>
        <p:spPr>
          <a:xfrm>
            <a:off x="893700" y="1261654"/>
            <a:ext cx="4769595" cy="3144624"/>
          </a:xfrm>
          <a:prstGeom prst="rect">
            <a:avLst/>
          </a:prstGeom>
        </p:spPr>
        <p:txBody>
          <a:bodyPr/>
          <a:lstStyle/>
          <a:p>
            <a:pPr marL="442868" indent="-331997" defTabSz="886968">
              <a:spcBef>
                <a:spcPts val="500"/>
              </a:spcBef>
              <a:buSzPts val="1700"/>
              <a:defRPr sz="1746">
                <a:solidFill>
                  <a:srgbClr val="000000"/>
                </a:solidFill>
              </a:defRPr>
            </a:pPr>
            <a:r>
              <a:t>Let’s revisit this diagram one more time:</a:t>
            </a:r>
          </a:p>
          <a:p>
            <a:pPr marL="442868" indent="-331997" defTabSz="886968">
              <a:spcBef>
                <a:spcPts val="500"/>
              </a:spcBef>
              <a:buSzPts val="1700"/>
              <a:defRPr b="1" sz="1746">
                <a:solidFill>
                  <a:srgbClr val="000000"/>
                </a:solidFill>
              </a:defRPr>
            </a:pPr>
            <a:r>
              <a:t>Stack </a:t>
            </a:r>
            <a:r>
              <a:rPr b="0"/>
              <a:t>– local variables and arguments are stored here </a:t>
            </a:r>
            <a:endParaRPr b="0"/>
          </a:p>
          <a:p>
            <a:pPr lvl="1" marL="886341" indent="-331997" defTabSz="886968">
              <a:spcBef>
                <a:spcPts val="0"/>
              </a:spcBef>
              <a:buClr>
                <a:srgbClr val="677480"/>
              </a:buClr>
              <a:buSzPts val="1700"/>
              <a:defRPr sz="1746">
                <a:solidFill>
                  <a:srgbClr val="000000"/>
                </a:solidFill>
              </a:defRPr>
            </a:pPr>
            <a:r>
              <a:t>What are the disadvantages of stack allocation?</a:t>
            </a:r>
          </a:p>
          <a:p>
            <a:pPr marL="442868" indent="-331997" defTabSz="886968">
              <a:spcBef>
                <a:spcPts val="500"/>
              </a:spcBef>
              <a:buSzPts val="1700"/>
              <a:defRPr b="1" sz="1746">
                <a:solidFill>
                  <a:srgbClr val="000000"/>
                </a:solidFill>
              </a:defRPr>
            </a:pPr>
            <a:r>
              <a:t>Data </a:t>
            </a:r>
            <a:r>
              <a:rPr b="0"/>
              <a:t>– global and static variables are stored here </a:t>
            </a:r>
            <a:endParaRPr b="0"/>
          </a:p>
          <a:p>
            <a:pPr lvl="1" marL="886341" indent="-331997" defTabSz="886968">
              <a:spcBef>
                <a:spcPts val="0"/>
              </a:spcBef>
              <a:buClr>
                <a:srgbClr val="677480"/>
              </a:buClr>
              <a:buSzPts val="1700"/>
              <a:defRPr sz="1746">
                <a:solidFill>
                  <a:srgbClr val="000000"/>
                </a:solidFill>
              </a:defRPr>
            </a:pPr>
            <a:r>
              <a:t>What are the disadvantages of the data segment?</a:t>
            </a:r>
          </a:p>
          <a:p>
            <a:pPr marL="442868" indent="-331997" defTabSz="886968">
              <a:spcBef>
                <a:spcPts val="500"/>
              </a:spcBef>
              <a:buSzPts val="1700"/>
              <a:defRPr b="1" sz="1746">
                <a:solidFill>
                  <a:srgbClr val="000000"/>
                </a:solidFill>
              </a:defRPr>
            </a:pPr>
            <a:r>
              <a:t>Code </a:t>
            </a:r>
            <a:r>
              <a:rPr b="0"/>
              <a:t>– our executable code </a:t>
            </a:r>
          </a:p>
        </p:txBody>
      </p:sp>
      <p:pic>
        <p:nvPicPr>
          <p:cNvPr id="16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5475" y="817085"/>
            <a:ext cx="2743201" cy="364516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 Placeholder 4"/>
          <p:cNvSpPr txBox="1"/>
          <p:nvPr/>
        </p:nvSpPr>
        <p:spPr>
          <a:xfrm>
            <a:off x="0" y="4518211"/>
            <a:ext cx="9144000" cy="8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14300" algn="ctr">
              <a:spcBef>
                <a:spcPts val="600"/>
              </a:spcBef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if we want memory that is both </a:t>
            </a:r>
            <a:r>
              <a:rPr i="1"/>
              <a:t>dynamically allocated</a:t>
            </a:r>
            <a:r>
              <a:t> and </a:t>
            </a:r>
            <a:r>
              <a:rPr i="1"/>
              <a:t>persistent?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The Heap!</a:t>
            </a:r>
          </a:p>
        </p:txBody>
      </p:sp>
      <p:sp>
        <p:nvSpPr>
          <p:cNvPr id="165" name="Text Placeholder 2"/>
          <p:cNvSpPr txBox="1"/>
          <p:nvPr>
            <p:ph type="body" idx="1"/>
          </p:nvPr>
        </p:nvSpPr>
        <p:spPr>
          <a:xfrm>
            <a:off x="893699" y="1373587"/>
            <a:ext cx="7510713" cy="3552300"/>
          </a:xfrm>
          <a:prstGeom prst="rect">
            <a:avLst/>
          </a:prstGeom>
        </p:spPr>
        <p:txBody>
          <a:bodyPr/>
          <a:lstStyle/>
          <a:p>
            <a:pPr marL="351790" marR="224790" indent="-342900">
              <a:lnSpc>
                <a:spcPct val="114000"/>
              </a:lnSpc>
              <a:spcBef>
                <a:spcPts val="0"/>
              </a:spcBef>
              <a:buSzPct val="100000"/>
              <a:tabLst>
                <a:tab pos="342900" algn="l"/>
              </a:tabLst>
              <a:defRPr spc="-100" sz="2000">
                <a:solidFill>
                  <a:srgbClr val="1F2227"/>
                </a:solidFill>
              </a:defRPr>
            </a:pPr>
            <a:r>
              <a:t>Sometimes, </a:t>
            </a:r>
            <a:r>
              <a:rPr spc="0"/>
              <a:t>we write </a:t>
            </a:r>
            <a:r>
              <a:t>programs expecting user input or other input </a:t>
            </a:r>
            <a:r>
              <a:rPr spc="0"/>
              <a:t>from a </a:t>
            </a:r>
            <a:r>
              <a:t>source we don't control (</a:t>
            </a:r>
            <a:r>
              <a:rPr spc="0"/>
              <a:t>such </a:t>
            </a:r>
            <a:r>
              <a:t>as </a:t>
            </a:r>
            <a:r>
              <a:rPr spc="0"/>
              <a:t>a file)</a:t>
            </a:r>
            <a:endParaRPr spc="-15"/>
          </a:p>
          <a:p>
            <a:pPr marL="351790" marR="224790" indent="-342900">
              <a:lnSpc>
                <a:spcPct val="114000"/>
              </a:lnSpc>
              <a:spcBef>
                <a:spcPts val="0"/>
              </a:spcBef>
              <a:buSzPct val="100000"/>
              <a:tabLst>
                <a:tab pos="342900" algn="l"/>
              </a:tabLst>
              <a:defRPr sz="2000">
                <a:solidFill>
                  <a:srgbClr val="1F2227"/>
                </a:solidFill>
              </a:defRPr>
            </a:pPr>
            <a:r>
              <a:t>Accordingly, we </a:t>
            </a:r>
            <a:r>
              <a:rPr spc="-100"/>
              <a:t>may not know </a:t>
            </a:r>
            <a:r>
              <a:t>the </a:t>
            </a:r>
            <a:r>
              <a:rPr spc="-100"/>
              <a:t>exact number of variables or </a:t>
            </a:r>
            <a:r>
              <a:t>structs we will </a:t>
            </a:r>
            <a:r>
              <a:rPr spc="-100"/>
              <a:t>need.</a:t>
            </a:r>
            <a:endParaRPr spc="-100"/>
          </a:p>
          <a:p>
            <a:pPr marL="351790" marR="224790" indent="-342900">
              <a:lnSpc>
                <a:spcPct val="114000"/>
              </a:lnSpc>
              <a:spcBef>
                <a:spcPts val="0"/>
              </a:spcBef>
              <a:buSzPct val="100000"/>
              <a:tabLst>
                <a:tab pos="342900" algn="l"/>
              </a:tabLst>
              <a:defRPr sz="2000">
                <a:solidFill>
                  <a:srgbClr val="1F2227"/>
                </a:solidFill>
              </a:defRPr>
            </a:pPr>
            <a:r>
              <a:t>In these </a:t>
            </a:r>
            <a:r>
              <a:rPr spc="-100"/>
              <a:t>cases, </a:t>
            </a:r>
            <a:r>
              <a:t>we </a:t>
            </a:r>
            <a:r>
              <a:rPr spc="-100"/>
              <a:t>utilize </a:t>
            </a:r>
            <a:r>
              <a:t>the</a:t>
            </a:r>
            <a:r>
              <a:rPr spc="-300"/>
              <a:t> </a:t>
            </a:r>
            <a:r>
              <a:rPr spc="-100"/>
              <a:t>heap.</a:t>
            </a:r>
          </a:p>
          <a:p>
            <a:pPr marL="351790" marR="224790" indent="-342900">
              <a:lnSpc>
                <a:spcPct val="114000"/>
              </a:lnSpc>
              <a:spcBef>
                <a:spcPts val="0"/>
              </a:spcBef>
              <a:buSzPct val="100000"/>
              <a:tabLst>
                <a:tab pos="342900" algn="l"/>
              </a:tabLst>
              <a:defRPr spc="-100" sz="2000">
                <a:solidFill>
                  <a:srgbClr val="1F2227"/>
                </a:solidFill>
              </a:defRPr>
            </a:pPr>
            <a:r>
              <a:t>The heap holds dynamically allocated variables. These are</a:t>
            </a:r>
            <a:r>
              <a:rPr spc="0"/>
              <a:t> </a:t>
            </a:r>
            <a:r>
              <a:t>variables whose space is allocated at </a:t>
            </a:r>
            <a:r>
              <a:rPr spc="0"/>
              <a:t>runtime.</a:t>
            </a:r>
            <a:endParaRPr spc="0"/>
          </a:p>
          <a:p>
            <a:pPr lvl="1" marL="808979" marR="224790" indent="-342900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ct val="100000"/>
              <a:tabLst>
                <a:tab pos="342900" algn="l"/>
              </a:tabLst>
              <a:defRPr sz="2000">
                <a:solidFill>
                  <a:srgbClr val="1F2227"/>
                </a:solidFill>
              </a:defRPr>
            </a:pPr>
            <a:r>
              <a:t>Exactly like creating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 object in Java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Malloc</a:t>
            </a:r>
          </a:p>
        </p:txBody>
      </p:sp>
      <p:sp>
        <p:nvSpPr>
          <p:cNvPr id="168" name="Text Placeholder 2"/>
          <p:cNvSpPr txBox="1"/>
          <p:nvPr>
            <p:ph type="body" idx="1"/>
          </p:nvPr>
        </p:nvSpPr>
        <p:spPr>
          <a:xfrm>
            <a:off x="893699" y="1373587"/>
            <a:ext cx="7510713" cy="35523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  <a:buSzPts val="2000"/>
              <a:defRPr sz="2000">
                <a:solidFill>
                  <a:srgbClr val="000000"/>
                </a:solidFill>
              </a:defRPr>
            </a:pPr>
            <a:r>
              <a:t>If we want to dynamically allocate memory, we can use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t> function</a:t>
            </a:r>
          </a:p>
          <a:p>
            <a:pPr>
              <a:lnSpc>
                <a:spcPct val="114000"/>
              </a:lnSpc>
              <a:buSzPts val="2000"/>
              <a:defRPr sz="2000">
                <a:solidFill>
                  <a:srgbClr val="000000"/>
                </a:solidFill>
              </a:defRPr>
            </a:pPr>
            <a:r>
              <a:t>Malloc takes in one argument: how many bytes to allocate from the heap</a:t>
            </a:r>
          </a:p>
          <a:p>
            <a:pPr>
              <a:lnSpc>
                <a:spcPct val="114000"/>
              </a:lnSpc>
              <a:buSzPts val="2000"/>
              <a:defRPr sz="2000">
                <a:solidFill>
                  <a:srgbClr val="000000"/>
                </a:solidFill>
              </a:defRPr>
            </a:pPr>
            <a:r>
              <a:t>It returns a pointer to the allocated memory, or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t> if there’s an error</a:t>
            </a:r>
          </a:p>
          <a:p>
            <a:pPr>
              <a:lnSpc>
                <a:spcPct val="114000"/>
              </a:lnSpc>
              <a:buSzPts val="2000"/>
              <a:defRPr sz="2000">
                <a:solidFill>
                  <a:srgbClr val="000000"/>
                </a:solidFill>
              </a:defRPr>
            </a:pPr>
            <a:r>
              <a:t>Example: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2000"/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*myInt = malloc(sizeof(int));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67748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Where is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myInt</a:t>
            </a:r>
            <a:r>
              <a:t> stored? Where is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*myInt</a:t>
            </a:r>
            <a:r>
              <a:t> stored?</a:t>
            </a:r>
          </a:p>
        </p:txBody>
      </p:sp>
      <p:sp>
        <p:nvSpPr>
          <p:cNvPr id="169" name="TextBox 3"/>
          <p:cNvSpPr txBox="1"/>
          <p:nvPr/>
        </p:nvSpPr>
        <p:spPr>
          <a:xfrm>
            <a:off x="6930613" y="3520873"/>
            <a:ext cx="1838214" cy="1173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myInt</a:t>
            </a:r>
            <a:r>
              <a:rPr>
                <a:latin typeface="Lato"/>
                <a:ea typeface="Lato"/>
                <a:cs typeface="Lato"/>
                <a:sym typeface="Lato"/>
              </a:rPr>
              <a:t> now points to a block of four bytes on the heap, assuming </a:t>
            </a:r>
            <a:r>
              <a:t>sizeof(int) == 4</a:t>
            </a:r>
          </a:p>
        </p:txBody>
      </p:sp>
      <p:sp>
        <p:nvSpPr>
          <p:cNvPr id="170" name="Straight Arrow Connector 5"/>
          <p:cNvSpPr/>
          <p:nvPr/>
        </p:nvSpPr>
        <p:spPr>
          <a:xfrm flipV="1">
            <a:off x="4908176" y="3840715"/>
            <a:ext cx="1929654" cy="31442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Free</a:t>
            </a:r>
          </a:p>
        </p:txBody>
      </p:sp>
      <p:sp>
        <p:nvSpPr>
          <p:cNvPr id="173" name="Text Placeholder 2"/>
          <p:cNvSpPr txBox="1"/>
          <p:nvPr>
            <p:ph type="body" idx="1"/>
          </p:nvPr>
        </p:nvSpPr>
        <p:spPr>
          <a:xfrm>
            <a:off x="893699" y="1373587"/>
            <a:ext cx="7510713" cy="3552300"/>
          </a:xfrm>
          <a:prstGeom prst="rect">
            <a:avLst/>
          </a:prstGeom>
        </p:spPr>
        <p:txBody>
          <a:bodyPr/>
          <a:lstStyle/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1F2227"/>
                </a:solidFill>
              </a:defRPr>
            </a:pPr>
            <a:r>
              <a:t>C does not have garbage collection like Java; when we are done with memory, we need to give it back to the heap so that it can be allocated for later use</a:t>
            </a:r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1F22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free()</a:t>
            </a:r>
            <a:r>
              <a:rPr>
                <a:latin typeface="Lato"/>
                <a:ea typeface="Lato"/>
                <a:cs typeface="Lato"/>
                <a:sym typeface="Lato"/>
              </a:rPr>
              <a:t> tells C that it can give the memory to other code, which will use it for other purposes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b="1" sz="1940" u="sng">
                <a:solidFill>
                  <a:srgbClr val="1F2227"/>
                </a:solidFill>
              </a:defRPr>
            </a:pPr>
            <a:r>
              <a:t>Never use a freed pointer</a:t>
            </a:r>
            <a:r>
              <a:rPr u="none"/>
              <a:t>, as this leads to undefined behavior, only </a:t>
            </a:r>
            <a:r>
              <a:rPr u="none">
                <a:latin typeface="Consolas"/>
                <a:ea typeface="Consolas"/>
                <a:cs typeface="Consolas"/>
                <a:sym typeface="Consolas"/>
              </a:rPr>
              <a:t>free()</a:t>
            </a:r>
            <a:r>
              <a:rPr u="none"/>
              <a:t> a block when you’re done with it</a:t>
            </a:r>
            <a:endParaRPr u="none"/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1F2227"/>
                </a:solidFill>
              </a:defRPr>
            </a:pPr>
            <a:r>
              <a:t>What if we forget to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free()</a:t>
            </a:r>
            <a:r>
              <a:t> a block that we allocate?</a:t>
            </a:r>
          </a:p>
          <a:p>
            <a:pPr marL="443473" indent="-332605" defTabSz="886968">
              <a:lnSpc>
                <a:spcPct val="114000"/>
              </a:lnSpc>
              <a:spcBef>
                <a:spcPts val="500"/>
              </a:spcBef>
              <a:buSzPts val="1900"/>
              <a:defRPr sz="1940">
                <a:solidFill>
                  <a:srgbClr val="1F2227"/>
                </a:solidFill>
              </a:defRPr>
            </a:pPr>
            <a:r>
              <a:t>Example: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free(myInt)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Antonio template">
      <a:dk1>
        <a:srgbClr val="FFFFFF"/>
      </a:dk1>
      <a:lt1>
        <a:srgbClr val="677480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Antoni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