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 b="def" i="def"/>
      <a:tcStyle>
        <a:tcBdr/>
        <a:fill>
          <a:solidFill>
            <a:srgbClr val="FBE9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 b="def" i="def"/>
      <a:tcStyle>
        <a:tcBdr/>
        <a:fill>
          <a:solidFill>
            <a:srgbClr val="FFF3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 b="def" i="def"/>
      <a:tcStyle>
        <a:tcBdr/>
        <a:fill>
          <a:solidFill>
            <a:srgbClr val="E7EF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8" name="Google Shape;11;p2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16" name="Google Shape;12;p2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" name="Google Shape;13;p2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729450" y="1322449"/>
            <a:ext cx="7688100" cy="1664701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729626" y="3172899"/>
            <a:ext cx="7688101" cy="541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74;p11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108" name="Google Shape;75;p11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Google Shape;76;p11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1" name="xx%"/>
          <p:cNvSpPr txBox="1"/>
          <p:nvPr>
            <p:ph type="title" hasCustomPrompt="1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12" name="Body Level One…"/>
          <p:cNvSpPr txBox="1"/>
          <p:nvPr>
            <p:ph type="body" sz="half" idx="1"/>
          </p:nvPr>
        </p:nvSpPr>
        <p:spPr>
          <a:xfrm>
            <a:off x="729450" y="2272888"/>
            <a:ext cx="7688400" cy="1580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/>
          <p:nvPr>
            <p:ph type="title"/>
          </p:nvPr>
        </p:nvSpPr>
        <p:spPr>
          <a:xfrm>
            <a:off x="956267" y="760875"/>
            <a:ext cx="7231468" cy="369333"/>
          </a:xfrm>
          <a:prstGeom prst="rect">
            <a:avLst/>
          </a:prstGeom>
        </p:spPr>
        <p:txBody>
          <a:bodyPr lIns="0" tIns="0" rIns="0" bIns="0"/>
          <a:lstStyle>
            <a:lvl1pPr>
              <a:defRPr b="0" sz="2400">
                <a:solidFill>
                  <a:srgbClr val="1C39A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sz="quarter" idx="1"/>
          </p:nvPr>
        </p:nvSpPr>
        <p:spPr>
          <a:xfrm>
            <a:off x="1070448" y="993522"/>
            <a:ext cx="7818072" cy="277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buSzPts val="1800"/>
              <a:defRPr sz="1800">
                <a:solidFill>
                  <a:srgbClr val="1F2227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1104322" indent="-488372">
              <a:buSzPts val="1800"/>
              <a:defRPr sz="1800">
                <a:solidFill>
                  <a:srgbClr val="1F2227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1561522" indent="-488372">
              <a:buSzPts val="1800"/>
              <a:defRPr sz="1800">
                <a:solidFill>
                  <a:srgbClr val="1F2227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2018722" indent="-488372">
              <a:buSzPts val="1800"/>
              <a:defRPr sz="1800">
                <a:solidFill>
                  <a:srgbClr val="1F2227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2475922" indent="-488372">
              <a:buSzPts val="1800"/>
              <a:defRPr sz="1800">
                <a:solidFill>
                  <a:srgbClr val="1F2227"/>
                </a:solidFill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931039" y="4870451"/>
            <a:ext cx="153964" cy="1524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89B9A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8;p3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28" name="Google Shape;19;p3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" name="Google Shape;20;p3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1" name="Title Text"/>
          <p:cNvSpPr txBox="1"/>
          <p:nvPr>
            <p:ph type="title"/>
          </p:nvPr>
        </p:nvSpPr>
        <p:spPr>
          <a:xfrm>
            <a:off x="729450" y="1322449"/>
            <a:ext cx="7688400" cy="15186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xfrm>
            <a:off x="729450" y="1318650"/>
            <a:ext cx="7688700" cy="535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38;p5"/>
          <p:cNvSpPr txBox="1"/>
          <p:nvPr>
            <p:ph type="body" sz="quarter" idx="21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xfrm>
            <a:off x="730000" y="1318650"/>
            <a:ext cx="3300901" cy="13815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721225" y="2781724"/>
            <a:ext cx="3300901" cy="1597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56;p8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75" name="Google Shape;57;p8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" name="Google Shape;58;p8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8" name="Title Text"/>
          <p:cNvSpPr txBox="1"/>
          <p:nvPr>
            <p:ph type="title"/>
          </p:nvPr>
        </p:nvSpPr>
        <p:spPr>
          <a:xfrm>
            <a:off x="729450" y="864299"/>
            <a:ext cx="7021201" cy="298500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89" name="Google Shape;63;p9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87" name="Google Shape;64;p9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" name="Google Shape;65;p9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0" name="Title Text"/>
          <p:cNvSpPr txBox="1"/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Google Shape;68;p9"/>
          <p:cNvSpPr txBox="1"/>
          <p:nvPr>
            <p:ph type="body" sz="half" idx="21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724949" y="4372550"/>
            <a:ext cx="7697401" cy="4605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" name="Google Shape;42;p6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" name="Title Text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86;p13"/>
          <p:cNvSpPr txBox="1"/>
          <p:nvPr>
            <p:ph type="ctrTitle"/>
          </p:nvPr>
        </p:nvSpPr>
        <p:spPr>
          <a:xfrm>
            <a:off x="729450" y="1322450"/>
            <a:ext cx="7688099" cy="1664700"/>
          </a:xfrm>
          <a:prstGeom prst="rect">
            <a:avLst/>
          </a:prstGeom>
        </p:spPr>
        <p:txBody>
          <a:bodyPr/>
          <a:lstStyle/>
          <a:p>
            <a:pPr/>
            <a:r>
              <a:t>CS 2110 - Lab 16</a:t>
            </a:r>
          </a:p>
        </p:txBody>
      </p:sp>
      <p:sp>
        <p:nvSpPr>
          <p:cNvPr id="139" name="Google Shape;87;p13"/>
          <p:cNvSpPr txBox="1"/>
          <p:nvPr>
            <p:ph type="subTitle" sz="quarter" idx="1"/>
          </p:nvPr>
        </p:nvSpPr>
        <p:spPr>
          <a:xfrm>
            <a:off x="729626" y="2029899"/>
            <a:ext cx="4755912" cy="541201"/>
          </a:xfrm>
          <a:prstGeom prst="rect">
            <a:avLst/>
          </a:prstGeom>
        </p:spPr>
        <p:txBody>
          <a:bodyPr/>
          <a:lstStyle/>
          <a:p>
            <a:pPr marL="0" indent="0" defTabSz="365760">
              <a:defRPr sz="1120"/>
            </a:pPr>
            <a:r>
              <a:t>Malloc Error Handling</a:t>
            </a:r>
          </a:p>
          <a:p>
            <a:pPr marL="0" indent="0" defTabSz="365760">
              <a:defRPr sz="1120"/>
            </a:pPr>
          </a:p>
          <a:p>
            <a:pPr marL="0" indent="0" defTabSz="365760">
              <a:defRPr sz="1120"/>
            </a:pPr>
          </a:p>
          <a:p>
            <a:pPr marL="0" indent="0" defTabSz="365760">
              <a:defRPr sz="960"/>
            </a:pPr>
            <a:r>
              <a:t>Wednesday 4/6/2022</a:t>
            </a:r>
          </a:p>
        </p:txBody>
      </p:sp>
      <p:pic>
        <p:nvPicPr>
          <p:cNvPr id="140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7656" y="1581293"/>
            <a:ext cx="2449450" cy="3103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5864" y="3004389"/>
            <a:ext cx="1292534" cy="1598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0593" y="3052716"/>
            <a:ext cx="1292534" cy="1598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8330" y="3004387"/>
            <a:ext cx="1292534" cy="1598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3839" y="982441"/>
            <a:ext cx="729504" cy="938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9859561">
            <a:off x="6453323" y="918873"/>
            <a:ext cx="345229" cy="444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39796">
            <a:off x="7938564" y="1162649"/>
            <a:ext cx="729504" cy="938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9740613">
            <a:off x="6438034" y="1170800"/>
            <a:ext cx="729504" cy="938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5066" y="3045572"/>
            <a:ext cx="1292534" cy="1598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2831" y="4650895"/>
            <a:ext cx="1754481" cy="435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0812" y="1583152"/>
            <a:ext cx="1292534" cy="1598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99296" y="1647813"/>
            <a:ext cx="1292534" cy="1598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2310" y="3533004"/>
            <a:ext cx="1292534" cy="1598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87310" y="3533002"/>
            <a:ext cx="1292534" cy="1598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981470">
            <a:off x="8515995" y="964073"/>
            <a:ext cx="345229" cy="444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Google Shape;88;p13" descr="Google Shape;88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3221" y="656931"/>
            <a:ext cx="345229" cy="444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93;p14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Malloc Error Handling</a:t>
            </a:r>
          </a:p>
        </p:txBody>
      </p:sp>
      <p:sp>
        <p:nvSpPr>
          <p:cNvPr id="180" name="Text Placeholder 3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0" indent="146050">
              <a:buSz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int *get_array(void) {</a:t>
            </a:r>
          </a:p>
          <a:p>
            <a:pPr marL="0" indent="146050">
              <a:buSz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    int *ptr = calloc(4, sizeof(int));</a:t>
            </a:r>
          </a:p>
          <a:p>
            <a:pPr marL="0" indent="146050">
              <a:buSz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    ptr[2] = 7; // can this segfault?</a:t>
            </a:r>
          </a:p>
          <a:p>
            <a:pPr marL="0" indent="146050">
              <a:buSz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    return ptr;</a:t>
            </a:r>
          </a:p>
          <a:p>
            <a:pPr marL="0" indent="146050">
              <a:buSz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93;p14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Malloc Error Handling</a:t>
            </a:r>
          </a:p>
        </p:txBody>
      </p:sp>
      <p:sp>
        <p:nvSpPr>
          <p:cNvPr id="183" name="Text Placeholder 3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0" indent="109537" defTabSz="685800">
              <a:buSzTx/>
              <a:buNone/>
              <a:defRPr sz="1350">
                <a:latin typeface="Consolas"/>
                <a:ea typeface="Consolas"/>
                <a:cs typeface="Consolas"/>
                <a:sym typeface="Consolas"/>
              </a:defRPr>
            </a:pPr>
            <a:r>
              <a:t>int *get_array(void) {</a:t>
            </a:r>
          </a:p>
          <a:p>
            <a:pPr marL="0" indent="109537" defTabSz="685800">
              <a:buSzTx/>
              <a:buNone/>
              <a:defRPr sz="1350">
                <a:latin typeface="Consolas"/>
                <a:ea typeface="Consolas"/>
                <a:cs typeface="Consolas"/>
                <a:sym typeface="Consolas"/>
              </a:defRPr>
            </a:pPr>
            <a:r>
              <a:t>    int *ptr = calloc(4, sizeof(int));</a:t>
            </a:r>
          </a:p>
          <a:p>
            <a:pPr marL="0" indent="109537" defTabSz="685800">
              <a:buSzTx/>
              <a:buNone/>
              <a:defRPr sz="1350">
                <a:latin typeface="Consolas"/>
                <a:ea typeface="Consolas"/>
                <a:cs typeface="Consolas"/>
                <a:sym typeface="Consolas"/>
              </a:defRPr>
            </a:pPr>
            <a:r>
              <a:t>    if (!ptr) return NULL;</a:t>
            </a:r>
          </a:p>
          <a:p>
            <a:pPr marL="0" indent="109537" defTabSz="685800">
              <a:buSzTx/>
              <a:buNone/>
              <a:defRPr sz="1350">
                <a:latin typeface="Consolas"/>
                <a:ea typeface="Consolas"/>
                <a:cs typeface="Consolas"/>
                <a:sym typeface="Consolas"/>
              </a:defRPr>
            </a:pPr>
            <a:r>
              <a:t>    ptr[2] = 7;</a:t>
            </a:r>
          </a:p>
          <a:p>
            <a:pPr marL="0" indent="109537" defTabSz="685800">
              <a:buSzTx/>
              <a:buNone/>
              <a:defRPr sz="1350">
                <a:latin typeface="Consolas"/>
                <a:ea typeface="Consolas"/>
                <a:cs typeface="Consolas"/>
                <a:sym typeface="Consolas"/>
              </a:defRPr>
            </a:pPr>
            <a:r>
              <a:t>    return ptr;</a:t>
            </a:r>
          </a:p>
          <a:p>
            <a:pPr marL="0" indent="109537" defTabSz="685800">
              <a:buSzTx/>
              <a:buNone/>
              <a:defRPr sz="135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 marL="0" indent="109537" defTabSz="685800">
              <a:buSzTx/>
              <a:buNone/>
              <a:defRPr sz="135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0" indent="109537" defTabSz="685800">
              <a:buSzTx/>
              <a:buNone/>
              <a:defRPr b="1" sz="1350"/>
            </a:pPr>
            <a:r>
              <a:t>Solution:</a:t>
            </a:r>
            <a:r>
              <a:rPr b="0"/>
              <a:t> always check the result of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b="0"/>
              <a:t> &amp; friends! If it returns NULL, handle it appropriately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93;p14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Malloc Error Handling</a:t>
            </a:r>
          </a:p>
        </p:txBody>
      </p:sp>
      <p:sp>
        <p:nvSpPr>
          <p:cNvPr id="186" name="Text Placeholder 3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0" indent="112458" defTabSz="704087"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t>int *get_array(void) {</a:t>
            </a:r>
          </a:p>
          <a:p>
            <a:pPr marL="0" indent="112458" defTabSz="704087"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t>    int *ptr = malloc(4*sizeof(int));</a:t>
            </a:r>
          </a:p>
          <a:p>
            <a:pPr marL="0" indent="112458" defTabSz="704087"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t>    if (!ptr) return NULL;</a:t>
            </a:r>
          </a:p>
          <a:p>
            <a:pPr marL="0" indent="112458" defTabSz="704087"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t>    ptr[2] = 7;</a:t>
            </a:r>
          </a:p>
          <a:p>
            <a:pPr marL="0" indent="112458" defTabSz="704087"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t>    ptr = realloc(ptr, 6*sizeof(int));</a:t>
            </a:r>
          </a:p>
          <a:p>
            <a:pPr marL="0" indent="112458" defTabSz="704087"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t>    if (!ptr) return NULL;</a:t>
            </a:r>
          </a:p>
          <a:p>
            <a:pPr marL="0" indent="112458" defTabSz="704087"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t>    ptr[5] = 12;</a:t>
            </a:r>
          </a:p>
          <a:p>
            <a:pPr marL="0" indent="112458" defTabSz="704087"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t>    return ptr; // is there a problem now?</a:t>
            </a:r>
          </a:p>
          <a:p>
            <a:pPr marL="0" indent="112458" defTabSz="704087"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93;p14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Malloc Error Handling</a:t>
            </a:r>
          </a:p>
        </p:txBody>
      </p:sp>
      <p:sp>
        <p:nvSpPr>
          <p:cNvPr id="189" name="Text Placeholder 3"/>
          <p:cNvSpPr txBox="1"/>
          <p:nvPr>
            <p:ph type="body" sz="half" idx="1"/>
          </p:nvPr>
        </p:nvSpPr>
        <p:spPr>
          <a:xfrm>
            <a:off x="729450" y="1853850"/>
            <a:ext cx="7688699" cy="2261101"/>
          </a:xfrm>
          <a:prstGeom prst="rect">
            <a:avLst/>
          </a:prstGeom>
        </p:spPr>
        <p:txBody>
          <a:bodyPr/>
          <a:lstStyle/>
          <a:p>
            <a:pPr marL="0" indent="102235" defTabSz="640079">
              <a:buSzTx/>
              <a:buNone/>
              <a:defRPr sz="1260">
                <a:latin typeface="Consolas"/>
                <a:ea typeface="Consolas"/>
                <a:cs typeface="Consolas"/>
                <a:sym typeface="Consolas"/>
              </a:defRPr>
            </a:pPr>
            <a:r>
              <a:t>int *get_array(void) {</a:t>
            </a:r>
          </a:p>
          <a:p>
            <a:pPr marL="0" indent="102235" defTabSz="640079">
              <a:buSzTx/>
              <a:buNone/>
              <a:defRPr sz="1260">
                <a:latin typeface="Consolas"/>
                <a:ea typeface="Consolas"/>
                <a:cs typeface="Consolas"/>
                <a:sym typeface="Consolas"/>
              </a:defRPr>
            </a:pPr>
            <a:r>
              <a:t>    int *ptr = malloc(4*sizeof(int));</a:t>
            </a:r>
          </a:p>
          <a:p>
            <a:pPr marL="0" indent="102235" defTabSz="640079">
              <a:buSzTx/>
              <a:buNone/>
              <a:defRPr sz="1260">
                <a:latin typeface="Consolas"/>
                <a:ea typeface="Consolas"/>
                <a:cs typeface="Consolas"/>
                <a:sym typeface="Consolas"/>
              </a:defRPr>
            </a:pPr>
            <a:r>
              <a:t>    if (!ptr) return NULL;</a:t>
            </a:r>
          </a:p>
          <a:p>
            <a:pPr marL="0" indent="102235" defTabSz="640079">
              <a:buSzTx/>
              <a:buNone/>
              <a:defRPr sz="1260">
                <a:latin typeface="Consolas"/>
                <a:ea typeface="Consolas"/>
                <a:cs typeface="Consolas"/>
                <a:sym typeface="Consolas"/>
              </a:defRPr>
            </a:pPr>
            <a:r>
              <a:t>    ptr[2] = 7;</a:t>
            </a:r>
          </a:p>
          <a:p>
            <a:pPr marL="0" indent="102235" defTabSz="640079">
              <a:buSzTx/>
              <a:buNone/>
              <a:defRPr sz="1260">
                <a:latin typeface="Consolas"/>
                <a:ea typeface="Consolas"/>
                <a:cs typeface="Consolas"/>
                <a:sym typeface="Consolas"/>
              </a:defRPr>
            </a:pPr>
            <a:r>
              <a:t>    int *new_ptr = realloc(ptr, 6*sizeof(int));</a:t>
            </a:r>
          </a:p>
          <a:p>
            <a:pPr marL="0" indent="102235" defTabSz="640079">
              <a:buSzTx/>
              <a:buNone/>
              <a:defRPr sz="1260">
                <a:latin typeface="Consolas"/>
                <a:ea typeface="Consolas"/>
                <a:cs typeface="Consolas"/>
                <a:sym typeface="Consolas"/>
              </a:defRPr>
            </a:pPr>
            <a:r>
              <a:t>    if (!new_ptr) { free(ptr); return NULL; }</a:t>
            </a:r>
          </a:p>
          <a:p>
            <a:pPr marL="0" indent="102235" defTabSz="640079">
              <a:buSzTx/>
              <a:buNone/>
              <a:defRPr sz="1260">
                <a:latin typeface="Consolas"/>
                <a:ea typeface="Consolas"/>
                <a:cs typeface="Consolas"/>
                <a:sym typeface="Consolas"/>
              </a:defRPr>
            </a:pPr>
            <a:r>
              <a:t>    ptr = new_ptr;</a:t>
            </a:r>
          </a:p>
          <a:p>
            <a:pPr marL="0" indent="102235" defTabSz="640079">
              <a:buSzTx/>
              <a:buNone/>
              <a:defRPr sz="1260">
                <a:latin typeface="Consolas"/>
                <a:ea typeface="Consolas"/>
                <a:cs typeface="Consolas"/>
                <a:sym typeface="Consolas"/>
              </a:defRPr>
            </a:pPr>
            <a:r>
              <a:t>    ptr[5] = 12;</a:t>
            </a:r>
          </a:p>
          <a:p>
            <a:pPr marL="0" indent="102235" defTabSz="640079">
              <a:buSzTx/>
              <a:buNone/>
              <a:defRPr sz="1260">
                <a:latin typeface="Consolas"/>
                <a:ea typeface="Consolas"/>
                <a:cs typeface="Consolas"/>
                <a:sym typeface="Consolas"/>
              </a:defRPr>
            </a:pPr>
            <a:r>
              <a:t>    return ptr;</a:t>
            </a:r>
          </a:p>
          <a:p>
            <a:pPr marL="0" indent="102235" defTabSz="640079">
              <a:buSzTx/>
              <a:buNone/>
              <a:defRPr sz="1260">
                <a:latin typeface="Consolas"/>
                <a:ea typeface="Consolas"/>
                <a:cs typeface="Consolas"/>
                <a:sym typeface="Consolas"/>
              </a:defRPr>
            </a:pPr>
            <a:r>
              <a:t>} </a:t>
            </a:r>
            <a:r>
              <a:rPr b="1">
                <a:latin typeface="Lato"/>
                <a:ea typeface="Lato"/>
                <a:cs typeface="Lato"/>
                <a:sym typeface="Lato"/>
              </a:rPr>
              <a:t>Solution: </a:t>
            </a:r>
            <a:r>
              <a:rPr>
                <a:latin typeface="Lato"/>
                <a:ea typeface="Lato"/>
                <a:cs typeface="Lato"/>
                <a:sym typeface="Lato"/>
              </a:rPr>
              <a:t>always assign the result of </a:t>
            </a:r>
            <a:r>
              <a:t>realloc</a:t>
            </a:r>
            <a:r>
              <a:rPr>
                <a:latin typeface="Lato"/>
                <a:ea typeface="Lato"/>
                <a:cs typeface="Lato"/>
                <a:sym typeface="Lato"/>
              </a:rPr>
              <a:t> to a new pointer!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 txBox="1"/>
          <p:nvPr>
            <p:ph type="title"/>
          </p:nvPr>
        </p:nvSpPr>
        <p:spPr>
          <a:xfrm>
            <a:off x="729450" y="1318650"/>
            <a:ext cx="76883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Pointer Locations</a:t>
            </a:r>
          </a:p>
        </p:txBody>
      </p:sp>
      <p:sp>
        <p:nvSpPr>
          <p:cNvPr id="192" name="Text Placeholder 3"/>
          <p:cNvSpPr txBox="1"/>
          <p:nvPr>
            <p:ph type="body" sz="half" idx="1"/>
          </p:nvPr>
        </p:nvSpPr>
        <p:spPr>
          <a:xfrm>
            <a:off x="729449" y="1851660"/>
            <a:ext cx="7895361" cy="2248113"/>
          </a:xfrm>
          <a:prstGeom prst="rect">
            <a:avLst/>
          </a:prstGeom>
        </p:spPr>
        <p:txBody>
          <a:bodyPr/>
          <a:lstStyle/>
          <a:p>
            <a:pPr marL="0" indent="102235" defTabSz="640079">
              <a:buSzTx/>
              <a:buNone/>
              <a:defRPr sz="1260">
                <a:latin typeface="Consolas"/>
                <a:ea typeface="Consolas"/>
                <a:cs typeface="Consolas"/>
                <a:sym typeface="Consolas"/>
              </a:defRPr>
            </a:pPr>
            <a:r>
              <a:t>struct dinosaur *create_dino(char *name) {</a:t>
            </a:r>
          </a:p>
          <a:p>
            <a:pPr marL="0" indent="102235" defTabSz="640079">
              <a:buSzTx/>
              <a:buNone/>
              <a:defRPr sz="1260">
                <a:latin typeface="Consolas"/>
                <a:ea typeface="Consolas"/>
                <a:cs typeface="Consolas"/>
                <a:sym typeface="Consolas"/>
              </a:defRPr>
            </a:pPr>
            <a:r>
              <a:t>    struct dinosaur *dino = malloc(sizeof(struct dinosaur));</a:t>
            </a:r>
          </a:p>
          <a:p>
            <a:pPr marL="0" indent="102235" defTabSz="640079">
              <a:buSzTx/>
              <a:buNone/>
              <a:defRPr sz="1260">
                <a:latin typeface="Consolas"/>
                <a:ea typeface="Consolas"/>
                <a:cs typeface="Consolas"/>
                <a:sym typeface="Consolas"/>
              </a:defRPr>
            </a:pPr>
            <a:r>
              <a:t>    if (!dino) return NULL;</a:t>
            </a:r>
          </a:p>
          <a:p>
            <a:pPr marL="0" indent="102235" defTabSz="640079">
              <a:buSzTx/>
              <a:buNone/>
              <a:defRPr sz="1260">
                <a:latin typeface="Consolas"/>
                <a:ea typeface="Consolas"/>
                <a:cs typeface="Consolas"/>
                <a:sym typeface="Consolas"/>
              </a:defRPr>
            </a:pPr>
            <a:r>
              <a:t>    dino-&gt;name = name;</a:t>
            </a:r>
          </a:p>
          <a:p>
            <a:pPr marL="0" indent="102235" defTabSz="640079">
              <a:buSzTx/>
              <a:buNone/>
              <a:defRPr sz="1260">
                <a:latin typeface="Consolas"/>
                <a:ea typeface="Consolas"/>
                <a:cs typeface="Consolas"/>
                <a:sym typeface="Consolas"/>
              </a:defRPr>
            </a:pPr>
            <a:r>
              <a:t>    dino-&gt;coolness = 11;</a:t>
            </a:r>
          </a:p>
          <a:p>
            <a:pPr marL="0" indent="102235" defTabSz="640079">
              <a:buSzTx/>
              <a:buNone/>
              <a:defRPr sz="1260">
                <a:latin typeface="Consolas"/>
                <a:ea typeface="Consolas"/>
                <a:cs typeface="Consolas"/>
                <a:sym typeface="Consolas"/>
              </a:defRPr>
            </a:pPr>
            <a:r>
              <a:t>    return dino;</a:t>
            </a:r>
          </a:p>
          <a:p>
            <a:pPr marL="0" indent="102235" defTabSz="640079">
              <a:buSzTx/>
              <a:buNone/>
              <a:defRPr sz="126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 marL="0" indent="102235" defTabSz="640079">
              <a:buSzTx/>
              <a:buNone/>
              <a:defRPr sz="126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0" indent="102235" defTabSz="640079">
              <a:buSzTx/>
              <a:buNone/>
              <a:defRPr sz="126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0" indent="102235" defTabSz="640079">
              <a:buSzTx/>
              <a:buNone/>
              <a:defRPr sz="1260"/>
            </a:pPr>
            <a:r>
              <a:t>What happens if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t> points to the stack? Or even the data segment?</a:t>
            </a:r>
          </a:p>
        </p:txBody>
      </p:sp>
      <p:sp>
        <p:nvSpPr>
          <p:cNvPr id="193" name="Text Placeholder 4"/>
          <p:cNvSpPr txBox="1"/>
          <p:nvPr>
            <p:ph type="body" idx="21"/>
          </p:nvPr>
        </p:nvSpPr>
        <p:spPr>
          <a:xfrm>
            <a:off x="5443704" y="572616"/>
            <a:ext cx="3592720" cy="10410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132905" defTabSz="832104">
              <a:buSzTx/>
              <a:buNone/>
              <a:defRPr sz="1183">
                <a:latin typeface="Consolas"/>
                <a:ea typeface="Consolas"/>
                <a:cs typeface="Consolas"/>
                <a:sym typeface="Consolas"/>
              </a:defRPr>
            </a:pPr>
            <a:r>
              <a:t>struct dinosaur {</a:t>
            </a:r>
          </a:p>
          <a:p>
            <a:pPr marL="0" indent="132905" defTabSz="832104">
              <a:buSzTx/>
              <a:buNone/>
              <a:defRPr sz="1183">
                <a:latin typeface="Consolas"/>
                <a:ea typeface="Consolas"/>
                <a:cs typeface="Consolas"/>
                <a:sym typeface="Consolas"/>
              </a:defRPr>
            </a:pPr>
            <a:r>
              <a:t>    char *name;</a:t>
            </a:r>
          </a:p>
          <a:p>
            <a:pPr marL="0" indent="132905" defTabSz="832104">
              <a:buSzTx/>
              <a:buNone/>
              <a:defRPr sz="1183">
                <a:latin typeface="Consolas"/>
                <a:ea typeface="Consolas"/>
                <a:cs typeface="Consolas"/>
                <a:sym typeface="Consolas"/>
              </a:defRPr>
            </a:pPr>
            <a:r>
              <a:t>    int coolness; // scale from 1-10</a:t>
            </a:r>
          </a:p>
          <a:p>
            <a:pPr marL="0" indent="132905" defTabSz="832104">
              <a:buSzTx/>
              <a:buNone/>
              <a:defRPr sz="1183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94" name="Text Placeholder 4"/>
          <p:cNvSpPr txBox="1"/>
          <p:nvPr/>
        </p:nvSpPr>
        <p:spPr>
          <a:xfrm>
            <a:off x="5145683" y="3289651"/>
            <a:ext cx="4188761" cy="155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146050">
              <a:lnSpc>
                <a:spcPct val="115000"/>
              </a:lnSpc>
              <a:defRPr b="1" sz="13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Example: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146050">
              <a:lnSpc>
                <a:spcPct val="115000"/>
              </a:lnSpc>
              <a:defRPr sz="13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struct dinosaur *get_stegosaurus(void)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146050">
              <a:lnSpc>
                <a:spcPct val="115000"/>
              </a:lnSpc>
              <a:defRPr sz="13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char name[] = "Stegosaurus";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146050">
              <a:lnSpc>
                <a:spcPct val="115000"/>
              </a:lnSpc>
              <a:defRPr sz="13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return create_dino(name);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/>
          <p:nvPr>
            <p:ph type="title"/>
          </p:nvPr>
        </p:nvSpPr>
        <p:spPr>
          <a:xfrm>
            <a:off x="729450" y="1318650"/>
            <a:ext cx="76883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Pointer Locations</a:t>
            </a:r>
          </a:p>
        </p:txBody>
      </p:sp>
      <p:sp>
        <p:nvSpPr>
          <p:cNvPr id="197" name="Text Placeholder 3"/>
          <p:cNvSpPr txBox="1"/>
          <p:nvPr>
            <p:ph type="body" sz="half" idx="1"/>
          </p:nvPr>
        </p:nvSpPr>
        <p:spPr>
          <a:xfrm>
            <a:off x="729449" y="1789763"/>
            <a:ext cx="7849901" cy="2261101"/>
          </a:xfrm>
          <a:prstGeom prst="rect">
            <a:avLst/>
          </a:prstGeom>
        </p:spPr>
        <p:txBody>
          <a:bodyPr/>
          <a:lstStyle/>
          <a:p>
            <a:pPr marL="0" indent="92011" defTabSz="576072">
              <a:buSzTx/>
              <a:buNone/>
              <a:defRPr sz="1008">
                <a:latin typeface="Consolas"/>
                <a:ea typeface="Consolas"/>
                <a:cs typeface="Consolas"/>
                <a:sym typeface="Consolas"/>
              </a:defRPr>
            </a:pPr>
            <a:r>
              <a:t>struct dinosaur *create_dino(char *name) {</a:t>
            </a:r>
          </a:p>
          <a:p>
            <a:pPr marL="0" indent="92011" defTabSz="576072">
              <a:buSzTx/>
              <a:buNone/>
              <a:defRPr sz="1008">
                <a:latin typeface="Consolas"/>
                <a:ea typeface="Consolas"/>
                <a:cs typeface="Consolas"/>
                <a:sym typeface="Consolas"/>
              </a:defRPr>
            </a:pPr>
            <a:r>
              <a:t>    struct dinosaur *dino = malloc(sizeof(struct dinosaur));</a:t>
            </a:r>
          </a:p>
          <a:p>
            <a:pPr marL="0" indent="92011" defTabSz="576072">
              <a:buSzTx/>
              <a:buNone/>
              <a:defRPr sz="1008">
                <a:latin typeface="Consolas"/>
                <a:ea typeface="Consolas"/>
                <a:cs typeface="Consolas"/>
                <a:sym typeface="Consolas"/>
              </a:defRPr>
            </a:pPr>
            <a:r>
              <a:t>    if (!dino) return NULL;</a:t>
            </a:r>
          </a:p>
          <a:p>
            <a:pPr marL="0" indent="92011" defTabSz="576072">
              <a:buSzTx/>
              <a:buNone/>
              <a:defRPr sz="1008">
                <a:latin typeface="Consolas"/>
                <a:ea typeface="Consolas"/>
                <a:cs typeface="Consolas"/>
                <a:sym typeface="Consolas"/>
              </a:defRPr>
            </a:pPr>
            <a:r>
              <a:t>    dino-&gt;name = malloc(strlen(name) + 1);</a:t>
            </a:r>
          </a:p>
          <a:p>
            <a:pPr marL="0" indent="92011" defTabSz="576072">
              <a:buSzTx/>
              <a:buNone/>
              <a:defRPr sz="1008">
                <a:latin typeface="Consolas"/>
                <a:ea typeface="Consolas"/>
                <a:cs typeface="Consolas"/>
                <a:sym typeface="Consolas"/>
              </a:defRPr>
            </a:pPr>
            <a:r>
              <a:t>    if (!dino-&gt;name) { free(dino); return NULL; }</a:t>
            </a:r>
          </a:p>
          <a:p>
            <a:pPr marL="0" indent="92011" defTabSz="576072">
              <a:buSzTx/>
              <a:buNone/>
              <a:defRPr sz="1008">
                <a:latin typeface="Consolas"/>
                <a:ea typeface="Consolas"/>
                <a:cs typeface="Consolas"/>
                <a:sym typeface="Consolas"/>
              </a:defRPr>
            </a:pPr>
            <a:r>
              <a:t>    strcpy(dino-&gt;name, name);</a:t>
            </a:r>
          </a:p>
          <a:p>
            <a:pPr marL="0" indent="92011" defTabSz="576072">
              <a:buSzTx/>
              <a:buNone/>
              <a:defRPr sz="1008">
                <a:latin typeface="Consolas"/>
                <a:ea typeface="Consolas"/>
                <a:cs typeface="Consolas"/>
                <a:sym typeface="Consolas"/>
              </a:defRPr>
            </a:pPr>
            <a:r>
              <a:t>    dino-&gt;coolness = 11;</a:t>
            </a:r>
          </a:p>
          <a:p>
            <a:pPr marL="0" indent="92011" defTabSz="576072">
              <a:buSzTx/>
              <a:buNone/>
              <a:defRPr sz="1008">
                <a:latin typeface="Consolas"/>
                <a:ea typeface="Consolas"/>
                <a:cs typeface="Consolas"/>
                <a:sym typeface="Consolas"/>
              </a:defRPr>
            </a:pPr>
            <a:r>
              <a:t>    return dino;</a:t>
            </a:r>
          </a:p>
          <a:p>
            <a:pPr marL="0" indent="92011" defTabSz="576072">
              <a:buSzTx/>
              <a:buNone/>
              <a:defRPr sz="1008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 marL="0" indent="92011" defTabSz="576072">
              <a:buSzTx/>
              <a:buNone/>
              <a:defRPr b="1" sz="1134"/>
            </a:pPr>
            <a:r>
              <a:t>Solution:</a:t>
            </a:r>
            <a:r>
              <a:rPr b="0"/>
              <a:t> If you want your struct’s data to be on the heap, you must deep copy any user-provided pointers (including strings) first</a:t>
            </a:r>
          </a:p>
        </p:txBody>
      </p:sp>
      <p:sp>
        <p:nvSpPr>
          <p:cNvPr id="198" name="Text Placeholder 4"/>
          <p:cNvSpPr txBox="1"/>
          <p:nvPr>
            <p:ph type="body" idx="21"/>
          </p:nvPr>
        </p:nvSpPr>
        <p:spPr>
          <a:xfrm>
            <a:off x="5443704" y="572616"/>
            <a:ext cx="3592720" cy="10410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132905" defTabSz="832104">
              <a:buSzTx/>
              <a:buNone/>
              <a:defRPr sz="1183">
                <a:latin typeface="Consolas"/>
                <a:ea typeface="Consolas"/>
                <a:cs typeface="Consolas"/>
                <a:sym typeface="Consolas"/>
              </a:defRPr>
            </a:pPr>
            <a:r>
              <a:t>struct dinosaur {</a:t>
            </a:r>
          </a:p>
          <a:p>
            <a:pPr marL="0" indent="132905" defTabSz="832104">
              <a:buSzTx/>
              <a:buNone/>
              <a:defRPr sz="1183">
                <a:latin typeface="Consolas"/>
                <a:ea typeface="Consolas"/>
                <a:cs typeface="Consolas"/>
                <a:sym typeface="Consolas"/>
              </a:defRPr>
            </a:pPr>
            <a:r>
              <a:t>    char *name;</a:t>
            </a:r>
          </a:p>
          <a:p>
            <a:pPr marL="0" indent="132905" defTabSz="832104">
              <a:buSzTx/>
              <a:buNone/>
              <a:defRPr sz="1183">
                <a:latin typeface="Consolas"/>
                <a:ea typeface="Consolas"/>
                <a:cs typeface="Consolas"/>
                <a:sym typeface="Consolas"/>
              </a:defRPr>
            </a:pPr>
            <a:r>
              <a:t>    int coolness; // scale from 1-10</a:t>
            </a:r>
          </a:p>
          <a:p>
            <a:pPr marL="0" indent="132905" defTabSz="832104">
              <a:buSzTx/>
              <a:buNone/>
              <a:defRPr sz="1183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5"/>
          <p:cNvSpPr txBox="1"/>
          <p:nvPr>
            <p:ph type="title"/>
          </p:nvPr>
        </p:nvSpPr>
        <p:spPr>
          <a:xfrm>
            <a:off x="729450" y="1322449"/>
            <a:ext cx="7688399" cy="1518602"/>
          </a:xfrm>
          <a:prstGeom prst="rect">
            <a:avLst/>
          </a:prstGeom>
        </p:spPr>
        <p:txBody>
          <a:bodyPr/>
          <a:lstStyle/>
          <a:p>
            <a:pPr/>
            <a:r>
              <a:t>Live Coding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199;p28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/>
          <a:p>
            <a:pPr defTabSz="795527">
              <a:defRPr sz="2262">
                <a:solidFill>
                  <a:srgbClr val="1A9988"/>
                </a:solidFill>
              </a:defRPr>
            </a:pPr>
            <a:r>
              <a:t>Lab Assignment</a:t>
            </a:r>
            <a:r>
              <a:rPr>
                <a:solidFill>
                  <a:srgbClr val="1A1A1A"/>
                </a:solidFill>
              </a:rPr>
              <a:t>: Canvas Quiz</a:t>
            </a:r>
          </a:p>
        </p:txBody>
      </p:sp>
      <p:sp>
        <p:nvSpPr>
          <p:cNvPr id="203" name="Google Shape;200;p28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333756" indent="-278130" defTabSz="667512">
              <a:buSzPts val="1700"/>
              <a:buFontTx/>
              <a:buAutoNum type="arabicParenR" startAt="1"/>
              <a:defRPr sz="1752"/>
            </a:pPr>
            <a:r>
              <a:t>Go to Quizzes on Canvas</a:t>
            </a:r>
          </a:p>
          <a:p>
            <a:pPr marL="333756" indent="-278130" defTabSz="667512">
              <a:buSzPts val="1700"/>
              <a:buFontTx/>
              <a:buAutoNum type="arabicParenR" startAt="1"/>
              <a:defRPr sz="1752"/>
            </a:pPr>
            <a:r>
              <a:t>Select </a:t>
            </a:r>
            <a:r>
              <a:rPr b="1"/>
              <a:t>Lab 16</a:t>
            </a:r>
          </a:p>
          <a:p>
            <a:pPr marL="333292" indent="-278130" defTabSz="667512">
              <a:lnSpc>
                <a:spcPct val="114998"/>
              </a:lnSpc>
              <a:buSzPts val="1700"/>
              <a:buFontTx/>
              <a:buAutoNum type="arabicParenR" startAt="1"/>
              <a:defRPr sz="1752"/>
            </a:pPr>
            <a:r>
              <a:t>Access code: </a:t>
            </a:r>
            <a:r>
              <a:rPr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heaps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333756" indent="-278130" defTabSz="667512">
              <a:buSzPts val="1700"/>
              <a:buFontTx/>
              <a:buAutoNum type="arabicParenR" startAt="1"/>
              <a:defRPr sz="1752"/>
            </a:pPr>
            <a:r>
              <a:t>Get 100% to get checked off!</a:t>
            </a:r>
          </a:p>
          <a:p>
            <a:pPr lvl="1" marL="667512" indent="-278130" defTabSz="667512">
              <a:buSzPts val="1700"/>
              <a:buFontTx/>
              <a:buAutoNum type="alphaLcParenR" startAt="1"/>
              <a:defRPr sz="1752"/>
            </a:pPr>
            <a:r>
              <a:t>Unlimited attempts</a:t>
            </a:r>
          </a:p>
          <a:p>
            <a:pPr lvl="1" marL="667512" indent="-278130" defTabSz="667512">
              <a:buSzPts val="1700"/>
              <a:buFontTx/>
              <a:buAutoNum type="alphaLcParenR" startAt="1"/>
              <a:defRPr sz="1752"/>
            </a:pPr>
            <a:r>
              <a:t>Collaboration is </a:t>
            </a:r>
            <a:r>
              <a:rPr b="1"/>
              <a:t>allowed</a:t>
            </a:r>
            <a:r>
              <a:t>!</a:t>
            </a:r>
            <a:endParaRPr b="1"/>
          </a:p>
          <a:p>
            <a:pPr lvl="1" marL="667512" indent="-278130" defTabSz="667512">
              <a:buSzPts val="1700"/>
              <a:buFontTx/>
              <a:buAutoNum type="alphaLcParenR" startAt="1"/>
              <a:defRPr sz="1752"/>
            </a:pPr>
            <a:r>
              <a:t>Ask your TAs for help :)</a:t>
            </a:r>
          </a:p>
        </p:txBody>
      </p:sp>
      <p:pic>
        <p:nvPicPr>
          <p:cNvPr id="204" name="Google Shape;201;p28" descr="Google Shape;201;p28"/>
          <p:cNvPicPr>
            <a:picLocks noChangeAspect="1"/>
          </p:cNvPicPr>
          <p:nvPr/>
        </p:nvPicPr>
        <p:blipFill>
          <a:blip r:embed="rId2">
            <a:extLst/>
          </a:blip>
          <a:srcRect l="16339" t="0" r="17795" b="0"/>
          <a:stretch>
            <a:fillRect/>
          </a:stretch>
        </p:blipFill>
        <p:spPr>
          <a:xfrm>
            <a:off x="6279950" y="2965000"/>
            <a:ext cx="2768151" cy="2101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93;p14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Homework 8 Demos</a:t>
            </a:r>
          </a:p>
        </p:txBody>
      </p:sp>
      <p:sp>
        <p:nvSpPr>
          <p:cNvPr id="158" name="Google Shape;94;p14"/>
          <p:cNvSpPr txBox="1"/>
          <p:nvPr>
            <p:ph type="body" idx="1"/>
          </p:nvPr>
        </p:nvSpPr>
        <p:spPr>
          <a:xfrm>
            <a:off x="729449" y="2078875"/>
            <a:ext cx="8147231" cy="2510101"/>
          </a:xfrm>
          <a:prstGeom prst="rect">
            <a:avLst/>
          </a:prstGeom>
        </p:spPr>
        <p:txBody>
          <a:bodyPr/>
          <a:lstStyle/>
          <a:p>
            <a:pPr indent="-381000">
              <a:buSzPts val="2000"/>
              <a:defRPr sz="2000"/>
            </a:pPr>
            <a:r>
              <a:t>Ongoing</a:t>
            </a:r>
          </a:p>
          <a:p>
            <a:pPr indent="-381000">
              <a:buSzPts val="2000"/>
              <a:defRPr sz="2000"/>
            </a:pPr>
            <a:r>
              <a:t>You may use your homework for reference</a:t>
            </a:r>
          </a:p>
          <a:p>
            <a:pPr lvl="1" marL="914400" indent="-381000">
              <a:buSzPts val="1800"/>
              <a:defRPr sz="1800"/>
            </a:pPr>
            <a:r>
              <a:t>Closed everything else</a:t>
            </a:r>
            <a:endParaRPr sz="1100"/>
          </a:p>
          <a:p>
            <a:pPr indent="-381000">
              <a:buSzPts val="2000"/>
              <a:defRPr sz="2000"/>
            </a:pPr>
            <a:r>
              <a:t>Not a quiz – We will prompt/guide as needed</a:t>
            </a:r>
          </a:p>
          <a:p>
            <a:pPr indent="-381000">
              <a:buSzPts val="2000"/>
              <a:defRPr sz="2000"/>
            </a:pPr>
            <a:r>
              <a:t>Read Shawn’s announcement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93;p14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Homework 9</a:t>
            </a:r>
          </a:p>
        </p:txBody>
      </p:sp>
      <p:sp>
        <p:nvSpPr>
          <p:cNvPr id="161" name="Google Shape;94;p14"/>
          <p:cNvSpPr txBox="1"/>
          <p:nvPr>
            <p:ph type="body" idx="1"/>
          </p:nvPr>
        </p:nvSpPr>
        <p:spPr>
          <a:xfrm>
            <a:off x="729450" y="2078875"/>
            <a:ext cx="7688699" cy="2510101"/>
          </a:xfrm>
          <a:prstGeom prst="rect">
            <a:avLst/>
          </a:prstGeom>
        </p:spPr>
        <p:txBody>
          <a:bodyPr/>
          <a:lstStyle/>
          <a:p>
            <a:pPr indent="-381000">
              <a:buSzPts val="2000"/>
              <a:defRPr sz="2000"/>
            </a:pPr>
            <a:r>
              <a:t>Apply dynamic memory</a:t>
            </a:r>
            <a:endParaRPr b="1"/>
          </a:p>
          <a:p>
            <a:pPr indent="-381000">
              <a:buSzPts val="2000"/>
              <a:defRPr sz="2000"/>
            </a:pPr>
            <a:r>
              <a:t>Releases Friday 4/8</a:t>
            </a:r>
            <a:endParaRPr baseline="30000"/>
          </a:p>
          <a:p>
            <a:pPr indent="-381000">
              <a:buSzPts val="2000"/>
              <a:defRPr b="1" sz="2000"/>
            </a:pPr>
            <a:r>
              <a:t>Due Friday 4/15 at 11:59 PM</a:t>
            </a:r>
          </a:p>
          <a:p>
            <a:pPr indent="-381000">
              <a:buSzPts val="2000"/>
              <a:defRPr sz="2000"/>
            </a:pPr>
            <a:r>
              <a:t>Files available on Canvas</a:t>
            </a:r>
          </a:p>
          <a:p>
            <a:pPr indent="-381000">
              <a:buSzPts val="2000"/>
              <a:defRPr sz="2000"/>
            </a:pPr>
            <a:r>
              <a:t>Submit on Gradescope (unlimited submissions)</a:t>
            </a:r>
          </a:p>
          <a:p>
            <a:pPr indent="-381000">
              <a:buSzPts val="2000"/>
              <a:defRPr sz="2000"/>
            </a:pPr>
            <a:r>
              <a:t>Standard grace period applies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93;p14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>
                <a:solidFill>
                  <a:srgbClr val="1A9988"/>
                </a:solidFill>
              </a:defRPr>
            </a:lvl1pPr>
          </a:lstStyle>
          <a:p>
            <a:pPr/>
            <a:r>
              <a:t>Quiz 4</a:t>
            </a:r>
          </a:p>
        </p:txBody>
      </p:sp>
      <p:sp>
        <p:nvSpPr>
          <p:cNvPr id="164" name="Google Shape;94;p14"/>
          <p:cNvSpPr txBox="1"/>
          <p:nvPr>
            <p:ph type="body" idx="1"/>
          </p:nvPr>
        </p:nvSpPr>
        <p:spPr>
          <a:xfrm>
            <a:off x="729450" y="1910787"/>
            <a:ext cx="7688699" cy="2510101"/>
          </a:xfrm>
          <a:prstGeom prst="rect">
            <a:avLst/>
          </a:prstGeom>
        </p:spPr>
        <p:txBody>
          <a:bodyPr/>
          <a:lstStyle/>
          <a:p>
            <a:pPr indent="-381000">
              <a:buSzPts val="2000"/>
              <a:defRPr sz="2000"/>
            </a:pPr>
            <a:r>
              <a:t>Next Monday 4/11 during lab</a:t>
            </a:r>
          </a:p>
          <a:p>
            <a:pPr indent="-381000">
              <a:buSzPts val="2000"/>
              <a:defRPr sz="2000"/>
            </a:pPr>
            <a:r>
              <a:t>You must come to class and take the quiz here</a:t>
            </a:r>
          </a:p>
          <a:p>
            <a:pPr indent="-381000">
              <a:buSzPts val="2000"/>
              <a:defRPr sz="2000"/>
            </a:pPr>
            <a:r>
              <a:t>Closed everything</a:t>
            </a:r>
          </a:p>
          <a:p>
            <a:pPr indent="-381000">
              <a:buSzPts val="2000"/>
              <a:defRPr sz="2000"/>
            </a:pPr>
            <a:r>
              <a:t>Full 75 minutes to complete the quiz!</a:t>
            </a:r>
          </a:p>
          <a:p>
            <a:pPr indent="-381000">
              <a:buSzPts val="2000"/>
              <a:defRPr sz="2000"/>
            </a:pPr>
            <a:r>
              <a:t>Topic list released on Canvas</a:t>
            </a:r>
          </a:p>
          <a:p>
            <a:pPr lvl="1" marL="914400" indent="-381000">
              <a:buSzPts val="2000"/>
              <a:defRPr sz="2000"/>
            </a:pPr>
            <a:r>
              <a:t>Will cover mostly C topics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5"/>
          <p:cNvSpPr txBox="1"/>
          <p:nvPr>
            <p:ph type="title"/>
          </p:nvPr>
        </p:nvSpPr>
        <p:spPr>
          <a:xfrm>
            <a:off x="729450" y="1322449"/>
            <a:ext cx="7688399" cy="1518602"/>
          </a:xfrm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93;p14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Dynamic Memory Allocation</a:t>
            </a:r>
          </a:p>
        </p:txBody>
      </p:sp>
      <p:sp>
        <p:nvSpPr>
          <p:cNvPr id="169" name="Google Shape;94;p14"/>
          <p:cNvSpPr txBox="1"/>
          <p:nvPr>
            <p:ph type="body" idx="1"/>
          </p:nvPr>
        </p:nvSpPr>
        <p:spPr>
          <a:xfrm>
            <a:off x="729450" y="2078875"/>
            <a:ext cx="7688699" cy="2510101"/>
          </a:xfrm>
          <a:prstGeom prst="rect">
            <a:avLst/>
          </a:prstGeom>
        </p:spPr>
        <p:txBody>
          <a:bodyPr/>
          <a:lstStyle/>
          <a:p>
            <a:pPr marL="452627" indent="-377190" defTabSz="905255">
              <a:buSzPts val="2300"/>
              <a:defRPr sz="2376"/>
            </a:pPr>
            <a:r>
              <a:t>When we allocate data on the stack, it is short-lived</a:t>
            </a:r>
          </a:p>
          <a:p>
            <a:pPr marL="452627" indent="-377190" defTabSz="905255">
              <a:buSzPts val="2300"/>
              <a:defRPr sz="2376"/>
            </a:pPr>
            <a:r>
              <a:t>When we allocate data in the data segment, we need to know how much to allocate </a:t>
            </a:r>
            <a:r>
              <a:rPr b="1"/>
              <a:t>at compile-time</a:t>
            </a:r>
          </a:p>
          <a:p>
            <a:pPr marL="452627" indent="-377190" defTabSz="905255">
              <a:buSzPts val="2300"/>
              <a:defRPr sz="2376"/>
            </a:pPr>
            <a:r>
              <a:t>To dynamically allocate persistent data, we need to allocate space on the </a:t>
            </a:r>
            <a:r>
              <a:rPr i="1"/>
              <a:t>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93;p14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Malloc &amp; Friends</a:t>
            </a:r>
          </a:p>
        </p:txBody>
      </p:sp>
      <p:sp>
        <p:nvSpPr>
          <p:cNvPr id="172" name="Google Shape;94;p14"/>
          <p:cNvSpPr txBox="1"/>
          <p:nvPr>
            <p:ph type="body" idx="1"/>
          </p:nvPr>
        </p:nvSpPr>
        <p:spPr>
          <a:xfrm>
            <a:off x="729450" y="1929787"/>
            <a:ext cx="7688699" cy="2510102"/>
          </a:xfrm>
          <a:prstGeom prst="rect">
            <a:avLst/>
          </a:prstGeom>
        </p:spPr>
        <p:txBody>
          <a:bodyPr/>
          <a:lstStyle/>
          <a:p>
            <a:pPr marL="365760" indent="-304800" defTabSz="731520">
              <a:buSzPts val="1900"/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t>malloc(size)</a:t>
            </a:r>
            <a:r>
              <a:rPr>
                <a:latin typeface="Lato"/>
                <a:ea typeface="Lato"/>
                <a:cs typeface="Lato"/>
                <a:sym typeface="Lato"/>
              </a:rPr>
              <a:t>: allocates </a:t>
            </a:r>
            <a:r>
              <a:t>size</a:t>
            </a:r>
            <a:r>
              <a:rPr>
                <a:latin typeface="Lato"/>
                <a:ea typeface="Lato"/>
                <a:cs typeface="Lato"/>
                <a:sym typeface="Lato"/>
              </a:rPr>
              <a:t> bytes on the heap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365760" indent="-304800" defTabSz="731520">
              <a:buSzPts val="1900"/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t>calloc(nmemb, size)</a:t>
            </a:r>
            <a:r>
              <a:rPr>
                <a:latin typeface="Lato"/>
                <a:ea typeface="Lato"/>
                <a:cs typeface="Lato"/>
                <a:sym typeface="Lato"/>
              </a:rPr>
              <a:t>: allocates </a:t>
            </a:r>
            <a:r>
              <a:t>nmemb*size</a:t>
            </a:r>
            <a:r>
              <a:rPr>
                <a:latin typeface="Lato"/>
                <a:ea typeface="Lato"/>
                <a:cs typeface="Lato"/>
                <a:sym typeface="Lato"/>
              </a:rPr>
              <a:t> bytes on the heap and zeroes them out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365760" indent="-304800" defTabSz="731520">
              <a:buSzPts val="1900"/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t>realloc(ptr, size)</a:t>
            </a:r>
            <a:r>
              <a:rPr>
                <a:latin typeface="Lato"/>
                <a:ea typeface="Lato"/>
                <a:cs typeface="Lato"/>
                <a:sym typeface="Lato"/>
              </a:rPr>
              <a:t>: the “resize” function; returns a block of </a:t>
            </a:r>
            <a:r>
              <a:t>size</a:t>
            </a:r>
            <a:r>
              <a:rPr>
                <a:latin typeface="Lato"/>
                <a:ea typeface="Lato"/>
                <a:cs typeface="Lato"/>
                <a:sym typeface="Lato"/>
              </a:rPr>
              <a:t> bytes with the data from </a:t>
            </a:r>
            <a:r>
              <a:t>ptr</a:t>
            </a:r>
          </a:p>
          <a:p>
            <a:pPr marL="365760" indent="-304800" defTabSz="731520">
              <a:buSzPts val="1900"/>
              <a:defRPr sz="1920"/>
            </a:pPr>
            <a:r>
              <a:t>These functions return 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void*</a:t>
            </a:r>
            <a:r>
              <a:t> to the new block, or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t> on failure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93;p14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Free</a:t>
            </a:r>
          </a:p>
        </p:txBody>
      </p:sp>
      <p:sp>
        <p:nvSpPr>
          <p:cNvPr id="175" name="Google Shape;94;p14"/>
          <p:cNvSpPr txBox="1"/>
          <p:nvPr>
            <p:ph type="body" idx="1"/>
          </p:nvPr>
        </p:nvSpPr>
        <p:spPr>
          <a:xfrm>
            <a:off x="729450" y="1924232"/>
            <a:ext cx="7688699" cy="2510101"/>
          </a:xfrm>
          <a:prstGeom prst="rect">
            <a:avLst/>
          </a:prstGeom>
        </p:spPr>
        <p:txBody>
          <a:bodyPr/>
          <a:lstStyle/>
          <a:p>
            <a:pPr marL="365760" indent="-304800" defTabSz="731520">
              <a:buSzPts val="1900"/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t>free(ptr)</a:t>
            </a:r>
            <a:r>
              <a:rPr>
                <a:latin typeface="Lato"/>
                <a:ea typeface="Lato"/>
                <a:cs typeface="Lato"/>
                <a:sym typeface="Lato"/>
              </a:rPr>
              <a:t>: Gives a pointer returned by malloc (or friends) back to the heap; we no longer need it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365760" indent="-304800" defTabSz="731520">
              <a:buSzPts val="1900"/>
              <a:defRPr b="1" sz="1920"/>
            </a:pPr>
            <a:r>
              <a:t>Never use a freed pointer, it is no longer valid.</a:t>
            </a:r>
          </a:p>
          <a:p>
            <a:pPr marL="365760" indent="-304800" defTabSz="731520">
              <a:buSzPts val="1900"/>
              <a:defRPr sz="1920"/>
            </a:pPr>
            <a:r>
              <a:t>Failing  to free pointers you’re not using will cause memory leaks; the heap will run out of space</a:t>
            </a:r>
          </a:p>
          <a:p>
            <a:pPr marL="365760" indent="-304800" defTabSz="731520">
              <a:buSzPts val="1900"/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t>realloc(ptr,size)</a:t>
            </a:r>
            <a:r>
              <a:rPr>
                <a:latin typeface="Lato"/>
                <a:ea typeface="Lato"/>
                <a:cs typeface="Lato"/>
                <a:sym typeface="Lato"/>
              </a:rPr>
              <a:t> will also free </a:t>
            </a:r>
            <a:r>
              <a:t>ptr</a:t>
            </a:r>
            <a:r>
              <a:rPr>
                <a:latin typeface="Lato"/>
                <a:ea typeface="Lato"/>
                <a:cs typeface="Lato"/>
                <a:sym typeface="Lato"/>
              </a:rPr>
              <a:t>, so you should use the pointer returned instead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5"/>
          <p:cNvSpPr txBox="1"/>
          <p:nvPr>
            <p:ph type="title"/>
          </p:nvPr>
        </p:nvSpPr>
        <p:spPr>
          <a:xfrm>
            <a:off x="729450" y="1322449"/>
            <a:ext cx="7688399" cy="1518602"/>
          </a:xfrm>
          <a:prstGeom prst="rect">
            <a:avLst/>
          </a:prstGeom>
        </p:spPr>
        <p:txBody>
          <a:bodyPr/>
          <a:lstStyle/>
          <a:p>
            <a:pPr/>
            <a:r>
              <a:t>Error Handling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