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0CA"/>
          </a:solidFill>
        </a:fill>
      </a:tcStyle>
    </a:wholeTbl>
    <a:band2H>
      <a:tcTxStyle b="def" i="def"/>
      <a:tcStyle>
        <a:tcBdr/>
        <a:fill>
          <a:solidFill>
            <a:srgbClr val="FBE9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6DF"/>
          </a:solidFill>
        </a:fill>
      </a:tcStyle>
    </a:wholeTbl>
    <a:band2H>
      <a:tcTxStyle b="def" i="def"/>
      <a:tcStyle>
        <a:tcBdr/>
        <a:fill>
          <a:solidFill>
            <a:srgbClr val="FFF3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F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DD9"/>
          </a:solidFill>
        </a:fill>
      </a:tcStyle>
    </a:wholeTbl>
    <a:band2H>
      <a:tcTxStyle b="def" i="def"/>
      <a:tcStyle>
        <a:tcBdr/>
        <a:fill>
          <a:solidFill>
            <a:srgbClr val="E7EF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firstCol>
    <a:lastRow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0;p2"/>
          <p:cNvSpPr/>
          <p:nvPr/>
        </p:nvSpPr>
        <p:spPr>
          <a:xfrm>
            <a:off x="0" y="-1"/>
            <a:ext cx="9144000" cy="4878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18" name="Google Shape;11;p2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16" name="Google Shape;12;p2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" name="Google Shape;13;p2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9" name="Title Text"/>
          <p:cNvSpPr txBox="1"/>
          <p:nvPr>
            <p:ph type="title"/>
          </p:nvPr>
        </p:nvSpPr>
        <p:spPr>
          <a:xfrm>
            <a:off x="729450" y="1322449"/>
            <a:ext cx="7688100" cy="1664701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sz="quarter" idx="1"/>
          </p:nvPr>
        </p:nvSpPr>
        <p:spPr>
          <a:xfrm>
            <a:off x="729626" y="3172899"/>
            <a:ext cx="7688101" cy="5412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1600"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1600"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1600"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1600"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_NUMBER">
    <p:bg>
      <p:bgPr>
        <a:solidFill>
          <a:srgbClr val="1A998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74;p11"/>
          <p:cNvGrpSpPr/>
          <p:nvPr/>
        </p:nvGrpSpPr>
        <p:grpSpPr>
          <a:xfrm>
            <a:off x="830392" y="4169130"/>
            <a:ext cx="745763" cy="45827"/>
            <a:chOff x="0" y="0"/>
            <a:chExt cx="745762" cy="45826"/>
          </a:xfrm>
        </p:grpSpPr>
        <p:sp>
          <p:nvSpPr>
            <p:cNvPr id="108" name="Google Shape;75;p11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9" name="Google Shape;76;p11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11" name="xx%"/>
          <p:cNvSpPr txBox="1"/>
          <p:nvPr>
            <p:ph type="title" hasCustomPrompt="1"/>
          </p:nvPr>
        </p:nvSpPr>
        <p:spPr>
          <a:xfrm>
            <a:off x="729450" y="733950"/>
            <a:ext cx="7688400" cy="124470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112" name="Body Level One…"/>
          <p:cNvSpPr txBox="1"/>
          <p:nvPr>
            <p:ph type="body" sz="half" idx="1"/>
          </p:nvPr>
        </p:nvSpPr>
        <p:spPr>
          <a:xfrm>
            <a:off x="729450" y="2272888"/>
            <a:ext cx="7688400" cy="15804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1A998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18;p3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28" name="Google Shape;19;p3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" name="Google Shape;20;p3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1" name="Title Text"/>
          <p:cNvSpPr txBox="1"/>
          <p:nvPr>
            <p:ph type="title"/>
          </p:nvPr>
        </p:nvSpPr>
        <p:spPr>
          <a:xfrm>
            <a:off x="729450" y="1322449"/>
            <a:ext cx="7688400" cy="151860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xfrm>
            <a:off x="729450" y="1318650"/>
            <a:ext cx="7688700" cy="5352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half" idx="1"/>
          </p:nvPr>
        </p:nvSpPr>
        <p:spPr>
          <a:xfrm>
            <a:off x="729450" y="2078875"/>
            <a:ext cx="7688700" cy="22611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sz="quarter" idx="1"/>
          </p:nvPr>
        </p:nvSpPr>
        <p:spPr>
          <a:xfrm>
            <a:off x="729325" y="2078875"/>
            <a:ext cx="3774300" cy="22611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Google Shape;38;p5"/>
          <p:cNvSpPr txBox="1"/>
          <p:nvPr>
            <p:ph type="body" sz="quarter" idx="21"/>
          </p:nvPr>
        </p:nvSpPr>
        <p:spPr>
          <a:xfrm>
            <a:off x="4643604" y="2078875"/>
            <a:ext cx="3774300" cy="22611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/>
          <p:nvPr>
            <p:ph type="title"/>
          </p:nvPr>
        </p:nvSpPr>
        <p:spPr>
          <a:xfrm>
            <a:off x="730000" y="1318650"/>
            <a:ext cx="3300901" cy="13815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721225" y="2781724"/>
            <a:ext cx="3300901" cy="15975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56;p8"/>
          <p:cNvGrpSpPr/>
          <p:nvPr/>
        </p:nvGrpSpPr>
        <p:grpSpPr>
          <a:xfrm>
            <a:off x="830392" y="4169130"/>
            <a:ext cx="745763" cy="45827"/>
            <a:chOff x="0" y="0"/>
            <a:chExt cx="745762" cy="45826"/>
          </a:xfrm>
        </p:grpSpPr>
        <p:sp>
          <p:nvSpPr>
            <p:cNvPr id="75" name="Google Shape;57;p8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6" name="Google Shape;58;p8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78" name="Title Text"/>
          <p:cNvSpPr txBox="1"/>
          <p:nvPr>
            <p:ph type="title"/>
          </p:nvPr>
        </p:nvSpPr>
        <p:spPr>
          <a:xfrm>
            <a:off x="729450" y="864299"/>
            <a:ext cx="7021201" cy="2985001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89" name="Google Shape;63;p9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87" name="Google Shape;64;p9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8" name="Google Shape;65;p9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90" name="Title Text"/>
          <p:cNvSpPr txBox="1"/>
          <p:nvPr>
            <p:ph type="title"/>
          </p:nvPr>
        </p:nvSpPr>
        <p:spPr>
          <a:xfrm>
            <a:off x="730000" y="1318650"/>
            <a:ext cx="3300901" cy="1687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1" name="Body Level One…"/>
          <p:cNvSpPr txBox="1"/>
          <p:nvPr>
            <p:ph type="body" sz="quarter" idx="1"/>
          </p:nvPr>
        </p:nvSpPr>
        <p:spPr>
          <a:xfrm>
            <a:off x="724949" y="3161525"/>
            <a:ext cx="3300902" cy="759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1600"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1600"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1600"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1600"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Google Shape;68;p9"/>
          <p:cNvSpPr txBox="1"/>
          <p:nvPr>
            <p:ph type="body" sz="half" idx="21"/>
          </p:nvPr>
        </p:nvSpPr>
        <p:spPr>
          <a:xfrm>
            <a:off x="5174224" y="1352624"/>
            <a:ext cx="3374400" cy="30255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Body Level One…"/>
          <p:cNvSpPr txBox="1"/>
          <p:nvPr>
            <p:ph type="body" sz="quarter" idx="1"/>
          </p:nvPr>
        </p:nvSpPr>
        <p:spPr>
          <a:xfrm>
            <a:off x="724949" y="4372550"/>
            <a:ext cx="7697401" cy="4605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;p6"/>
          <p:cNvSpPr/>
          <p:nvPr/>
        </p:nvSpPr>
        <p:spPr>
          <a:xfrm>
            <a:off x="0" y="-1"/>
            <a:ext cx="9144000" cy="487802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5" name="Google Shape;42;p6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3" name="Google Shape;43;p6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" name="Google Shape;44;p6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6" name="Title Text"/>
          <p:cNvSpPr txBox="1"/>
          <p:nvPr>
            <p:ph type="title"/>
          </p:nvPr>
        </p:nvSpPr>
        <p:spPr>
          <a:xfrm>
            <a:off x="729450" y="1318650"/>
            <a:ext cx="7688400" cy="5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457200" marR="0" indent="-31115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1pPr>
      <a:lvl2pPr marL="968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2pPr>
      <a:lvl3pPr marL="1425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3pPr>
      <a:lvl4pPr marL="1883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4pPr>
      <a:lvl5pPr marL="23402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5pPr>
      <a:lvl6pPr marL="27974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6pPr>
      <a:lvl7pPr marL="3254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7pPr>
      <a:lvl8pPr marL="3711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8pPr>
      <a:lvl9pPr marL="4169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86;p13"/>
          <p:cNvSpPr txBox="1"/>
          <p:nvPr>
            <p:ph type="ctrTitle"/>
          </p:nvPr>
        </p:nvSpPr>
        <p:spPr>
          <a:xfrm>
            <a:off x="729450" y="1322450"/>
            <a:ext cx="7688099" cy="1664700"/>
          </a:xfrm>
          <a:prstGeom prst="rect">
            <a:avLst/>
          </a:prstGeom>
        </p:spPr>
        <p:txBody>
          <a:bodyPr/>
          <a:lstStyle/>
          <a:p>
            <a:pPr/>
            <a:r>
              <a:t>CS 2110 - Lab 17</a:t>
            </a:r>
          </a:p>
        </p:txBody>
      </p:sp>
      <p:sp>
        <p:nvSpPr>
          <p:cNvPr id="130" name="Google Shape;87;p13"/>
          <p:cNvSpPr txBox="1"/>
          <p:nvPr>
            <p:ph type="subTitle" sz="quarter" idx="1"/>
          </p:nvPr>
        </p:nvSpPr>
        <p:spPr>
          <a:xfrm>
            <a:off x="729627" y="2029899"/>
            <a:ext cx="7688099" cy="541201"/>
          </a:xfrm>
          <a:prstGeom prst="rect">
            <a:avLst/>
          </a:prstGeom>
        </p:spPr>
        <p:txBody>
          <a:bodyPr/>
          <a:lstStyle/>
          <a:p>
            <a:pPr marL="0" indent="0" defTabSz="365760">
              <a:defRPr sz="1120"/>
            </a:pPr>
            <a:r>
              <a:t>Intro to Malloc Implementation</a:t>
            </a:r>
          </a:p>
          <a:p>
            <a:pPr marL="0" indent="0" defTabSz="365760">
              <a:defRPr sz="1120"/>
            </a:pPr>
          </a:p>
          <a:p>
            <a:pPr marL="0" indent="0" defTabSz="365760">
              <a:defRPr sz="1120"/>
            </a:pPr>
          </a:p>
          <a:p>
            <a:pPr marL="0" indent="0" defTabSz="365760">
              <a:defRPr sz="960"/>
            </a:pPr>
            <a:r>
              <a:t>Wednesday 4/13/2022</a:t>
            </a:r>
          </a:p>
        </p:txBody>
      </p:sp>
      <p:pic>
        <p:nvPicPr>
          <p:cNvPr id="131" name="Google Shape;88;p13" descr="Google Shape;88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23202" y="3895618"/>
            <a:ext cx="729504" cy="9388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Google Shape;88;p13" descr="Google Shape;88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23740" y="3895618"/>
            <a:ext cx="729504" cy="9388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Google Shape;88;p13" descr="Google Shape;88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18184" y="3895618"/>
            <a:ext cx="729504" cy="9388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Google Shape;88;p13" descr="Google Shape;88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53279" y="3895618"/>
            <a:ext cx="729504" cy="9388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Google Shape;88;p13" descr="Google Shape;88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3585" y="3895618"/>
            <a:ext cx="729504" cy="9388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Google Shape;88;p13" descr="Google Shape;88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52902" y="3081783"/>
            <a:ext cx="729504" cy="9388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Google Shape;88;p13" descr="Google Shape;88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99163" y="2037472"/>
            <a:ext cx="265327" cy="3582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Google Shape;88;p13" descr="Google Shape;88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82218" y="3081533"/>
            <a:ext cx="729504" cy="9388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Google Shape;88;p13" descr="Google Shape;88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1679" y="3081533"/>
            <a:ext cx="729504" cy="9388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Google Shape;88;p13" descr="Google Shape;88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67560" y="2278839"/>
            <a:ext cx="729504" cy="9388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Google Shape;88;p13" descr="Google Shape;88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67074" y="1176353"/>
            <a:ext cx="729504" cy="9388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Google Shape;88;p13" descr="Google Shape;88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20543" y="797522"/>
            <a:ext cx="443947" cy="477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Google Shape;88;p13" descr="Google Shape;88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73971" y="1192133"/>
            <a:ext cx="729504" cy="9388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Google Shape;88;p13" descr="Google Shape;88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19625" y="1176602"/>
            <a:ext cx="729504" cy="9388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Google Shape;88;p13" descr="Google Shape;88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51151" y="805094"/>
            <a:ext cx="443947" cy="4776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Google Shape;88;p13" descr="Google Shape;88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82218" y="371248"/>
            <a:ext cx="1197008" cy="4776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99;p15"/>
          <p:cNvSpPr txBox="1"/>
          <p:nvPr>
            <p:ph type="title"/>
          </p:nvPr>
        </p:nvSpPr>
        <p:spPr>
          <a:xfrm>
            <a:off x="684918" y="1222163"/>
            <a:ext cx="7688699" cy="535200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"Out" Variables</a:t>
            </a:r>
          </a:p>
        </p:txBody>
      </p:sp>
      <p:sp>
        <p:nvSpPr>
          <p:cNvPr id="178" name="Google Shape;100;p15"/>
          <p:cNvSpPr txBox="1"/>
          <p:nvPr/>
        </p:nvSpPr>
        <p:spPr>
          <a:xfrm>
            <a:off x="380611" y="1692925"/>
            <a:ext cx="7916224" cy="2298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81000">
              <a:lnSpc>
                <a:spcPct val="114998"/>
              </a:lnSpc>
              <a:buClr>
                <a:schemeClr val="accent1"/>
              </a:buClr>
              <a:buSzPts val="2200"/>
              <a:buFont typeface="Helvetica"/>
              <a:buChar char="●"/>
              <a:defRPr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How do you return multiple values from a function?</a:t>
            </a:r>
            <a:endParaRPr sz="1300"/>
          </a:p>
          <a:p>
            <a:pPr marL="457200" indent="-381000">
              <a:lnSpc>
                <a:spcPct val="114998"/>
              </a:lnSpc>
              <a:buClr>
                <a:schemeClr val="accent1"/>
              </a:buClr>
              <a:buSzPts val="2200"/>
              <a:buFont typeface="Helvetica"/>
              <a:buChar char="●"/>
              <a:defRPr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Could use structs with one member for every return value</a:t>
            </a:r>
            <a:endParaRPr sz="1300"/>
          </a:p>
          <a:p>
            <a:pPr lvl="1" marL="914400" indent="-298450">
              <a:lnSpc>
                <a:spcPct val="114998"/>
              </a:lnSpc>
              <a:buClr>
                <a:schemeClr val="accent1"/>
              </a:buClr>
              <a:buSzPts val="2000"/>
              <a:buFont typeface="Helvetica"/>
              <a:buChar char="○"/>
              <a:defRPr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Adds lots of boilerplate</a:t>
            </a:r>
          </a:p>
          <a:p>
            <a:pPr lvl="1" marL="914400" indent="-298450">
              <a:lnSpc>
                <a:spcPct val="114998"/>
              </a:lnSpc>
              <a:buClr>
                <a:schemeClr val="accent1"/>
              </a:buClr>
              <a:buSzPts val="2000"/>
              <a:buFont typeface="Helvetica"/>
              <a:buChar char="○"/>
              <a:defRPr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Need a new struct for every function</a:t>
            </a:r>
            <a:endParaRPr sz="1100"/>
          </a:p>
          <a:p>
            <a:pPr lvl="1" marL="914400" indent="-298450">
              <a:lnSpc>
                <a:spcPct val="114998"/>
              </a:lnSpc>
              <a:buClr>
                <a:schemeClr val="accent1"/>
              </a:buClr>
              <a:buSzPts val="2000"/>
              <a:buFont typeface="Helvetica"/>
              <a:buChar char="○"/>
              <a:defRPr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Can get confusing (need to go to the declaration to see what types are contained)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99;p15"/>
          <p:cNvSpPr txBox="1"/>
          <p:nvPr>
            <p:ph type="title"/>
          </p:nvPr>
        </p:nvSpPr>
        <p:spPr>
          <a:xfrm>
            <a:off x="684918" y="1222163"/>
            <a:ext cx="7688699" cy="535200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"Out" Variables</a:t>
            </a:r>
          </a:p>
        </p:txBody>
      </p:sp>
      <p:sp>
        <p:nvSpPr>
          <p:cNvPr id="181" name="Google Shape;100;p15"/>
          <p:cNvSpPr txBox="1"/>
          <p:nvPr/>
        </p:nvSpPr>
        <p:spPr>
          <a:xfrm>
            <a:off x="380611" y="1692927"/>
            <a:ext cx="7916224" cy="979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81000">
              <a:lnSpc>
                <a:spcPct val="114998"/>
              </a:lnSpc>
              <a:buClr>
                <a:schemeClr val="accent1"/>
              </a:buClr>
              <a:buSzPts val="1600"/>
              <a:buFont typeface="Helvetica"/>
              <a:buChar char="●"/>
              <a:defRPr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Solution: pass in a pointer to a local variable in the calling function!</a:t>
            </a:r>
            <a:endParaRPr sz="1300"/>
          </a:p>
          <a:p>
            <a:pPr marL="457200" indent="-381000">
              <a:lnSpc>
                <a:spcPct val="114998"/>
              </a:lnSpc>
              <a:buClr>
                <a:schemeClr val="accent1"/>
              </a:buClr>
              <a:buSzPts val="1600"/>
              <a:buFont typeface="Helvetica"/>
              <a:buChar char="●"/>
              <a:defRPr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Pick one type as your "main" return value</a:t>
            </a:r>
            <a:endParaRPr sz="1300"/>
          </a:p>
          <a:p>
            <a:pPr marL="457200" indent="-381000">
              <a:lnSpc>
                <a:spcPct val="114998"/>
              </a:lnSpc>
              <a:buClr>
                <a:schemeClr val="accent1"/>
              </a:buClr>
              <a:buSzPts val="1600"/>
              <a:buFont typeface="Helvetica"/>
              <a:buChar char="●"/>
              <a:defRPr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Return the rest of the values by writing to "out" variables</a:t>
            </a:r>
          </a:p>
        </p:txBody>
      </p:sp>
      <p:sp>
        <p:nvSpPr>
          <p:cNvPr id="182" name="TextBox 3"/>
          <p:cNvSpPr txBox="1"/>
          <p:nvPr/>
        </p:nvSpPr>
        <p:spPr>
          <a:xfrm>
            <a:off x="480341" y="2942871"/>
            <a:ext cx="3851205" cy="160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 main(void) {</a:t>
            </a:r>
          </a:p>
          <a:p>
            <a:pPr>
              <a:def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char *s; // hello will write to this</a:t>
            </a:r>
          </a:p>
          <a:p>
            <a:pPr>
              <a:def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int len = hello(&amp;s);</a:t>
            </a:r>
          </a:p>
          <a:p>
            <a:pPr>
              <a:def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// now 's' is "hello"</a:t>
            </a:r>
          </a:p>
          <a:p>
            <a:pPr>
              <a:def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...</a:t>
            </a:r>
          </a:p>
          <a:p>
            <a:pPr>
              <a:def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83" name="TextBox 5"/>
          <p:cNvSpPr txBox="1"/>
          <p:nvPr/>
        </p:nvSpPr>
        <p:spPr>
          <a:xfrm>
            <a:off x="4572564" y="2942871"/>
            <a:ext cx="4147538" cy="138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// Returns a string along with its length</a:t>
            </a:r>
          </a:p>
          <a:p>
            <a:pPr>
              <a:def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 hello(char **out) {</a:t>
            </a:r>
          </a:p>
          <a:p>
            <a:pPr>
              <a:def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char *c = "hello";</a:t>
            </a:r>
          </a:p>
          <a:p>
            <a:pPr>
              <a:def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return strlen(c);</a:t>
            </a:r>
          </a:p>
          <a:p>
            <a:pPr>
              <a:def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84" name="TextBox 6"/>
          <p:cNvSpPr txBox="1"/>
          <p:nvPr/>
        </p:nvSpPr>
        <p:spPr>
          <a:xfrm>
            <a:off x="529731" y="4417483"/>
            <a:ext cx="351253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Caller passes a pointer to a local variable</a:t>
            </a:r>
          </a:p>
        </p:txBody>
      </p:sp>
      <p:sp>
        <p:nvSpPr>
          <p:cNvPr id="185" name="TextBox 7"/>
          <p:cNvSpPr txBox="1"/>
          <p:nvPr/>
        </p:nvSpPr>
        <p:spPr>
          <a:xfrm>
            <a:off x="4572563" y="4417481"/>
            <a:ext cx="3512538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Callee uses the pointer to modify the caller's local variable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99;p15"/>
          <p:cNvSpPr txBox="1"/>
          <p:nvPr>
            <p:ph type="title"/>
          </p:nvPr>
        </p:nvSpPr>
        <p:spPr>
          <a:xfrm>
            <a:off x="684918" y="1222163"/>
            <a:ext cx="7688699" cy="535200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"Out" Variables</a:t>
            </a:r>
          </a:p>
        </p:txBody>
      </p:sp>
      <p:sp>
        <p:nvSpPr>
          <p:cNvPr id="188" name="Google Shape;100;p15"/>
          <p:cNvSpPr txBox="1"/>
          <p:nvPr/>
        </p:nvSpPr>
        <p:spPr>
          <a:xfrm>
            <a:off x="380611" y="1692927"/>
            <a:ext cx="7916224" cy="424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457200" indent="-381000">
              <a:lnSpc>
                <a:spcPct val="114998"/>
              </a:lnSpc>
              <a:buClr>
                <a:schemeClr val="accent1"/>
              </a:buClr>
              <a:buSzPts val="1600"/>
              <a:buFont typeface="Helvetica"/>
              <a:buChar char="●"/>
              <a:defRPr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Why doesn't this work? How can we fix it?</a:t>
            </a:r>
          </a:p>
        </p:txBody>
      </p:sp>
      <p:sp>
        <p:nvSpPr>
          <p:cNvPr id="189" name="TextBox 5"/>
          <p:cNvSpPr txBox="1"/>
          <p:nvPr/>
        </p:nvSpPr>
        <p:spPr>
          <a:xfrm>
            <a:off x="2498231" y="2470149"/>
            <a:ext cx="4147538" cy="181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// Returns a string along with its length</a:t>
            </a:r>
          </a:p>
          <a:p>
            <a:pPr>
              <a:def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 hello(char **out) {</a:t>
            </a:r>
          </a:p>
          <a:p>
            <a:pPr>
              <a:def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char *c = "hello";</a:t>
            </a:r>
          </a:p>
          <a:p>
            <a:pPr>
              <a:def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out = &amp;c;           // doesn't work!</a:t>
            </a:r>
          </a:p>
          <a:p>
            <a:pPr>
              <a:def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return strlen(c);</a:t>
            </a:r>
          </a:p>
          <a:p>
            <a:pPr>
              <a:def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99;p15"/>
          <p:cNvSpPr txBox="1"/>
          <p:nvPr>
            <p:ph type="title"/>
          </p:nvPr>
        </p:nvSpPr>
        <p:spPr>
          <a:xfrm>
            <a:off x="684918" y="1222163"/>
            <a:ext cx="7688699" cy="535200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"Out" Variables</a:t>
            </a:r>
          </a:p>
        </p:txBody>
      </p:sp>
      <p:sp>
        <p:nvSpPr>
          <p:cNvPr id="192" name="Google Shape;100;p15"/>
          <p:cNvSpPr txBox="1"/>
          <p:nvPr/>
        </p:nvSpPr>
        <p:spPr>
          <a:xfrm>
            <a:off x="380611" y="1692927"/>
            <a:ext cx="7916224" cy="705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81000">
              <a:lnSpc>
                <a:spcPct val="114998"/>
              </a:lnSpc>
              <a:buClr>
                <a:schemeClr val="accent1"/>
              </a:buClr>
              <a:buSzPts val="1600"/>
              <a:buFont typeface="Helvetica"/>
              <a:buChar char="●"/>
              <a:defRPr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Changing the value of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t> rather than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*out</a:t>
            </a:r>
            <a:r>
              <a:t> just modifies our own stack frame, not the caller's</a:t>
            </a:r>
          </a:p>
        </p:txBody>
      </p:sp>
      <p:sp>
        <p:nvSpPr>
          <p:cNvPr id="193" name="TextBox 5"/>
          <p:cNvSpPr txBox="1"/>
          <p:nvPr/>
        </p:nvSpPr>
        <p:spPr>
          <a:xfrm>
            <a:off x="2498231" y="2470149"/>
            <a:ext cx="4147538" cy="181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// Returns a string along with its length</a:t>
            </a:r>
          </a:p>
          <a:p>
            <a:pPr>
              <a:def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 hello(char **out) {</a:t>
            </a:r>
          </a:p>
          <a:p>
            <a:pPr>
              <a:def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char *c = "hello";</a:t>
            </a:r>
          </a:p>
          <a:p>
            <a:pPr>
              <a:def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*out = c;</a:t>
            </a:r>
          </a:p>
          <a:p>
            <a:pPr>
              <a:def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return strlen(c);</a:t>
            </a:r>
          </a:p>
          <a:p>
            <a:pPr>
              <a:def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1"/>
          <p:cNvSpPr txBox="1"/>
          <p:nvPr>
            <p:ph type="title"/>
          </p:nvPr>
        </p:nvSpPr>
        <p:spPr>
          <a:xfrm>
            <a:off x="729450" y="1322449"/>
            <a:ext cx="7688399" cy="1518602"/>
          </a:xfrm>
          <a:prstGeom prst="rect">
            <a:avLst/>
          </a:prstGeom>
        </p:spPr>
        <p:txBody>
          <a:bodyPr/>
          <a:lstStyle/>
          <a:p>
            <a:pPr/>
            <a:r>
              <a:t>Malloc Implementation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93;p14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Malloc &amp; Friends</a:t>
            </a:r>
          </a:p>
        </p:txBody>
      </p:sp>
      <p:sp>
        <p:nvSpPr>
          <p:cNvPr id="198" name="Google Shape;94;p14"/>
          <p:cNvSpPr txBox="1"/>
          <p:nvPr>
            <p:ph type="body" idx="1"/>
          </p:nvPr>
        </p:nvSpPr>
        <p:spPr>
          <a:xfrm>
            <a:off x="729450" y="2078875"/>
            <a:ext cx="7688699" cy="2510101"/>
          </a:xfrm>
          <a:prstGeom prst="rect">
            <a:avLst/>
          </a:prstGeom>
        </p:spPr>
        <p:txBody>
          <a:bodyPr/>
          <a:lstStyle/>
          <a:p>
            <a:pPr marL="365760" indent="-304800" defTabSz="731520">
              <a:buSzPts val="1900"/>
              <a:defRPr sz="1920">
                <a:latin typeface="Consolas"/>
                <a:ea typeface="Consolas"/>
                <a:cs typeface="Consolas"/>
                <a:sym typeface="Consolas"/>
              </a:defRPr>
            </a:pPr>
            <a:r>
              <a:t>malloc(size)</a:t>
            </a:r>
            <a:r>
              <a:rPr>
                <a:latin typeface="Lato"/>
                <a:ea typeface="Lato"/>
                <a:cs typeface="Lato"/>
                <a:sym typeface="Lato"/>
              </a:rPr>
              <a:t>: allocates </a:t>
            </a:r>
            <a:r>
              <a:t>size</a:t>
            </a:r>
            <a:r>
              <a:rPr>
                <a:latin typeface="Lato"/>
                <a:ea typeface="Lato"/>
                <a:cs typeface="Lato"/>
                <a:sym typeface="Lato"/>
              </a:rPr>
              <a:t> bytes on the heap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365760" indent="-304800" defTabSz="731520">
              <a:buSzPts val="1900"/>
              <a:defRPr sz="1920">
                <a:latin typeface="Consolas"/>
                <a:ea typeface="Consolas"/>
                <a:cs typeface="Consolas"/>
                <a:sym typeface="Consolas"/>
              </a:defRPr>
            </a:pPr>
            <a:r>
              <a:t>calloc(nmemb, size)</a:t>
            </a:r>
            <a:r>
              <a:rPr>
                <a:latin typeface="Lato"/>
                <a:ea typeface="Lato"/>
                <a:cs typeface="Lato"/>
                <a:sym typeface="Lato"/>
              </a:rPr>
              <a:t>: allocates </a:t>
            </a:r>
            <a:r>
              <a:t>nmemb*size</a:t>
            </a:r>
            <a:r>
              <a:rPr>
                <a:latin typeface="Lato"/>
                <a:ea typeface="Lato"/>
                <a:cs typeface="Lato"/>
                <a:sym typeface="Lato"/>
              </a:rPr>
              <a:t> bytes on the heap and zeroes them out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365760" indent="-304800" defTabSz="731520">
              <a:buSzPts val="1900"/>
              <a:defRPr sz="1920">
                <a:latin typeface="Consolas"/>
                <a:ea typeface="Consolas"/>
                <a:cs typeface="Consolas"/>
                <a:sym typeface="Consolas"/>
              </a:defRPr>
            </a:pPr>
            <a:r>
              <a:t>realloc(ptr, size)</a:t>
            </a:r>
            <a:r>
              <a:rPr>
                <a:latin typeface="Lato"/>
                <a:ea typeface="Lato"/>
                <a:cs typeface="Lato"/>
                <a:sym typeface="Lato"/>
              </a:rPr>
              <a:t>: the “resize” function; returns a block of </a:t>
            </a:r>
            <a:r>
              <a:t>size</a:t>
            </a:r>
            <a:r>
              <a:rPr>
                <a:latin typeface="Lato"/>
                <a:ea typeface="Lato"/>
                <a:cs typeface="Lato"/>
                <a:sym typeface="Lato"/>
              </a:rPr>
              <a:t> bytes with the data from </a:t>
            </a:r>
            <a:r>
              <a:t>ptr</a:t>
            </a:r>
          </a:p>
          <a:p>
            <a:pPr marL="365760" indent="-304800" defTabSz="731520">
              <a:buSzPts val="1900"/>
              <a:defRPr sz="1920"/>
            </a:pPr>
            <a:r>
              <a:t>These functions return a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void*</a:t>
            </a:r>
            <a:r>
              <a:t> to the new block, or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t> on failure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93;p14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Free</a:t>
            </a:r>
          </a:p>
        </p:txBody>
      </p:sp>
      <p:sp>
        <p:nvSpPr>
          <p:cNvPr id="201" name="Google Shape;94;p14"/>
          <p:cNvSpPr txBox="1"/>
          <p:nvPr>
            <p:ph type="body" idx="1"/>
          </p:nvPr>
        </p:nvSpPr>
        <p:spPr>
          <a:xfrm>
            <a:off x="729450" y="1924232"/>
            <a:ext cx="7688699" cy="2510101"/>
          </a:xfrm>
          <a:prstGeom prst="rect">
            <a:avLst/>
          </a:prstGeom>
        </p:spPr>
        <p:txBody>
          <a:bodyPr/>
          <a:lstStyle/>
          <a:p>
            <a:pPr marL="365760" indent="-304800" defTabSz="731520">
              <a:buSzPts val="1900"/>
              <a:defRPr sz="1920">
                <a:latin typeface="Consolas"/>
                <a:ea typeface="Consolas"/>
                <a:cs typeface="Consolas"/>
                <a:sym typeface="Consolas"/>
              </a:defRPr>
            </a:pPr>
            <a:r>
              <a:t>free(ptr)</a:t>
            </a:r>
            <a:r>
              <a:rPr>
                <a:latin typeface="Lato"/>
                <a:ea typeface="Lato"/>
                <a:cs typeface="Lato"/>
                <a:sym typeface="Lato"/>
              </a:rPr>
              <a:t>: Gives a pointer returned by malloc (or friends) back to the heap; we no longer need it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365760" indent="-304800" defTabSz="731520">
              <a:buSzPts val="1900"/>
              <a:defRPr b="1" sz="1920"/>
            </a:pPr>
            <a:r>
              <a:t>Never use a freed pointer, it is no longer valid.</a:t>
            </a:r>
          </a:p>
          <a:p>
            <a:pPr marL="365760" indent="-304800" defTabSz="731520">
              <a:buSzPts val="1900"/>
              <a:defRPr sz="1920"/>
            </a:pPr>
            <a:r>
              <a:t>Failing  to free pointers you’re not using will cause memory leaks; the heap will run out of space</a:t>
            </a:r>
          </a:p>
          <a:p>
            <a:pPr marL="365760" indent="-304800" defTabSz="731520">
              <a:buSzPts val="1900"/>
              <a:defRPr sz="1920">
                <a:latin typeface="Consolas"/>
                <a:ea typeface="Consolas"/>
                <a:cs typeface="Consolas"/>
                <a:sym typeface="Consolas"/>
              </a:defRPr>
            </a:pPr>
            <a:r>
              <a:t>realloc(ptr,size)</a:t>
            </a:r>
            <a:r>
              <a:rPr>
                <a:latin typeface="Lato"/>
                <a:ea typeface="Lato"/>
                <a:cs typeface="Lato"/>
                <a:sym typeface="Lato"/>
              </a:rPr>
              <a:t> will also free </a:t>
            </a:r>
            <a:r>
              <a:t>ptr</a:t>
            </a:r>
            <a:r>
              <a:rPr>
                <a:latin typeface="Lato"/>
                <a:ea typeface="Lato"/>
                <a:cs typeface="Lato"/>
                <a:sym typeface="Lato"/>
              </a:rPr>
              <a:t>, so you should use the pointer returned instead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99;p15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What do we need to do?</a:t>
            </a:r>
          </a:p>
        </p:txBody>
      </p:sp>
      <p:sp>
        <p:nvSpPr>
          <p:cNvPr id="204" name="Google Shape;100;p15"/>
          <p:cNvSpPr txBox="1"/>
          <p:nvPr>
            <p:ph type="body" idx="1"/>
          </p:nvPr>
        </p:nvSpPr>
        <p:spPr>
          <a:xfrm>
            <a:off x="558742" y="1804258"/>
            <a:ext cx="7688699" cy="2510101"/>
          </a:xfrm>
          <a:prstGeom prst="rect">
            <a:avLst/>
          </a:prstGeom>
        </p:spPr>
        <p:txBody>
          <a:bodyPr/>
          <a:lstStyle/>
          <a:p>
            <a:pPr marL="0" indent="61722" defTabSz="740663">
              <a:lnSpc>
                <a:spcPct val="114998"/>
              </a:lnSpc>
              <a:buSzTx/>
              <a:buNone/>
              <a:defRPr sz="1944"/>
            </a:pPr>
            <a:r>
              <a:t>Our implementation of the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t> library must:</a:t>
            </a:r>
          </a:p>
          <a:p>
            <a:pPr marL="370331" indent="-308609" defTabSz="740663">
              <a:lnSpc>
                <a:spcPct val="114998"/>
              </a:lnSpc>
              <a:buSzPts val="1900"/>
              <a:defRPr sz="1944"/>
            </a:pPr>
            <a:r>
              <a:t>Give out free memory as requested</a:t>
            </a:r>
          </a:p>
          <a:p>
            <a:pPr marL="370331" indent="-308609" defTabSz="740663">
              <a:lnSpc>
                <a:spcPct val="114998"/>
              </a:lnSpc>
              <a:buSzPts val="1900"/>
              <a:defRPr sz="1944"/>
            </a:pPr>
            <a:r>
              <a:t>Take memory back when it’s freed</a:t>
            </a:r>
          </a:p>
          <a:p>
            <a:pPr marL="370331" indent="-308609" defTabSz="740663">
              <a:lnSpc>
                <a:spcPct val="114998"/>
              </a:lnSpc>
              <a:buSzPts val="1900"/>
              <a:defRPr sz="1944"/>
            </a:pPr>
            <a:r>
              <a:t>Request more free memory from the operating system when we don’t have enough</a:t>
            </a:r>
          </a:p>
          <a:p>
            <a:pPr marL="0" indent="61722" defTabSz="740663">
              <a:lnSpc>
                <a:spcPct val="114998"/>
              </a:lnSpc>
              <a:buSzTx/>
              <a:buNone/>
              <a:defRPr sz="1944"/>
            </a:pPr>
          </a:p>
          <a:p>
            <a:pPr marL="0" indent="61722" defTabSz="740663">
              <a:lnSpc>
                <a:spcPct val="114998"/>
              </a:lnSpc>
              <a:buSzTx/>
              <a:buNone/>
              <a:defRPr sz="1944"/>
            </a:pPr>
            <a:r>
              <a:t>How can we keep track of our free memory?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99;p15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The Freelist!</a:t>
            </a:r>
          </a:p>
        </p:txBody>
      </p:sp>
      <p:sp>
        <p:nvSpPr>
          <p:cNvPr id="207" name="Google Shape;100;p15"/>
          <p:cNvSpPr txBox="1"/>
          <p:nvPr>
            <p:ph type="body" idx="1"/>
          </p:nvPr>
        </p:nvSpPr>
        <p:spPr>
          <a:xfrm>
            <a:off x="558742" y="1804258"/>
            <a:ext cx="7688699" cy="2510101"/>
          </a:xfrm>
          <a:prstGeom prst="rect">
            <a:avLst/>
          </a:prstGeom>
        </p:spPr>
        <p:txBody>
          <a:bodyPr/>
          <a:lstStyle/>
          <a:p>
            <a:pPr indent="-381000">
              <a:buSzPts val="2400"/>
              <a:defRPr sz="2400"/>
            </a:pPr>
            <a:r>
              <a:t>We need a way to keep track of available memory, which could be all over the heap</a:t>
            </a:r>
          </a:p>
          <a:p>
            <a:pPr indent="-381000">
              <a:lnSpc>
                <a:spcPct val="114998"/>
              </a:lnSpc>
              <a:buSzPts val="2400"/>
              <a:defRPr sz="2400"/>
            </a:pPr>
            <a:r>
              <a:t>Solution: a linked list of all available memory blocks</a:t>
            </a:r>
          </a:p>
          <a:p>
            <a:pPr lvl="1" marL="914400" indent="-298450">
              <a:lnSpc>
                <a:spcPct val="114998"/>
              </a:lnSpc>
              <a:buSzPts val="2200"/>
              <a:defRPr sz="2200"/>
            </a:pPr>
            <a:r>
              <a:t>Specifically, blocks that are NOT currently allocated</a:t>
            </a:r>
          </a:p>
        </p:txBody>
      </p:sp>
      <p:pic>
        <p:nvPicPr>
          <p:cNvPr id="20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0" r="63972" b="76787"/>
          <a:stretch>
            <a:fillRect/>
          </a:stretch>
        </p:blipFill>
        <p:spPr>
          <a:xfrm>
            <a:off x="2628156" y="3609873"/>
            <a:ext cx="3887688" cy="14089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99;p15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The Freelist!</a:t>
            </a:r>
          </a:p>
        </p:txBody>
      </p:sp>
      <p:sp>
        <p:nvSpPr>
          <p:cNvPr id="211" name="Google Shape;100;p15"/>
          <p:cNvSpPr txBox="1"/>
          <p:nvPr>
            <p:ph type="body" idx="1"/>
          </p:nvPr>
        </p:nvSpPr>
        <p:spPr>
          <a:xfrm>
            <a:off x="558742" y="1804258"/>
            <a:ext cx="7688699" cy="2510101"/>
          </a:xfrm>
          <a:prstGeom prst="rect">
            <a:avLst/>
          </a:prstGeom>
        </p:spPr>
        <p:txBody>
          <a:bodyPr/>
          <a:lstStyle/>
          <a:p>
            <a:pPr indent="-381000">
              <a:lnSpc>
                <a:spcPct val="114998"/>
              </a:lnSpc>
              <a:buSzPts val="2400"/>
              <a:defRPr sz="2400"/>
            </a:pPr>
            <a:r>
              <a:t>When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malloc()</a:t>
            </a:r>
            <a:r>
              <a:t> is called, we search through freelist to find block of adequate size to return to the user</a:t>
            </a:r>
          </a:p>
          <a:p>
            <a:pPr indent="-381000">
              <a:lnSpc>
                <a:spcPct val="114998"/>
              </a:lnSpc>
              <a:buSzPts val="2400"/>
              <a:defRPr sz="2400"/>
            </a:pPr>
            <a:r>
              <a:t>How do we know the size of each block in memory?</a:t>
            </a:r>
          </a:p>
        </p:txBody>
      </p:sp>
      <p:pic>
        <p:nvPicPr>
          <p:cNvPr id="212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rcRect l="0" t="0" r="63972" b="76787"/>
          <a:stretch>
            <a:fillRect/>
          </a:stretch>
        </p:blipFill>
        <p:spPr>
          <a:xfrm>
            <a:off x="2628156" y="3609873"/>
            <a:ext cx="3887688" cy="14089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93;p14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Homework 9</a:t>
            </a:r>
          </a:p>
        </p:txBody>
      </p:sp>
      <p:sp>
        <p:nvSpPr>
          <p:cNvPr id="149" name="Google Shape;94;p14"/>
          <p:cNvSpPr txBox="1"/>
          <p:nvPr>
            <p:ph type="body" idx="1"/>
          </p:nvPr>
        </p:nvSpPr>
        <p:spPr>
          <a:xfrm>
            <a:off x="727650" y="1920745"/>
            <a:ext cx="7688699" cy="2510101"/>
          </a:xfrm>
          <a:prstGeom prst="rect">
            <a:avLst/>
          </a:prstGeom>
        </p:spPr>
        <p:txBody>
          <a:bodyPr/>
          <a:lstStyle/>
          <a:p>
            <a:pPr marL="443484" indent="-369570" defTabSz="886968">
              <a:buSzPts val="1900"/>
              <a:defRPr sz="1940"/>
            </a:pPr>
            <a:r>
              <a:t>Apply dynamic memory</a:t>
            </a:r>
            <a:endParaRPr baseline="29938"/>
          </a:p>
          <a:p>
            <a:pPr marL="443484" indent="-369570" defTabSz="886968">
              <a:buSzPts val="1900"/>
              <a:defRPr b="1" sz="1940"/>
            </a:pPr>
            <a:r>
              <a:t>Due Friday 4/15 at 11:59 PM</a:t>
            </a:r>
          </a:p>
          <a:p>
            <a:pPr marL="443484" indent="-369570" defTabSz="886968">
              <a:buSzPts val="1900"/>
              <a:defRPr sz="1940"/>
            </a:pPr>
            <a:r>
              <a:t>Files available on Canvas</a:t>
            </a:r>
          </a:p>
          <a:p>
            <a:pPr marL="443484" indent="-369570" defTabSz="886968">
              <a:buSzPts val="1900"/>
              <a:defRPr sz="1940"/>
            </a:pPr>
            <a:r>
              <a:t>Submit on Gradescope (unlimited submissions)</a:t>
            </a:r>
          </a:p>
          <a:p>
            <a:pPr marL="443484" indent="-369570" defTabSz="886968">
              <a:buSzPts val="1900"/>
              <a:defRPr sz="1940"/>
            </a:pPr>
            <a:r>
              <a:t>Standard grace period applies</a:t>
            </a:r>
          </a:p>
          <a:p>
            <a:pPr marL="443484" indent="-369570" defTabSz="886968">
              <a:buSzPts val="1900"/>
              <a:defRPr sz="1940"/>
            </a:pPr>
            <a:r>
              <a:t>Extensions for non-emergency/non-medical reasons are not possible on HW9 or HW10.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99;p15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/>
          <a:p>
            <a:pPr defTabSz="384047">
              <a:defRPr sz="1092"/>
            </a:pPr>
            <a:r>
              <a:t>Metadata</a:t>
            </a:r>
            <a:br/>
          </a:p>
        </p:txBody>
      </p:sp>
      <p:sp>
        <p:nvSpPr>
          <p:cNvPr id="215" name="Google Shape;100;p15"/>
          <p:cNvSpPr txBox="1"/>
          <p:nvPr>
            <p:ph type="body" sz="half" idx="1"/>
          </p:nvPr>
        </p:nvSpPr>
        <p:spPr>
          <a:xfrm>
            <a:off x="725849" y="1853849"/>
            <a:ext cx="4884699" cy="2510102"/>
          </a:xfrm>
          <a:prstGeom prst="rect">
            <a:avLst/>
          </a:prstGeom>
        </p:spPr>
        <p:txBody>
          <a:bodyPr/>
          <a:lstStyle/>
          <a:p>
            <a:pPr marL="361188" indent="-300990" defTabSz="722376">
              <a:buSzPts val="1700"/>
              <a:defRPr sz="1738"/>
            </a:pPr>
            <a:r>
              <a:t>Each block has “metadata”—useful information about the block</a:t>
            </a:r>
          </a:p>
          <a:p>
            <a:pPr marL="361188" indent="-300990" defTabSz="722376">
              <a:lnSpc>
                <a:spcPct val="114998"/>
              </a:lnSpc>
              <a:buSzPts val="1700"/>
              <a:defRPr sz="1738"/>
            </a:pPr>
            <a:r>
              <a:t>We need to keep track of size of the block (why?)</a:t>
            </a:r>
          </a:p>
          <a:p>
            <a:pPr marL="361188" indent="-300990" defTabSz="722376">
              <a:lnSpc>
                <a:spcPct val="114998"/>
              </a:lnSpc>
              <a:buSzPts val="1700"/>
              <a:defRPr sz="1738"/>
            </a:pPr>
            <a:r>
              <a:t>We also need a pointer to the next node in the list</a:t>
            </a:r>
          </a:p>
          <a:p>
            <a:pPr marL="361188" indent="-300990" defTabSz="722376">
              <a:lnSpc>
                <a:spcPct val="114998"/>
              </a:lnSpc>
              <a:buSzPts val="1700"/>
              <a:defRPr sz="1738"/>
            </a:pPr>
            <a:r>
              <a:t>The address returned to user is </a:t>
            </a:r>
            <a:r>
              <a:rPr b="1"/>
              <a:t>after</a:t>
            </a:r>
            <a:r>
              <a:t> the metadata</a:t>
            </a:r>
          </a:p>
        </p:txBody>
      </p:sp>
      <p:pic>
        <p:nvPicPr>
          <p:cNvPr id="21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10547" y="2389049"/>
            <a:ext cx="3325834" cy="14260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99;p15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Malloc Implementation</a:t>
            </a:r>
          </a:p>
        </p:txBody>
      </p:sp>
      <p:sp>
        <p:nvSpPr>
          <p:cNvPr id="219" name="Google Shape;100;p15"/>
          <p:cNvSpPr txBox="1"/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pPr marL="0" indent="73151" defTabSz="877823">
              <a:buSzTx/>
              <a:buNone/>
              <a:defRPr sz="2304"/>
            </a:pPr>
            <a:r>
              <a:t>With the freelist, we are ready to see how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t> works:</a:t>
            </a:r>
          </a:p>
          <a:p>
            <a:pPr marL="512063" indent="-438911" defTabSz="877823">
              <a:buSzPts val="2300"/>
              <a:buFontTx/>
              <a:buAutoNum type="arabicPeriod" startAt="1"/>
              <a:defRPr sz="2304"/>
            </a:pPr>
            <a:r>
              <a:t>User asks for block of certain size</a:t>
            </a:r>
          </a:p>
          <a:p>
            <a:pPr marL="512063" indent="-438911" defTabSz="877823">
              <a:buSzPts val="2300"/>
              <a:buFontTx/>
              <a:buAutoNum type="arabicPeriod" startAt="1"/>
              <a:defRPr sz="2304"/>
            </a:pPr>
            <a:r>
              <a:t>​</a:t>
            </a:r>
            <a:r>
              <a:rPr sz="3072"/>
              <a:t>​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t> looks through freelist for this size</a:t>
            </a:r>
          </a:p>
          <a:p>
            <a:pPr marL="512063" indent="-438911" defTabSz="877823">
              <a:buSzPts val="2300"/>
              <a:buFontTx/>
              <a:buAutoNum type="arabicPeriod" startAt="1"/>
              <a:defRPr sz="2304"/>
            </a:pPr>
            <a:r>
              <a:t>If we find such a block, remove it from the freelist and return it to the user!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99;p15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Malloc Implementation</a:t>
            </a:r>
          </a:p>
        </p:txBody>
      </p:sp>
      <p:sp>
        <p:nvSpPr>
          <p:cNvPr id="222" name="Google Shape;100;p15"/>
          <p:cNvSpPr txBox="1"/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pPr marL="0" indent="67055" defTabSz="804672">
              <a:lnSpc>
                <a:spcPct val="114998"/>
              </a:lnSpc>
              <a:buSzTx/>
              <a:buNone/>
              <a:defRPr sz="2112"/>
            </a:pPr>
            <a:r>
              <a:t>What if we don’t find a block of the right size?</a:t>
            </a:r>
          </a:p>
          <a:p>
            <a:pPr marL="402336" indent="-335279" defTabSz="804672">
              <a:lnSpc>
                <a:spcPct val="114998"/>
              </a:lnSpc>
              <a:buSzPts val="2100"/>
              <a:defRPr sz="2112"/>
            </a:pPr>
            <a:r>
              <a:t>If we have a block greater than the size:</a:t>
            </a:r>
          </a:p>
          <a:p>
            <a:pPr lvl="1" marL="804672" indent="-262636" defTabSz="804672">
              <a:lnSpc>
                <a:spcPct val="114998"/>
              </a:lnSpc>
              <a:buSzPts val="1900"/>
              <a:defRPr sz="1936"/>
            </a:pPr>
            <a:r>
              <a:t>Divide the block into two parts, one of the correct size, and one with whatever’s left over</a:t>
            </a:r>
            <a:endParaRPr sz="968"/>
          </a:p>
          <a:p>
            <a:pPr lvl="1" marL="804672" indent="-262636" defTabSz="804672">
              <a:lnSpc>
                <a:spcPct val="114998"/>
              </a:lnSpc>
              <a:buSzPts val="1900"/>
              <a:defRPr sz="1936"/>
            </a:pPr>
            <a:r>
              <a:t>Remove and return new block with proper size</a:t>
            </a:r>
            <a:endParaRPr sz="968"/>
          </a:p>
          <a:p>
            <a:pPr marL="402336" indent="-273811" defTabSz="804672">
              <a:lnSpc>
                <a:spcPct val="114998"/>
              </a:lnSpc>
              <a:buSzPts val="2100"/>
              <a:defRPr sz="2112"/>
            </a:pPr>
            <a:r>
              <a:t>What if we don’t have any blocks that are big enough?</a:t>
            </a:r>
          </a:p>
        </p:txBody>
      </p:sp>
      <p:pic>
        <p:nvPicPr>
          <p:cNvPr id="22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0" r="63972" b="76787"/>
          <a:stretch>
            <a:fillRect/>
          </a:stretch>
        </p:blipFill>
        <p:spPr>
          <a:xfrm>
            <a:off x="5081425" y="296227"/>
            <a:ext cx="3887688" cy="14089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99;p15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Malloc Implementation</a:t>
            </a:r>
          </a:p>
        </p:txBody>
      </p:sp>
      <p:sp>
        <p:nvSpPr>
          <p:cNvPr id="226" name="Google Shape;100;p15"/>
          <p:cNvSpPr txBox="1"/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pPr marL="365760" indent="-304800" defTabSz="731520">
              <a:lnSpc>
                <a:spcPct val="114998"/>
              </a:lnSpc>
              <a:buSzPts val="1900"/>
              <a:defRPr sz="1920">
                <a:latin typeface="Consolas"/>
                <a:ea typeface="Consolas"/>
                <a:cs typeface="Consolas"/>
                <a:sym typeface="Consolas"/>
              </a:defRPr>
            </a:pPr>
            <a:r>
              <a:t>sbrk()</a:t>
            </a:r>
          </a:p>
          <a:p>
            <a:pPr lvl="1" marL="731520" indent="-238760" defTabSz="731520">
              <a:lnSpc>
                <a:spcPct val="114998"/>
              </a:lnSpc>
              <a:buSzPts val="1700"/>
              <a:defRPr sz="1760"/>
            </a:pPr>
            <a:r>
              <a:t>System call that gives us a large chunk of heap space to work with</a:t>
            </a:r>
            <a:endParaRPr sz="880"/>
          </a:p>
          <a:p>
            <a:pPr lvl="1" marL="731520" indent="-238760" defTabSz="731520">
              <a:lnSpc>
                <a:spcPct val="114998"/>
              </a:lnSpc>
              <a:buSzPts val="1700"/>
              <a:defRPr sz="1760"/>
            </a:pPr>
            <a:r>
              <a:t>We can add this new block to freelist and continue</a:t>
            </a:r>
            <a:endParaRPr sz="880"/>
          </a:p>
          <a:p>
            <a:pPr marL="365760" indent="-248920" defTabSz="731520">
              <a:lnSpc>
                <a:spcPct val="114998"/>
              </a:lnSpc>
              <a:buSzPts val="1900"/>
              <a:defRPr sz="1920">
                <a:latin typeface="Consolas"/>
                <a:ea typeface="Consolas"/>
                <a:cs typeface="Consolas"/>
                <a:sym typeface="Consolas"/>
              </a:defRPr>
            </a:pPr>
            <a:r>
              <a:t>sbrk</a:t>
            </a:r>
            <a:r>
              <a:rPr>
                <a:latin typeface="Lato"/>
                <a:ea typeface="Lato"/>
                <a:cs typeface="Lato"/>
                <a:sym typeface="Lato"/>
              </a:rPr>
              <a:t> returns -1 in case of error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lvl="1" marL="731520" indent="-238760" defTabSz="731520">
              <a:lnSpc>
                <a:spcPct val="114998"/>
              </a:lnSpc>
              <a:buSzPts val="1700"/>
              <a:defRPr sz="1760"/>
            </a:pPr>
            <a:r>
              <a:t>If this occurs, we have run out of heap space</a:t>
            </a:r>
            <a:endParaRPr sz="880"/>
          </a:p>
          <a:p>
            <a:pPr lvl="1" marL="731520" indent="-238760" defTabSz="731520">
              <a:lnSpc>
                <a:spcPct val="114998"/>
              </a:lnSpc>
              <a:buSzPts val="1700"/>
              <a:defRPr sz="1760"/>
            </a:pPr>
            <a:r>
              <a:t>We should simply return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NULL</a:t>
            </a:r>
          </a:p>
        </p:txBody>
      </p:sp>
      <p:pic>
        <p:nvPicPr>
          <p:cNvPr id="22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0" r="63972" b="76787"/>
          <a:stretch>
            <a:fillRect/>
          </a:stretch>
        </p:blipFill>
        <p:spPr>
          <a:xfrm>
            <a:off x="5066555" y="319499"/>
            <a:ext cx="3887689" cy="14089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99;p15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Other functions</a:t>
            </a:r>
          </a:p>
        </p:txBody>
      </p:sp>
      <p:sp>
        <p:nvSpPr>
          <p:cNvPr id="230" name="Google Shape;100;p15"/>
          <p:cNvSpPr txBox="1"/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pPr indent="-381000">
              <a:lnSpc>
                <a:spcPct val="114998"/>
              </a:lnSpc>
              <a:buSzPts val="2200"/>
              <a:defRPr sz="2200"/>
            </a:pPr>
            <a:r>
              <a:t>How can we free a block?</a:t>
            </a:r>
          </a:p>
          <a:p>
            <a:pPr indent="-381000">
              <a:lnSpc>
                <a:spcPct val="114998"/>
              </a:lnSpc>
              <a:buSzPts val="2200"/>
              <a:defRPr sz="2200"/>
            </a:pPr>
            <a:r>
              <a:t>Can we implement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calloc() </a:t>
            </a:r>
            <a:r>
              <a:t>and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realloc()</a:t>
            </a:r>
            <a:r>
              <a:t>?</a:t>
            </a:r>
            <a:endParaRPr sz="2000"/>
          </a:p>
          <a:p>
            <a:pPr lvl="1" marL="914400" indent="-381000">
              <a:lnSpc>
                <a:spcPct val="114998"/>
              </a:lnSpc>
              <a:buSzPts val="2000"/>
              <a:defRPr sz="2000"/>
            </a:pPr>
            <a:r>
              <a:t>Don’t reinvent the wheel – use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malloc()</a:t>
            </a:r>
            <a:r>
              <a:t> and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free()</a:t>
            </a:r>
            <a:r>
              <a:t> in your implementations of these functions!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199;p28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/>
          <a:p>
            <a:pPr defTabSz="795527">
              <a:defRPr sz="2262">
                <a:solidFill>
                  <a:srgbClr val="1A9988"/>
                </a:solidFill>
              </a:defRPr>
            </a:pPr>
            <a:r>
              <a:t>Lab Assignment</a:t>
            </a:r>
            <a:r>
              <a:rPr>
                <a:solidFill>
                  <a:srgbClr val="1A1A1A"/>
                </a:solidFill>
              </a:rPr>
              <a:t>: Canvas Quiz</a:t>
            </a:r>
          </a:p>
        </p:txBody>
      </p:sp>
      <p:sp>
        <p:nvSpPr>
          <p:cNvPr id="233" name="Google Shape;200;p28"/>
          <p:cNvSpPr txBox="1"/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pPr marL="333756" indent="-278130" defTabSz="667512">
              <a:buSzPts val="1700"/>
              <a:buFontTx/>
              <a:buAutoNum type="arabicParenR" startAt="1"/>
              <a:defRPr sz="1752"/>
            </a:pPr>
            <a:r>
              <a:t>Go to Quizzes on Canvas</a:t>
            </a:r>
          </a:p>
          <a:p>
            <a:pPr marL="333756" indent="-278130" defTabSz="667512">
              <a:buSzPts val="1700"/>
              <a:buFontTx/>
              <a:buAutoNum type="arabicParenR" startAt="1"/>
              <a:defRPr sz="1752"/>
            </a:pPr>
            <a:r>
              <a:t>Select </a:t>
            </a:r>
            <a:r>
              <a:rPr b="1"/>
              <a:t>Lab 17</a:t>
            </a:r>
          </a:p>
          <a:p>
            <a:pPr marL="333292" indent="-278130" defTabSz="667512">
              <a:lnSpc>
                <a:spcPct val="114998"/>
              </a:lnSpc>
              <a:buSzPts val="1700"/>
              <a:buFontTx/>
              <a:buAutoNum type="arabicParenR" startAt="1"/>
              <a:defRPr sz="1752"/>
            </a:pPr>
            <a:r>
              <a:t>Access code: </a:t>
            </a:r>
            <a:r>
              <a:rPr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sbrk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333756" indent="-278130" defTabSz="667512">
              <a:buSzPts val="1700"/>
              <a:buFontTx/>
              <a:buAutoNum type="arabicParenR" startAt="1"/>
              <a:defRPr sz="1752"/>
            </a:pPr>
            <a:r>
              <a:t>Get 100% to get checked off!</a:t>
            </a:r>
          </a:p>
          <a:p>
            <a:pPr lvl="1" marL="667512" indent="-278130" defTabSz="667512">
              <a:buSzPts val="1700"/>
              <a:buFontTx/>
              <a:buAutoNum type="alphaLcParenR" startAt="1"/>
              <a:defRPr sz="1752"/>
            </a:pPr>
            <a:r>
              <a:t>Unlimited attempts</a:t>
            </a:r>
          </a:p>
          <a:p>
            <a:pPr lvl="1" marL="667512" indent="-278130" defTabSz="667512">
              <a:buSzPts val="1700"/>
              <a:buFontTx/>
              <a:buAutoNum type="alphaLcParenR" startAt="1"/>
              <a:defRPr sz="1752"/>
            </a:pPr>
            <a:r>
              <a:t>Collaboration is </a:t>
            </a:r>
            <a:r>
              <a:rPr b="1"/>
              <a:t>allowed</a:t>
            </a:r>
            <a:r>
              <a:t>!</a:t>
            </a:r>
            <a:endParaRPr b="1"/>
          </a:p>
          <a:p>
            <a:pPr lvl="1" marL="667512" indent="-278130" defTabSz="667512">
              <a:buSzPts val="1700"/>
              <a:buFontTx/>
              <a:buAutoNum type="alphaLcParenR" startAt="1"/>
              <a:defRPr sz="1752"/>
            </a:pPr>
            <a:r>
              <a:t>Ask your TAs for help :)</a:t>
            </a:r>
          </a:p>
        </p:txBody>
      </p:sp>
      <p:pic>
        <p:nvPicPr>
          <p:cNvPr id="234" name="Google Shape;201;p28" descr="Google Shape;201;p28"/>
          <p:cNvPicPr>
            <a:picLocks noChangeAspect="1"/>
          </p:cNvPicPr>
          <p:nvPr/>
        </p:nvPicPr>
        <p:blipFill>
          <a:blip r:embed="rId2">
            <a:extLst/>
          </a:blip>
          <a:srcRect l="16339" t="0" r="17795" b="0"/>
          <a:stretch>
            <a:fillRect/>
          </a:stretch>
        </p:blipFill>
        <p:spPr>
          <a:xfrm>
            <a:off x="6279950" y="2965000"/>
            <a:ext cx="2768151" cy="2101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93;p14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Homework 10 – Malloc Implementation</a:t>
            </a:r>
          </a:p>
        </p:txBody>
      </p:sp>
      <p:sp>
        <p:nvSpPr>
          <p:cNvPr id="152" name="Google Shape;94;p14"/>
          <p:cNvSpPr txBox="1"/>
          <p:nvPr>
            <p:ph type="body" idx="1"/>
          </p:nvPr>
        </p:nvSpPr>
        <p:spPr>
          <a:xfrm>
            <a:off x="729450" y="1853849"/>
            <a:ext cx="7688699" cy="2510102"/>
          </a:xfrm>
          <a:prstGeom prst="rect">
            <a:avLst/>
          </a:prstGeom>
        </p:spPr>
        <p:txBody>
          <a:bodyPr/>
          <a:lstStyle/>
          <a:p>
            <a:pPr marL="420623" indent="-350520" defTabSz="841247">
              <a:buSzPts val="1700"/>
              <a:defRPr sz="1748"/>
            </a:pPr>
            <a:r>
              <a:t>Write your own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t> and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free</a:t>
            </a:r>
            <a:r>
              <a:t>!</a:t>
            </a:r>
            <a:endParaRPr b="1"/>
          </a:p>
          <a:p>
            <a:pPr marL="420623" indent="-350520" defTabSz="841247">
              <a:buSzPts val="1700"/>
              <a:defRPr sz="1748"/>
            </a:pPr>
            <a:r>
              <a:t>Releases Monday 4/18</a:t>
            </a:r>
            <a:endParaRPr baseline="29826"/>
          </a:p>
          <a:p>
            <a:pPr marL="420623" indent="-350520" defTabSz="841247">
              <a:buSzPts val="1700"/>
              <a:defRPr b="1" sz="1748"/>
            </a:pPr>
            <a:r>
              <a:t>Due Tuesday 4/26 at 11:59 PM</a:t>
            </a:r>
          </a:p>
          <a:p>
            <a:pPr marL="420623" indent="-350520" defTabSz="841247">
              <a:buSzPts val="1700"/>
              <a:defRPr sz="1748"/>
            </a:pPr>
            <a:r>
              <a:t>Files available on Canvas</a:t>
            </a:r>
          </a:p>
          <a:p>
            <a:pPr marL="420623" indent="-350520" defTabSz="841247">
              <a:buSzPts val="1700"/>
              <a:defRPr sz="1748"/>
            </a:pPr>
            <a:r>
              <a:t>Submit on Gradescope (unlimited submissions)</a:t>
            </a:r>
          </a:p>
          <a:p>
            <a:pPr marL="420623" indent="-350520" defTabSz="841247">
              <a:buSzPts val="1700"/>
              <a:defRPr sz="1748"/>
            </a:pPr>
            <a:r>
              <a:t>Standard grace period applies</a:t>
            </a:r>
          </a:p>
          <a:p>
            <a:pPr marL="420623" indent="-350520" defTabSz="841247">
              <a:buSzPts val="1700"/>
              <a:defRPr sz="1748"/>
            </a:pPr>
            <a:r>
              <a:t>Extensions for non-emergency/non-medical reasons are not possible on HW9 or HW10.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93;p14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>
                <a:solidFill>
                  <a:srgbClr val="1A9988"/>
                </a:solidFill>
              </a:defRPr>
            </a:lvl1pPr>
          </a:lstStyle>
          <a:p>
            <a:pPr/>
            <a:r>
              <a:t>Timed Lab 4</a:t>
            </a:r>
          </a:p>
        </p:txBody>
      </p:sp>
      <p:sp>
        <p:nvSpPr>
          <p:cNvPr id="155" name="Google Shape;94;p14"/>
          <p:cNvSpPr txBox="1"/>
          <p:nvPr>
            <p:ph type="body" idx="1"/>
          </p:nvPr>
        </p:nvSpPr>
        <p:spPr>
          <a:xfrm>
            <a:off x="729450" y="1910787"/>
            <a:ext cx="7688699" cy="2510101"/>
          </a:xfrm>
          <a:prstGeom prst="rect">
            <a:avLst/>
          </a:prstGeom>
        </p:spPr>
        <p:txBody>
          <a:bodyPr/>
          <a:lstStyle/>
          <a:p>
            <a:pPr marL="443484" indent="-369570" defTabSz="886968">
              <a:buSzPts val="1900"/>
              <a:defRPr sz="1940"/>
            </a:pPr>
            <a:r>
              <a:t>Next Monday 4/18 during lab</a:t>
            </a:r>
          </a:p>
          <a:p>
            <a:pPr marL="443484" indent="-369570" defTabSz="886968">
              <a:buSzPts val="1900"/>
              <a:defRPr sz="1940"/>
            </a:pPr>
            <a:r>
              <a:t>You must come to class and take the TL here</a:t>
            </a:r>
          </a:p>
          <a:p>
            <a:pPr marL="443484" indent="-369570" defTabSz="886968">
              <a:buSzPts val="1900"/>
              <a:defRPr sz="1940"/>
            </a:pPr>
            <a:r>
              <a:t>Open book, open note, open internet</a:t>
            </a:r>
          </a:p>
          <a:p>
            <a:pPr lvl="1" marL="886968" indent="-369570" defTabSz="886968">
              <a:buSzPts val="1900"/>
              <a:defRPr sz="1940"/>
            </a:pPr>
            <a:r>
              <a:t>Use one device only: transfer any notes to your laptop</a:t>
            </a:r>
            <a:endParaRPr sz="1067"/>
          </a:p>
          <a:p>
            <a:pPr lvl="1" marL="886968" indent="-369570" defTabSz="886968">
              <a:buSzPts val="1900"/>
              <a:defRPr sz="1940"/>
            </a:pPr>
            <a:r>
              <a:t>No communication with anyone else except your TA(s)</a:t>
            </a:r>
            <a:endParaRPr sz="1067"/>
          </a:p>
          <a:p>
            <a:pPr marL="443484" indent="-369570" defTabSz="886968">
              <a:buSzPts val="1900"/>
              <a:defRPr sz="1940"/>
            </a:pPr>
            <a:r>
              <a:t>Full 75 minutes to complete the TL!</a:t>
            </a:r>
          </a:p>
          <a:p>
            <a:pPr marL="443484" indent="-369570" defTabSz="886968">
              <a:buSzPts val="1900"/>
              <a:defRPr sz="1940"/>
            </a:pPr>
            <a:r>
              <a:t>Will cover HW7, HW8 and HW9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93;p14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>
                <a:solidFill>
                  <a:srgbClr val="1A9988"/>
                </a:solidFill>
              </a:defRPr>
            </a:lvl1pPr>
          </a:lstStyle>
          <a:p>
            <a:pPr/>
            <a:r>
              <a:t>Timed Lab 3</a:t>
            </a:r>
          </a:p>
        </p:txBody>
      </p:sp>
      <p:sp>
        <p:nvSpPr>
          <p:cNvPr id="158" name="Google Shape;94;p14"/>
          <p:cNvSpPr txBox="1"/>
          <p:nvPr>
            <p:ph type="body" idx="1"/>
          </p:nvPr>
        </p:nvSpPr>
        <p:spPr>
          <a:xfrm>
            <a:off x="729450" y="1910787"/>
            <a:ext cx="7688699" cy="2510101"/>
          </a:xfrm>
          <a:prstGeom prst="rect">
            <a:avLst/>
          </a:prstGeom>
        </p:spPr>
        <p:txBody>
          <a:bodyPr/>
          <a:lstStyle/>
          <a:p>
            <a:pPr indent="-381000">
              <a:buSzPts val="2000"/>
              <a:defRPr sz="2000"/>
            </a:pPr>
            <a:r>
              <a:t>One-off opportunity to get points back</a:t>
            </a:r>
          </a:p>
          <a:p>
            <a:pPr indent="-381000">
              <a:buSzPts val="2000"/>
              <a:defRPr b="1" sz="2000"/>
            </a:pPr>
            <a:r>
              <a:t>Due Saturday 4/16/2022 at 11:59PM</a:t>
            </a:r>
          </a:p>
          <a:p>
            <a:pPr indent="-381000">
              <a:buSzPts val="2000"/>
              <a:defRPr sz="2000"/>
            </a:pPr>
            <a:r>
              <a:t>New grade is average of new and old</a:t>
            </a:r>
          </a:p>
          <a:p>
            <a:pPr lvl="1" marL="914400" indent="-381000">
              <a:buSzPts val="1800"/>
              <a:defRPr sz="1800"/>
            </a:pPr>
            <a:r>
              <a:t>Can’t go down</a:t>
            </a:r>
            <a:endParaRPr sz="1100"/>
          </a:p>
          <a:p>
            <a:pPr indent="-381000">
              <a:buSzPts val="2000"/>
              <a:defRPr sz="2000"/>
            </a:pPr>
            <a:r>
              <a:t>Can’t post on Ed or ask TAs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/>
          <p:cNvSpPr txBox="1"/>
          <p:nvPr>
            <p:ph type="title"/>
          </p:nvPr>
        </p:nvSpPr>
        <p:spPr>
          <a:xfrm>
            <a:off x="729450" y="1322449"/>
            <a:ext cx="7688399" cy="1518602"/>
          </a:xfrm>
          <a:prstGeom prst="rect">
            <a:avLst/>
          </a:prstGeom>
        </p:spPr>
        <p:txBody>
          <a:bodyPr/>
          <a:lstStyle/>
          <a:p>
            <a:pPr/>
            <a:r>
              <a:t>Unions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99;p15"/>
          <p:cNvSpPr txBox="1"/>
          <p:nvPr>
            <p:ph type="title"/>
          </p:nvPr>
        </p:nvSpPr>
        <p:spPr>
          <a:xfrm>
            <a:off x="684918" y="1222163"/>
            <a:ext cx="7688699" cy="535200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What are they?</a:t>
            </a:r>
          </a:p>
        </p:txBody>
      </p:sp>
      <p:sp>
        <p:nvSpPr>
          <p:cNvPr id="163" name="Google Shape;100;p15"/>
          <p:cNvSpPr txBox="1"/>
          <p:nvPr/>
        </p:nvSpPr>
        <p:spPr>
          <a:xfrm>
            <a:off x="380611" y="1834175"/>
            <a:ext cx="7916224" cy="1632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81000">
              <a:lnSpc>
                <a:spcPct val="114998"/>
              </a:lnSpc>
              <a:buClr>
                <a:schemeClr val="accent1"/>
              </a:buClr>
              <a:buSzPts val="2200"/>
              <a:buFont typeface="Helvetica"/>
              <a:buChar char="●"/>
              <a:defRPr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Declared like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t>s</a:t>
            </a:r>
            <a:endParaRPr sz="1300"/>
          </a:p>
          <a:p>
            <a:pPr marL="457200" indent="-381000">
              <a:lnSpc>
                <a:spcPct val="114998"/>
              </a:lnSpc>
              <a:buClr>
                <a:schemeClr val="accent1"/>
              </a:buClr>
              <a:buSzPts val="2200"/>
              <a:buFont typeface="Helvetica"/>
              <a:buChar char="●"/>
              <a:defRPr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Mean something completely different</a:t>
            </a:r>
            <a:endParaRPr sz="1300"/>
          </a:p>
          <a:p>
            <a:pPr marL="457200" indent="-381000">
              <a:lnSpc>
                <a:spcPct val="114998"/>
              </a:lnSpc>
              <a:buClr>
                <a:schemeClr val="accent1"/>
              </a:buClr>
              <a:buSzPts val="2200"/>
              <a:buFont typeface="Helvetica"/>
              <a:buChar char="●"/>
              <a:defRPr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All elements share the same memory</a:t>
            </a:r>
            <a:endParaRPr sz="1300"/>
          </a:p>
          <a:p>
            <a:pPr lvl="1" marL="914400" indent="-381000">
              <a:lnSpc>
                <a:spcPct val="114998"/>
              </a:lnSpc>
              <a:buClr>
                <a:schemeClr val="accent1"/>
              </a:buClr>
              <a:buSzPts val="2000"/>
              <a:buFont typeface="Helvetica"/>
              <a:buChar char="○"/>
              <a:defRPr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Changing one changes the others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99;p15"/>
          <p:cNvSpPr txBox="1"/>
          <p:nvPr>
            <p:ph type="title"/>
          </p:nvPr>
        </p:nvSpPr>
        <p:spPr>
          <a:xfrm>
            <a:off x="684918" y="1222163"/>
            <a:ext cx="7688699" cy="535200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Example</a:t>
            </a:r>
          </a:p>
        </p:txBody>
      </p:sp>
      <p:sp>
        <p:nvSpPr>
          <p:cNvPr id="166" name="Google Shape;100;p15"/>
          <p:cNvSpPr txBox="1"/>
          <p:nvPr/>
        </p:nvSpPr>
        <p:spPr>
          <a:xfrm>
            <a:off x="684917" y="1969078"/>
            <a:ext cx="3574850" cy="2600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indent="76200">
              <a:lnSpc>
                <a:spcPct val="114998"/>
              </a:lnSpc>
              <a:defRPr sz="2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union punner {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76200">
              <a:lnSpc>
                <a:spcPct val="114998"/>
              </a:lnSpc>
              <a:defRPr sz="2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int x;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76200">
              <a:lnSpc>
                <a:spcPct val="114998"/>
              </a:lnSpc>
              <a:defRPr sz="2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short y;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76200">
              <a:lnSpc>
                <a:spcPct val="114998"/>
              </a:lnSpc>
              <a:defRPr sz="2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char z;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76200">
              <a:lnSpc>
                <a:spcPct val="114998"/>
              </a:lnSpc>
              <a:defRPr sz="2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};</a:t>
            </a:r>
          </a:p>
        </p:txBody>
      </p:sp>
      <p:graphicFrame>
        <p:nvGraphicFramePr>
          <p:cNvPr id="167" name="Table 3"/>
          <p:cNvGraphicFramePr/>
          <p:nvPr/>
        </p:nvGraphicFramePr>
        <p:xfrm>
          <a:off x="7225989" y="2243484"/>
          <a:ext cx="1088156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8815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1A1A1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0xCA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1A1A1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0xFE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1A1A1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0xBA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1A1A1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0xBE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168" name="TextBox 3"/>
          <p:cNvSpPr txBox="1"/>
          <p:nvPr/>
        </p:nvSpPr>
        <p:spPr>
          <a:xfrm>
            <a:off x="4007625" y="1916323"/>
            <a:ext cx="248127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x = 0xCAFEBABE</a:t>
            </a:r>
          </a:p>
        </p:txBody>
      </p:sp>
      <p:sp>
        <p:nvSpPr>
          <p:cNvPr id="169" name="TextBox 5"/>
          <p:cNvSpPr txBox="1"/>
          <p:nvPr/>
        </p:nvSpPr>
        <p:spPr>
          <a:xfrm>
            <a:off x="4929954" y="2289062"/>
            <a:ext cx="155894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y = 0xCAFE</a:t>
            </a:r>
          </a:p>
        </p:txBody>
      </p:sp>
      <p:sp>
        <p:nvSpPr>
          <p:cNvPr id="170" name="TextBox 6"/>
          <p:cNvSpPr txBox="1"/>
          <p:nvPr/>
        </p:nvSpPr>
        <p:spPr>
          <a:xfrm>
            <a:off x="4929954" y="2646090"/>
            <a:ext cx="155894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z = 0xCA</a:t>
            </a:r>
          </a:p>
        </p:txBody>
      </p:sp>
      <p:sp>
        <p:nvSpPr>
          <p:cNvPr id="171" name="Straight Arrow Connector 7"/>
          <p:cNvSpPr/>
          <p:nvPr/>
        </p:nvSpPr>
        <p:spPr>
          <a:xfrm>
            <a:off x="6534615" y="2116378"/>
            <a:ext cx="691376" cy="366627"/>
          </a:xfrm>
          <a:prstGeom prst="line">
            <a:avLst/>
          </a:prstGeom>
          <a:ln w="19050">
            <a:solidFill>
              <a:srgbClr val="575757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2" name="Straight Arrow Connector 9"/>
          <p:cNvSpPr/>
          <p:nvPr/>
        </p:nvSpPr>
        <p:spPr>
          <a:xfrm flipV="1">
            <a:off x="6534615" y="2483005"/>
            <a:ext cx="691376" cy="6113"/>
          </a:xfrm>
          <a:prstGeom prst="line">
            <a:avLst/>
          </a:prstGeom>
          <a:ln w="19050">
            <a:solidFill>
              <a:srgbClr val="575757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3" name="Straight Arrow Connector 11"/>
          <p:cNvSpPr/>
          <p:nvPr/>
        </p:nvSpPr>
        <p:spPr>
          <a:xfrm flipV="1">
            <a:off x="6534615" y="2490262"/>
            <a:ext cx="691376" cy="355883"/>
          </a:xfrm>
          <a:prstGeom prst="line">
            <a:avLst/>
          </a:prstGeom>
          <a:ln w="19050">
            <a:solidFill>
              <a:srgbClr val="575757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1"/>
          <p:cNvSpPr txBox="1"/>
          <p:nvPr>
            <p:ph type="title"/>
          </p:nvPr>
        </p:nvSpPr>
        <p:spPr>
          <a:xfrm>
            <a:off x="729450" y="1322449"/>
            <a:ext cx="7688399" cy="1518602"/>
          </a:xfrm>
          <a:prstGeom prst="rect">
            <a:avLst/>
          </a:prstGeom>
        </p:spPr>
        <p:txBody>
          <a:bodyPr/>
          <a:lstStyle/>
          <a:p>
            <a:pPr/>
            <a:r>
              <a:t>“Out” Parameters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1A9988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A9988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A9988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A9988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A9988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