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b="def" i="def"/>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b="def" i="def"/>
      <a:tcStyle>
        <a:tcBdr/>
        <a:fill>
          <a:solidFill>
            <a:srgbClr val="FBE9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b="def" i="def"/>
      <a:tcStyle>
        <a:tcBdr/>
        <a:fill>
          <a:solidFill>
            <a:srgbClr val="FFF3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1A9988"/>
        </a:fontRef>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A9988"/>
        </a:fontRef>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b="def" i="def"/>
      <a:tcStyle>
        <a:tcBdr/>
        <a:fill>
          <a:solidFill>
            <a:srgbClr val="E7EF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 styleId="{2708684C-4D16-4618-839F-0558EEFCDFE6}" styleName="">
    <a:tblBg/>
    <a:wholeTbl>
      <a:tcTxStyle b="off"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wholeTbl>
    <a:band2H>
      <a:tcTxStyle b="def" i="def"/>
      <a:tcStyle>
        <a:tcBdr/>
        <a:fill>
          <a:solidFill>
            <a:srgbClr val="FFFFFF"/>
          </a:solidFill>
        </a:fill>
      </a:tcStyle>
    </a:band2H>
    <a:firstCol>
      <a:tcTxStyle b="on"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firstCol>
    <a:lastRow>
      <a:tcTxStyle b="on"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508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lastRow>
    <a:firstRow>
      <a:tcTxStyle b="on"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254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5" name="Shape 105"/>
          <p:cNvSpPr/>
          <p:nvPr>
            <p:ph type="sldImg"/>
          </p:nvPr>
        </p:nvSpPr>
        <p:spPr>
          <a:xfrm>
            <a:off x="1143000" y="685800"/>
            <a:ext cx="4572000" cy="3429000"/>
          </a:xfrm>
          <a:prstGeom prst="rect">
            <a:avLst/>
          </a:prstGeom>
        </p:spPr>
        <p:txBody>
          <a:bodyPr/>
          <a:lstStyle/>
          <a:p>
            <a:pPr/>
          </a:p>
        </p:txBody>
      </p:sp>
      <p:sp>
        <p:nvSpPr>
          <p:cNvPr id="106" name="Shape 10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E9EDEE"/>
        </a:solidFill>
      </p:bgPr>
    </p:bg>
    <p:spTree>
      <p:nvGrpSpPr>
        <p:cNvPr id="1" name=""/>
        <p:cNvGrpSpPr/>
        <p:nvPr/>
      </p:nvGrpSpPr>
      <p:grpSpPr>
        <a:xfrm>
          <a:off x="0" y="0"/>
          <a:ext cx="0" cy="0"/>
          <a:chOff x="0" y="0"/>
          <a:chExt cx="0" cy="0"/>
        </a:xfrm>
      </p:grpSpPr>
      <p:sp>
        <p:nvSpPr>
          <p:cNvPr id="15" name="Google Shape;10;p2"/>
          <p:cNvSpPr/>
          <p:nvPr/>
        </p:nvSpPr>
        <p:spPr>
          <a:xfrm>
            <a:off x="0" y="-1"/>
            <a:ext cx="9144000" cy="487802"/>
          </a:xfrm>
          <a:prstGeom prst="rect">
            <a:avLst/>
          </a:prstGeom>
          <a:solidFill>
            <a:srgbClr val="FFFFFF"/>
          </a:solidFill>
          <a:ln w="12700">
            <a:miter lim="400000"/>
          </a:ln>
        </p:spPr>
        <p:txBody>
          <a:bodyPr lIns="45719" rIns="45719" anchor="ctr"/>
          <a:lstStyle/>
          <a:p>
            <a:pPr>
              <a:defRPr>
                <a:solidFill>
                  <a:srgbClr val="000000"/>
                </a:solidFill>
              </a:defRPr>
            </a:pPr>
          </a:p>
        </p:txBody>
      </p:sp>
      <p:grpSp>
        <p:nvGrpSpPr>
          <p:cNvPr id="18" name="Google Shape;11;p2"/>
          <p:cNvGrpSpPr/>
          <p:nvPr/>
        </p:nvGrpSpPr>
        <p:grpSpPr>
          <a:xfrm>
            <a:off x="830392" y="1191255"/>
            <a:ext cx="745763" cy="45827"/>
            <a:chOff x="0" y="0"/>
            <a:chExt cx="745762" cy="45826"/>
          </a:xfrm>
        </p:grpSpPr>
        <p:sp>
          <p:nvSpPr>
            <p:cNvPr id="16" name="Google Shape;12;p2"/>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 name="Google Shape;13;p2"/>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9" name="Title Text"/>
          <p:cNvSpPr txBox="1"/>
          <p:nvPr>
            <p:ph type="title"/>
          </p:nvPr>
        </p:nvSpPr>
        <p:spPr>
          <a:xfrm>
            <a:off x="729450" y="1322449"/>
            <a:ext cx="7688100" cy="1664701"/>
          </a:xfrm>
          <a:prstGeom prst="rect">
            <a:avLst/>
          </a:prstGeom>
        </p:spPr>
        <p:txBody>
          <a:bodyPr/>
          <a:lstStyle>
            <a:lvl1pPr>
              <a:defRPr sz="4200"/>
            </a:lvl1pPr>
          </a:lstStyle>
          <a:p>
            <a:pPr/>
            <a:r>
              <a:t>Title Text</a:t>
            </a:r>
          </a:p>
        </p:txBody>
      </p:sp>
      <p:sp>
        <p:nvSpPr>
          <p:cNvPr id="20" name="Body Level One…"/>
          <p:cNvSpPr txBox="1"/>
          <p:nvPr>
            <p:ph type="body" sz="quarter" idx="1"/>
          </p:nvPr>
        </p:nvSpPr>
        <p:spPr>
          <a:xfrm>
            <a:off x="729626" y="3172899"/>
            <a:ext cx="7688101" cy="541201"/>
          </a:xfrm>
          <a:prstGeom prst="rect">
            <a:avLst/>
          </a:prstGeom>
        </p:spPr>
        <p:txBody>
          <a:bodyPr>
            <a:normAutofit fontScale="100000" lnSpcReduction="0"/>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1A9988"/>
        </a:solidFill>
      </p:bgPr>
    </p:bg>
    <p:spTree>
      <p:nvGrpSpPr>
        <p:cNvPr id="1" name=""/>
        <p:cNvGrpSpPr/>
        <p:nvPr/>
      </p:nvGrpSpPr>
      <p:grpSpPr>
        <a:xfrm>
          <a:off x="0" y="0"/>
          <a:ext cx="0" cy="0"/>
          <a:chOff x="0" y="0"/>
          <a:chExt cx="0" cy="0"/>
        </a:xfrm>
      </p:grpSpPr>
      <p:grpSp>
        <p:nvGrpSpPr>
          <p:cNvPr id="30" name="Google Shape;18;p3"/>
          <p:cNvGrpSpPr/>
          <p:nvPr/>
        </p:nvGrpSpPr>
        <p:grpSpPr>
          <a:xfrm>
            <a:off x="830392" y="1191255"/>
            <a:ext cx="745763" cy="45827"/>
            <a:chOff x="0" y="0"/>
            <a:chExt cx="745762" cy="45826"/>
          </a:xfrm>
        </p:grpSpPr>
        <p:sp>
          <p:nvSpPr>
            <p:cNvPr id="28" name="Google Shape;19;p3"/>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9" name="Google Shape;20;p3"/>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31" name="Title Text"/>
          <p:cNvSpPr txBox="1"/>
          <p:nvPr>
            <p:ph type="title"/>
          </p:nvPr>
        </p:nvSpPr>
        <p:spPr>
          <a:xfrm>
            <a:off x="729450" y="1322449"/>
            <a:ext cx="7688400" cy="1518602"/>
          </a:xfrm>
          <a:prstGeom prst="rect">
            <a:avLst/>
          </a:prstGeom>
        </p:spPr>
        <p:txBody>
          <a:bodyPr/>
          <a:lstStyle>
            <a:lvl1pPr>
              <a:defRPr sz="3600">
                <a:solidFill>
                  <a:srgbClr val="FFFFFF"/>
                </a:solidFill>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9" name="Title Text"/>
          <p:cNvSpPr txBox="1"/>
          <p:nvPr>
            <p:ph type="title"/>
          </p:nvPr>
        </p:nvSpPr>
        <p:spPr>
          <a:xfrm>
            <a:off x="729450" y="1318650"/>
            <a:ext cx="7688700" cy="535201"/>
          </a:xfrm>
          <a:prstGeom prst="rect">
            <a:avLst/>
          </a:prstGeom>
        </p:spPr>
        <p:txBody>
          <a:bodyPr/>
          <a:lstStyle/>
          <a:p>
            <a:pPr/>
            <a:r>
              <a:t>Title Text</a:t>
            </a:r>
          </a:p>
        </p:txBody>
      </p:sp>
      <p:sp>
        <p:nvSpPr>
          <p:cNvPr id="40" name="Body Level One…"/>
          <p:cNvSpPr txBox="1"/>
          <p:nvPr>
            <p:ph type="body" sz="half" idx="1"/>
          </p:nvPr>
        </p:nvSpPr>
        <p:spPr>
          <a:xfrm>
            <a:off x="729450" y="2078875"/>
            <a:ext cx="7688700" cy="22611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6" name="Title Text"/>
          <p:cNvSpPr txBox="1"/>
          <p:nvPr>
            <p:ph type="title"/>
          </p:nvPr>
        </p:nvSpPr>
        <p:spPr>
          <a:xfrm>
            <a:off x="730000" y="1318650"/>
            <a:ext cx="3300901" cy="1381501"/>
          </a:xfrm>
          <a:prstGeom prst="rect">
            <a:avLst/>
          </a:prstGeom>
        </p:spPr>
        <p:txBody>
          <a:bodyPr/>
          <a:lstStyle/>
          <a:p>
            <a:pPr/>
            <a:r>
              <a:t>Title Text</a:t>
            </a:r>
          </a:p>
        </p:txBody>
      </p:sp>
      <p:sp>
        <p:nvSpPr>
          <p:cNvPr id="57" name="Body Level One…"/>
          <p:cNvSpPr txBox="1"/>
          <p:nvPr>
            <p:ph type="body" sz="quarter" idx="1"/>
          </p:nvPr>
        </p:nvSpPr>
        <p:spPr>
          <a:xfrm>
            <a:off x="721225" y="2781724"/>
            <a:ext cx="3300901" cy="15975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65" name="Google Shape;62;p9"/>
          <p:cNvSpPr/>
          <p:nvPr/>
        </p:nvSpPr>
        <p:spPr>
          <a:xfrm>
            <a:off x="0" y="0"/>
            <a:ext cx="4572000" cy="5143500"/>
          </a:xfrm>
          <a:prstGeom prst="rect">
            <a:avLst/>
          </a:prstGeom>
          <a:solidFill>
            <a:srgbClr val="E9EDEE"/>
          </a:solidFill>
          <a:ln w="12700">
            <a:miter lim="400000"/>
          </a:ln>
        </p:spPr>
        <p:txBody>
          <a:bodyPr lIns="45719" rIns="45719" anchor="ctr"/>
          <a:lstStyle/>
          <a:p>
            <a:pPr>
              <a:defRPr>
                <a:solidFill>
                  <a:srgbClr val="000000"/>
                </a:solidFill>
              </a:defRPr>
            </a:pPr>
          </a:p>
        </p:txBody>
      </p:sp>
      <p:grpSp>
        <p:nvGrpSpPr>
          <p:cNvPr id="68" name="Google Shape;63;p9"/>
          <p:cNvGrpSpPr/>
          <p:nvPr/>
        </p:nvGrpSpPr>
        <p:grpSpPr>
          <a:xfrm>
            <a:off x="830392" y="1191255"/>
            <a:ext cx="745763" cy="45827"/>
            <a:chOff x="0" y="0"/>
            <a:chExt cx="745762" cy="45826"/>
          </a:xfrm>
        </p:grpSpPr>
        <p:sp>
          <p:nvSpPr>
            <p:cNvPr id="66" name="Google Shape;64;p9"/>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67" name="Google Shape;65;p9"/>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69" name="Title Text"/>
          <p:cNvSpPr txBox="1"/>
          <p:nvPr>
            <p:ph type="title"/>
          </p:nvPr>
        </p:nvSpPr>
        <p:spPr>
          <a:xfrm>
            <a:off x="730000" y="1318650"/>
            <a:ext cx="3300901" cy="1687200"/>
          </a:xfrm>
          <a:prstGeom prst="rect">
            <a:avLst/>
          </a:prstGeom>
        </p:spPr>
        <p:txBody>
          <a:bodyPr/>
          <a:lstStyle/>
          <a:p>
            <a:pPr/>
            <a:r>
              <a:t>Title Text</a:t>
            </a:r>
          </a:p>
        </p:txBody>
      </p:sp>
      <p:sp>
        <p:nvSpPr>
          <p:cNvPr id="70" name="Body Level One…"/>
          <p:cNvSpPr txBox="1"/>
          <p:nvPr>
            <p:ph type="body" sz="quarter" idx="1"/>
          </p:nvPr>
        </p:nvSpPr>
        <p:spPr>
          <a:xfrm>
            <a:off x="724949" y="3161525"/>
            <a:ext cx="3300902" cy="759001"/>
          </a:xfrm>
          <a:prstGeom prst="rect">
            <a:avLst/>
          </a:prstGeom>
        </p:spPr>
        <p:txBody>
          <a:bodyPr>
            <a:normAutofit fontScale="100000" lnSpcReduction="0"/>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71" name="Google Shape;68;p9"/>
          <p:cNvSpPr txBox="1"/>
          <p:nvPr>
            <p:ph type="body" sz="half" idx="21"/>
          </p:nvPr>
        </p:nvSpPr>
        <p:spPr>
          <a:xfrm>
            <a:off x="5174224" y="1352624"/>
            <a:ext cx="3374400" cy="3025502"/>
          </a:xfrm>
          <a:prstGeom prst="rect">
            <a:avLst/>
          </a:prstGeom>
        </p:spPr>
        <p:txBody>
          <a:bodyPr>
            <a:normAutofit fontScale="100000" lnSpcReduction="0"/>
          </a:bodyPr>
          <a:lstStyle/>
          <a:p>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79" name="Body Level One…"/>
          <p:cNvSpPr txBox="1"/>
          <p:nvPr>
            <p:ph type="body" sz="quarter" idx="1"/>
          </p:nvPr>
        </p:nvSpPr>
        <p:spPr>
          <a:xfrm>
            <a:off x="724949" y="4372550"/>
            <a:ext cx="7697401" cy="460501"/>
          </a:xfrm>
          <a:prstGeom prst="rect">
            <a:avLst/>
          </a:prstGeom>
        </p:spPr>
        <p:txBody>
          <a:bodyPr anchor="ctr">
            <a:normAutofit fontScale="100000" lnSpcReduction="0"/>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bg>
      <p:bgPr>
        <a:solidFill>
          <a:srgbClr val="1A9988"/>
        </a:solidFill>
      </p:bgPr>
    </p:bg>
    <p:spTree>
      <p:nvGrpSpPr>
        <p:cNvPr id="1" name=""/>
        <p:cNvGrpSpPr/>
        <p:nvPr/>
      </p:nvGrpSpPr>
      <p:grpSpPr>
        <a:xfrm>
          <a:off x="0" y="0"/>
          <a:ext cx="0" cy="0"/>
          <a:chOff x="0" y="0"/>
          <a:chExt cx="0" cy="0"/>
        </a:xfrm>
      </p:grpSpPr>
      <p:grpSp>
        <p:nvGrpSpPr>
          <p:cNvPr id="89" name="Google Shape;74;p11"/>
          <p:cNvGrpSpPr/>
          <p:nvPr/>
        </p:nvGrpSpPr>
        <p:grpSpPr>
          <a:xfrm>
            <a:off x="830392" y="4169130"/>
            <a:ext cx="745763" cy="45827"/>
            <a:chOff x="0" y="0"/>
            <a:chExt cx="745762" cy="45826"/>
          </a:xfrm>
        </p:grpSpPr>
        <p:sp>
          <p:nvSpPr>
            <p:cNvPr id="87" name="Google Shape;75;p11"/>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88" name="Google Shape;76;p11"/>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90" name="xx%"/>
          <p:cNvSpPr txBox="1"/>
          <p:nvPr>
            <p:ph type="title" hasCustomPrompt="1"/>
          </p:nvPr>
        </p:nvSpPr>
        <p:spPr>
          <a:xfrm>
            <a:off x="729450" y="733950"/>
            <a:ext cx="7688400" cy="1244701"/>
          </a:xfrm>
          <a:prstGeom prst="rect">
            <a:avLst/>
          </a:prstGeom>
        </p:spPr>
        <p:txBody>
          <a:bodyPr/>
          <a:lstStyle>
            <a:lvl1pPr>
              <a:defRPr sz="8000">
                <a:solidFill>
                  <a:srgbClr val="FFFFFF"/>
                </a:solidFill>
              </a:defRPr>
            </a:lvl1pPr>
          </a:lstStyle>
          <a:p>
            <a:pPr/>
            <a:r>
              <a:t>xx%</a:t>
            </a:r>
          </a:p>
        </p:txBody>
      </p:sp>
      <p:sp>
        <p:nvSpPr>
          <p:cNvPr id="91" name="Body Level One…"/>
          <p:cNvSpPr txBox="1"/>
          <p:nvPr>
            <p:ph type="body" sz="half" idx="1"/>
          </p:nvPr>
        </p:nvSpPr>
        <p:spPr>
          <a:xfrm>
            <a:off x="729450" y="2272888"/>
            <a:ext cx="7688400" cy="1580401"/>
          </a:xfrm>
          <a:prstGeom prst="rect">
            <a:avLst/>
          </a:prstGeom>
        </p:spPr>
        <p:txBody>
          <a:bodyPr>
            <a:normAutofit fontScale="100000" lnSpcReduction="0"/>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41;p6"/>
          <p:cNvSpPr/>
          <p:nvPr/>
        </p:nvSpPr>
        <p:spPr>
          <a:xfrm>
            <a:off x="0" y="-1"/>
            <a:ext cx="9144000" cy="487802"/>
          </a:xfrm>
          <a:prstGeom prst="rect">
            <a:avLst/>
          </a:prstGeom>
          <a:solidFill>
            <a:srgbClr val="E9EDEE"/>
          </a:solidFill>
          <a:ln w="12700">
            <a:miter lim="400000"/>
          </a:ln>
        </p:spPr>
        <p:txBody>
          <a:bodyPr lIns="45719" rIns="45719" anchor="ctr"/>
          <a:lstStyle/>
          <a:p>
            <a:pPr>
              <a:defRPr>
                <a:solidFill>
                  <a:srgbClr val="000000"/>
                </a:solidFill>
              </a:defRPr>
            </a:pPr>
          </a:p>
        </p:txBody>
      </p:sp>
      <p:grpSp>
        <p:nvGrpSpPr>
          <p:cNvPr id="5" name="Google Shape;42;p6"/>
          <p:cNvGrpSpPr/>
          <p:nvPr/>
        </p:nvGrpSpPr>
        <p:grpSpPr>
          <a:xfrm>
            <a:off x="830392" y="1191255"/>
            <a:ext cx="745763" cy="45827"/>
            <a:chOff x="0" y="0"/>
            <a:chExt cx="745762" cy="45826"/>
          </a:xfrm>
        </p:grpSpPr>
        <p:sp>
          <p:nvSpPr>
            <p:cNvPr id="3" name="Google Shape;43;p6"/>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 name="Google Shape;44;p6"/>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6" name="Title Text"/>
          <p:cNvSpPr txBox="1"/>
          <p:nvPr>
            <p:ph type="title"/>
          </p:nvPr>
        </p:nvSpPr>
        <p:spPr>
          <a:xfrm>
            <a:off x="729450" y="1318650"/>
            <a:ext cx="7688400" cy="535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7" name="Body Level One…"/>
          <p:cNvSpPr txBox="1"/>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8748189" y="4779026"/>
            <a:ext cx="336814" cy="335251"/>
          </a:xfrm>
          <a:prstGeom prst="rect">
            <a:avLst/>
          </a:prstGeom>
          <a:ln w="12700">
            <a:miter lim="400000"/>
          </a:ln>
        </p:spPr>
        <p:txBody>
          <a:bodyPr wrap="none" lIns="91424" tIns="91424" rIns="91424" bIns="91424" anchor="ctr">
            <a:spAutoFit/>
          </a:bodyPr>
          <a:lstStyle>
            <a:lvl1pPr algn="r">
              <a:defRPr sz="1000">
                <a:solidFill>
                  <a:schemeClr val="accent1"/>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b="1" baseline="0" cap="none" i="0" spc="0" strike="noStrike" sz="2600" u="none">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atech.smartevals.co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thankateacher.gatech.edu/"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Google Shape;86;p13"/>
          <p:cNvSpPr txBox="1"/>
          <p:nvPr>
            <p:ph type="ctrTitle"/>
          </p:nvPr>
        </p:nvSpPr>
        <p:spPr>
          <a:xfrm>
            <a:off x="729450" y="1322450"/>
            <a:ext cx="7688099" cy="1664700"/>
          </a:xfrm>
          <a:prstGeom prst="rect">
            <a:avLst/>
          </a:prstGeom>
        </p:spPr>
        <p:txBody>
          <a:bodyPr/>
          <a:lstStyle/>
          <a:p>
            <a:pPr/>
            <a:r>
              <a:t>CS 2110 - Lab 18</a:t>
            </a:r>
          </a:p>
        </p:txBody>
      </p:sp>
      <p:sp>
        <p:nvSpPr>
          <p:cNvPr id="109" name="Google Shape;87;p13"/>
          <p:cNvSpPr txBox="1"/>
          <p:nvPr>
            <p:ph type="subTitle" sz="quarter" idx="1"/>
          </p:nvPr>
        </p:nvSpPr>
        <p:spPr>
          <a:xfrm>
            <a:off x="729627" y="2029899"/>
            <a:ext cx="7688099" cy="541201"/>
          </a:xfrm>
          <a:prstGeom prst="rect">
            <a:avLst/>
          </a:prstGeom>
        </p:spPr>
        <p:txBody>
          <a:bodyPr/>
          <a:lstStyle/>
          <a:p>
            <a:pPr marL="0" indent="0" defTabSz="365760">
              <a:defRPr sz="1120"/>
            </a:pPr>
            <a:r>
              <a:t>Malloc Implementation and Q&amp;A</a:t>
            </a:r>
          </a:p>
          <a:p>
            <a:pPr marL="0" indent="0" defTabSz="365760">
              <a:defRPr sz="1120"/>
            </a:pPr>
          </a:p>
          <a:p>
            <a:pPr marL="0" indent="0" defTabSz="365760">
              <a:defRPr sz="1120"/>
            </a:pPr>
          </a:p>
          <a:p>
            <a:pPr marL="0" indent="0" defTabSz="365760">
              <a:defRPr sz="960"/>
            </a:pPr>
            <a:r>
              <a:t>Wednesday 4/20/2022</a:t>
            </a:r>
          </a:p>
        </p:txBody>
      </p:sp>
      <p:pic>
        <p:nvPicPr>
          <p:cNvPr id="110" name="Google Shape;88;p13" descr="Google Shape;88;p13"/>
          <p:cNvPicPr>
            <a:picLocks noChangeAspect="1"/>
          </p:cNvPicPr>
          <p:nvPr/>
        </p:nvPicPr>
        <p:blipFill>
          <a:blip r:embed="rId2">
            <a:extLst/>
          </a:blip>
          <a:stretch>
            <a:fillRect/>
          </a:stretch>
        </p:blipFill>
        <p:spPr>
          <a:xfrm>
            <a:off x="5836644" y="698217"/>
            <a:ext cx="1292534" cy="1598180"/>
          </a:xfrm>
          <a:prstGeom prst="rect">
            <a:avLst/>
          </a:prstGeom>
          <a:ln w="12700">
            <a:miter lim="400000"/>
          </a:ln>
        </p:spPr>
      </p:pic>
      <p:pic>
        <p:nvPicPr>
          <p:cNvPr id="111" name="Google Shape;88;p13" descr="Google Shape;88;p13"/>
          <p:cNvPicPr>
            <a:picLocks noChangeAspect="1"/>
          </p:cNvPicPr>
          <p:nvPr/>
        </p:nvPicPr>
        <p:blipFill>
          <a:blip r:embed="rId2">
            <a:extLst/>
          </a:blip>
          <a:stretch>
            <a:fillRect/>
          </a:stretch>
        </p:blipFill>
        <p:spPr>
          <a:xfrm>
            <a:off x="6237816" y="698217"/>
            <a:ext cx="1292534" cy="1598180"/>
          </a:xfrm>
          <a:prstGeom prst="rect">
            <a:avLst/>
          </a:prstGeom>
          <a:ln w="12700">
            <a:miter lim="400000"/>
          </a:ln>
        </p:spPr>
      </p:pic>
      <p:pic>
        <p:nvPicPr>
          <p:cNvPr id="112" name="Google Shape;88;p13" descr="Google Shape;88;p13"/>
          <p:cNvPicPr>
            <a:picLocks noChangeAspect="1"/>
          </p:cNvPicPr>
          <p:nvPr/>
        </p:nvPicPr>
        <p:blipFill>
          <a:blip r:embed="rId2">
            <a:extLst/>
          </a:blip>
          <a:stretch>
            <a:fillRect/>
          </a:stretch>
        </p:blipFill>
        <p:spPr>
          <a:xfrm>
            <a:off x="6585205" y="698217"/>
            <a:ext cx="1292534" cy="1598180"/>
          </a:xfrm>
          <a:prstGeom prst="rect">
            <a:avLst/>
          </a:prstGeom>
          <a:ln w="12700">
            <a:miter lim="400000"/>
          </a:ln>
        </p:spPr>
      </p:pic>
      <p:pic>
        <p:nvPicPr>
          <p:cNvPr id="113" name="Google Shape;88;p13" descr="Google Shape;88;p13"/>
          <p:cNvPicPr>
            <a:picLocks noChangeAspect="1"/>
          </p:cNvPicPr>
          <p:nvPr/>
        </p:nvPicPr>
        <p:blipFill>
          <a:blip r:embed="rId2">
            <a:extLst/>
          </a:blip>
          <a:stretch>
            <a:fillRect/>
          </a:stretch>
        </p:blipFill>
        <p:spPr>
          <a:xfrm>
            <a:off x="6895448" y="698217"/>
            <a:ext cx="1292534" cy="1598180"/>
          </a:xfrm>
          <a:prstGeom prst="rect">
            <a:avLst/>
          </a:prstGeom>
          <a:ln w="12700">
            <a:miter lim="400000"/>
          </a:ln>
        </p:spPr>
      </p:pic>
      <p:pic>
        <p:nvPicPr>
          <p:cNvPr id="114" name="Google Shape;88;p13" descr="Google Shape;88;p13"/>
          <p:cNvPicPr>
            <a:picLocks noChangeAspect="1"/>
          </p:cNvPicPr>
          <p:nvPr/>
        </p:nvPicPr>
        <p:blipFill>
          <a:blip r:embed="rId2">
            <a:extLst/>
          </a:blip>
          <a:stretch>
            <a:fillRect/>
          </a:stretch>
        </p:blipFill>
        <p:spPr>
          <a:xfrm>
            <a:off x="7209855" y="698217"/>
            <a:ext cx="1292534" cy="1598180"/>
          </a:xfrm>
          <a:prstGeom prst="rect">
            <a:avLst/>
          </a:prstGeom>
          <a:ln w="12700">
            <a:miter lim="400000"/>
          </a:ln>
        </p:spPr>
      </p:pic>
      <p:pic>
        <p:nvPicPr>
          <p:cNvPr id="115" name="Google Shape;88;p13" descr="Google Shape;88;p13"/>
          <p:cNvPicPr>
            <a:picLocks noChangeAspect="1"/>
          </p:cNvPicPr>
          <p:nvPr/>
        </p:nvPicPr>
        <p:blipFill>
          <a:blip r:embed="rId2">
            <a:extLst/>
          </a:blip>
          <a:stretch>
            <a:fillRect/>
          </a:stretch>
        </p:blipFill>
        <p:spPr>
          <a:xfrm>
            <a:off x="7560288" y="698217"/>
            <a:ext cx="1292534" cy="1598180"/>
          </a:xfrm>
          <a:prstGeom prst="rect">
            <a:avLst/>
          </a:prstGeom>
          <a:ln w="12700">
            <a:miter lim="400000"/>
          </a:ln>
        </p:spPr>
      </p:pic>
      <p:pic>
        <p:nvPicPr>
          <p:cNvPr id="116" name="Google Shape;88;p13" descr="Google Shape;88;p13"/>
          <p:cNvPicPr>
            <a:picLocks noChangeAspect="1"/>
          </p:cNvPicPr>
          <p:nvPr/>
        </p:nvPicPr>
        <p:blipFill>
          <a:blip r:embed="rId2">
            <a:extLst/>
          </a:blip>
          <a:stretch>
            <a:fillRect/>
          </a:stretch>
        </p:blipFill>
        <p:spPr>
          <a:xfrm>
            <a:off x="5909000" y="2087746"/>
            <a:ext cx="1292534" cy="1598180"/>
          </a:xfrm>
          <a:prstGeom prst="rect">
            <a:avLst/>
          </a:prstGeom>
          <a:ln w="12700">
            <a:miter lim="400000"/>
          </a:ln>
        </p:spPr>
      </p:pic>
      <p:pic>
        <p:nvPicPr>
          <p:cNvPr id="117" name="Google Shape;88;p13" descr="Google Shape;88;p13"/>
          <p:cNvPicPr>
            <a:picLocks noChangeAspect="1"/>
          </p:cNvPicPr>
          <p:nvPr/>
        </p:nvPicPr>
        <p:blipFill>
          <a:blip r:embed="rId2">
            <a:extLst/>
          </a:blip>
          <a:stretch>
            <a:fillRect/>
          </a:stretch>
        </p:blipFill>
        <p:spPr>
          <a:xfrm>
            <a:off x="6256389" y="2087746"/>
            <a:ext cx="1292534" cy="1598180"/>
          </a:xfrm>
          <a:prstGeom prst="rect">
            <a:avLst/>
          </a:prstGeom>
          <a:ln w="12700">
            <a:miter lim="400000"/>
          </a:ln>
        </p:spPr>
      </p:pic>
      <p:pic>
        <p:nvPicPr>
          <p:cNvPr id="118" name="Google Shape;88;p13" descr="Google Shape;88;p13"/>
          <p:cNvPicPr>
            <a:picLocks noChangeAspect="1"/>
          </p:cNvPicPr>
          <p:nvPr/>
        </p:nvPicPr>
        <p:blipFill>
          <a:blip r:embed="rId2">
            <a:extLst/>
          </a:blip>
          <a:stretch>
            <a:fillRect/>
          </a:stretch>
        </p:blipFill>
        <p:spPr>
          <a:xfrm>
            <a:off x="6566633" y="2087746"/>
            <a:ext cx="1292534" cy="1598180"/>
          </a:xfrm>
          <a:prstGeom prst="rect">
            <a:avLst/>
          </a:prstGeom>
          <a:ln w="12700">
            <a:miter lim="400000"/>
          </a:ln>
        </p:spPr>
      </p:pic>
      <p:pic>
        <p:nvPicPr>
          <p:cNvPr id="119" name="Google Shape;88;p13" descr="Google Shape;88;p13"/>
          <p:cNvPicPr>
            <a:picLocks noChangeAspect="1"/>
          </p:cNvPicPr>
          <p:nvPr/>
        </p:nvPicPr>
        <p:blipFill>
          <a:blip r:embed="rId2">
            <a:extLst/>
          </a:blip>
          <a:stretch>
            <a:fillRect/>
          </a:stretch>
        </p:blipFill>
        <p:spPr>
          <a:xfrm>
            <a:off x="6881038" y="2087746"/>
            <a:ext cx="1292534" cy="1598180"/>
          </a:xfrm>
          <a:prstGeom prst="rect">
            <a:avLst/>
          </a:prstGeom>
          <a:ln w="12700">
            <a:miter lim="400000"/>
          </a:ln>
        </p:spPr>
      </p:pic>
      <p:pic>
        <p:nvPicPr>
          <p:cNvPr id="120" name="Google Shape;88;p13" descr="Google Shape;88;p13"/>
          <p:cNvPicPr>
            <a:picLocks noChangeAspect="1"/>
          </p:cNvPicPr>
          <p:nvPr/>
        </p:nvPicPr>
        <p:blipFill>
          <a:blip r:embed="rId2">
            <a:extLst/>
          </a:blip>
          <a:stretch>
            <a:fillRect/>
          </a:stretch>
        </p:blipFill>
        <p:spPr>
          <a:xfrm>
            <a:off x="7231473" y="2087746"/>
            <a:ext cx="1292534" cy="1598180"/>
          </a:xfrm>
          <a:prstGeom prst="rect">
            <a:avLst/>
          </a:prstGeom>
          <a:ln w="12700">
            <a:miter lim="400000"/>
          </a:ln>
        </p:spPr>
      </p:pic>
      <p:pic>
        <p:nvPicPr>
          <p:cNvPr id="121" name="Google Shape;88;p13" descr="Google Shape;88;p13"/>
          <p:cNvPicPr>
            <a:picLocks noChangeAspect="1"/>
          </p:cNvPicPr>
          <p:nvPr/>
        </p:nvPicPr>
        <p:blipFill>
          <a:blip r:embed="rId2">
            <a:extLst/>
          </a:blip>
          <a:stretch>
            <a:fillRect/>
          </a:stretch>
        </p:blipFill>
        <p:spPr>
          <a:xfrm>
            <a:off x="5693209" y="3473093"/>
            <a:ext cx="1292534" cy="1598180"/>
          </a:xfrm>
          <a:prstGeom prst="rect">
            <a:avLst/>
          </a:prstGeom>
          <a:ln w="12700">
            <a:miter lim="400000"/>
          </a:ln>
        </p:spPr>
      </p:pic>
      <p:pic>
        <p:nvPicPr>
          <p:cNvPr id="122" name="Google Shape;88;p13" descr="Google Shape;88;p13"/>
          <p:cNvPicPr>
            <a:picLocks noChangeAspect="1"/>
          </p:cNvPicPr>
          <p:nvPr/>
        </p:nvPicPr>
        <p:blipFill>
          <a:blip r:embed="rId2">
            <a:extLst/>
          </a:blip>
          <a:stretch>
            <a:fillRect/>
          </a:stretch>
        </p:blipFill>
        <p:spPr>
          <a:xfrm>
            <a:off x="6094381" y="3473093"/>
            <a:ext cx="1292534" cy="1598180"/>
          </a:xfrm>
          <a:prstGeom prst="rect">
            <a:avLst/>
          </a:prstGeom>
          <a:ln w="12700">
            <a:miter lim="400000"/>
          </a:ln>
        </p:spPr>
      </p:pic>
      <p:pic>
        <p:nvPicPr>
          <p:cNvPr id="123" name="Google Shape;88;p13" descr="Google Shape;88;p13"/>
          <p:cNvPicPr>
            <a:picLocks noChangeAspect="1"/>
          </p:cNvPicPr>
          <p:nvPr/>
        </p:nvPicPr>
        <p:blipFill>
          <a:blip r:embed="rId2">
            <a:extLst/>
          </a:blip>
          <a:stretch>
            <a:fillRect/>
          </a:stretch>
        </p:blipFill>
        <p:spPr>
          <a:xfrm>
            <a:off x="6441771" y="3473093"/>
            <a:ext cx="1292534" cy="1598180"/>
          </a:xfrm>
          <a:prstGeom prst="rect">
            <a:avLst/>
          </a:prstGeom>
          <a:ln w="12700">
            <a:miter lim="400000"/>
          </a:ln>
        </p:spPr>
      </p:pic>
      <p:pic>
        <p:nvPicPr>
          <p:cNvPr id="124" name="Google Shape;88;p13" descr="Google Shape;88;p13"/>
          <p:cNvPicPr>
            <a:picLocks noChangeAspect="1"/>
          </p:cNvPicPr>
          <p:nvPr/>
        </p:nvPicPr>
        <p:blipFill>
          <a:blip r:embed="rId2">
            <a:extLst/>
          </a:blip>
          <a:stretch>
            <a:fillRect/>
          </a:stretch>
        </p:blipFill>
        <p:spPr>
          <a:xfrm>
            <a:off x="6752014" y="3473093"/>
            <a:ext cx="1292534" cy="1598180"/>
          </a:xfrm>
          <a:prstGeom prst="rect">
            <a:avLst/>
          </a:prstGeom>
          <a:ln w="12700">
            <a:miter lim="400000"/>
          </a:ln>
        </p:spPr>
      </p:pic>
      <p:pic>
        <p:nvPicPr>
          <p:cNvPr id="125" name="Google Shape;88;p13" descr="Google Shape;88;p13"/>
          <p:cNvPicPr>
            <a:picLocks noChangeAspect="1"/>
          </p:cNvPicPr>
          <p:nvPr/>
        </p:nvPicPr>
        <p:blipFill>
          <a:blip r:embed="rId2">
            <a:extLst/>
          </a:blip>
          <a:stretch>
            <a:fillRect/>
          </a:stretch>
        </p:blipFill>
        <p:spPr>
          <a:xfrm>
            <a:off x="7066419" y="3473093"/>
            <a:ext cx="1292534" cy="1598180"/>
          </a:xfrm>
          <a:prstGeom prst="rect">
            <a:avLst/>
          </a:prstGeom>
          <a:ln w="12700">
            <a:miter lim="400000"/>
          </a:ln>
        </p:spPr>
      </p:pic>
      <p:pic>
        <p:nvPicPr>
          <p:cNvPr id="126" name="Google Shape;88;p13" descr="Google Shape;88;p13"/>
          <p:cNvPicPr>
            <a:picLocks noChangeAspect="1"/>
          </p:cNvPicPr>
          <p:nvPr/>
        </p:nvPicPr>
        <p:blipFill>
          <a:blip r:embed="rId2">
            <a:extLst/>
          </a:blip>
          <a:stretch>
            <a:fillRect/>
          </a:stretch>
        </p:blipFill>
        <p:spPr>
          <a:xfrm>
            <a:off x="7416854" y="3473093"/>
            <a:ext cx="1292534" cy="1598180"/>
          </a:xfrm>
          <a:prstGeom prst="rect">
            <a:avLst/>
          </a:prstGeom>
          <a:ln w="12700">
            <a:miter lim="400000"/>
          </a:ln>
        </p:spPr>
      </p:pic>
      <p:pic>
        <p:nvPicPr>
          <p:cNvPr id="127" name="Google Shape;88;p13" descr="Google Shape;88;p13"/>
          <p:cNvPicPr>
            <a:picLocks noChangeAspect="1"/>
          </p:cNvPicPr>
          <p:nvPr/>
        </p:nvPicPr>
        <p:blipFill>
          <a:blip r:embed="rId2">
            <a:extLst/>
          </a:blip>
          <a:stretch>
            <a:fillRect/>
          </a:stretch>
        </p:blipFill>
        <p:spPr>
          <a:xfrm>
            <a:off x="7201533" y="166282"/>
            <a:ext cx="598574" cy="740119"/>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99;p15"/>
          <p:cNvSpPr txBox="1"/>
          <p:nvPr>
            <p:ph type="title"/>
          </p:nvPr>
        </p:nvSpPr>
        <p:spPr>
          <a:xfrm>
            <a:off x="729450" y="1318650"/>
            <a:ext cx="7688699" cy="535201"/>
          </a:xfrm>
          <a:prstGeom prst="rect">
            <a:avLst/>
          </a:prstGeom>
        </p:spPr>
        <p:txBody>
          <a:bodyPr/>
          <a:lstStyle>
            <a:lvl1pPr defTabSz="795527">
              <a:defRPr sz="2262"/>
            </a:lvl1pPr>
          </a:lstStyle>
          <a:p>
            <a:pPr/>
            <a:r>
              <a:t>Basic Malloc Implementation</a:t>
            </a:r>
          </a:p>
        </p:txBody>
      </p:sp>
      <p:sp>
        <p:nvSpPr>
          <p:cNvPr id="155" name="Google Shape;100;p15"/>
          <p:cNvSpPr txBox="1"/>
          <p:nvPr>
            <p:ph type="body" sz="half" idx="1"/>
          </p:nvPr>
        </p:nvSpPr>
        <p:spPr>
          <a:xfrm>
            <a:off x="729450" y="1853850"/>
            <a:ext cx="7688699" cy="2261101"/>
          </a:xfrm>
          <a:prstGeom prst="rect">
            <a:avLst/>
          </a:prstGeom>
        </p:spPr>
        <p:txBody>
          <a:bodyPr/>
          <a:lstStyle/>
          <a:p>
            <a:pPr marL="0" indent="55626" defTabSz="667512">
              <a:buSzTx/>
              <a:buNone/>
              <a:defRPr sz="1752"/>
            </a:pPr>
            <a:r>
              <a:t>When the user calls malloc:</a:t>
            </a:r>
          </a:p>
          <a:p>
            <a:pPr marL="389381" indent="-333756" defTabSz="667512">
              <a:buSzPts val="1700"/>
              <a:buFontTx/>
              <a:buAutoNum type="arabicPeriod" startAt="1"/>
              <a:defRPr sz="1752"/>
            </a:pPr>
            <a:r>
              <a:t>User asks for block of certain size</a:t>
            </a:r>
          </a:p>
          <a:p>
            <a:pPr marL="389381" indent="-333756" defTabSz="667512">
              <a:buSzPts val="1700"/>
              <a:buFontTx/>
              <a:buAutoNum type="arabicPeriod" startAt="1"/>
              <a:defRPr sz="1752"/>
            </a:pPr>
            <a:r>
              <a:t>​</a:t>
            </a:r>
            <a:r>
              <a:rPr sz="2336"/>
              <a:t>​</a:t>
            </a:r>
            <a:r>
              <a:rPr>
                <a:latin typeface="Consolas"/>
                <a:ea typeface="Consolas"/>
                <a:cs typeface="Consolas"/>
                <a:sym typeface="Consolas"/>
              </a:rPr>
              <a:t>malloc</a:t>
            </a:r>
            <a:r>
              <a:t> looks through freelist for this size</a:t>
            </a:r>
          </a:p>
          <a:p>
            <a:pPr marL="389381" indent="-333756" defTabSz="667512">
              <a:buSzPts val="1700"/>
              <a:buFontTx/>
              <a:buAutoNum type="arabicPeriod" startAt="1"/>
              <a:defRPr sz="1752"/>
            </a:pPr>
            <a:r>
              <a:t>If we find such a block, remove it from the freelist and return it to the user!</a:t>
            </a:r>
          </a:p>
          <a:p>
            <a:pPr marL="389381" indent="-333756" defTabSz="667512">
              <a:buSzPts val="1700"/>
              <a:buFontTx/>
              <a:buAutoNum type="arabicPeriod" startAt="1"/>
              <a:defRPr sz="1752"/>
            </a:pPr>
            <a:r>
              <a:t>Otherwise, we split a larger block up, or request more space using </a:t>
            </a:r>
            <a:r>
              <a:rPr>
                <a:latin typeface="Consolas"/>
                <a:ea typeface="Consolas"/>
                <a:cs typeface="Consolas"/>
                <a:sym typeface="Consolas"/>
              </a:rPr>
              <a:t>sbrk</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5"/>
          <p:cNvSpPr txBox="1"/>
          <p:nvPr>
            <p:ph type="title"/>
          </p:nvPr>
        </p:nvSpPr>
        <p:spPr>
          <a:xfrm>
            <a:off x="729450" y="1322449"/>
            <a:ext cx="7688399" cy="1518602"/>
          </a:xfrm>
          <a:prstGeom prst="rect">
            <a:avLst/>
          </a:prstGeom>
        </p:spPr>
        <p:txBody>
          <a:bodyPr/>
          <a:lstStyle/>
          <a:p>
            <a:pPr/>
            <a:r>
              <a:t>More on Malloc</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93;p14"/>
          <p:cNvSpPr txBox="1"/>
          <p:nvPr>
            <p:ph type="title"/>
          </p:nvPr>
        </p:nvSpPr>
        <p:spPr>
          <a:xfrm>
            <a:off x="729450" y="1318650"/>
            <a:ext cx="7688699" cy="535201"/>
          </a:xfrm>
          <a:prstGeom prst="rect">
            <a:avLst/>
          </a:prstGeom>
        </p:spPr>
        <p:txBody>
          <a:bodyPr/>
          <a:lstStyle>
            <a:lvl1pPr defTabSz="795527">
              <a:defRPr sz="2262"/>
            </a:lvl1pPr>
          </a:lstStyle>
          <a:p>
            <a:pPr/>
            <a:r>
              <a:t>Matching</a:t>
            </a:r>
          </a:p>
        </p:txBody>
      </p:sp>
      <p:sp>
        <p:nvSpPr>
          <p:cNvPr id="160" name="Google Shape;94;p14"/>
          <p:cNvSpPr txBox="1"/>
          <p:nvPr>
            <p:ph type="body" idx="1"/>
          </p:nvPr>
        </p:nvSpPr>
        <p:spPr>
          <a:xfrm>
            <a:off x="727650" y="1951126"/>
            <a:ext cx="7688699" cy="2510102"/>
          </a:xfrm>
          <a:prstGeom prst="rect">
            <a:avLst/>
          </a:prstGeom>
        </p:spPr>
        <p:txBody>
          <a:bodyPr/>
          <a:lstStyle/>
          <a:p>
            <a:pPr marL="411479" indent="-342900" defTabSz="822959">
              <a:buSzPts val="2100"/>
              <a:defRPr sz="2159"/>
            </a:pPr>
            <a:r>
              <a:t>If the user requests 60 bytes of space, which block should be returned?</a:t>
            </a:r>
          </a:p>
          <a:p>
            <a:pPr marL="411479" indent="-342900" defTabSz="822959">
              <a:buSzPts val="2100"/>
              <a:defRPr sz="2159"/>
            </a:pPr>
            <a:r>
              <a:t>The “best match” choice is to return the last block, but this requires iterating through the whole list to see that it exists</a:t>
            </a:r>
          </a:p>
          <a:p>
            <a:pPr marL="411479" indent="-342900" defTabSz="822959">
              <a:buSzPts val="2100"/>
              <a:defRPr sz="2159"/>
            </a:pPr>
            <a:r>
              <a:t>Another option would be to do a “first match”—we could split the block of 100 into blocks of 40 and 60</a:t>
            </a:r>
          </a:p>
        </p:txBody>
      </p:sp>
      <p:grpSp>
        <p:nvGrpSpPr>
          <p:cNvPr id="165" name="Group 2"/>
          <p:cNvGrpSpPr/>
          <p:nvPr/>
        </p:nvGrpSpPr>
        <p:grpSpPr>
          <a:xfrm>
            <a:off x="4911406" y="521707"/>
            <a:ext cx="3923311" cy="1429421"/>
            <a:chOff x="0" y="0"/>
            <a:chExt cx="3923310" cy="1429420"/>
          </a:xfrm>
        </p:grpSpPr>
        <p:pic>
          <p:nvPicPr>
            <p:cNvPr id="161" name="Picture 4" descr="Picture 4"/>
            <p:cNvPicPr>
              <a:picLocks noChangeAspect="1"/>
            </p:cNvPicPr>
            <p:nvPr/>
          </p:nvPicPr>
          <p:blipFill>
            <a:blip r:embed="rId2">
              <a:extLst/>
            </a:blip>
            <a:stretch>
              <a:fillRect/>
            </a:stretch>
          </p:blipFill>
          <p:spPr>
            <a:xfrm>
              <a:off x="0" y="0"/>
              <a:ext cx="3923311" cy="1429421"/>
            </a:xfrm>
            <a:prstGeom prst="rect">
              <a:avLst/>
            </a:prstGeom>
            <a:ln w="12700" cap="flat">
              <a:noFill/>
              <a:miter lim="400000"/>
            </a:ln>
            <a:effectLst/>
          </p:spPr>
        </p:pic>
        <p:sp>
          <p:nvSpPr>
            <p:cNvPr id="162" name="TextBox 1"/>
            <p:cNvSpPr txBox="1"/>
            <p:nvPr/>
          </p:nvSpPr>
          <p:spPr>
            <a:xfrm>
              <a:off x="540029" y="796738"/>
              <a:ext cx="614532" cy="345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800">
                  <a:solidFill>
                    <a:srgbClr val="000000"/>
                  </a:solidFill>
                  <a:latin typeface="Courier New"/>
                  <a:ea typeface="Courier New"/>
                  <a:cs typeface="Courier New"/>
                  <a:sym typeface="Courier New"/>
                </a:defRPr>
              </a:lvl1pPr>
            </a:lstStyle>
            <a:p>
              <a:pPr/>
              <a:r>
                <a:t>100</a:t>
              </a:r>
            </a:p>
          </p:txBody>
        </p:sp>
        <p:sp>
          <p:nvSpPr>
            <p:cNvPr id="163" name="TextBox 5"/>
            <p:cNvSpPr txBox="1"/>
            <p:nvPr/>
          </p:nvSpPr>
          <p:spPr>
            <a:xfrm>
              <a:off x="1620800" y="794497"/>
              <a:ext cx="566371" cy="345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800">
                  <a:solidFill>
                    <a:srgbClr val="000000"/>
                  </a:solidFill>
                  <a:latin typeface="Courier New"/>
                  <a:ea typeface="Courier New"/>
                  <a:cs typeface="Courier New"/>
                  <a:sym typeface="Courier New"/>
                </a:defRPr>
              </a:lvl1pPr>
            </a:lstStyle>
            <a:p>
              <a:pPr/>
              <a:r>
                <a:t>40</a:t>
              </a:r>
            </a:p>
          </p:txBody>
        </p:sp>
        <p:sp>
          <p:nvSpPr>
            <p:cNvPr id="164" name="TextBox 6"/>
            <p:cNvSpPr txBox="1"/>
            <p:nvPr/>
          </p:nvSpPr>
          <p:spPr>
            <a:xfrm>
              <a:off x="2846201" y="794497"/>
              <a:ext cx="984325" cy="345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800">
                  <a:solidFill>
                    <a:srgbClr val="000000"/>
                  </a:solidFill>
                  <a:latin typeface="Courier New"/>
                  <a:ea typeface="Courier New"/>
                  <a:cs typeface="Courier New"/>
                  <a:sym typeface="Courier New"/>
                </a:defRPr>
              </a:lvl1pPr>
            </a:lstStyle>
            <a:p>
              <a:pPr/>
              <a:r>
                <a:t>60</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oogle Shape;93;p14"/>
          <p:cNvSpPr txBox="1"/>
          <p:nvPr>
            <p:ph type="title"/>
          </p:nvPr>
        </p:nvSpPr>
        <p:spPr>
          <a:xfrm>
            <a:off x="729450" y="1318650"/>
            <a:ext cx="7688699" cy="535201"/>
          </a:xfrm>
          <a:prstGeom prst="rect">
            <a:avLst/>
          </a:prstGeom>
        </p:spPr>
        <p:txBody>
          <a:bodyPr/>
          <a:lstStyle>
            <a:lvl1pPr defTabSz="795527">
              <a:defRPr sz="2262"/>
            </a:lvl1pPr>
          </a:lstStyle>
          <a:p>
            <a:pPr/>
            <a:r>
              <a:t>Homework 10 Implementation</a:t>
            </a:r>
          </a:p>
        </p:txBody>
      </p:sp>
      <p:sp>
        <p:nvSpPr>
          <p:cNvPr id="168" name="Google Shape;94;p14"/>
          <p:cNvSpPr txBox="1"/>
          <p:nvPr>
            <p:ph type="body" idx="1"/>
          </p:nvPr>
        </p:nvSpPr>
        <p:spPr>
          <a:xfrm>
            <a:off x="727650" y="1951126"/>
            <a:ext cx="7688699" cy="2510102"/>
          </a:xfrm>
          <a:prstGeom prst="rect">
            <a:avLst/>
          </a:prstGeom>
        </p:spPr>
        <p:txBody>
          <a:bodyPr/>
          <a:lstStyle/>
          <a:p>
            <a:pPr marL="443484" indent="-369570" defTabSz="886968">
              <a:buSzPts val="2300"/>
              <a:defRPr sz="2328"/>
            </a:pPr>
            <a:r>
              <a:t>Our freelist is a </a:t>
            </a:r>
            <a:r>
              <a:rPr u="sng"/>
              <a:t>singly-linked, non-circular</a:t>
            </a:r>
            <a:r>
              <a:t> linked list</a:t>
            </a:r>
          </a:p>
          <a:p>
            <a:pPr marL="443484" indent="-369570" defTabSz="886968">
              <a:buSzPts val="2300"/>
              <a:defRPr sz="2328"/>
            </a:pPr>
            <a:r>
              <a:t>Blocks are ordered by memory address</a:t>
            </a:r>
          </a:p>
          <a:p>
            <a:pPr lvl="1" marL="886968" indent="-369570" defTabSz="886968">
              <a:buSzPts val="2100"/>
              <a:defRPr sz="2134"/>
            </a:pPr>
            <a:r>
              <a:t>i.e., the first node in the linked list will be the block starting at the lowest address</a:t>
            </a:r>
            <a:endParaRPr sz="1067"/>
          </a:p>
          <a:p>
            <a:pPr marL="443484" indent="-369570" defTabSz="886968">
              <a:buSzPts val="2300"/>
              <a:defRPr sz="2328"/>
            </a:pPr>
            <a:r>
              <a:t>“Best match”—we will always iterate through the freelist until we find a block of the correct size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93;p14"/>
          <p:cNvSpPr txBox="1"/>
          <p:nvPr>
            <p:ph type="title"/>
          </p:nvPr>
        </p:nvSpPr>
        <p:spPr>
          <a:xfrm>
            <a:off x="729450" y="1318650"/>
            <a:ext cx="7688699" cy="535201"/>
          </a:xfrm>
          <a:prstGeom prst="rect">
            <a:avLst/>
          </a:prstGeom>
        </p:spPr>
        <p:txBody>
          <a:bodyPr/>
          <a:lstStyle>
            <a:lvl1pPr defTabSz="795527">
              <a:defRPr sz="2262"/>
            </a:lvl1pPr>
          </a:lstStyle>
          <a:p>
            <a:pPr/>
            <a:r>
              <a:t>Free Semantics</a:t>
            </a:r>
          </a:p>
        </p:txBody>
      </p:sp>
      <p:sp>
        <p:nvSpPr>
          <p:cNvPr id="171" name="Google Shape;94;p14"/>
          <p:cNvSpPr txBox="1"/>
          <p:nvPr>
            <p:ph type="body" idx="1"/>
          </p:nvPr>
        </p:nvSpPr>
        <p:spPr>
          <a:xfrm>
            <a:off x="727650" y="1853849"/>
            <a:ext cx="7688699" cy="2510102"/>
          </a:xfrm>
          <a:prstGeom prst="rect">
            <a:avLst/>
          </a:prstGeom>
        </p:spPr>
        <p:txBody>
          <a:bodyPr/>
          <a:lstStyle/>
          <a:p>
            <a:pPr marL="443484" indent="-369570" defTabSz="886968">
              <a:buSzPts val="2300"/>
              <a:defRPr sz="2328"/>
            </a:pPr>
            <a:r>
              <a:t>What if the user were to free the block of size 20?</a:t>
            </a:r>
          </a:p>
          <a:p>
            <a:pPr marL="443484" indent="-369570" defTabSz="886968">
              <a:buSzPts val="2300"/>
              <a:defRPr sz="2328"/>
            </a:pPr>
            <a:r>
              <a:t>We might end up with three adjacent blocks (40, 20, 60)—what if the user then requests 120 bytes?</a:t>
            </a:r>
          </a:p>
          <a:p>
            <a:pPr lvl="1" marL="886968" indent="-369570" defTabSz="886968">
              <a:buSzPts val="2100"/>
              <a:defRPr sz="2134"/>
            </a:pPr>
            <a:r>
              <a:t>Solution: we should merge these nodes after freeing</a:t>
            </a:r>
            <a:endParaRPr sz="1067"/>
          </a:p>
          <a:p>
            <a:pPr marL="443484" indent="-369570" defTabSz="886968">
              <a:buSzPts val="2300"/>
              <a:defRPr sz="2328"/>
            </a:pPr>
            <a:r>
              <a:t>How can we tell if two nodes are adjacent?</a:t>
            </a:r>
          </a:p>
          <a:p>
            <a:pPr lvl="1" marL="886968" indent="-369570" defTabSz="886968">
              <a:buSzPts val="2100"/>
              <a:defRPr sz="2134"/>
            </a:pPr>
            <a:r>
              <a:t>Hint: our freelist is ordered by memory address</a:t>
            </a:r>
          </a:p>
        </p:txBody>
      </p:sp>
      <p:grpSp>
        <p:nvGrpSpPr>
          <p:cNvPr id="178" name="Group 4"/>
          <p:cNvGrpSpPr/>
          <p:nvPr/>
        </p:nvGrpSpPr>
        <p:grpSpPr>
          <a:xfrm>
            <a:off x="5406644" y="531048"/>
            <a:ext cx="3630677" cy="1332622"/>
            <a:chOff x="0" y="0"/>
            <a:chExt cx="3630676" cy="1332620"/>
          </a:xfrm>
        </p:grpSpPr>
        <p:grpSp>
          <p:nvGrpSpPr>
            <p:cNvPr id="176" name="Group 2"/>
            <p:cNvGrpSpPr/>
            <p:nvPr/>
          </p:nvGrpSpPr>
          <p:grpSpPr>
            <a:xfrm>
              <a:off x="0" y="0"/>
              <a:ext cx="3630677" cy="1322802"/>
              <a:chOff x="0" y="0"/>
              <a:chExt cx="3630676" cy="1322801"/>
            </a:xfrm>
          </p:grpSpPr>
          <p:pic>
            <p:nvPicPr>
              <p:cNvPr id="172" name="Picture 4" descr="Picture 4"/>
              <p:cNvPicPr>
                <a:picLocks noChangeAspect="1"/>
              </p:cNvPicPr>
              <p:nvPr/>
            </p:nvPicPr>
            <p:blipFill>
              <a:blip r:embed="rId2">
                <a:extLst/>
              </a:blip>
              <a:stretch>
                <a:fillRect/>
              </a:stretch>
            </p:blipFill>
            <p:spPr>
              <a:xfrm>
                <a:off x="0" y="0"/>
                <a:ext cx="3630677" cy="1322802"/>
              </a:xfrm>
              <a:prstGeom prst="rect">
                <a:avLst/>
              </a:prstGeom>
              <a:ln w="12700" cap="flat">
                <a:noFill/>
                <a:miter lim="400000"/>
              </a:ln>
              <a:effectLst/>
            </p:spPr>
          </p:pic>
          <p:sp>
            <p:nvSpPr>
              <p:cNvPr id="173" name="TextBox 1"/>
              <p:cNvSpPr txBox="1"/>
              <p:nvPr/>
            </p:nvSpPr>
            <p:spPr>
              <a:xfrm>
                <a:off x="503159" y="737310"/>
                <a:ext cx="561875"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800">
                    <a:solidFill>
                      <a:srgbClr val="000000"/>
                    </a:solidFill>
                    <a:latin typeface="Courier New"/>
                    <a:ea typeface="Courier New"/>
                    <a:cs typeface="Courier New"/>
                    <a:sym typeface="Courier New"/>
                  </a:defRPr>
                </a:lvl1pPr>
              </a:lstStyle>
              <a:p>
                <a:pPr/>
                <a:r>
                  <a:t>100</a:t>
                </a:r>
              </a:p>
            </p:txBody>
          </p:sp>
          <p:sp>
            <p:nvSpPr>
              <p:cNvPr id="174" name="TextBox 5"/>
              <p:cNvSpPr txBox="1"/>
              <p:nvPr/>
            </p:nvSpPr>
            <p:spPr>
              <a:xfrm>
                <a:off x="1503317" y="735236"/>
                <a:ext cx="517305"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800">
                    <a:solidFill>
                      <a:srgbClr val="000000"/>
                    </a:solidFill>
                    <a:latin typeface="Courier New"/>
                    <a:ea typeface="Courier New"/>
                    <a:cs typeface="Courier New"/>
                    <a:sym typeface="Courier New"/>
                  </a:defRPr>
                </a:lvl1pPr>
              </a:lstStyle>
              <a:p>
                <a:pPr/>
                <a:r>
                  <a:t>40</a:t>
                </a:r>
              </a:p>
            </p:txBody>
          </p:sp>
          <p:sp>
            <p:nvSpPr>
              <p:cNvPr id="175" name="TextBox 6"/>
              <p:cNvSpPr txBox="1"/>
              <p:nvPr/>
            </p:nvSpPr>
            <p:spPr>
              <a:xfrm>
                <a:off x="2637317" y="735236"/>
                <a:ext cx="904085"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800">
                    <a:solidFill>
                      <a:srgbClr val="000000"/>
                    </a:solidFill>
                    <a:latin typeface="Courier New"/>
                    <a:ea typeface="Courier New"/>
                    <a:cs typeface="Courier New"/>
                    <a:sym typeface="Courier New"/>
                  </a:defRPr>
                </a:lvl1pPr>
              </a:lstStyle>
              <a:p>
                <a:pPr/>
                <a:r>
                  <a:t>60</a:t>
                </a:r>
              </a:p>
            </p:txBody>
          </p:sp>
        </p:grpSp>
        <p:sp>
          <p:nvSpPr>
            <p:cNvPr id="177" name="TextBox 8"/>
            <p:cNvSpPr txBox="1"/>
            <p:nvPr/>
          </p:nvSpPr>
          <p:spPr>
            <a:xfrm>
              <a:off x="2169868" y="1037980"/>
              <a:ext cx="318203"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solidFill>
                    <a:srgbClr val="C00000"/>
                  </a:solidFill>
                  <a:latin typeface="Courier New"/>
                  <a:ea typeface="Courier New"/>
                  <a:cs typeface="Courier New"/>
                  <a:sym typeface="Courier New"/>
                </a:defRPr>
              </a:lvl1pPr>
            </a:lstStyle>
            <a:p>
              <a:pPr/>
              <a:r>
                <a:t>20</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199;p28"/>
          <p:cNvSpPr txBox="1"/>
          <p:nvPr>
            <p:ph type="title"/>
          </p:nvPr>
        </p:nvSpPr>
        <p:spPr>
          <a:xfrm>
            <a:off x="729450" y="1318650"/>
            <a:ext cx="7688699" cy="535201"/>
          </a:xfrm>
          <a:prstGeom prst="rect">
            <a:avLst/>
          </a:prstGeom>
        </p:spPr>
        <p:txBody>
          <a:bodyPr/>
          <a:lstStyle/>
          <a:p>
            <a:pPr defTabSz="795527">
              <a:defRPr sz="2262">
                <a:solidFill>
                  <a:srgbClr val="1A9988"/>
                </a:solidFill>
              </a:defRPr>
            </a:pPr>
            <a:r>
              <a:t>Lab Assignment</a:t>
            </a:r>
            <a:r>
              <a:rPr>
                <a:solidFill>
                  <a:srgbClr val="1A1A1A"/>
                </a:solidFill>
              </a:rPr>
              <a:t>: Canvas Quiz</a:t>
            </a:r>
          </a:p>
        </p:txBody>
      </p:sp>
      <p:sp>
        <p:nvSpPr>
          <p:cNvPr id="181" name="Google Shape;200;p28"/>
          <p:cNvSpPr txBox="1"/>
          <p:nvPr>
            <p:ph type="body" sz="half" idx="1"/>
          </p:nvPr>
        </p:nvSpPr>
        <p:spPr>
          <a:xfrm>
            <a:off x="729450" y="2078875"/>
            <a:ext cx="7688699" cy="2261101"/>
          </a:xfrm>
          <a:prstGeom prst="rect">
            <a:avLst/>
          </a:prstGeom>
        </p:spPr>
        <p:txBody>
          <a:bodyPr/>
          <a:lstStyle/>
          <a:p>
            <a:pPr marL="333756" indent="-278130" defTabSz="667512">
              <a:buSzPts val="1700"/>
              <a:buFontTx/>
              <a:buAutoNum type="arabicParenR" startAt="1"/>
              <a:defRPr sz="1752"/>
            </a:pPr>
            <a:r>
              <a:t>Go to Quizzes on Canvas</a:t>
            </a:r>
          </a:p>
          <a:p>
            <a:pPr marL="333756" indent="-278130" defTabSz="667512">
              <a:buSzPts val="1700"/>
              <a:buFontTx/>
              <a:buAutoNum type="arabicParenR" startAt="1"/>
              <a:defRPr sz="1752"/>
            </a:pPr>
            <a:r>
              <a:t>Select </a:t>
            </a:r>
            <a:r>
              <a:rPr b="1"/>
              <a:t>Lab 18</a:t>
            </a:r>
          </a:p>
          <a:p>
            <a:pPr marL="333292" indent="-278130" defTabSz="667512">
              <a:lnSpc>
                <a:spcPct val="114998"/>
              </a:lnSpc>
              <a:buSzPts val="1700"/>
              <a:buFontTx/>
              <a:buAutoNum type="arabicParenR" startAt="1"/>
              <a:defRPr sz="1752"/>
            </a:pPr>
            <a:r>
              <a:t>Access code: </a:t>
            </a:r>
            <a:r>
              <a:rPr b="1">
                <a:solidFill>
                  <a:srgbClr val="FF0000"/>
                </a:solidFill>
                <a:latin typeface="Consolas"/>
                <a:ea typeface="Consolas"/>
                <a:cs typeface="Consolas"/>
                <a:sym typeface="Consolas"/>
              </a:rPr>
              <a:t>press_f_for_canaries</a:t>
            </a:r>
            <a:endParaRPr b="1">
              <a:latin typeface="Consolas"/>
              <a:ea typeface="Consolas"/>
              <a:cs typeface="Consolas"/>
              <a:sym typeface="Consolas"/>
            </a:endParaRPr>
          </a:p>
          <a:p>
            <a:pPr marL="333756" indent="-278130" defTabSz="667512">
              <a:buSzPts val="1700"/>
              <a:buFontTx/>
              <a:buAutoNum type="arabicParenR" startAt="1"/>
              <a:defRPr sz="1752"/>
            </a:pPr>
            <a:r>
              <a:t>Get 100% to get checked off!</a:t>
            </a:r>
          </a:p>
          <a:p>
            <a:pPr lvl="1" marL="667512" indent="-278130" defTabSz="667512">
              <a:buSzPts val="1700"/>
              <a:buFontTx/>
              <a:buAutoNum type="alphaLcParenR" startAt="1"/>
              <a:defRPr sz="1752"/>
            </a:pPr>
            <a:r>
              <a:t>Unlimited attempts</a:t>
            </a:r>
          </a:p>
          <a:p>
            <a:pPr lvl="1" marL="667512" indent="-278130" defTabSz="667512">
              <a:buSzPts val="1700"/>
              <a:buFontTx/>
              <a:buAutoNum type="alphaLcParenR" startAt="1"/>
              <a:defRPr sz="1752"/>
            </a:pPr>
            <a:r>
              <a:t>Collaboration is </a:t>
            </a:r>
            <a:r>
              <a:rPr b="1"/>
              <a:t>allowed</a:t>
            </a:r>
            <a:r>
              <a:t>!</a:t>
            </a:r>
            <a:endParaRPr b="1"/>
          </a:p>
          <a:p>
            <a:pPr lvl="1" marL="667512" indent="-278130" defTabSz="667512">
              <a:buSzPts val="1700"/>
              <a:buFontTx/>
              <a:buAutoNum type="alphaLcParenR" startAt="1"/>
              <a:defRPr sz="1752"/>
            </a:pPr>
            <a:r>
              <a:t>Ask your TAs for help :)</a:t>
            </a:r>
          </a:p>
        </p:txBody>
      </p:sp>
      <p:pic>
        <p:nvPicPr>
          <p:cNvPr id="182" name="Google Shape;201;p28" descr="Google Shape;201;p28"/>
          <p:cNvPicPr>
            <a:picLocks noChangeAspect="1"/>
          </p:cNvPicPr>
          <p:nvPr/>
        </p:nvPicPr>
        <p:blipFill>
          <a:blip r:embed="rId2">
            <a:extLst/>
          </a:blip>
          <a:srcRect l="16339" t="0" r="17795" b="0"/>
          <a:stretch>
            <a:fillRect/>
          </a:stretch>
        </p:blipFill>
        <p:spPr>
          <a:xfrm>
            <a:off x="6375848" y="0"/>
            <a:ext cx="2768152" cy="210155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93;p14"/>
          <p:cNvSpPr txBox="1"/>
          <p:nvPr>
            <p:ph type="title"/>
          </p:nvPr>
        </p:nvSpPr>
        <p:spPr>
          <a:xfrm>
            <a:off x="729450" y="1318650"/>
            <a:ext cx="7688699" cy="535201"/>
          </a:xfrm>
          <a:prstGeom prst="rect">
            <a:avLst/>
          </a:prstGeom>
        </p:spPr>
        <p:txBody>
          <a:bodyPr/>
          <a:lstStyle>
            <a:lvl1pPr defTabSz="795527">
              <a:defRPr sz="2262"/>
            </a:lvl1pPr>
          </a:lstStyle>
          <a:p>
            <a:pPr/>
            <a:r>
              <a:t>Homework 10 – Malloc Implementation</a:t>
            </a:r>
          </a:p>
        </p:txBody>
      </p:sp>
      <p:sp>
        <p:nvSpPr>
          <p:cNvPr id="130" name="Google Shape;94;p14"/>
          <p:cNvSpPr txBox="1"/>
          <p:nvPr>
            <p:ph type="body" idx="1"/>
          </p:nvPr>
        </p:nvSpPr>
        <p:spPr>
          <a:xfrm>
            <a:off x="729450" y="1853849"/>
            <a:ext cx="7688699" cy="2510102"/>
          </a:xfrm>
          <a:prstGeom prst="rect">
            <a:avLst/>
          </a:prstGeom>
        </p:spPr>
        <p:txBody>
          <a:bodyPr/>
          <a:lstStyle/>
          <a:p>
            <a:pPr marL="420623" indent="-350520" defTabSz="841247">
              <a:buSzPts val="1700"/>
              <a:defRPr sz="1748"/>
            </a:pPr>
            <a:r>
              <a:t>Write your own implementation of </a:t>
            </a:r>
            <a:r>
              <a:rPr>
                <a:latin typeface="Consolas"/>
                <a:ea typeface="Consolas"/>
                <a:cs typeface="Consolas"/>
                <a:sym typeface="Consolas"/>
              </a:rPr>
              <a:t>malloc</a:t>
            </a:r>
            <a:r>
              <a:t> and </a:t>
            </a:r>
            <a:r>
              <a:rPr>
                <a:latin typeface="Consolas"/>
                <a:ea typeface="Consolas"/>
                <a:cs typeface="Consolas"/>
                <a:sym typeface="Consolas"/>
              </a:rPr>
              <a:t>free</a:t>
            </a:r>
            <a:r>
              <a:t>!</a:t>
            </a:r>
            <a:endParaRPr b="1"/>
          </a:p>
          <a:p>
            <a:pPr marL="420623" indent="-350520" defTabSz="841247">
              <a:buSzPts val="1700"/>
              <a:defRPr sz="1748"/>
            </a:pPr>
            <a:r>
              <a:t>Released Monday 4/18</a:t>
            </a:r>
            <a:endParaRPr baseline="29826"/>
          </a:p>
          <a:p>
            <a:pPr marL="420623" indent="-350520" defTabSz="841247">
              <a:buSzPts val="1700"/>
              <a:defRPr b="1" sz="1748"/>
            </a:pPr>
            <a:r>
              <a:t>Due Next Tuesday 4/26 at 11:59 PM</a:t>
            </a:r>
          </a:p>
          <a:p>
            <a:pPr marL="420623" indent="-350520" defTabSz="841247">
              <a:buSzPts val="1700"/>
              <a:defRPr sz="1748"/>
            </a:pPr>
            <a:r>
              <a:t>Files available on Canvas</a:t>
            </a:r>
          </a:p>
          <a:p>
            <a:pPr marL="420623" indent="-350520" defTabSz="841247">
              <a:buSzPts val="1700"/>
              <a:defRPr sz="1748"/>
            </a:pPr>
            <a:r>
              <a:t>Submit on Gradescope (unlimited submissions)</a:t>
            </a:r>
          </a:p>
          <a:p>
            <a:pPr marL="420623" indent="-350520" defTabSz="841247">
              <a:lnSpc>
                <a:spcPct val="114998"/>
              </a:lnSpc>
              <a:buSzPts val="1700"/>
              <a:defRPr sz="1748"/>
            </a:pPr>
            <a:r>
              <a:t>Standard grace period applies</a:t>
            </a:r>
          </a:p>
          <a:p>
            <a:pPr marL="420623" indent="-350520" defTabSz="841247">
              <a:buSzPts val="1700"/>
              <a:defRPr sz="1748"/>
            </a:pPr>
            <a:r>
              <a:t>Extensions for non-emergency/non-medical reasons are not possible on HW9 or HW10.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93;p14"/>
          <p:cNvSpPr txBox="1"/>
          <p:nvPr>
            <p:ph type="title"/>
          </p:nvPr>
        </p:nvSpPr>
        <p:spPr>
          <a:xfrm>
            <a:off x="729450" y="1318650"/>
            <a:ext cx="7688699" cy="535201"/>
          </a:xfrm>
          <a:prstGeom prst="rect">
            <a:avLst/>
          </a:prstGeom>
        </p:spPr>
        <p:txBody>
          <a:bodyPr/>
          <a:lstStyle>
            <a:lvl1pPr defTabSz="795527">
              <a:defRPr sz="2262">
                <a:solidFill>
                  <a:srgbClr val="1A9988"/>
                </a:solidFill>
              </a:defRPr>
            </a:lvl1pPr>
          </a:lstStyle>
          <a:p>
            <a:pPr/>
            <a:r>
              <a:t>Final Review Lab</a:t>
            </a:r>
          </a:p>
        </p:txBody>
      </p:sp>
      <p:sp>
        <p:nvSpPr>
          <p:cNvPr id="133" name="Google Shape;94;p14"/>
          <p:cNvSpPr txBox="1"/>
          <p:nvPr>
            <p:ph type="body" idx="1"/>
          </p:nvPr>
        </p:nvSpPr>
        <p:spPr>
          <a:xfrm>
            <a:off x="729450" y="1910787"/>
            <a:ext cx="7688699" cy="2510101"/>
          </a:xfrm>
          <a:prstGeom prst="rect">
            <a:avLst/>
          </a:prstGeom>
        </p:spPr>
        <p:txBody>
          <a:bodyPr/>
          <a:lstStyle/>
          <a:p>
            <a:pPr indent="-381000">
              <a:buSzPts val="2000"/>
              <a:defRPr sz="2000"/>
            </a:pPr>
            <a:r>
              <a:t>Next Monday 4/25 during lab</a:t>
            </a:r>
          </a:p>
          <a:p>
            <a:pPr indent="-381000">
              <a:buSzPts val="2000"/>
              <a:defRPr sz="2000"/>
            </a:pPr>
            <a:r>
              <a:t>Review of the whole course before the final</a:t>
            </a:r>
          </a:p>
          <a:p>
            <a:pPr indent="-381000">
              <a:buSzPts val="2000"/>
              <a:defRPr sz="2000"/>
            </a:pPr>
            <a:r>
              <a:t>You</a:t>
            </a:r>
            <a:r>
              <a:rPr b="1"/>
              <a:t> do not</a:t>
            </a:r>
            <a:r>
              <a:t> want to miss this lab</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729450" y="1318650"/>
            <a:ext cx="7688699" cy="535201"/>
          </a:xfrm>
          <a:prstGeom prst="rect">
            <a:avLst/>
          </a:prstGeom>
        </p:spPr>
        <p:txBody>
          <a:bodyPr/>
          <a:lstStyle>
            <a:lvl1pPr defTabSz="795527">
              <a:defRPr sz="2262"/>
            </a:lvl1pPr>
          </a:lstStyle>
          <a:p>
            <a:pPr/>
            <a:r>
              <a:t>CIOS is open!</a:t>
            </a:r>
          </a:p>
        </p:txBody>
      </p:sp>
      <p:sp>
        <p:nvSpPr>
          <p:cNvPr id="136" name="Text Placeholder 2"/>
          <p:cNvSpPr txBox="1"/>
          <p:nvPr>
            <p:ph type="body" sz="half" idx="1"/>
          </p:nvPr>
        </p:nvSpPr>
        <p:spPr>
          <a:xfrm>
            <a:off x="729450" y="2078875"/>
            <a:ext cx="7688699" cy="2261101"/>
          </a:xfrm>
          <a:prstGeom prst="rect">
            <a:avLst/>
          </a:prstGeom>
        </p:spPr>
        <p:txBody>
          <a:bodyPr/>
          <a:lstStyle/>
          <a:p>
            <a:pPr marL="425195" indent="-289369" defTabSz="850391">
              <a:buSzPct val="100000"/>
              <a:defRPr sz="2046"/>
            </a:pPr>
            <a:r>
              <a:t>Please fill it out! Your feedback is extremely useful for improving the course</a:t>
            </a:r>
          </a:p>
          <a:p>
            <a:pPr marL="425195" indent="-289369" defTabSz="850391">
              <a:buSzPct val="100000"/>
              <a:defRPr sz="2046"/>
            </a:pPr>
            <a:r>
              <a:rPr u="sng">
                <a:solidFill>
                  <a:schemeClr val="accent5"/>
                </a:solidFill>
                <a:uFill>
                  <a:solidFill>
                    <a:schemeClr val="accent5"/>
                  </a:solidFill>
                </a:uFill>
                <a:hlinkClick r:id="rId2" invalidUrl="" action="" tgtFrame="" tooltip="" history="1" highlightClick="0" endSnd="0"/>
              </a:rPr>
              <a:t>http://gatech.smartevals.com</a:t>
            </a:r>
            <a:r>
              <a:t> (or linked in Canvas)</a:t>
            </a:r>
          </a:p>
          <a:p>
            <a:pPr marL="425195" indent="-289369" defTabSz="850391">
              <a:lnSpc>
                <a:spcPct val="114998"/>
              </a:lnSpc>
              <a:buSzPct val="100000"/>
              <a:defRPr sz="2046"/>
            </a:pPr>
            <a:r>
              <a:t>Don't ask about a CIOS Bonus yet! If we decide to do a CIOS incentive, it will be announced via Canvas at a later date.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729450" y="1318650"/>
            <a:ext cx="7688699" cy="535201"/>
          </a:xfrm>
          <a:prstGeom prst="rect">
            <a:avLst/>
          </a:prstGeom>
        </p:spPr>
        <p:txBody>
          <a:bodyPr/>
          <a:lstStyle>
            <a:lvl1pPr defTabSz="795527">
              <a:defRPr sz="2262"/>
            </a:lvl1pPr>
          </a:lstStyle>
          <a:p>
            <a:pPr/>
            <a:r>
              <a:t>A Note from Shawn Wahi</a:t>
            </a:r>
          </a:p>
        </p:txBody>
      </p:sp>
      <p:sp>
        <p:nvSpPr>
          <p:cNvPr id="139" name="Text Placeholder 2"/>
          <p:cNvSpPr txBox="1"/>
          <p:nvPr>
            <p:ph type="body" idx="1"/>
          </p:nvPr>
        </p:nvSpPr>
        <p:spPr>
          <a:xfrm>
            <a:off x="729450" y="2078875"/>
            <a:ext cx="7688699" cy="2699511"/>
          </a:xfrm>
          <a:prstGeom prst="rect">
            <a:avLst/>
          </a:prstGeom>
        </p:spPr>
        <p:txBody>
          <a:bodyPr/>
          <a:lstStyle/>
          <a:p>
            <a:pPr marL="0" indent="146050">
              <a:buSzTx/>
              <a:buNone/>
            </a:pPr>
            <a:r>
              <a:t>Hello! </a:t>
            </a:r>
          </a:p>
          <a:p>
            <a:pPr marL="0" indent="146050">
              <a:lnSpc>
                <a:spcPct val="114998"/>
              </a:lnSpc>
              <a:buSzTx/>
              <a:buNone/>
            </a:pPr>
          </a:p>
          <a:p>
            <a:pPr marL="0" indent="146050">
              <a:lnSpc>
                <a:spcPct val="114998"/>
              </a:lnSpc>
              <a:buSzTx/>
              <a:buNone/>
            </a:pPr>
            <a:r>
              <a:t>If you have time and motivation, please consider filling out CIOS for me too. Historically the Head TA gets significantly less CIOS comments compared to lab TAs. Since CIOS is fully anonymous, feel free to provide an honest comments (positive or negative). Let me know what things I did well and what areas you feel I need to improve upon. I'll be sure to read every comment I receive during Summer Break, while sipping on a Grande Iced Brown Sugar Oatmilk Shaken Espresso from Starbucks :) </a:t>
            </a:r>
          </a:p>
          <a:p>
            <a:pPr marL="0" indent="146050">
              <a:lnSpc>
                <a:spcPct val="114998"/>
              </a:lnSpc>
              <a:buSzTx/>
              <a:buNone/>
            </a:pPr>
          </a:p>
          <a:p>
            <a:pPr marL="0" indent="146050">
              <a:lnSpc>
                <a:spcPct val="114998"/>
              </a:lnSpc>
              <a:buSzTx/>
              <a:buNone/>
            </a:pPr>
            <a:r>
              <a:t>- Shawn Wahi</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727650" y="1301332"/>
            <a:ext cx="7688699" cy="535200"/>
          </a:xfrm>
          <a:prstGeom prst="rect">
            <a:avLst/>
          </a:prstGeom>
        </p:spPr>
        <p:txBody>
          <a:bodyPr/>
          <a:lstStyle>
            <a:lvl1pPr defTabSz="795527">
              <a:defRPr sz="2262"/>
            </a:lvl1pPr>
          </a:lstStyle>
          <a:p>
            <a:pPr/>
            <a:r>
              <a:t>Thank a Teacher</a:t>
            </a:r>
          </a:p>
        </p:txBody>
      </p:sp>
      <p:sp>
        <p:nvSpPr>
          <p:cNvPr id="142" name="Text Placeholder 2"/>
          <p:cNvSpPr txBox="1"/>
          <p:nvPr>
            <p:ph type="body" sz="half" idx="1"/>
          </p:nvPr>
        </p:nvSpPr>
        <p:spPr>
          <a:xfrm>
            <a:off x="729450" y="2078875"/>
            <a:ext cx="7688699" cy="2261101"/>
          </a:xfrm>
          <a:prstGeom prst="rect">
            <a:avLst/>
          </a:prstGeom>
        </p:spPr>
        <p:txBody>
          <a:bodyPr/>
          <a:lstStyle/>
          <a:p>
            <a:pPr>
              <a:buSzPct val="100000"/>
              <a:defRPr sz="2200"/>
            </a:pPr>
            <a:r>
              <a:t>Let your TA or professor know that they did an outstanding job!</a:t>
            </a:r>
          </a:p>
          <a:p>
            <a:pPr>
              <a:buSzPct val="100000"/>
              <a:defRPr sz="2200"/>
            </a:pPr>
            <a:r>
              <a:t>Help them get a sense of the positive impact they’ve had on your learning this semester </a:t>
            </a:r>
            <a:r>
              <a:rPr>
                <a:latin typeface="Wingdings"/>
                <a:ea typeface="Wingdings"/>
                <a:cs typeface="Wingdings"/>
                <a:sym typeface="Wingdings"/>
              </a:rPr>
              <a:t>☺</a:t>
            </a:r>
          </a:p>
          <a:p>
            <a:pPr>
              <a:buSzPct val="100000"/>
              <a:defRPr sz="2400"/>
            </a:pPr>
            <a:r>
              <a:rPr u="sng">
                <a:solidFill>
                  <a:schemeClr val="accent5"/>
                </a:solidFill>
                <a:uFill>
                  <a:solidFill>
                    <a:schemeClr val="accent5"/>
                  </a:solidFill>
                </a:uFill>
                <a:hlinkClick r:id="rId2" invalidUrl="" action="" tgtFrame="" tooltip="" history="1" highlightClick="0" endSnd="0"/>
              </a:rPr>
              <a:t>http://thankateacher.gatech.edu</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5"/>
          <p:cNvSpPr txBox="1"/>
          <p:nvPr>
            <p:ph type="title"/>
          </p:nvPr>
        </p:nvSpPr>
        <p:spPr>
          <a:xfrm>
            <a:off x="729450" y="1322449"/>
            <a:ext cx="7688399" cy="1518602"/>
          </a:xfrm>
          <a:prstGeom prst="rect">
            <a:avLst/>
          </a:prstGeom>
        </p:spPr>
        <p:txBody>
          <a:bodyPr/>
          <a:lstStyle/>
          <a:p>
            <a:pPr/>
            <a:r>
              <a:t>Review</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99;p15"/>
          <p:cNvSpPr txBox="1"/>
          <p:nvPr>
            <p:ph type="title"/>
          </p:nvPr>
        </p:nvSpPr>
        <p:spPr>
          <a:xfrm>
            <a:off x="729450" y="1318650"/>
            <a:ext cx="7688699" cy="535201"/>
          </a:xfrm>
          <a:prstGeom prst="rect">
            <a:avLst/>
          </a:prstGeom>
        </p:spPr>
        <p:txBody>
          <a:bodyPr/>
          <a:lstStyle>
            <a:lvl1pPr defTabSz="795527">
              <a:defRPr sz="2262"/>
            </a:lvl1pPr>
          </a:lstStyle>
          <a:p>
            <a:pPr/>
            <a:r>
              <a:t>What do we need to do?</a:t>
            </a:r>
          </a:p>
        </p:txBody>
      </p:sp>
      <p:sp>
        <p:nvSpPr>
          <p:cNvPr id="147" name="Google Shape;100;p15"/>
          <p:cNvSpPr txBox="1"/>
          <p:nvPr>
            <p:ph type="body" idx="1"/>
          </p:nvPr>
        </p:nvSpPr>
        <p:spPr>
          <a:xfrm>
            <a:off x="558742" y="1804258"/>
            <a:ext cx="7688699" cy="2510101"/>
          </a:xfrm>
          <a:prstGeom prst="rect">
            <a:avLst/>
          </a:prstGeom>
        </p:spPr>
        <p:txBody>
          <a:bodyPr/>
          <a:lstStyle/>
          <a:p>
            <a:pPr marL="0" indent="61722" defTabSz="740663">
              <a:lnSpc>
                <a:spcPct val="114998"/>
              </a:lnSpc>
              <a:buSzTx/>
              <a:buNone/>
              <a:defRPr sz="1944"/>
            </a:pPr>
            <a:r>
              <a:t>Our implementation of the </a:t>
            </a:r>
            <a:r>
              <a:rPr>
                <a:latin typeface="Consolas"/>
                <a:ea typeface="Consolas"/>
                <a:cs typeface="Consolas"/>
                <a:sym typeface="Consolas"/>
              </a:rPr>
              <a:t>malloc</a:t>
            </a:r>
            <a:r>
              <a:t> library must:</a:t>
            </a:r>
          </a:p>
          <a:p>
            <a:pPr marL="370331" indent="-308609" defTabSz="740663">
              <a:lnSpc>
                <a:spcPct val="114998"/>
              </a:lnSpc>
              <a:buSzPts val="1900"/>
              <a:defRPr sz="1944"/>
            </a:pPr>
            <a:r>
              <a:t>Give out free memory as requested</a:t>
            </a:r>
          </a:p>
          <a:p>
            <a:pPr marL="370331" indent="-308609" defTabSz="740663">
              <a:lnSpc>
                <a:spcPct val="114998"/>
              </a:lnSpc>
              <a:buSzPts val="1900"/>
              <a:defRPr sz="1944"/>
            </a:pPr>
            <a:r>
              <a:t>Take memory back when it’s freed</a:t>
            </a:r>
          </a:p>
          <a:p>
            <a:pPr marL="370331" indent="-308609" defTabSz="740663">
              <a:lnSpc>
                <a:spcPct val="114998"/>
              </a:lnSpc>
              <a:buSzPts val="1900"/>
              <a:defRPr sz="1944"/>
            </a:pPr>
            <a:r>
              <a:t>Request more free memory from the operating system when we don’t have enough</a:t>
            </a:r>
          </a:p>
          <a:p>
            <a:pPr marL="0" indent="61722" defTabSz="740663">
              <a:lnSpc>
                <a:spcPct val="114998"/>
              </a:lnSpc>
              <a:buSzTx/>
              <a:buNone/>
              <a:defRPr sz="1944"/>
            </a:pPr>
          </a:p>
          <a:p>
            <a:pPr marL="0" indent="61722" defTabSz="740663">
              <a:lnSpc>
                <a:spcPct val="114998"/>
              </a:lnSpc>
              <a:buSzTx/>
              <a:buNone/>
              <a:defRPr sz="1944"/>
            </a:pPr>
            <a:r>
              <a:t>We keep track of our memory in the </a:t>
            </a:r>
            <a:r>
              <a:rPr b="1" i="1"/>
              <a:t>freelist</a:t>
            </a:r>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99;p15"/>
          <p:cNvSpPr txBox="1"/>
          <p:nvPr>
            <p:ph type="title"/>
          </p:nvPr>
        </p:nvSpPr>
        <p:spPr>
          <a:xfrm>
            <a:off x="729450" y="1318650"/>
            <a:ext cx="7688699" cy="535201"/>
          </a:xfrm>
          <a:prstGeom prst="rect">
            <a:avLst/>
          </a:prstGeom>
        </p:spPr>
        <p:txBody>
          <a:bodyPr/>
          <a:lstStyle>
            <a:lvl1pPr defTabSz="795527">
              <a:defRPr sz="2262"/>
            </a:lvl1pPr>
          </a:lstStyle>
          <a:p>
            <a:pPr/>
            <a:r>
              <a:t>The Freelist!</a:t>
            </a:r>
          </a:p>
        </p:txBody>
      </p:sp>
      <p:sp>
        <p:nvSpPr>
          <p:cNvPr id="150" name="Google Shape;100;p15"/>
          <p:cNvSpPr txBox="1"/>
          <p:nvPr>
            <p:ph type="body" idx="1"/>
          </p:nvPr>
        </p:nvSpPr>
        <p:spPr>
          <a:xfrm>
            <a:off x="558742" y="1804258"/>
            <a:ext cx="7688699" cy="2510101"/>
          </a:xfrm>
          <a:prstGeom prst="rect">
            <a:avLst/>
          </a:prstGeom>
        </p:spPr>
        <p:txBody>
          <a:bodyPr/>
          <a:lstStyle/>
          <a:p>
            <a:pPr indent="-381000">
              <a:buSzPts val="2400"/>
              <a:defRPr sz="2400"/>
            </a:pPr>
            <a:r>
              <a:t>The freelist is a linked list of blocks that are </a:t>
            </a:r>
            <a:r>
              <a:rPr i="1"/>
              <a:t>free</a:t>
            </a:r>
            <a:r>
              <a:t> (i.e. not in use)</a:t>
            </a:r>
          </a:p>
          <a:p>
            <a:pPr indent="-381000">
              <a:buSzPts val="2400"/>
              <a:defRPr sz="2400"/>
            </a:pPr>
            <a:r>
              <a:t>Each block has metadata</a:t>
            </a:r>
          </a:p>
          <a:p>
            <a:pPr lvl="1" marL="914400" indent="-381000">
              <a:buSzPts val="2200"/>
              <a:defRPr sz="2200"/>
            </a:pPr>
            <a:r>
              <a:t>Size of the block</a:t>
            </a:r>
            <a:endParaRPr sz="1100"/>
          </a:p>
          <a:p>
            <a:pPr lvl="1" marL="914400" indent="-381000">
              <a:buSzPts val="2200"/>
              <a:defRPr sz="2200"/>
            </a:pPr>
            <a:r>
              <a:t>Pointer to the next node</a:t>
            </a:r>
          </a:p>
        </p:txBody>
      </p:sp>
      <p:pic>
        <p:nvPicPr>
          <p:cNvPr id="151" name="Picture 2" descr="Picture 2"/>
          <p:cNvPicPr>
            <a:picLocks noChangeAspect="1"/>
          </p:cNvPicPr>
          <p:nvPr/>
        </p:nvPicPr>
        <p:blipFill>
          <a:blip r:embed="rId2">
            <a:extLst/>
          </a:blip>
          <a:stretch>
            <a:fillRect/>
          </a:stretch>
        </p:blipFill>
        <p:spPr>
          <a:xfrm>
            <a:off x="5122126" y="3897681"/>
            <a:ext cx="2905539" cy="1245820"/>
          </a:xfrm>
          <a:prstGeom prst="rect">
            <a:avLst/>
          </a:prstGeom>
          <a:ln w="12700">
            <a:miter lim="400000"/>
          </a:ln>
        </p:spPr>
      </p:pic>
      <p:pic>
        <p:nvPicPr>
          <p:cNvPr id="152" name="Picture 5" descr="Picture 5"/>
          <p:cNvPicPr>
            <a:picLocks noChangeAspect="1"/>
          </p:cNvPicPr>
          <p:nvPr/>
        </p:nvPicPr>
        <p:blipFill>
          <a:blip r:embed="rId3">
            <a:extLst/>
          </a:blip>
          <a:srcRect l="0" t="0" r="63972" b="76787"/>
          <a:stretch>
            <a:fillRect/>
          </a:stretch>
        </p:blipFill>
        <p:spPr>
          <a:xfrm>
            <a:off x="5122126" y="2566728"/>
            <a:ext cx="2905538" cy="10530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Arial"/>
        <a:ea typeface="Arial"/>
        <a:cs typeface="Arial"/>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Arial"/>
        <a:ea typeface="Arial"/>
        <a:cs typeface="Arial"/>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