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1" r:id="rId1"/>
  </p:sldMasterIdLst>
  <p:notesMasterIdLst>
    <p:notesMasterId r:id="rId28"/>
  </p:notesMasterIdLst>
  <p:sldIdLst>
    <p:sldId id="256" r:id="rId2"/>
    <p:sldId id="257" r:id="rId3"/>
    <p:sldId id="281" r:id="rId4"/>
    <p:sldId id="267" r:id="rId5"/>
    <p:sldId id="258" r:id="rId6"/>
    <p:sldId id="270" r:id="rId7"/>
    <p:sldId id="269" r:id="rId8"/>
    <p:sldId id="271" r:id="rId9"/>
    <p:sldId id="272" r:id="rId10"/>
    <p:sldId id="273" r:id="rId11"/>
    <p:sldId id="284" r:id="rId12"/>
    <p:sldId id="278" r:id="rId13"/>
    <p:sldId id="279" r:id="rId14"/>
    <p:sldId id="280" r:id="rId15"/>
    <p:sldId id="286" r:id="rId16"/>
    <p:sldId id="265" r:id="rId17"/>
    <p:sldId id="274" r:id="rId18"/>
    <p:sldId id="283" r:id="rId19"/>
    <p:sldId id="259" r:id="rId20"/>
    <p:sldId id="287" r:id="rId21"/>
    <p:sldId id="288" r:id="rId22"/>
    <p:sldId id="266" r:id="rId23"/>
    <p:sldId id="289" r:id="rId24"/>
    <p:sldId id="276" r:id="rId25"/>
    <p:sldId id="290" r:id="rId26"/>
    <p:sldId id="26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46"/>
    <p:restoredTop sz="95994"/>
  </p:normalViewPr>
  <p:slideViewPr>
    <p:cSldViewPr snapToGrid="0" snapToObjects="1">
      <p:cViewPr>
        <p:scale>
          <a:sx n="110" d="100"/>
          <a:sy n="110" d="100"/>
        </p:scale>
        <p:origin x="456" y="3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21" d="100"/>
          <a:sy n="121" d="100"/>
        </p:scale>
        <p:origin x="5072"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369AA2-068B-024A-A12A-6245D21B5C20}" type="datetimeFigureOut">
              <a:rPr lang="en-US" smtClean="0"/>
              <a:t>3/4/20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096FD2-3D08-E147-9CA0-75269C085B7D}" type="slidenum">
              <a:rPr lang="en-US" smtClean="0"/>
              <a:t>‹#›</a:t>
            </a:fld>
            <a:endParaRPr lang="en-US"/>
          </a:p>
        </p:txBody>
      </p:sp>
    </p:spTree>
    <p:extLst>
      <p:ext uri="{BB962C8B-B14F-4D97-AF65-F5344CB8AC3E}">
        <p14:creationId xmlns:p14="http://schemas.microsoft.com/office/powerpoint/2010/main" val="732724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Mehdi </a:t>
            </a:r>
            <a:r>
              <a:rPr lang="en-US" dirty="0" err="1"/>
              <a:t>Rezaee</a:t>
            </a:r>
            <a:r>
              <a:rPr lang="en-US" dirty="0"/>
              <a:t> PHD student from UMBC, I’m working with frank </a:t>
            </a:r>
            <a:r>
              <a:rPr lang="en-US" dirty="0" err="1"/>
              <a:t>ferraro</a:t>
            </a:r>
            <a:r>
              <a:rPr lang="en-US" dirty="0"/>
              <a:t> and my research interest is </a:t>
            </a:r>
            <a:r>
              <a:rPr lang="en-US" dirty="0" err="1"/>
              <a:t>varitional</a:t>
            </a:r>
            <a:r>
              <a:rPr lang="en-US" dirty="0"/>
              <a:t> inference in NLP. I want to talk about Variational Recurrent Topic Model.</a:t>
            </a:r>
          </a:p>
          <a:p>
            <a:endParaRPr lang="en-US" dirty="0"/>
          </a:p>
          <a:p>
            <a:r>
              <a:rPr lang="en-US" dirty="0"/>
              <a:t>-- Cynthia: Replace tables instead of latex except for theorem. </a:t>
            </a:r>
          </a:p>
          <a:p>
            <a:r>
              <a:rPr lang="en-US" dirty="0"/>
              <a:t>-- break slides....</a:t>
            </a:r>
          </a:p>
        </p:txBody>
      </p:sp>
      <p:sp>
        <p:nvSpPr>
          <p:cNvPr id="4" name="Slide Number Placeholder 3"/>
          <p:cNvSpPr>
            <a:spLocks noGrp="1"/>
          </p:cNvSpPr>
          <p:nvPr>
            <p:ph type="sldNum" sz="quarter" idx="5"/>
          </p:nvPr>
        </p:nvSpPr>
        <p:spPr/>
        <p:txBody>
          <a:bodyPr/>
          <a:lstStyle/>
          <a:p>
            <a:fld id="{FF096FD2-3D08-E147-9CA0-75269C085B7D}" type="slidenum">
              <a:rPr lang="en-US" smtClean="0"/>
              <a:t>1</a:t>
            </a:fld>
            <a:endParaRPr lang="en-US"/>
          </a:p>
        </p:txBody>
      </p:sp>
    </p:spTree>
    <p:extLst>
      <p:ext uri="{BB962C8B-B14F-4D97-AF65-F5344CB8AC3E}">
        <p14:creationId xmlns:p14="http://schemas.microsoft.com/office/powerpoint/2010/main" val="443695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the word is sampled from the relevant topic.</a:t>
            </a:r>
          </a:p>
        </p:txBody>
      </p:sp>
      <p:sp>
        <p:nvSpPr>
          <p:cNvPr id="4" name="Slide Number Placeholder 3"/>
          <p:cNvSpPr>
            <a:spLocks noGrp="1"/>
          </p:cNvSpPr>
          <p:nvPr>
            <p:ph type="sldNum" sz="quarter" idx="5"/>
          </p:nvPr>
        </p:nvSpPr>
        <p:spPr/>
        <p:txBody>
          <a:bodyPr/>
          <a:lstStyle/>
          <a:p>
            <a:fld id="{FF096FD2-3D08-E147-9CA0-75269C085B7D}" type="slidenum">
              <a:rPr lang="en-US" smtClean="0"/>
              <a:t>10</a:t>
            </a:fld>
            <a:endParaRPr lang="en-US"/>
          </a:p>
        </p:txBody>
      </p:sp>
    </p:spTree>
    <p:extLst>
      <p:ext uri="{BB962C8B-B14F-4D97-AF65-F5344CB8AC3E}">
        <p14:creationId xmlns:p14="http://schemas.microsoft.com/office/powerpoint/2010/main" val="2333714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the word is sampled from the relevant topic.</a:t>
            </a:r>
          </a:p>
        </p:txBody>
      </p:sp>
      <p:sp>
        <p:nvSpPr>
          <p:cNvPr id="4" name="Slide Number Placeholder 3"/>
          <p:cNvSpPr>
            <a:spLocks noGrp="1"/>
          </p:cNvSpPr>
          <p:nvPr>
            <p:ph type="sldNum" sz="quarter" idx="5"/>
          </p:nvPr>
        </p:nvSpPr>
        <p:spPr/>
        <p:txBody>
          <a:bodyPr/>
          <a:lstStyle/>
          <a:p>
            <a:fld id="{FF096FD2-3D08-E147-9CA0-75269C085B7D}" type="slidenum">
              <a:rPr lang="en-US" smtClean="0"/>
              <a:t>11</a:t>
            </a:fld>
            <a:endParaRPr lang="en-US"/>
          </a:p>
        </p:txBody>
      </p:sp>
    </p:spTree>
    <p:extLst>
      <p:ext uri="{BB962C8B-B14F-4D97-AF65-F5344CB8AC3E}">
        <p14:creationId xmlns:p14="http://schemas.microsoft.com/office/powerpoint/2010/main" val="3439688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what we explained, our joint model for words, labels and topics is </a:t>
            </a:r>
            <a:r>
              <a:rPr lang="en-US" dirty="0" err="1"/>
              <a:t>completey</a:t>
            </a:r>
            <a:r>
              <a:rPr lang="en-US" dirty="0"/>
              <a:t> decomposes</a:t>
            </a:r>
          </a:p>
          <a:p>
            <a:r>
              <a:rPr lang="en-US" dirty="0"/>
              <a:t>We can write our joint model as a product of probability factors.</a:t>
            </a:r>
          </a:p>
          <a:p>
            <a:r>
              <a:rPr lang="en-US" dirty="0"/>
              <a:t>-- label things here or color code ...</a:t>
            </a:r>
          </a:p>
          <a:p>
            <a:r>
              <a:rPr lang="en-US" dirty="0"/>
              <a:t>---what are </a:t>
            </a:r>
            <a:r>
              <a:rPr lang="en-US" dirty="0" err="1"/>
              <a:t>w_t,z_t</a:t>
            </a:r>
            <a:r>
              <a:rPr lang="en-US" dirty="0"/>
              <a:t> and </a:t>
            </a:r>
            <a:r>
              <a:rPr lang="en-US" dirty="0" err="1"/>
              <a:t>l_t</a:t>
            </a:r>
            <a:r>
              <a:rPr lang="en-US" dirty="0"/>
              <a:t>??!</a:t>
            </a:r>
          </a:p>
          <a:p>
            <a:r>
              <a:rPr lang="en-US" dirty="0"/>
              <a:t>--- prod t=1 to T or just t</a:t>
            </a:r>
          </a:p>
          <a:p>
            <a:r>
              <a:rPr lang="en-US" dirty="0"/>
              <a:t>--- color coding .....</a:t>
            </a:r>
          </a:p>
          <a:p>
            <a:r>
              <a:rPr lang="en-US" dirty="0"/>
              <a:t>under brace</a:t>
            </a:r>
          </a:p>
        </p:txBody>
      </p:sp>
      <p:sp>
        <p:nvSpPr>
          <p:cNvPr id="4" name="Slide Number Placeholder 3"/>
          <p:cNvSpPr>
            <a:spLocks noGrp="1"/>
          </p:cNvSpPr>
          <p:nvPr>
            <p:ph type="sldNum" sz="quarter" idx="5"/>
          </p:nvPr>
        </p:nvSpPr>
        <p:spPr/>
        <p:txBody>
          <a:bodyPr/>
          <a:lstStyle/>
          <a:p>
            <a:fld id="{FF096FD2-3D08-E147-9CA0-75269C085B7D}" type="slidenum">
              <a:rPr lang="en-US" smtClean="0"/>
              <a:t>12</a:t>
            </a:fld>
            <a:endParaRPr lang="en-US"/>
          </a:p>
        </p:txBody>
      </p:sp>
    </p:spTree>
    <p:extLst>
      <p:ext uri="{BB962C8B-B14F-4D97-AF65-F5344CB8AC3E}">
        <p14:creationId xmlns:p14="http://schemas.microsoft.com/office/powerpoint/2010/main" val="452195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inference is </a:t>
            </a:r>
            <a:r>
              <a:rPr lang="en-US" dirty="0" err="1"/>
              <a:t>completey</a:t>
            </a:r>
            <a:r>
              <a:rPr lang="en-US" dirty="0"/>
              <a:t> based on mean field assumption.</a:t>
            </a:r>
          </a:p>
          <a:p>
            <a:r>
              <a:rPr lang="en-US" dirty="0"/>
              <a:t>-- High level explanation.</a:t>
            </a:r>
          </a:p>
          <a:p>
            <a:endParaRPr lang="en-US" dirty="0"/>
          </a:p>
          <a:p>
            <a:r>
              <a:rPr lang="en-US" dirty="0"/>
              <a:t>--- Add ELBO as a text or formula...</a:t>
            </a:r>
          </a:p>
          <a:p>
            <a:r>
              <a:rPr lang="en-US" dirty="0" err="1"/>
              <a:t>Auxilary</a:t>
            </a:r>
            <a:r>
              <a:rPr lang="en-US" dirty="0"/>
              <a:t> slide or say it here ...</a:t>
            </a:r>
          </a:p>
        </p:txBody>
      </p:sp>
      <p:sp>
        <p:nvSpPr>
          <p:cNvPr id="4" name="Slide Number Placeholder 3"/>
          <p:cNvSpPr>
            <a:spLocks noGrp="1"/>
          </p:cNvSpPr>
          <p:nvPr>
            <p:ph type="sldNum" sz="quarter" idx="5"/>
          </p:nvPr>
        </p:nvSpPr>
        <p:spPr/>
        <p:txBody>
          <a:bodyPr/>
          <a:lstStyle/>
          <a:p>
            <a:fld id="{FF096FD2-3D08-E147-9CA0-75269C085B7D}" type="slidenum">
              <a:rPr lang="en-US" smtClean="0"/>
              <a:t>13</a:t>
            </a:fld>
            <a:endParaRPr lang="en-US"/>
          </a:p>
        </p:txBody>
      </p:sp>
    </p:spTree>
    <p:extLst>
      <p:ext uri="{BB962C8B-B14F-4D97-AF65-F5344CB8AC3E}">
        <p14:creationId xmlns:p14="http://schemas.microsoft.com/office/powerpoint/2010/main" val="2538057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present a simple yet efficient </a:t>
            </a:r>
            <a:r>
              <a:rPr lang="en-US" dirty="0" err="1"/>
              <a:t>mechanism.For</a:t>
            </a:r>
            <a:r>
              <a:rPr lang="en-US" dirty="0"/>
              <a:t> both the model and inference part if the word is coming from a short range dependency we use uniform distribution, other wise we learn the parameters for each of them.</a:t>
            </a:r>
          </a:p>
          <a:p>
            <a:endParaRPr lang="en-US" dirty="0"/>
          </a:p>
          <a:p>
            <a:r>
              <a:rPr lang="en-US" dirty="0"/>
              <a:t>--- English </a:t>
            </a:r>
            <a:r>
              <a:rPr lang="en-US" dirty="0" err="1"/>
              <a:t>insteead</a:t>
            </a:r>
            <a:r>
              <a:rPr lang="en-US" dirty="0"/>
              <a:t> of formula</a:t>
            </a:r>
          </a:p>
          <a:p>
            <a:endParaRPr lang="en-US" dirty="0"/>
          </a:p>
          <a:p>
            <a:r>
              <a:rPr lang="en-US" dirty="0"/>
              <a:t>-- Start from the model remove the inference  Make it larger center it .... if </a:t>
            </a:r>
            <a:r>
              <a:rPr lang="en-US" dirty="0" err="1"/>
              <a:t>l_t</a:t>
            </a:r>
            <a:r>
              <a:rPr lang="en-US" dirty="0"/>
              <a:t>=0 choose a topic </a:t>
            </a:r>
          </a:p>
          <a:p>
            <a:endParaRPr lang="en-US" dirty="0"/>
          </a:p>
          <a:p>
            <a:r>
              <a:rPr lang="en-US" dirty="0"/>
              <a:t>-- Rename it to thematic word topic assignment redefine it to </a:t>
            </a:r>
            <a:r>
              <a:rPr lang="en-US" dirty="0" err="1"/>
              <a:t>l_t</a:t>
            </a:r>
            <a:r>
              <a:rPr lang="en-US" dirty="0"/>
              <a:t> slow reveal...</a:t>
            </a:r>
          </a:p>
        </p:txBody>
      </p:sp>
      <p:sp>
        <p:nvSpPr>
          <p:cNvPr id="4" name="Slide Number Placeholder 3"/>
          <p:cNvSpPr>
            <a:spLocks noGrp="1"/>
          </p:cNvSpPr>
          <p:nvPr>
            <p:ph type="sldNum" sz="quarter" idx="5"/>
          </p:nvPr>
        </p:nvSpPr>
        <p:spPr/>
        <p:txBody>
          <a:bodyPr/>
          <a:lstStyle/>
          <a:p>
            <a:fld id="{FF096FD2-3D08-E147-9CA0-75269C085B7D}" type="slidenum">
              <a:rPr lang="en-US" smtClean="0"/>
              <a:t>14</a:t>
            </a:fld>
            <a:endParaRPr lang="en-US"/>
          </a:p>
        </p:txBody>
      </p:sp>
    </p:spTree>
    <p:extLst>
      <p:ext uri="{BB962C8B-B14F-4D97-AF65-F5344CB8AC3E}">
        <p14:creationId xmlns:p14="http://schemas.microsoft.com/office/powerpoint/2010/main" val="2608687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present a simple yet efficient </a:t>
            </a:r>
            <a:r>
              <a:rPr lang="en-US" dirty="0" err="1"/>
              <a:t>mechanism.For</a:t>
            </a:r>
            <a:r>
              <a:rPr lang="en-US" dirty="0"/>
              <a:t> both the model and inference part if the word is coming from a short range dependency we use uniform distribution, other wise we learn the parameters for each of them.</a:t>
            </a:r>
          </a:p>
          <a:p>
            <a:endParaRPr lang="en-US" dirty="0"/>
          </a:p>
          <a:p>
            <a:r>
              <a:rPr lang="en-US" dirty="0"/>
              <a:t>--- English </a:t>
            </a:r>
            <a:r>
              <a:rPr lang="en-US" dirty="0" err="1"/>
              <a:t>insteead</a:t>
            </a:r>
            <a:r>
              <a:rPr lang="en-US" dirty="0"/>
              <a:t> of formula</a:t>
            </a:r>
          </a:p>
          <a:p>
            <a:endParaRPr lang="en-US" dirty="0"/>
          </a:p>
          <a:p>
            <a:r>
              <a:rPr lang="en-US" dirty="0"/>
              <a:t>-- Start from the model remove the inference  Make it larger center it .... if </a:t>
            </a:r>
            <a:r>
              <a:rPr lang="en-US" dirty="0" err="1"/>
              <a:t>l_t</a:t>
            </a:r>
            <a:r>
              <a:rPr lang="en-US" dirty="0"/>
              <a:t>=0 choose a topic </a:t>
            </a:r>
          </a:p>
          <a:p>
            <a:endParaRPr lang="en-US" dirty="0"/>
          </a:p>
          <a:p>
            <a:r>
              <a:rPr lang="en-US" dirty="0"/>
              <a:t>-- Rename it to thematic word topic assignment redefine it to </a:t>
            </a:r>
            <a:r>
              <a:rPr lang="en-US" dirty="0" err="1"/>
              <a:t>l_t</a:t>
            </a:r>
            <a:r>
              <a:rPr lang="en-US" dirty="0"/>
              <a:t> slow reveal...</a:t>
            </a:r>
          </a:p>
        </p:txBody>
      </p:sp>
      <p:sp>
        <p:nvSpPr>
          <p:cNvPr id="4" name="Slide Number Placeholder 3"/>
          <p:cNvSpPr>
            <a:spLocks noGrp="1"/>
          </p:cNvSpPr>
          <p:nvPr>
            <p:ph type="sldNum" sz="quarter" idx="5"/>
          </p:nvPr>
        </p:nvSpPr>
        <p:spPr/>
        <p:txBody>
          <a:bodyPr/>
          <a:lstStyle/>
          <a:p>
            <a:fld id="{FF096FD2-3D08-E147-9CA0-75269C085B7D}" type="slidenum">
              <a:rPr lang="en-US" smtClean="0"/>
              <a:t>15</a:t>
            </a:fld>
            <a:endParaRPr lang="en-US"/>
          </a:p>
        </p:txBody>
      </p:sp>
    </p:spTree>
    <p:extLst>
      <p:ext uri="{BB962C8B-B14F-4D97-AF65-F5344CB8AC3E}">
        <p14:creationId xmlns:p14="http://schemas.microsoft.com/office/powerpoint/2010/main" val="20005524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---outperforms ....</a:t>
            </a:r>
          </a:p>
          <a:p>
            <a:r>
              <a:rPr lang="en-US" dirty="0"/>
              <a:t>-- center the green box between the theorem and photo and horizontally.</a:t>
            </a:r>
          </a:p>
        </p:txBody>
      </p:sp>
      <p:sp>
        <p:nvSpPr>
          <p:cNvPr id="4" name="Slide Number Placeholder 3"/>
          <p:cNvSpPr>
            <a:spLocks noGrp="1"/>
          </p:cNvSpPr>
          <p:nvPr>
            <p:ph type="sldNum" sz="quarter" idx="5"/>
          </p:nvPr>
        </p:nvSpPr>
        <p:spPr/>
        <p:txBody>
          <a:bodyPr/>
          <a:lstStyle/>
          <a:p>
            <a:fld id="{FF096FD2-3D08-E147-9CA0-75269C085B7D}" type="slidenum">
              <a:rPr lang="en-US" smtClean="0"/>
              <a:t>17</a:t>
            </a:fld>
            <a:endParaRPr lang="en-US"/>
          </a:p>
        </p:txBody>
      </p:sp>
    </p:spTree>
    <p:extLst>
      <p:ext uri="{BB962C8B-B14F-4D97-AF65-F5344CB8AC3E}">
        <p14:creationId xmlns:p14="http://schemas.microsoft.com/office/powerpoint/2010/main" val="2845635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the information about different datasets we used, </a:t>
            </a:r>
          </a:p>
          <a:p>
            <a:r>
              <a:rPr lang="en-US" dirty="0"/>
              <a:t>APNEWS contains 54k newswire article</a:t>
            </a:r>
          </a:p>
          <a:p>
            <a:r>
              <a:rPr lang="en-US" dirty="0"/>
              <a:t>IMDB contains 100k movie reviews</a:t>
            </a:r>
          </a:p>
          <a:p>
            <a:r>
              <a:rPr lang="en-US" dirty="0"/>
              <a:t>BNC contains journals, books and newswires.</a:t>
            </a:r>
          </a:p>
          <a:p>
            <a:endParaRPr lang="en-US" dirty="0"/>
          </a:p>
          <a:p>
            <a:endParaRPr lang="en-US" dirty="0"/>
          </a:p>
          <a:p>
            <a:r>
              <a:rPr lang="en-US" dirty="0"/>
              <a:t>-- Text is small , not </a:t>
            </a:r>
            <a:r>
              <a:rPr lang="en-US" dirty="0" err="1"/>
              <a:t>Tex</a:t>
            </a:r>
            <a:r>
              <a:rPr lang="en-US" dirty="0"/>
              <a:t>, too much information. break it up</a:t>
            </a:r>
          </a:p>
          <a:p>
            <a:r>
              <a:rPr lang="en-US" dirty="0"/>
              <a:t>Just training information ...just number of documents not </a:t>
            </a:r>
            <a:r>
              <a:rPr lang="en-US" dirty="0" err="1"/>
              <a:t>sents</a:t>
            </a:r>
            <a:r>
              <a:rPr lang="en-US" dirty="0"/>
              <a:t> or tokens.... and vocab size...</a:t>
            </a:r>
          </a:p>
        </p:txBody>
      </p:sp>
      <p:sp>
        <p:nvSpPr>
          <p:cNvPr id="4" name="Slide Number Placeholder 3"/>
          <p:cNvSpPr>
            <a:spLocks noGrp="1"/>
          </p:cNvSpPr>
          <p:nvPr>
            <p:ph type="sldNum" sz="quarter" idx="5"/>
          </p:nvPr>
        </p:nvSpPr>
        <p:spPr/>
        <p:txBody>
          <a:bodyPr/>
          <a:lstStyle/>
          <a:p>
            <a:fld id="{FF096FD2-3D08-E147-9CA0-75269C085B7D}" type="slidenum">
              <a:rPr lang="en-US" smtClean="0"/>
              <a:t>18</a:t>
            </a:fld>
            <a:endParaRPr lang="en-US"/>
          </a:p>
        </p:txBody>
      </p:sp>
    </p:spTree>
    <p:extLst>
      <p:ext uri="{BB962C8B-B14F-4D97-AF65-F5344CB8AC3E}">
        <p14:creationId xmlns:p14="http://schemas.microsoft.com/office/powerpoint/2010/main" val="2837743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language model we reported the perplexity of our model .</a:t>
            </a:r>
          </a:p>
          <a:p>
            <a:endParaRPr lang="en-US" dirty="0"/>
          </a:p>
          <a:p>
            <a:r>
              <a:rPr lang="en-US" dirty="0"/>
              <a:t>-- useful like this.</a:t>
            </a:r>
          </a:p>
          <a:p>
            <a:r>
              <a:rPr lang="en-US" dirty="0"/>
              <a:t>-- It should be larger...</a:t>
            </a:r>
          </a:p>
        </p:txBody>
      </p:sp>
      <p:sp>
        <p:nvSpPr>
          <p:cNvPr id="4" name="Slide Number Placeholder 3"/>
          <p:cNvSpPr>
            <a:spLocks noGrp="1"/>
          </p:cNvSpPr>
          <p:nvPr>
            <p:ph type="sldNum" sz="quarter" idx="10"/>
          </p:nvPr>
        </p:nvSpPr>
        <p:spPr/>
        <p:txBody>
          <a:bodyPr/>
          <a:lstStyle/>
          <a:p>
            <a:fld id="{FF096FD2-3D08-E147-9CA0-75269C085B7D}" type="slidenum">
              <a:rPr lang="en-US" smtClean="0"/>
              <a:t>19</a:t>
            </a:fld>
            <a:endParaRPr lang="en-US"/>
          </a:p>
        </p:txBody>
      </p:sp>
    </p:spTree>
    <p:extLst>
      <p:ext uri="{BB962C8B-B14F-4D97-AF65-F5344CB8AC3E}">
        <p14:creationId xmlns:p14="http://schemas.microsoft.com/office/powerpoint/2010/main" val="1236364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VRTM outperforms other baselines across all the benchmark datasets..</a:t>
            </a:r>
          </a:p>
          <a:p>
            <a:endParaRPr lang="en-US" dirty="0"/>
          </a:p>
          <a:p>
            <a:r>
              <a:rPr lang="en-US" dirty="0"/>
              <a:t>-- So latex color code thing. background the table.</a:t>
            </a:r>
          </a:p>
          <a:p>
            <a:r>
              <a:rPr lang="en-US" dirty="0"/>
              <a:t>highlight the whole line.</a:t>
            </a:r>
          </a:p>
          <a:p>
            <a:endParaRPr lang="en-US" dirty="0"/>
          </a:p>
          <a:p>
            <a:r>
              <a:rPr lang="en-US" dirty="0"/>
              <a:t>--- Indicate and say that lower is better....</a:t>
            </a:r>
          </a:p>
        </p:txBody>
      </p:sp>
      <p:sp>
        <p:nvSpPr>
          <p:cNvPr id="4" name="Slide Number Placeholder 3"/>
          <p:cNvSpPr>
            <a:spLocks noGrp="1"/>
          </p:cNvSpPr>
          <p:nvPr>
            <p:ph type="sldNum" sz="quarter" idx="10"/>
          </p:nvPr>
        </p:nvSpPr>
        <p:spPr/>
        <p:txBody>
          <a:bodyPr/>
          <a:lstStyle/>
          <a:p>
            <a:fld id="{FF096FD2-3D08-E147-9CA0-75269C085B7D}" type="slidenum">
              <a:rPr lang="en-US" smtClean="0"/>
              <a:t>20</a:t>
            </a:fld>
            <a:endParaRPr lang="en-US"/>
          </a:p>
        </p:txBody>
      </p:sp>
    </p:spTree>
    <p:extLst>
      <p:ext uri="{BB962C8B-B14F-4D97-AF65-F5344CB8AC3E}">
        <p14:creationId xmlns:p14="http://schemas.microsoft.com/office/powerpoint/2010/main" val="1483090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Natural Language Understanding and specially text generation, capturing both syntactic and thematic word relations is crucial, consider the sentence, we see there are words like in from and , they are responsible for the grammar of the sentence and words like master’s, EE and University that are covering long range dependencies and they are coming from education topic.</a:t>
            </a:r>
          </a:p>
          <a:p>
            <a:endParaRPr lang="en-US" dirty="0"/>
          </a:p>
          <a:p>
            <a:r>
              <a:rPr lang="en-US" dirty="0"/>
              <a:t>--Slide numbers </a:t>
            </a:r>
          </a:p>
          <a:p>
            <a:r>
              <a:rPr lang="en-US" dirty="0"/>
              <a:t>-- remove top lines</a:t>
            </a:r>
          </a:p>
          <a:p>
            <a:endParaRPr lang="en-US" dirty="0"/>
          </a:p>
          <a:p>
            <a:r>
              <a:rPr lang="en-US" dirty="0"/>
              <a:t>-- change arrows color but how all of these </a:t>
            </a:r>
            <a:r>
              <a:rPr lang="en-US" dirty="0" err="1"/>
              <a:t>arre</a:t>
            </a:r>
            <a:r>
              <a:rPr lang="en-US" dirty="0"/>
              <a:t> used in language ...</a:t>
            </a:r>
          </a:p>
          <a:p>
            <a:r>
              <a:rPr lang="en-US" dirty="0"/>
              <a:t>--Bigger on thematic and syntactic...</a:t>
            </a:r>
          </a:p>
          <a:p>
            <a:r>
              <a:rPr lang="en-US" dirty="0"/>
              <a:t>Add this also after the model....</a:t>
            </a:r>
          </a:p>
          <a:p>
            <a:endParaRPr lang="en-US" dirty="0"/>
          </a:p>
        </p:txBody>
      </p:sp>
      <p:sp>
        <p:nvSpPr>
          <p:cNvPr id="4" name="Slide Number Placeholder 3"/>
          <p:cNvSpPr>
            <a:spLocks noGrp="1"/>
          </p:cNvSpPr>
          <p:nvPr>
            <p:ph type="sldNum" sz="quarter" idx="10"/>
          </p:nvPr>
        </p:nvSpPr>
        <p:spPr/>
        <p:txBody>
          <a:bodyPr/>
          <a:lstStyle/>
          <a:p>
            <a:fld id="{FF096FD2-3D08-E147-9CA0-75269C085B7D}" type="slidenum">
              <a:rPr lang="en-US" smtClean="0"/>
              <a:t>2</a:t>
            </a:fld>
            <a:endParaRPr lang="en-US"/>
          </a:p>
        </p:txBody>
      </p:sp>
    </p:spTree>
    <p:extLst>
      <p:ext uri="{BB962C8B-B14F-4D97-AF65-F5344CB8AC3E}">
        <p14:creationId xmlns:p14="http://schemas.microsoft.com/office/powerpoint/2010/main" val="2293566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that our results are consistent for different number of topics, where our perplexities are close to or lower than TGVAE.</a:t>
            </a:r>
          </a:p>
          <a:p>
            <a:endParaRPr lang="en-US" dirty="0"/>
          </a:p>
          <a:p>
            <a:r>
              <a:rPr lang="en-US" dirty="0"/>
              <a:t>-- Same comments. color highlight.</a:t>
            </a:r>
          </a:p>
          <a:p>
            <a:r>
              <a:rPr lang="en-US" dirty="0"/>
              <a:t>-- Transpose the</a:t>
            </a:r>
            <a:r>
              <a:rPr lang="en-US" baseline="0" dirty="0"/>
              <a:t> table…</a:t>
            </a:r>
            <a:endParaRPr lang="en-US" dirty="0"/>
          </a:p>
        </p:txBody>
      </p:sp>
      <p:sp>
        <p:nvSpPr>
          <p:cNvPr id="4" name="Slide Number Placeholder 3"/>
          <p:cNvSpPr>
            <a:spLocks noGrp="1"/>
          </p:cNvSpPr>
          <p:nvPr>
            <p:ph type="sldNum" sz="quarter" idx="10"/>
          </p:nvPr>
        </p:nvSpPr>
        <p:spPr/>
        <p:txBody>
          <a:bodyPr/>
          <a:lstStyle/>
          <a:p>
            <a:fld id="{FF096FD2-3D08-E147-9CA0-75269C085B7D}" type="slidenum">
              <a:rPr lang="en-US" smtClean="0"/>
              <a:t>21</a:t>
            </a:fld>
            <a:endParaRPr lang="en-US"/>
          </a:p>
        </p:txBody>
      </p:sp>
    </p:spTree>
    <p:extLst>
      <p:ext uri="{BB962C8B-B14F-4D97-AF65-F5344CB8AC3E}">
        <p14:creationId xmlns:p14="http://schemas.microsoft.com/office/powerpoint/2010/main" val="2772161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Shows the consistency of word–level topic assignments. It’s out performing variational LDA.</a:t>
            </a:r>
          </a:p>
          <a:p>
            <a:endParaRPr lang="en-US" dirty="0"/>
          </a:p>
          <a:p>
            <a:r>
              <a:rPr lang="en-US" dirty="0"/>
              <a:t>-- Two slides </a:t>
            </a:r>
          </a:p>
          <a:p>
            <a:r>
              <a:rPr lang="en-US" dirty="0"/>
              <a:t>-- citation in the title </a:t>
            </a:r>
          </a:p>
          <a:p>
            <a:r>
              <a:rPr lang="en-US" dirty="0"/>
              <a:t>-- Use English instead of </a:t>
            </a:r>
          </a:p>
          <a:p>
            <a:r>
              <a:rPr lang="en-US" dirty="0"/>
              <a:t>-- give some insight....</a:t>
            </a:r>
          </a:p>
          <a:p>
            <a:r>
              <a:rPr lang="en-US" dirty="0"/>
              <a:t>-- Graph like bars.</a:t>
            </a:r>
          </a:p>
        </p:txBody>
      </p:sp>
      <p:sp>
        <p:nvSpPr>
          <p:cNvPr id="4" name="Slide Number Placeholder 3"/>
          <p:cNvSpPr>
            <a:spLocks noGrp="1"/>
          </p:cNvSpPr>
          <p:nvPr>
            <p:ph type="sldNum" sz="quarter" idx="5"/>
          </p:nvPr>
        </p:nvSpPr>
        <p:spPr/>
        <p:txBody>
          <a:bodyPr/>
          <a:lstStyle/>
          <a:p>
            <a:fld id="{FF096FD2-3D08-E147-9CA0-75269C085B7D}" type="slidenum">
              <a:rPr lang="en-US" smtClean="0"/>
              <a:t>22</a:t>
            </a:fld>
            <a:endParaRPr lang="en-US"/>
          </a:p>
        </p:txBody>
      </p:sp>
    </p:spTree>
    <p:extLst>
      <p:ext uri="{BB962C8B-B14F-4D97-AF65-F5344CB8AC3E}">
        <p14:creationId xmlns:p14="http://schemas.microsoft.com/office/powerpoint/2010/main" val="2849673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Shows the consistency of word–level topic assignments. It’s out performing variational LDA.</a:t>
            </a:r>
          </a:p>
          <a:p>
            <a:endParaRPr lang="en-US" dirty="0"/>
          </a:p>
          <a:p>
            <a:r>
              <a:rPr lang="en-US" dirty="0"/>
              <a:t>-- Two slides </a:t>
            </a:r>
          </a:p>
          <a:p>
            <a:r>
              <a:rPr lang="en-US" dirty="0"/>
              <a:t>-- citation in the title </a:t>
            </a:r>
          </a:p>
          <a:p>
            <a:r>
              <a:rPr lang="en-US" dirty="0"/>
              <a:t>-- Use English instead of </a:t>
            </a:r>
          </a:p>
          <a:p>
            <a:r>
              <a:rPr lang="en-US" dirty="0"/>
              <a:t>-- give some insight....</a:t>
            </a:r>
          </a:p>
          <a:p>
            <a:r>
              <a:rPr lang="en-US" dirty="0"/>
              <a:t>-- Graph like bars.</a:t>
            </a:r>
          </a:p>
        </p:txBody>
      </p:sp>
      <p:sp>
        <p:nvSpPr>
          <p:cNvPr id="4" name="Slide Number Placeholder 3"/>
          <p:cNvSpPr>
            <a:spLocks noGrp="1"/>
          </p:cNvSpPr>
          <p:nvPr>
            <p:ph type="sldNum" sz="quarter" idx="5"/>
          </p:nvPr>
        </p:nvSpPr>
        <p:spPr/>
        <p:txBody>
          <a:bodyPr/>
          <a:lstStyle/>
          <a:p>
            <a:fld id="{FF096FD2-3D08-E147-9CA0-75269C085B7D}" type="slidenum">
              <a:rPr lang="en-US" smtClean="0"/>
              <a:t>23</a:t>
            </a:fld>
            <a:endParaRPr lang="en-US"/>
          </a:p>
        </p:txBody>
      </p:sp>
    </p:spTree>
    <p:extLst>
      <p:ext uri="{BB962C8B-B14F-4D97-AF65-F5344CB8AC3E}">
        <p14:creationId xmlns:p14="http://schemas.microsoft.com/office/powerpoint/2010/main" val="29504275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relatively should be </a:t>
            </a:r>
            <a:r>
              <a:rPr lang="en-US" dirty="0" err="1"/>
              <a:t>captial</a:t>
            </a:r>
            <a:r>
              <a:rPr lang="en-US" dirty="0"/>
              <a:t>...</a:t>
            </a:r>
          </a:p>
        </p:txBody>
      </p:sp>
      <p:sp>
        <p:nvSpPr>
          <p:cNvPr id="4" name="Slide Number Placeholder 3"/>
          <p:cNvSpPr>
            <a:spLocks noGrp="1"/>
          </p:cNvSpPr>
          <p:nvPr>
            <p:ph type="sldNum" sz="quarter" idx="5"/>
          </p:nvPr>
        </p:nvSpPr>
        <p:spPr/>
        <p:txBody>
          <a:bodyPr/>
          <a:lstStyle/>
          <a:p>
            <a:fld id="{FF096FD2-3D08-E147-9CA0-75269C085B7D}" type="slidenum">
              <a:rPr lang="en-US" smtClean="0"/>
              <a:t>24</a:t>
            </a:fld>
            <a:endParaRPr lang="en-US"/>
          </a:p>
        </p:txBody>
      </p:sp>
    </p:spTree>
    <p:extLst>
      <p:ext uri="{BB962C8B-B14F-4D97-AF65-F5344CB8AC3E}">
        <p14:creationId xmlns:p14="http://schemas.microsoft.com/office/powerpoint/2010/main" val="402687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be said that they are not completely random.</a:t>
            </a:r>
          </a:p>
          <a:p>
            <a:r>
              <a:rPr lang="en-US" dirty="0"/>
              <a:t>-- VRTM as a topic model good ones...</a:t>
            </a:r>
          </a:p>
        </p:txBody>
      </p:sp>
      <p:sp>
        <p:nvSpPr>
          <p:cNvPr id="4" name="Slide Number Placeholder 3"/>
          <p:cNvSpPr>
            <a:spLocks noGrp="1"/>
          </p:cNvSpPr>
          <p:nvPr>
            <p:ph type="sldNum" sz="quarter" idx="10"/>
          </p:nvPr>
        </p:nvSpPr>
        <p:spPr/>
        <p:txBody>
          <a:bodyPr/>
          <a:lstStyle/>
          <a:p>
            <a:fld id="{FF096FD2-3D08-E147-9CA0-75269C085B7D}" type="slidenum">
              <a:rPr lang="en-US" smtClean="0"/>
              <a:t>25</a:t>
            </a:fld>
            <a:endParaRPr lang="en-US"/>
          </a:p>
        </p:txBody>
      </p:sp>
    </p:spTree>
    <p:extLst>
      <p:ext uri="{BB962C8B-B14F-4D97-AF65-F5344CB8AC3E}">
        <p14:creationId xmlns:p14="http://schemas.microsoft.com/office/powerpoint/2010/main" val="25824310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have some good sentences here....</a:t>
            </a:r>
          </a:p>
          <a:p>
            <a:r>
              <a:rPr lang="en-US" dirty="0"/>
              <a:t>--- Talk more about our work rather than others.</a:t>
            </a:r>
          </a:p>
        </p:txBody>
      </p:sp>
      <p:sp>
        <p:nvSpPr>
          <p:cNvPr id="4" name="Slide Number Placeholder 3"/>
          <p:cNvSpPr>
            <a:spLocks noGrp="1"/>
          </p:cNvSpPr>
          <p:nvPr>
            <p:ph type="sldNum" sz="quarter" idx="5"/>
          </p:nvPr>
        </p:nvSpPr>
        <p:spPr/>
        <p:txBody>
          <a:bodyPr/>
          <a:lstStyle/>
          <a:p>
            <a:fld id="{FF096FD2-3D08-E147-9CA0-75269C085B7D}" type="slidenum">
              <a:rPr lang="en-US" smtClean="0"/>
              <a:t>26</a:t>
            </a:fld>
            <a:endParaRPr lang="en-US"/>
          </a:p>
        </p:txBody>
      </p:sp>
    </p:spTree>
    <p:extLst>
      <p:ext uri="{BB962C8B-B14F-4D97-AF65-F5344CB8AC3E}">
        <p14:creationId xmlns:p14="http://schemas.microsoft.com/office/powerpoint/2010/main" val="3281746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looking at available models in ML and NLP,  we see that architectures like RNN, LSTM, GRU are capable of capturing short range dependencies and syntactic relations, also topic models like LDA, LSI , </a:t>
            </a:r>
            <a:r>
              <a:rPr lang="en-US" dirty="0" err="1"/>
              <a:t>pLSI</a:t>
            </a:r>
            <a:r>
              <a:rPr lang="en-US" dirty="0"/>
              <a:t> are well known models </a:t>
            </a:r>
          </a:p>
          <a:p>
            <a:r>
              <a:rPr lang="en-US" dirty="0"/>
              <a:t>that can capture long range dependencies between words. So by combining these two models we can conjoin the benefits of both words. There are lots of recent models trying to combine these two architectures.</a:t>
            </a:r>
          </a:p>
          <a:p>
            <a:endParaRPr lang="en-US" dirty="0"/>
          </a:p>
          <a:p>
            <a:endParaRPr lang="en-US" dirty="0"/>
          </a:p>
          <a:p>
            <a:r>
              <a:rPr lang="en-US" dirty="0"/>
              <a:t>-- much less detail for this one.</a:t>
            </a:r>
          </a:p>
          <a:p>
            <a:r>
              <a:rPr lang="en-US" dirty="0"/>
              <a:t>-- Talk to </a:t>
            </a:r>
            <a:r>
              <a:rPr lang="en-US" dirty="0" err="1"/>
              <a:t>audiounce</a:t>
            </a:r>
            <a:r>
              <a:rPr lang="en-US" dirty="0"/>
              <a:t>... </a:t>
            </a:r>
          </a:p>
          <a:p>
            <a:r>
              <a:rPr lang="en-US" dirty="0"/>
              <a:t>-- The key point of the slide is ...</a:t>
            </a:r>
          </a:p>
          <a:p>
            <a:r>
              <a:rPr lang="en-US" dirty="0"/>
              <a:t>-- </a:t>
            </a:r>
            <a:r>
              <a:rPr lang="en-US" dirty="0" err="1"/>
              <a:t>Unbold</a:t>
            </a:r>
            <a:r>
              <a:rPr lang="en-US" dirty="0"/>
              <a:t> those make it bigger...</a:t>
            </a:r>
          </a:p>
          <a:p>
            <a:endParaRPr lang="en-US" dirty="0"/>
          </a:p>
        </p:txBody>
      </p:sp>
      <p:sp>
        <p:nvSpPr>
          <p:cNvPr id="4" name="Slide Number Placeholder 3"/>
          <p:cNvSpPr>
            <a:spLocks noGrp="1"/>
          </p:cNvSpPr>
          <p:nvPr>
            <p:ph type="sldNum" sz="quarter" idx="5"/>
          </p:nvPr>
        </p:nvSpPr>
        <p:spPr/>
        <p:txBody>
          <a:bodyPr/>
          <a:lstStyle/>
          <a:p>
            <a:fld id="{FF096FD2-3D08-E147-9CA0-75269C085B7D}" type="slidenum">
              <a:rPr lang="en-US" smtClean="0"/>
              <a:t>3</a:t>
            </a:fld>
            <a:endParaRPr lang="en-US"/>
          </a:p>
        </p:txBody>
      </p:sp>
    </p:spTree>
    <p:extLst>
      <p:ext uri="{BB962C8B-B14F-4D97-AF65-F5344CB8AC3E}">
        <p14:creationId xmlns:p14="http://schemas.microsoft.com/office/powerpoint/2010/main" val="2547001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All these models are marginalizing out the word-level topic assignments.</a:t>
            </a:r>
          </a:p>
          <a:p>
            <a:r>
              <a:rPr lang="en-US" sz="1200" b="0" i="0" u="none" strike="noStrike" kern="1200" dirty="0">
                <a:solidFill>
                  <a:schemeClr val="tx1"/>
                </a:solidFill>
                <a:effectLst/>
                <a:latin typeface="+mn-lt"/>
                <a:ea typeface="+mn-ea"/>
                <a:cs typeface="+mn-cs"/>
              </a:rPr>
              <a:t>Recent work has shown that topic models that have relatively consistent word-level topic assignments are preferred by end-users.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Make VRTM bigger and bold. advertise yourself.</a:t>
            </a:r>
          </a:p>
          <a:p>
            <a:r>
              <a:rPr lang="en-US" sz="1200" b="0" i="0" kern="1200" dirty="0">
                <a:solidFill>
                  <a:schemeClr val="tx1"/>
                </a:solidFill>
                <a:effectLst/>
                <a:latin typeface="+mn-lt"/>
                <a:ea typeface="+mn-ea"/>
                <a:cs typeface="+mn-cs"/>
              </a:rPr>
              <a:t>selling yourself and work communicate...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Title up...</a:t>
            </a:r>
            <a:endParaRPr lang="en-US" dirty="0"/>
          </a:p>
        </p:txBody>
      </p:sp>
      <p:sp>
        <p:nvSpPr>
          <p:cNvPr id="4" name="Slide Number Placeholder 3"/>
          <p:cNvSpPr>
            <a:spLocks noGrp="1"/>
          </p:cNvSpPr>
          <p:nvPr>
            <p:ph type="sldNum" sz="quarter" idx="5"/>
          </p:nvPr>
        </p:nvSpPr>
        <p:spPr/>
        <p:txBody>
          <a:bodyPr/>
          <a:lstStyle/>
          <a:p>
            <a:fld id="{FF096FD2-3D08-E147-9CA0-75269C085B7D}" type="slidenum">
              <a:rPr lang="en-US" smtClean="0"/>
              <a:t>4</a:t>
            </a:fld>
            <a:endParaRPr lang="en-US"/>
          </a:p>
        </p:txBody>
      </p:sp>
    </p:spTree>
    <p:extLst>
      <p:ext uri="{BB962C8B-B14F-4D97-AF65-F5344CB8AC3E}">
        <p14:creationId xmlns:p14="http://schemas.microsoft.com/office/powerpoint/2010/main" val="933146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the underlying structure and graphical model for VRTM.</a:t>
            </a:r>
          </a:p>
        </p:txBody>
      </p:sp>
      <p:sp>
        <p:nvSpPr>
          <p:cNvPr id="4" name="Slide Number Placeholder 3"/>
          <p:cNvSpPr>
            <a:spLocks noGrp="1"/>
          </p:cNvSpPr>
          <p:nvPr>
            <p:ph type="sldNum" sz="quarter" idx="5"/>
          </p:nvPr>
        </p:nvSpPr>
        <p:spPr/>
        <p:txBody>
          <a:bodyPr/>
          <a:lstStyle/>
          <a:p>
            <a:fld id="{FF096FD2-3D08-E147-9CA0-75269C085B7D}" type="slidenum">
              <a:rPr lang="en-US" smtClean="0"/>
              <a:t>5</a:t>
            </a:fld>
            <a:endParaRPr lang="en-US"/>
          </a:p>
        </p:txBody>
      </p:sp>
    </p:spTree>
    <p:extLst>
      <p:ext uri="{BB962C8B-B14F-4D97-AF65-F5344CB8AC3E}">
        <p14:creationId xmlns:p14="http://schemas.microsoft.com/office/powerpoint/2010/main" val="1033147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a regular topic model, first we sample a document topic vector from the Dirichlet distribution.</a:t>
            </a:r>
          </a:p>
          <a:p>
            <a:endParaRPr lang="en-US" dirty="0"/>
          </a:p>
          <a:p>
            <a:r>
              <a:rPr lang="en-US" dirty="0"/>
              <a:t>Font size at least 18.</a:t>
            </a:r>
          </a:p>
          <a:p>
            <a:r>
              <a:rPr lang="en-US" dirty="0"/>
              <a:t>Diagram make it bigger.</a:t>
            </a:r>
          </a:p>
        </p:txBody>
      </p:sp>
      <p:sp>
        <p:nvSpPr>
          <p:cNvPr id="4" name="Slide Number Placeholder 3"/>
          <p:cNvSpPr>
            <a:spLocks noGrp="1"/>
          </p:cNvSpPr>
          <p:nvPr>
            <p:ph type="sldNum" sz="quarter" idx="5"/>
          </p:nvPr>
        </p:nvSpPr>
        <p:spPr/>
        <p:txBody>
          <a:bodyPr/>
          <a:lstStyle/>
          <a:p>
            <a:fld id="{FF096FD2-3D08-E147-9CA0-75269C085B7D}" type="slidenum">
              <a:rPr lang="en-US" smtClean="0"/>
              <a:t>6</a:t>
            </a:fld>
            <a:endParaRPr lang="en-US"/>
          </a:p>
        </p:txBody>
      </p:sp>
    </p:spTree>
    <p:extLst>
      <p:ext uri="{BB962C8B-B14F-4D97-AF65-F5344CB8AC3E}">
        <p14:creationId xmlns:p14="http://schemas.microsoft.com/office/powerpoint/2010/main" val="1213697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it computes the recurrent representation that includes the information about all the previous words.</a:t>
            </a:r>
          </a:p>
          <a:p>
            <a:r>
              <a:rPr lang="en-US" dirty="0"/>
              <a:t>---remove </a:t>
            </a:r>
            <a:r>
              <a:rPr lang="en-US" dirty="0" err="1"/>
              <a:t>l_t</a:t>
            </a:r>
            <a:r>
              <a:rPr lang="en-US" dirty="0"/>
              <a:t> color.</a:t>
            </a:r>
          </a:p>
          <a:p>
            <a:endParaRPr lang="en-US" dirty="0"/>
          </a:p>
        </p:txBody>
      </p:sp>
      <p:sp>
        <p:nvSpPr>
          <p:cNvPr id="4" name="Slide Number Placeholder 3"/>
          <p:cNvSpPr>
            <a:spLocks noGrp="1"/>
          </p:cNvSpPr>
          <p:nvPr>
            <p:ph type="sldNum" sz="quarter" idx="5"/>
          </p:nvPr>
        </p:nvSpPr>
        <p:spPr/>
        <p:txBody>
          <a:bodyPr/>
          <a:lstStyle/>
          <a:p>
            <a:fld id="{FF096FD2-3D08-E147-9CA0-75269C085B7D}" type="slidenum">
              <a:rPr lang="en-US" smtClean="0"/>
              <a:t>7</a:t>
            </a:fld>
            <a:endParaRPr lang="en-US"/>
          </a:p>
        </p:txBody>
      </p:sp>
    </p:spTree>
    <p:extLst>
      <p:ext uri="{BB962C8B-B14F-4D97-AF65-F5344CB8AC3E}">
        <p14:creationId xmlns:p14="http://schemas.microsoft.com/office/powerpoint/2010/main" val="2412220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given all the previous words, VRTM predicts that whether the next word is coming from a syntactic or semantic relation. </a:t>
            </a:r>
          </a:p>
          <a:p>
            <a:endParaRPr lang="en-US" dirty="0"/>
          </a:p>
        </p:txBody>
      </p:sp>
      <p:sp>
        <p:nvSpPr>
          <p:cNvPr id="4" name="Slide Number Placeholder 3"/>
          <p:cNvSpPr>
            <a:spLocks noGrp="1"/>
          </p:cNvSpPr>
          <p:nvPr>
            <p:ph type="sldNum" sz="quarter" idx="5"/>
          </p:nvPr>
        </p:nvSpPr>
        <p:spPr/>
        <p:txBody>
          <a:bodyPr/>
          <a:lstStyle/>
          <a:p>
            <a:fld id="{FF096FD2-3D08-E147-9CA0-75269C085B7D}" type="slidenum">
              <a:rPr lang="en-US" smtClean="0"/>
              <a:t>8</a:t>
            </a:fld>
            <a:endParaRPr lang="en-US"/>
          </a:p>
        </p:txBody>
      </p:sp>
    </p:spTree>
    <p:extLst>
      <p:ext uri="{BB962C8B-B14F-4D97-AF65-F5344CB8AC3E}">
        <p14:creationId xmlns:p14="http://schemas.microsoft.com/office/powerpoint/2010/main" val="1498973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draw a topic for that word.</a:t>
            </a:r>
          </a:p>
          <a:p>
            <a:r>
              <a:rPr lang="en-US" dirty="0"/>
              <a:t>-- use this colors on the description as well.</a:t>
            </a:r>
          </a:p>
          <a:p>
            <a:r>
              <a:rPr lang="en-US" dirty="0"/>
              <a:t>-- Title moving up all the slides.</a:t>
            </a:r>
          </a:p>
          <a:p>
            <a:endParaRPr lang="en-US" dirty="0"/>
          </a:p>
          <a:p>
            <a:endParaRPr lang="en-US" dirty="0"/>
          </a:p>
          <a:p>
            <a:endParaRPr lang="en-US" dirty="0"/>
          </a:p>
          <a:p>
            <a:r>
              <a:rPr lang="en-US" dirty="0"/>
              <a:t>--Last slide name and email information</a:t>
            </a:r>
          </a:p>
          <a:p>
            <a:r>
              <a:rPr lang="en-US" dirty="0"/>
              <a:t>text larger.</a:t>
            </a:r>
          </a:p>
        </p:txBody>
      </p:sp>
      <p:sp>
        <p:nvSpPr>
          <p:cNvPr id="4" name="Slide Number Placeholder 3"/>
          <p:cNvSpPr>
            <a:spLocks noGrp="1"/>
          </p:cNvSpPr>
          <p:nvPr>
            <p:ph type="sldNum" sz="quarter" idx="5"/>
          </p:nvPr>
        </p:nvSpPr>
        <p:spPr/>
        <p:txBody>
          <a:bodyPr/>
          <a:lstStyle/>
          <a:p>
            <a:fld id="{FF096FD2-3D08-E147-9CA0-75269C085B7D}" type="slidenum">
              <a:rPr lang="en-US" smtClean="0"/>
              <a:t>9</a:t>
            </a:fld>
            <a:endParaRPr lang="en-US"/>
          </a:p>
        </p:txBody>
      </p:sp>
    </p:spTree>
    <p:extLst>
      <p:ext uri="{BB962C8B-B14F-4D97-AF65-F5344CB8AC3E}">
        <p14:creationId xmlns:p14="http://schemas.microsoft.com/office/powerpoint/2010/main" val="3120566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3A7D4C7-7CDE-BB4B-9DB4-33DC868C5FA2}" type="datetime1">
              <a:rPr lang="en-US" smtClean="0"/>
              <a:t>3/6/20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algn="l" defTabSz="914400" rtl="0" eaLnBrk="1" latinLnBrk="0" hangingPunct="1"/>
            <a:endParaRPr lang="en-US" dirty="0"/>
          </a:p>
        </p:txBody>
      </p:sp>
    </p:spTree>
    <p:extLst>
      <p:ext uri="{BB962C8B-B14F-4D97-AF65-F5344CB8AC3E}">
        <p14:creationId xmlns:p14="http://schemas.microsoft.com/office/powerpoint/2010/main" val="984568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A2C518-6EA3-F843-94E3-73BC2A43A2AC}" type="datetime1">
              <a:rPr lang="en-US" smtClean="0"/>
              <a:t>3/6/20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A1ACA1-56DB-E645-8130-C41072785AB8}" type="slidenum">
              <a:rPr lang="en-US" smtClean="0"/>
              <a:t>‹#›</a:t>
            </a:fld>
            <a:endParaRPr lang="en-US"/>
          </a:p>
        </p:txBody>
      </p:sp>
    </p:spTree>
    <p:extLst>
      <p:ext uri="{BB962C8B-B14F-4D97-AF65-F5344CB8AC3E}">
        <p14:creationId xmlns:p14="http://schemas.microsoft.com/office/powerpoint/2010/main" val="1867356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0F55D1-7E78-F544-820D-25E78D540473}" type="datetime1">
              <a:rPr lang="en-US" smtClean="0"/>
              <a:t>3/6/20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A1ACA1-56DB-E645-8130-C41072785AB8}" type="slidenum">
              <a:rPr lang="en-US" smtClean="0"/>
              <a:t>‹#›</a:t>
            </a:fld>
            <a:endParaRPr lang="en-US"/>
          </a:p>
        </p:txBody>
      </p:sp>
    </p:spTree>
    <p:extLst>
      <p:ext uri="{BB962C8B-B14F-4D97-AF65-F5344CB8AC3E}">
        <p14:creationId xmlns:p14="http://schemas.microsoft.com/office/powerpoint/2010/main" val="1329989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3EFBDE-ED2E-EA44-99DC-B4E2D87DC60C}" type="datetime1">
              <a:rPr lang="en-US" smtClean="0"/>
              <a:t>3/6/20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A1ACA1-56DB-E645-8130-C41072785AB8}" type="slidenum">
              <a:rPr lang="en-US" smtClean="0"/>
              <a:t>‹#›</a:t>
            </a:fld>
            <a:endParaRPr lang="en-US"/>
          </a:p>
        </p:txBody>
      </p:sp>
    </p:spTree>
    <p:extLst>
      <p:ext uri="{BB962C8B-B14F-4D97-AF65-F5344CB8AC3E}">
        <p14:creationId xmlns:p14="http://schemas.microsoft.com/office/powerpoint/2010/main" val="1278422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D9CF4A-276A-C34C-BFB9-26BD2B1D5B49}" type="datetime1">
              <a:rPr lang="en-US" smtClean="0"/>
              <a:t>3/6/20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A1ACA1-56DB-E645-8130-C41072785AB8}" type="slidenum">
              <a:rPr lang="en-US" smtClean="0"/>
              <a:t>‹#›</a:t>
            </a:fld>
            <a:endParaRPr lang="en-US"/>
          </a:p>
        </p:txBody>
      </p:sp>
    </p:spTree>
    <p:extLst>
      <p:ext uri="{BB962C8B-B14F-4D97-AF65-F5344CB8AC3E}">
        <p14:creationId xmlns:p14="http://schemas.microsoft.com/office/powerpoint/2010/main" val="867606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EDCB5F-EAB0-334E-8546-34C7DB2DBE80}" type="datetime1">
              <a:rPr lang="en-US" smtClean="0"/>
              <a:t>3/6/20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A1ACA1-56DB-E645-8130-C41072785AB8}" type="slidenum">
              <a:rPr lang="en-US" smtClean="0"/>
              <a:t>‹#›</a:t>
            </a:fld>
            <a:endParaRPr lang="en-US"/>
          </a:p>
        </p:txBody>
      </p:sp>
    </p:spTree>
    <p:extLst>
      <p:ext uri="{BB962C8B-B14F-4D97-AF65-F5344CB8AC3E}">
        <p14:creationId xmlns:p14="http://schemas.microsoft.com/office/powerpoint/2010/main" val="45671780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B9150C-2340-EE49-A29C-F547D5B2F89A}" type="datetime1">
              <a:rPr lang="en-US" smtClean="0"/>
              <a:t>3/6/20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A1ACA1-56DB-E645-8130-C41072785AB8}" type="slidenum">
              <a:rPr lang="en-US" smtClean="0"/>
              <a:t>‹#›</a:t>
            </a:fld>
            <a:endParaRPr lang="en-US"/>
          </a:p>
        </p:txBody>
      </p:sp>
    </p:spTree>
    <p:extLst>
      <p:ext uri="{BB962C8B-B14F-4D97-AF65-F5344CB8AC3E}">
        <p14:creationId xmlns:p14="http://schemas.microsoft.com/office/powerpoint/2010/main" val="94951022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20DDF6-4EC0-624A-B547-ECB119F34286}" type="datetime1">
              <a:rPr lang="en-US" smtClean="0"/>
              <a:t>3/6/20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A1ACA1-56DB-E645-8130-C41072785AB8}" type="slidenum">
              <a:rPr lang="en-US" smtClean="0"/>
              <a:t>‹#›</a:t>
            </a:fld>
            <a:endParaRPr lang="en-US"/>
          </a:p>
        </p:txBody>
      </p:sp>
    </p:spTree>
    <p:extLst>
      <p:ext uri="{BB962C8B-B14F-4D97-AF65-F5344CB8AC3E}">
        <p14:creationId xmlns:p14="http://schemas.microsoft.com/office/powerpoint/2010/main" val="467320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46EF95-B657-614A-8EBF-235084E20534}" type="datetime1">
              <a:rPr lang="en-US" smtClean="0"/>
              <a:t>3/6/20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A1ACA1-56DB-E645-8130-C41072785AB8}" type="slidenum">
              <a:rPr lang="en-US" smtClean="0"/>
              <a:t>‹#›</a:t>
            </a:fld>
            <a:endParaRPr lang="en-US"/>
          </a:p>
        </p:txBody>
      </p:sp>
    </p:spTree>
    <p:extLst>
      <p:ext uri="{BB962C8B-B14F-4D97-AF65-F5344CB8AC3E}">
        <p14:creationId xmlns:p14="http://schemas.microsoft.com/office/powerpoint/2010/main" val="90453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47F9F4-68FF-1740-B7C1-6E545995DE69}" type="datetime1">
              <a:rPr lang="en-US" smtClean="0"/>
              <a:t>3/6/20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A1ACA1-56DB-E645-8130-C41072785AB8}" type="slidenum">
              <a:rPr lang="en-US" smtClean="0"/>
              <a:t>‹#›</a:t>
            </a:fld>
            <a:endParaRPr lang="en-US"/>
          </a:p>
        </p:txBody>
      </p:sp>
    </p:spTree>
    <p:extLst>
      <p:ext uri="{BB962C8B-B14F-4D97-AF65-F5344CB8AC3E}">
        <p14:creationId xmlns:p14="http://schemas.microsoft.com/office/powerpoint/2010/main" val="47628508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24FEBA-3D4F-974F-811B-A74F0A0F2789}" type="datetime1">
              <a:rPr lang="en-US" smtClean="0"/>
              <a:t>3/6/20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A1ACA1-56DB-E645-8130-C41072785AB8}" type="slidenum">
              <a:rPr lang="en-US" smtClean="0"/>
              <a:t>‹#›</a:t>
            </a:fld>
            <a:endParaRPr lang="en-US"/>
          </a:p>
        </p:txBody>
      </p:sp>
    </p:spTree>
    <p:extLst>
      <p:ext uri="{BB962C8B-B14F-4D97-AF65-F5344CB8AC3E}">
        <p14:creationId xmlns:p14="http://schemas.microsoft.com/office/powerpoint/2010/main" val="1251904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63727-9DE7-D44B-B86B-B135FE8219CC}" type="datetime1">
              <a:rPr lang="en-US" smtClean="0"/>
              <a:t>3/6/20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A1ACA1-56DB-E645-8130-C41072785AB8}" type="slidenum">
              <a:rPr lang="en-US" smtClean="0"/>
              <a:t>‹#›</a:t>
            </a:fld>
            <a:endParaRPr lang="en-US"/>
          </a:p>
        </p:txBody>
      </p:sp>
      <p:pic>
        <p:nvPicPr>
          <p:cNvPr id="7" name="Picture 6"/>
          <p:cNvPicPr>
            <a:picLocks noChangeAspect="1"/>
          </p:cNvPicPr>
          <p:nvPr userDrawn="1"/>
        </p:nvPicPr>
        <p:blipFill>
          <a:blip r:embed="rId13">
            <a:alphaModFix amt="32000"/>
            <a:extLst>
              <a:ext uri="{28A0092B-C50C-407E-A947-70E740481C1C}">
                <a14:useLocalDpi xmlns:a14="http://schemas.microsoft.com/office/drawing/2010/main" val="0"/>
              </a:ext>
            </a:extLst>
          </a:blip>
          <a:stretch>
            <a:fillRect/>
          </a:stretch>
        </p:blipFill>
        <p:spPr>
          <a:xfrm>
            <a:off x="381000" y="6176963"/>
            <a:ext cx="2014156" cy="464017"/>
          </a:xfrm>
          <a:prstGeom prst="rect">
            <a:avLst/>
          </a:prstGeom>
        </p:spPr>
      </p:pic>
    </p:spTree>
    <p:extLst>
      <p:ext uri="{BB962C8B-B14F-4D97-AF65-F5344CB8AC3E}">
        <p14:creationId xmlns:p14="http://schemas.microsoft.com/office/powerpoint/2010/main" val="2136298189"/>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7.emf"/><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7.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7.emf"/><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8262" y="1042987"/>
            <a:ext cx="9144000" cy="823913"/>
          </a:xfrm>
        </p:spPr>
        <p:txBody>
          <a:bodyPr>
            <a:normAutofit/>
          </a:bodyPr>
          <a:lstStyle/>
          <a:p>
            <a:r>
              <a:rPr lang="en-US" sz="4800" dirty="0" err="1"/>
              <a:t>Variational</a:t>
            </a:r>
            <a:r>
              <a:rPr lang="en-US" sz="4800" dirty="0"/>
              <a:t> Recurrent Topic Model</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8221" y="2161205"/>
            <a:ext cx="1059555" cy="157356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1454" y="2161206"/>
            <a:ext cx="1088088" cy="1570152"/>
          </a:xfrm>
          <a:prstGeom prst="rect">
            <a:avLst/>
          </a:prstGeom>
        </p:spPr>
      </p:pic>
      <p:sp>
        <p:nvSpPr>
          <p:cNvPr id="7" name="TextBox 6"/>
          <p:cNvSpPr txBox="1"/>
          <p:nvPr/>
        </p:nvSpPr>
        <p:spPr>
          <a:xfrm>
            <a:off x="2784523" y="3863842"/>
            <a:ext cx="2287293" cy="523220"/>
          </a:xfrm>
          <a:prstGeom prst="rect">
            <a:avLst/>
          </a:prstGeom>
          <a:noFill/>
        </p:spPr>
        <p:txBody>
          <a:bodyPr wrap="none" rtlCol="0">
            <a:spAutoFit/>
          </a:bodyPr>
          <a:lstStyle/>
          <a:p>
            <a:r>
              <a:rPr lang="en-US" sz="2800" b="1" dirty="0"/>
              <a:t>Mehdi </a:t>
            </a:r>
            <a:r>
              <a:rPr lang="en-US" sz="2800" b="1" dirty="0" err="1"/>
              <a:t>Rezaee</a:t>
            </a:r>
            <a:endParaRPr lang="en-US" sz="2800" b="1" dirty="0"/>
          </a:p>
        </p:txBody>
      </p:sp>
      <p:sp>
        <p:nvSpPr>
          <p:cNvPr id="9" name="TextBox 8"/>
          <p:cNvSpPr txBox="1"/>
          <p:nvPr/>
        </p:nvSpPr>
        <p:spPr>
          <a:xfrm>
            <a:off x="6362805" y="3863842"/>
            <a:ext cx="2345386" cy="523220"/>
          </a:xfrm>
          <a:prstGeom prst="rect">
            <a:avLst/>
          </a:prstGeom>
          <a:noFill/>
        </p:spPr>
        <p:txBody>
          <a:bodyPr wrap="none" rtlCol="0">
            <a:spAutoFit/>
          </a:bodyPr>
          <a:lstStyle/>
          <a:p>
            <a:r>
              <a:rPr lang="en-US" sz="2800" dirty="0"/>
              <a:t>Francis Ferraro</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7813" y="5644394"/>
            <a:ext cx="1207296" cy="1213606"/>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760" y="6171058"/>
            <a:ext cx="2020824" cy="483854"/>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21274" y="5695152"/>
            <a:ext cx="2170726" cy="1435665"/>
          </a:xfrm>
          <a:prstGeom prst="rect">
            <a:avLst/>
          </a:prstGeom>
        </p:spPr>
      </p:pic>
      <p:sp>
        <p:nvSpPr>
          <p:cNvPr id="4" name="Slide Number Placeholder 3">
            <a:extLst>
              <a:ext uri="{FF2B5EF4-FFF2-40B4-BE49-F238E27FC236}">
                <a16:creationId xmlns:a16="http://schemas.microsoft.com/office/drawing/2014/main" id="{85EE6E38-9185-C247-AAA4-55E0F2061D75}"/>
              </a:ext>
            </a:extLst>
          </p:cNvPr>
          <p:cNvSpPr>
            <a:spLocks noGrp="1"/>
          </p:cNvSpPr>
          <p:nvPr>
            <p:ph type="sldNum" sz="quarter" idx="12"/>
          </p:nvPr>
        </p:nvSpPr>
        <p:spPr/>
        <p:txBody>
          <a:bodyPr/>
          <a:lstStyle/>
          <a:p>
            <a:r>
              <a:rPr lang="en-US"/>
              <a:t>Mehdi Rezaee</a:t>
            </a:r>
            <a:fld id="{D6A1ACA1-56DB-E645-8130-C41072785AB8}" type="slidenum">
              <a:rPr lang="en-US" smtClean="0"/>
              <a:t>1</a:t>
            </a:fld>
            <a:endParaRPr lang="en-US" dirty="0"/>
          </a:p>
        </p:txBody>
      </p:sp>
    </p:spTree>
    <p:extLst>
      <p:ext uri="{BB962C8B-B14F-4D97-AF65-F5344CB8AC3E}">
        <p14:creationId xmlns:p14="http://schemas.microsoft.com/office/powerpoint/2010/main" val="98910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Architecture</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6790" y="1825625"/>
            <a:ext cx="3285640" cy="3724682"/>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C36CF79-C9A6-7843-823F-32C731ED9D7C}"/>
                  </a:ext>
                </a:extLst>
              </p:cNvPr>
              <p:cNvSpPr txBox="1"/>
              <p:nvPr/>
            </p:nvSpPr>
            <p:spPr>
              <a:xfrm>
                <a:off x="981558" y="2048256"/>
                <a:ext cx="5855847" cy="461665"/>
              </a:xfrm>
              <a:prstGeom prst="rect">
                <a:avLst/>
              </a:prstGeom>
              <a:noFill/>
            </p:spPr>
            <p:txBody>
              <a:bodyPr wrap="square" rtlCol="0">
                <a:spAutoFit/>
              </a:bodyPr>
              <a:lstStyle/>
              <a:p>
                <a:r>
                  <a:rPr lang="en-US" sz="2400" dirty="0"/>
                  <a:t>1- Draw a document topic vector </a:t>
                </a:r>
                <a14:m>
                  <m:oMath xmlns:m="http://schemas.openxmlformats.org/officeDocument/2006/math">
                    <m:r>
                      <a:rPr lang="en-US" sz="2400" b="0" i="1" smtClean="0">
                        <a:solidFill>
                          <a:schemeClr val="accent5"/>
                        </a:solidFill>
                        <a:latin typeface="Cambria Math" panose="02040503050406030204" pitchFamily="18" charset="0"/>
                      </a:rPr>
                      <m:t>𝜃</m:t>
                    </m:r>
                    <m:r>
                      <a:rPr lang="en-US" sz="2400" b="0" i="1" smtClean="0">
                        <a:solidFill>
                          <a:schemeClr val="accent5"/>
                        </a:solidFill>
                        <a:latin typeface="Cambria Math" panose="02040503050406030204" pitchFamily="18" charset="0"/>
                      </a:rPr>
                      <m:t>∼</m:t>
                    </m:r>
                    <m:r>
                      <m:rPr>
                        <m:nor/>
                      </m:rPr>
                      <a:rPr lang="en-US" sz="2400" b="0" i="0" smtClean="0">
                        <a:solidFill>
                          <a:schemeClr val="accent5"/>
                        </a:solidFill>
                        <a:latin typeface="Cambria Math" panose="02040503050406030204" pitchFamily="18" charset="0"/>
                      </a:rPr>
                      <m:t>Dir</m:t>
                    </m:r>
                    <m:r>
                      <m:rPr>
                        <m:nor/>
                      </m:rPr>
                      <a:rPr lang="en-US" sz="2400" b="0" i="0" smtClean="0">
                        <a:solidFill>
                          <a:schemeClr val="accent5"/>
                        </a:solidFill>
                        <a:latin typeface="Cambria Math" panose="02040503050406030204" pitchFamily="18" charset="0"/>
                      </a:rPr>
                      <m:t>(</m:t>
                    </m:r>
                    <m:r>
                      <m:rPr>
                        <m:sty m:val="p"/>
                      </m:rPr>
                      <a:rPr lang="en-US" sz="2400" b="0" i="1" smtClean="0">
                        <a:solidFill>
                          <a:schemeClr val="accent5"/>
                        </a:solidFill>
                        <a:latin typeface="Cambria Math" panose="02040503050406030204" pitchFamily="18" charset="0"/>
                      </a:rPr>
                      <m:t>α</m:t>
                    </m:r>
                    <m:r>
                      <a:rPr lang="en-US" sz="2400" b="0" i="1" smtClean="0">
                        <a:solidFill>
                          <a:schemeClr val="accent5"/>
                        </a:solidFill>
                        <a:latin typeface="Cambria Math" panose="02040503050406030204" pitchFamily="18" charset="0"/>
                      </a:rPr>
                      <m:t>). </m:t>
                    </m:r>
                  </m:oMath>
                </a14:m>
                <a:endParaRPr lang="en-US" sz="2400" dirty="0"/>
              </a:p>
            </p:txBody>
          </p:sp>
        </mc:Choice>
        <mc:Fallback>
          <p:sp>
            <p:nvSpPr>
              <p:cNvPr id="4" name="TextBox 3">
                <a:extLst>
                  <a:ext uri="{FF2B5EF4-FFF2-40B4-BE49-F238E27FC236}">
                    <a16:creationId xmlns:a16="http://schemas.microsoft.com/office/drawing/2014/main" id="{2C36CF79-C9A6-7843-823F-32C731ED9D7C}"/>
                  </a:ext>
                </a:extLst>
              </p:cNvPr>
              <p:cNvSpPr txBox="1">
                <a:spLocks noRot="1" noChangeAspect="1" noMove="1" noResize="1" noEditPoints="1" noAdjustHandles="1" noChangeArrowheads="1" noChangeShapeType="1" noTextEdit="1"/>
              </p:cNvSpPr>
              <p:nvPr/>
            </p:nvSpPr>
            <p:spPr>
              <a:xfrm>
                <a:off x="981558" y="2048256"/>
                <a:ext cx="5855847" cy="461665"/>
              </a:xfrm>
              <a:prstGeom prst="rect">
                <a:avLst/>
              </a:prstGeom>
              <a:blipFill>
                <a:blip r:embed="rId4"/>
                <a:stretch>
                  <a:fillRect l="-1515" t="-5263" r="-649" b="-26316"/>
                </a:stretch>
              </a:blipFill>
            </p:spPr>
            <p:txBody>
              <a:bodyPr/>
              <a:lstStyle/>
              <a:p>
                <a:r>
                  <a:rPr lang="en-US">
                    <a:noFill/>
                  </a:rPr>
                  <a:t> </a:t>
                </a:r>
              </a:p>
            </p:txBody>
          </p:sp>
        </mc:Fallback>
      </mc:AlternateContent>
      <p:sp>
        <p:nvSpPr>
          <p:cNvPr id="11" name="Rounded Rectangle 10">
            <a:extLst>
              <a:ext uri="{FF2B5EF4-FFF2-40B4-BE49-F238E27FC236}">
                <a16:creationId xmlns:a16="http://schemas.microsoft.com/office/drawing/2014/main" id="{3E9E15DB-83C0-7947-AFE0-3DF9DBD8DCF9}"/>
              </a:ext>
            </a:extLst>
          </p:cNvPr>
          <p:cNvSpPr/>
          <p:nvPr/>
        </p:nvSpPr>
        <p:spPr>
          <a:xfrm>
            <a:off x="9564130" y="3072715"/>
            <a:ext cx="543697" cy="1351004"/>
          </a:xfrm>
          <a:prstGeom prst="roundRect">
            <a:avLst/>
          </a:prstGeom>
          <a:solidFill>
            <a:schemeClr val="accent1">
              <a:alpha val="27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0CC400C-F82E-5C40-ABF4-88E4BF65584B}"/>
                  </a:ext>
                </a:extLst>
              </p:cNvPr>
              <p:cNvSpPr txBox="1"/>
              <p:nvPr/>
            </p:nvSpPr>
            <p:spPr>
              <a:xfrm>
                <a:off x="981558" y="2703383"/>
                <a:ext cx="5732281" cy="830997"/>
              </a:xfrm>
              <a:prstGeom prst="rect">
                <a:avLst/>
              </a:prstGeom>
              <a:noFill/>
            </p:spPr>
            <p:txBody>
              <a:bodyPr wrap="square" rtlCol="0">
                <a:spAutoFit/>
              </a:bodyPr>
              <a:lstStyle/>
              <a:p>
                <a:r>
                  <a:rPr lang="en-US" sz="2400" dirty="0"/>
                  <a:t>2- Compute the recurrent representation </a:t>
                </a:r>
                <a14:m>
                  <m:oMath xmlns:m="http://schemas.openxmlformats.org/officeDocument/2006/math">
                    <m:sSub>
                      <m:sSubPr>
                        <m:ctrlPr>
                          <a:rPr lang="en-US" sz="2400" b="0" i="1" smtClean="0">
                            <a:solidFill>
                              <a:schemeClr val="accent4"/>
                            </a:solidFill>
                            <a:latin typeface="Cambria Math" panose="02040503050406030204" pitchFamily="18" charset="0"/>
                          </a:rPr>
                        </m:ctrlPr>
                      </m:sSubPr>
                      <m:e>
                        <m:r>
                          <a:rPr lang="en-US" sz="2400" b="0" i="1" smtClean="0">
                            <a:solidFill>
                              <a:schemeClr val="accent4"/>
                            </a:solidFill>
                            <a:latin typeface="Cambria Math" panose="02040503050406030204" pitchFamily="18" charset="0"/>
                          </a:rPr>
                          <m:t>h</m:t>
                        </m:r>
                      </m:e>
                      <m:sub>
                        <m:r>
                          <a:rPr lang="en-US" sz="2400" b="0" i="1" smtClean="0">
                            <a:solidFill>
                              <a:schemeClr val="accent4"/>
                            </a:solidFill>
                            <a:latin typeface="Cambria Math" panose="02040503050406030204" pitchFamily="18" charset="0"/>
                          </a:rPr>
                          <m:t>𝑡</m:t>
                        </m:r>
                      </m:sub>
                    </m:sSub>
                    <m:r>
                      <a:rPr lang="en-US" sz="2400" b="0" i="1" smtClean="0">
                        <a:solidFill>
                          <a:schemeClr val="accent4"/>
                        </a:solidFill>
                        <a:latin typeface="Cambria Math" panose="02040503050406030204" pitchFamily="18" charset="0"/>
                      </a:rPr>
                      <m:t>=</m:t>
                    </m:r>
                    <m:r>
                      <a:rPr lang="en-US" sz="2400" b="0" i="1" smtClean="0">
                        <a:solidFill>
                          <a:schemeClr val="accent4"/>
                        </a:solidFill>
                        <a:latin typeface="Cambria Math" panose="02040503050406030204" pitchFamily="18" charset="0"/>
                      </a:rPr>
                      <m:t>𝑓</m:t>
                    </m:r>
                    <m:r>
                      <a:rPr lang="en-US" sz="2400" b="0" i="1" smtClean="0">
                        <a:solidFill>
                          <a:schemeClr val="accent4"/>
                        </a:solidFill>
                        <a:latin typeface="Cambria Math" panose="02040503050406030204" pitchFamily="18" charset="0"/>
                      </a:rPr>
                      <m:t>(</m:t>
                    </m:r>
                    <m:sSub>
                      <m:sSubPr>
                        <m:ctrlPr>
                          <a:rPr lang="en-US" sz="2400" b="0" i="1" smtClean="0">
                            <a:solidFill>
                              <a:schemeClr val="accent4"/>
                            </a:solidFill>
                            <a:latin typeface="Cambria Math" panose="02040503050406030204" pitchFamily="18" charset="0"/>
                          </a:rPr>
                        </m:ctrlPr>
                      </m:sSubPr>
                      <m:e>
                        <m:r>
                          <a:rPr lang="en-US" sz="2400" b="0" i="1" smtClean="0">
                            <a:solidFill>
                              <a:schemeClr val="accent4"/>
                            </a:solidFill>
                            <a:latin typeface="Cambria Math" panose="02040503050406030204" pitchFamily="18" charset="0"/>
                          </a:rPr>
                          <m:t>𝑤</m:t>
                        </m:r>
                      </m:e>
                      <m:sub>
                        <m:r>
                          <a:rPr lang="en-US" sz="2400" b="0" i="1" smtClean="0">
                            <a:solidFill>
                              <a:schemeClr val="accent4"/>
                            </a:solidFill>
                            <a:latin typeface="Cambria Math" panose="02040503050406030204" pitchFamily="18" charset="0"/>
                          </a:rPr>
                          <m:t>𝑡</m:t>
                        </m:r>
                        <m:r>
                          <a:rPr lang="en-US" sz="2400" b="0" i="1" smtClean="0">
                            <a:solidFill>
                              <a:schemeClr val="accent4"/>
                            </a:solidFill>
                            <a:latin typeface="Cambria Math" panose="02040503050406030204" pitchFamily="18" charset="0"/>
                          </a:rPr>
                          <m:t>−1</m:t>
                        </m:r>
                      </m:sub>
                    </m:sSub>
                    <m:r>
                      <a:rPr lang="en-US" sz="2400" b="0" i="1" smtClean="0">
                        <a:solidFill>
                          <a:schemeClr val="accent4"/>
                        </a:solidFill>
                        <a:latin typeface="Cambria Math" panose="02040503050406030204" pitchFamily="18" charset="0"/>
                      </a:rPr>
                      <m:t>,</m:t>
                    </m:r>
                    <m:sSub>
                      <m:sSubPr>
                        <m:ctrlPr>
                          <a:rPr lang="en-US" sz="2400" b="0" i="1" smtClean="0">
                            <a:solidFill>
                              <a:schemeClr val="accent4"/>
                            </a:solidFill>
                            <a:latin typeface="Cambria Math" panose="02040503050406030204" pitchFamily="18" charset="0"/>
                          </a:rPr>
                        </m:ctrlPr>
                      </m:sSubPr>
                      <m:e>
                        <m:r>
                          <a:rPr lang="en-US" sz="2400" b="0" i="1" smtClean="0">
                            <a:solidFill>
                              <a:schemeClr val="accent4"/>
                            </a:solidFill>
                            <a:latin typeface="Cambria Math" panose="02040503050406030204" pitchFamily="18" charset="0"/>
                          </a:rPr>
                          <m:t>h</m:t>
                        </m:r>
                      </m:e>
                      <m:sub>
                        <m:r>
                          <a:rPr lang="en-US" sz="2400" b="0" i="1" smtClean="0">
                            <a:solidFill>
                              <a:schemeClr val="accent4"/>
                            </a:solidFill>
                            <a:latin typeface="Cambria Math" panose="02040503050406030204" pitchFamily="18" charset="0"/>
                          </a:rPr>
                          <m:t>𝑡</m:t>
                        </m:r>
                        <m:r>
                          <a:rPr lang="en-US" sz="2400" b="0" i="1" smtClean="0">
                            <a:solidFill>
                              <a:schemeClr val="accent4"/>
                            </a:solidFill>
                            <a:latin typeface="Cambria Math" panose="02040503050406030204" pitchFamily="18" charset="0"/>
                          </a:rPr>
                          <m:t>−1</m:t>
                        </m:r>
                      </m:sub>
                    </m:sSub>
                    <m:r>
                      <a:rPr lang="en-US" sz="2400" b="0" i="1" smtClean="0">
                        <a:solidFill>
                          <a:schemeClr val="accent4"/>
                        </a:solidFill>
                        <a:latin typeface="Cambria Math" panose="02040503050406030204" pitchFamily="18" charset="0"/>
                      </a:rPr>
                      <m:t>)</m:t>
                    </m:r>
                  </m:oMath>
                </a14:m>
                <a:r>
                  <a:rPr lang="en-US" sz="2400" dirty="0">
                    <a:solidFill>
                      <a:schemeClr val="accent4"/>
                    </a:solidFill>
                  </a:rPr>
                  <a:t>.</a:t>
                </a:r>
                <a:endParaRPr lang="en-US" sz="2400" dirty="0"/>
              </a:p>
            </p:txBody>
          </p:sp>
        </mc:Choice>
        <mc:Fallback>
          <p:sp>
            <p:nvSpPr>
              <p:cNvPr id="7" name="TextBox 6">
                <a:extLst>
                  <a:ext uri="{FF2B5EF4-FFF2-40B4-BE49-F238E27FC236}">
                    <a16:creationId xmlns:a16="http://schemas.microsoft.com/office/drawing/2014/main" id="{90CC400C-F82E-5C40-ABF4-88E4BF65584B}"/>
                  </a:ext>
                </a:extLst>
              </p:cNvPr>
              <p:cNvSpPr txBox="1">
                <a:spLocks noRot="1" noChangeAspect="1" noMove="1" noResize="1" noEditPoints="1" noAdjustHandles="1" noChangeArrowheads="1" noChangeShapeType="1" noTextEdit="1"/>
              </p:cNvSpPr>
              <p:nvPr/>
            </p:nvSpPr>
            <p:spPr>
              <a:xfrm>
                <a:off x="981558" y="2703383"/>
                <a:ext cx="5732281" cy="830997"/>
              </a:xfrm>
              <a:prstGeom prst="rect">
                <a:avLst/>
              </a:prstGeom>
              <a:blipFill>
                <a:blip r:embed="rId5"/>
                <a:stretch>
                  <a:fillRect l="-1545" t="-6061" b="-15152"/>
                </a:stretch>
              </a:blipFill>
            </p:spPr>
            <p:txBody>
              <a:bodyPr/>
              <a:lstStyle/>
              <a:p>
                <a:r>
                  <a:rPr lang="en-US">
                    <a:noFill/>
                  </a:rPr>
                  <a:t> </a:t>
                </a:r>
              </a:p>
            </p:txBody>
          </p:sp>
        </mc:Fallback>
      </mc:AlternateContent>
      <p:sp>
        <p:nvSpPr>
          <p:cNvPr id="9" name="Rounded Rectangle 8">
            <a:extLst>
              <a:ext uri="{FF2B5EF4-FFF2-40B4-BE49-F238E27FC236}">
                <a16:creationId xmlns:a16="http://schemas.microsoft.com/office/drawing/2014/main" id="{46E10A53-DF81-6F43-88F6-3C10043ADC8B}"/>
              </a:ext>
            </a:extLst>
          </p:cNvPr>
          <p:cNvSpPr/>
          <p:nvPr/>
        </p:nvSpPr>
        <p:spPr>
          <a:xfrm>
            <a:off x="6841524" y="1977082"/>
            <a:ext cx="613719" cy="1631092"/>
          </a:xfrm>
          <a:prstGeom prst="roundRect">
            <a:avLst/>
          </a:prstGeom>
          <a:solidFill>
            <a:schemeClr val="accent4">
              <a:alpha val="27000"/>
            </a:schemeClr>
          </a:solid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8C9A3-0374-744F-A76A-92C668F050A5}"/>
              </a:ext>
            </a:extLst>
          </p:cNvPr>
          <p:cNvSpPr/>
          <p:nvPr/>
        </p:nvSpPr>
        <p:spPr>
          <a:xfrm>
            <a:off x="6598506" y="1324838"/>
            <a:ext cx="1713471" cy="584775"/>
          </a:xfrm>
          <a:prstGeom prst="rect">
            <a:avLst/>
          </a:prstGeom>
        </p:spPr>
        <p:txBody>
          <a:bodyPr wrap="square">
            <a:spAutoFit/>
          </a:bodyPr>
          <a:lstStyle/>
          <a:p>
            <a:r>
              <a:rPr lang="en-US" sz="1600" dirty="0">
                <a:solidFill>
                  <a:schemeClr val="accent4"/>
                </a:solidFill>
              </a:rPr>
              <a:t>Recurrent Representation</a:t>
            </a:r>
          </a:p>
        </p:txBody>
      </p:sp>
      <p:sp>
        <p:nvSpPr>
          <p:cNvPr id="8" name="Rectangle 7">
            <a:extLst>
              <a:ext uri="{FF2B5EF4-FFF2-40B4-BE49-F238E27FC236}">
                <a16:creationId xmlns:a16="http://schemas.microsoft.com/office/drawing/2014/main" id="{64DB66DC-C5AB-1A4D-9DE6-E7695EFEB286}"/>
              </a:ext>
            </a:extLst>
          </p:cNvPr>
          <p:cNvSpPr/>
          <p:nvPr/>
        </p:nvSpPr>
        <p:spPr>
          <a:xfrm>
            <a:off x="10103708" y="3286552"/>
            <a:ext cx="1254211" cy="923330"/>
          </a:xfrm>
          <a:prstGeom prst="rect">
            <a:avLst/>
          </a:prstGeom>
        </p:spPr>
        <p:txBody>
          <a:bodyPr wrap="square">
            <a:spAutoFit/>
          </a:bodyPr>
          <a:lstStyle/>
          <a:p>
            <a:r>
              <a:rPr lang="en-US" dirty="0">
                <a:solidFill>
                  <a:schemeClr val="accent1"/>
                </a:solidFill>
              </a:rPr>
              <a:t>Document</a:t>
            </a:r>
          </a:p>
          <a:p>
            <a:r>
              <a:rPr lang="en-US" dirty="0">
                <a:solidFill>
                  <a:schemeClr val="accent1"/>
                </a:solidFill>
              </a:rPr>
              <a:t>Topic </a:t>
            </a:r>
          </a:p>
          <a:p>
            <a:r>
              <a:rPr lang="en-US" dirty="0">
                <a:solidFill>
                  <a:schemeClr val="accent1"/>
                </a:solidFill>
              </a:rPr>
              <a:t>Vector</a:t>
            </a:r>
            <a:endParaRPr lang="en-US" dirty="0"/>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9419747B-35B1-0E4E-A5B7-F361A2194390}"/>
                  </a:ext>
                </a:extLst>
              </p:cNvPr>
              <p:cNvSpPr txBox="1"/>
              <p:nvPr/>
            </p:nvSpPr>
            <p:spPr>
              <a:xfrm>
                <a:off x="981558" y="3563551"/>
                <a:ext cx="4727263" cy="461665"/>
              </a:xfrm>
              <a:prstGeom prst="rect">
                <a:avLst/>
              </a:prstGeom>
              <a:noFill/>
            </p:spPr>
            <p:txBody>
              <a:bodyPr wrap="square" rtlCol="0">
                <a:spAutoFit/>
              </a:bodyPr>
              <a:lstStyle/>
              <a:p>
                <a:r>
                  <a:rPr lang="en-US" sz="2400" dirty="0"/>
                  <a:t>3- Draw </a:t>
                </a:r>
                <a14:m>
                  <m:oMath xmlns:m="http://schemas.openxmlformats.org/officeDocument/2006/math">
                    <m:sSub>
                      <m:sSubPr>
                        <m:ctrlPr>
                          <a:rPr lang="en-US" sz="2400" b="0" i="1" smtClean="0">
                            <a:solidFill>
                              <a:srgbClr val="00B050"/>
                            </a:solidFill>
                            <a:latin typeface="Cambria Math" panose="02040503050406030204" pitchFamily="18" charset="0"/>
                          </a:rPr>
                        </m:ctrlPr>
                      </m:sSubPr>
                      <m:e>
                        <m:r>
                          <a:rPr lang="en-US" sz="2400" b="0" i="1" smtClean="0">
                            <a:solidFill>
                              <a:srgbClr val="00B050"/>
                            </a:solidFill>
                            <a:latin typeface="Cambria Math" panose="02040503050406030204" pitchFamily="18" charset="0"/>
                          </a:rPr>
                          <m:t>𝑙</m:t>
                        </m:r>
                      </m:e>
                      <m:sub>
                        <m:r>
                          <a:rPr lang="en-US" sz="2400" b="0" i="1" smtClean="0">
                            <a:solidFill>
                              <a:srgbClr val="00B050"/>
                            </a:solidFill>
                            <a:latin typeface="Cambria Math" panose="02040503050406030204" pitchFamily="18" charset="0"/>
                          </a:rPr>
                          <m:t>𝑡</m:t>
                        </m:r>
                      </m:sub>
                    </m:sSub>
                    <m:r>
                      <a:rPr lang="en-US" sz="2400" b="0" i="1" smtClean="0">
                        <a:solidFill>
                          <a:srgbClr val="00B050"/>
                        </a:solidFill>
                        <a:latin typeface="Cambria Math" panose="02040503050406030204" pitchFamily="18" charset="0"/>
                      </a:rPr>
                      <m:t>∼</m:t>
                    </m:r>
                    <m:r>
                      <m:rPr>
                        <m:nor/>
                      </m:rPr>
                      <a:rPr lang="en-US" sz="2400" b="0" i="0" smtClean="0">
                        <a:solidFill>
                          <a:srgbClr val="00B050"/>
                        </a:solidFill>
                        <a:latin typeface="Cambria Math" panose="02040503050406030204" pitchFamily="18" charset="0"/>
                      </a:rPr>
                      <m:t>Bern</m:t>
                    </m:r>
                    <m:r>
                      <m:rPr>
                        <m:nor/>
                      </m:rPr>
                      <a:rPr lang="en-US" sz="2400" b="0" i="0" smtClean="0">
                        <a:solidFill>
                          <a:srgbClr val="00B050"/>
                        </a:solidFill>
                        <a:latin typeface="Cambria Math" panose="02040503050406030204" pitchFamily="18" charset="0"/>
                      </a:rPr>
                      <m:t>(</m:t>
                    </m:r>
                    <m:r>
                      <m:rPr>
                        <m:sty m:val="p"/>
                      </m:rPr>
                      <a:rPr lang="en-US" sz="2400" b="0" i="1" smtClean="0">
                        <a:solidFill>
                          <a:srgbClr val="00B050"/>
                        </a:solidFill>
                        <a:latin typeface="Cambria Math" panose="02040503050406030204" pitchFamily="18" charset="0"/>
                      </a:rPr>
                      <m:t>ρ</m:t>
                    </m:r>
                    <m:r>
                      <a:rPr lang="en-US" sz="2400" b="0" i="1" smtClean="0">
                        <a:solidFill>
                          <a:srgbClr val="00B050"/>
                        </a:solidFill>
                        <a:latin typeface="Cambria Math" panose="02040503050406030204" pitchFamily="18" charset="0"/>
                      </a:rPr>
                      <m:t>). </m:t>
                    </m:r>
                  </m:oMath>
                </a14:m>
                <a:endParaRPr lang="en-US" sz="2400" dirty="0"/>
              </a:p>
            </p:txBody>
          </p:sp>
        </mc:Choice>
        <mc:Fallback>
          <p:sp>
            <p:nvSpPr>
              <p:cNvPr id="12" name="TextBox 11">
                <a:extLst>
                  <a:ext uri="{FF2B5EF4-FFF2-40B4-BE49-F238E27FC236}">
                    <a16:creationId xmlns:a16="http://schemas.microsoft.com/office/drawing/2014/main" id="{9419747B-35B1-0E4E-A5B7-F361A2194390}"/>
                  </a:ext>
                </a:extLst>
              </p:cNvPr>
              <p:cNvSpPr txBox="1">
                <a:spLocks noRot="1" noChangeAspect="1" noMove="1" noResize="1" noEditPoints="1" noAdjustHandles="1" noChangeArrowheads="1" noChangeShapeType="1" noTextEdit="1"/>
              </p:cNvSpPr>
              <p:nvPr/>
            </p:nvSpPr>
            <p:spPr>
              <a:xfrm>
                <a:off x="981558" y="3563551"/>
                <a:ext cx="4727263" cy="461665"/>
              </a:xfrm>
              <a:prstGeom prst="rect">
                <a:avLst/>
              </a:prstGeom>
              <a:blipFill>
                <a:blip r:embed="rId6"/>
                <a:stretch>
                  <a:fillRect l="-1872" t="-8108" b="-27027"/>
                </a:stretch>
              </a:blipFill>
            </p:spPr>
            <p:txBody>
              <a:bodyPr/>
              <a:lstStyle/>
              <a:p>
                <a:r>
                  <a:rPr lang="en-US">
                    <a:noFill/>
                  </a:rPr>
                  <a:t> </a:t>
                </a:r>
              </a:p>
            </p:txBody>
          </p:sp>
        </mc:Fallback>
      </mc:AlternateContent>
      <p:sp>
        <p:nvSpPr>
          <p:cNvPr id="6" name="Rounded Rectangle 5">
            <a:extLst>
              <a:ext uri="{FF2B5EF4-FFF2-40B4-BE49-F238E27FC236}">
                <a16:creationId xmlns:a16="http://schemas.microsoft.com/office/drawing/2014/main" id="{4C90ABF6-BC5D-ED4F-A798-EFA6C2950EB6}"/>
              </a:ext>
            </a:extLst>
          </p:cNvPr>
          <p:cNvSpPr/>
          <p:nvPr/>
        </p:nvSpPr>
        <p:spPr>
          <a:xfrm>
            <a:off x="7582928" y="2232922"/>
            <a:ext cx="659831" cy="1219200"/>
          </a:xfrm>
          <a:prstGeom prst="roundRect">
            <a:avLst/>
          </a:prstGeom>
          <a:solidFill>
            <a:schemeClr val="accent6">
              <a:alpha val="42000"/>
            </a:schemeClr>
          </a:solid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3" name="Rectangle 12">
            <a:extLst>
              <a:ext uri="{FF2B5EF4-FFF2-40B4-BE49-F238E27FC236}">
                <a16:creationId xmlns:a16="http://schemas.microsoft.com/office/drawing/2014/main" id="{0D8E7705-0A2C-134E-B1AA-B567D210A779}"/>
              </a:ext>
            </a:extLst>
          </p:cNvPr>
          <p:cNvSpPr/>
          <p:nvPr/>
        </p:nvSpPr>
        <p:spPr>
          <a:xfrm>
            <a:off x="7455242" y="3479242"/>
            <a:ext cx="1070919" cy="830997"/>
          </a:xfrm>
          <a:prstGeom prst="rect">
            <a:avLst/>
          </a:prstGeom>
        </p:spPr>
        <p:txBody>
          <a:bodyPr wrap="square">
            <a:spAutoFit/>
          </a:bodyPr>
          <a:lstStyle/>
          <a:p>
            <a:r>
              <a:rPr lang="en-US" sz="1600" dirty="0">
                <a:solidFill>
                  <a:schemeClr val="accent6"/>
                </a:solidFill>
              </a:rPr>
              <a:t>Thematic word prediction </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C450FB05-3C44-DC4B-A580-88922A45084D}"/>
                  </a:ext>
                </a:extLst>
              </p:cNvPr>
              <p:cNvSpPr txBox="1"/>
              <p:nvPr/>
            </p:nvSpPr>
            <p:spPr>
              <a:xfrm>
                <a:off x="965083" y="4146720"/>
                <a:ext cx="4727263" cy="461665"/>
              </a:xfrm>
              <a:prstGeom prst="rect">
                <a:avLst/>
              </a:prstGeom>
              <a:noFill/>
            </p:spPr>
            <p:txBody>
              <a:bodyPr wrap="square" rtlCol="0">
                <a:spAutoFit/>
              </a:bodyPr>
              <a:lstStyle/>
              <a:p>
                <a:r>
                  <a:rPr lang="en-US" sz="2400" dirty="0"/>
                  <a:t>4- Draw a topic </a:t>
                </a:r>
                <a14:m>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𝑧</m:t>
                        </m:r>
                      </m:e>
                      <m:sub>
                        <m:r>
                          <a:rPr lang="en-US" sz="2400" b="0" i="1" smtClean="0">
                            <a:solidFill>
                              <a:srgbClr val="C00000"/>
                            </a:solidFill>
                            <a:latin typeface="Cambria Math" panose="02040503050406030204" pitchFamily="18" charset="0"/>
                          </a:rPr>
                          <m:t>𝑡</m:t>
                        </m:r>
                      </m:sub>
                    </m:sSub>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𝑝</m:t>
                    </m:r>
                    <m:d>
                      <m:dPr>
                        <m:ctrlPr>
                          <a:rPr lang="en-US" sz="2400" b="0" i="1" smtClean="0">
                            <a:solidFill>
                              <a:srgbClr val="C00000"/>
                            </a:solidFill>
                            <a:latin typeface="Cambria Math" panose="02040503050406030204" pitchFamily="18" charset="0"/>
                          </a:rPr>
                        </m:ctrlPr>
                      </m:dPr>
                      <m:e>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𝑧</m:t>
                            </m:r>
                          </m:e>
                          <m:sub>
                            <m:r>
                              <a:rPr lang="en-US" sz="2400" b="0" i="1" smtClean="0">
                                <a:solidFill>
                                  <a:srgbClr val="C00000"/>
                                </a:solidFill>
                                <a:latin typeface="Cambria Math" panose="02040503050406030204" pitchFamily="18" charset="0"/>
                              </a:rPr>
                              <m:t>𝑡</m:t>
                            </m:r>
                          </m:sub>
                        </m:sSub>
                      </m:e>
                      <m:e>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𝑙</m:t>
                            </m:r>
                          </m:e>
                          <m:sub>
                            <m:r>
                              <a:rPr lang="en-US" sz="2400" b="0" i="1" smtClean="0">
                                <a:solidFill>
                                  <a:srgbClr val="C00000"/>
                                </a:solidFill>
                                <a:latin typeface="Cambria Math" panose="02040503050406030204" pitchFamily="18" charset="0"/>
                              </a:rPr>
                              <m:t>𝑡</m:t>
                            </m:r>
                          </m:sub>
                        </m:sSub>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𝜃</m:t>
                        </m:r>
                      </m:e>
                    </m:d>
                    <m:r>
                      <a:rPr lang="en-US" sz="2400" b="0" i="1" smtClean="0">
                        <a:solidFill>
                          <a:srgbClr val="C00000"/>
                        </a:solidFill>
                        <a:latin typeface="Cambria Math" panose="02040503050406030204" pitchFamily="18" charset="0"/>
                      </a:rPr>
                      <m:t>.</m:t>
                    </m:r>
                  </m:oMath>
                </a14:m>
                <a:endParaRPr lang="en-US" sz="2400" dirty="0"/>
              </a:p>
            </p:txBody>
          </p:sp>
        </mc:Choice>
        <mc:Fallback>
          <p:sp>
            <p:nvSpPr>
              <p:cNvPr id="14" name="TextBox 13">
                <a:extLst>
                  <a:ext uri="{FF2B5EF4-FFF2-40B4-BE49-F238E27FC236}">
                    <a16:creationId xmlns:a16="http://schemas.microsoft.com/office/drawing/2014/main" id="{C450FB05-3C44-DC4B-A580-88922A45084D}"/>
                  </a:ext>
                </a:extLst>
              </p:cNvPr>
              <p:cNvSpPr txBox="1">
                <a:spLocks noRot="1" noChangeAspect="1" noMove="1" noResize="1" noEditPoints="1" noAdjustHandles="1" noChangeArrowheads="1" noChangeShapeType="1" noTextEdit="1"/>
              </p:cNvSpPr>
              <p:nvPr/>
            </p:nvSpPr>
            <p:spPr>
              <a:xfrm>
                <a:off x="965083" y="4146720"/>
                <a:ext cx="4727263" cy="461665"/>
              </a:xfrm>
              <a:prstGeom prst="rect">
                <a:avLst/>
              </a:prstGeom>
              <a:blipFill>
                <a:blip r:embed="rId7"/>
                <a:stretch>
                  <a:fillRect l="-1877" t="-8108" b="-27027"/>
                </a:stretch>
              </a:blipFill>
            </p:spPr>
            <p:txBody>
              <a:bodyPr/>
              <a:lstStyle/>
              <a:p>
                <a:r>
                  <a:rPr lang="en-US">
                    <a:noFill/>
                  </a:rPr>
                  <a:t> </a:t>
                </a:r>
              </a:p>
            </p:txBody>
          </p:sp>
        </mc:Fallback>
      </mc:AlternateContent>
      <p:sp>
        <p:nvSpPr>
          <p:cNvPr id="15" name="Rounded Rectangle 14">
            <a:extLst>
              <a:ext uri="{FF2B5EF4-FFF2-40B4-BE49-F238E27FC236}">
                <a16:creationId xmlns:a16="http://schemas.microsoft.com/office/drawing/2014/main" id="{7091B8E4-D603-1F45-B94E-F5B62F4D7C18}"/>
              </a:ext>
            </a:extLst>
          </p:cNvPr>
          <p:cNvSpPr/>
          <p:nvPr/>
        </p:nvSpPr>
        <p:spPr>
          <a:xfrm>
            <a:off x="8460259" y="2232922"/>
            <a:ext cx="469557" cy="1219200"/>
          </a:xfrm>
          <a:prstGeom prst="roundRect">
            <a:avLst/>
          </a:prstGeom>
          <a:solidFill>
            <a:srgbClr val="C00000">
              <a:alpha val="28000"/>
            </a:srgbClr>
          </a:solidFill>
          <a:ln w="22225">
            <a:solidFill>
              <a:srgbClr val="C00000">
                <a:alpha val="8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170056-938C-2E4B-B1D7-5F511D3D307A}"/>
              </a:ext>
            </a:extLst>
          </p:cNvPr>
          <p:cNvSpPr/>
          <p:nvPr/>
        </p:nvSpPr>
        <p:spPr>
          <a:xfrm>
            <a:off x="8242759" y="1705996"/>
            <a:ext cx="1738812" cy="338554"/>
          </a:xfrm>
          <a:prstGeom prst="rect">
            <a:avLst/>
          </a:prstGeom>
        </p:spPr>
        <p:txBody>
          <a:bodyPr wrap="square">
            <a:spAutoFit/>
          </a:bodyPr>
          <a:lstStyle/>
          <a:p>
            <a:r>
              <a:rPr lang="en-US" sz="1600" dirty="0">
                <a:solidFill>
                  <a:srgbClr val="C00000"/>
                </a:solidFill>
              </a:rPr>
              <a:t>Topic Assignment</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A96D100B-C521-1243-8EDA-177F2AF98F80}"/>
                  </a:ext>
                </a:extLst>
              </p:cNvPr>
              <p:cNvSpPr txBox="1"/>
              <p:nvPr/>
            </p:nvSpPr>
            <p:spPr>
              <a:xfrm>
                <a:off x="981557" y="4729889"/>
                <a:ext cx="5761114" cy="461665"/>
              </a:xfrm>
              <a:prstGeom prst="rect">
                <a:avLst/>
              </a:prstGeom>
              <a:noFill/>
            </p:spPr>
            <p:txBody>
              <a:bodyPr wrap="square" rtlCol="0">
                <a:spAutoFit/>
              </a:bodyPr>
              <a:lstStyle/>
              <a:p>
                <a:r>
                  <a:rPr lang="en-US" sz="2400" dirty="0"/>
                  <a:t>5- Draw the word </a:t>
                </a:r>
                <a14:m>
                  <m:oMath xmlns:m="http://schemas.openxmlformats.org/officeDocument/2006/math">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𝑡</m:t>
                        </m:r>
                      </m:sub>
                    </m:sSub>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𝑝</m:t>
                    </m:r>
                    <m:d>
                      <m:dPr>
                        <m:ctrlPr>
                          <a:rPr lang="en-US" sz="2400" b="0" i="1" smtClean="0">
                            <a:solidFill>
                              <a:schemeClr val="tx2"/>
                            </a:solidFill>
                            <a:latin typeface="Cambria Math" panose="02040503050406030204" pitchFamily="18" charset="0"/>
                          </a:rPr>
                        </m:ctrlPr>
                      </m:dPr>
                      <m:e>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𝑡</m:t>
                            </m:r>
                          </m:sub>
                        </m:sSub>
                      </m:e>
                      <m:e>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𝑧</m:t>
                            </m:r>
                          </m:e>
                          <m:sub>
                            <m:r>
                              <a:rPr lang="en-US" sz="2400" b="0" i="1" smtClean="0">
                                <a:solidFill>
                                  <a:schemeClr val="tx2"/>
                                </a:solidFill>
                                <a:latin typeface="Cambria Math" panose="02040503050406030204" pitchFamily="18" charset="0"/>
                              </a:rPr>
                              <m:t>𝑡</m:t>
                            </m:r>
                          </m:sub>
                        </m:sSub>
                        <m:r>
                          <a:rPr lang="en-US" sz="2400" b="0" i="1" smtClean="0">
                            <a:solidFill>
                              <a:schemeClr val="tx2"/>
                            </a:solidFill>
                            <a:latin typeface="Cambria Math" panose="02040503050406030204" pitchFamily="18" charset="0"/>
                          </a:rPr>
                          <m:t>;</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𝑙</m:t>
                            </m:r>
                          </m:e>
                          <m:sub>
                            <m:r>
                              <a:rPr lang="en-US" sz="2400" b="0" i="1" smtClean="0">
                                <a:solidFill>
                                  <a:schemeClr val="tx2"/>
                                </a:solidFill>
                                <a:latin typeface="Cambria Math" panose="02040503050406030204" pitchFamily="18" charset="0"/>
                              </a:rPr>
                              <m:t>𝑡</m:t>
                            </m:r>
                          </m:sub>
                        </m:sSub>
                        <m:r>
                          <a:rPr lang="en-US" sz="2400" b="0" i="1" smtClean="0">
                            <a:solidFill>
                              <a:schemeClr val="tx2"/>
                            </a:solidFill>
                            <a:latin typeface="Cambria Math" panose="02040503050406030204" pitchFamily="18" charset="0"/>
                          </a:rPr>
                          <m:t>,</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h</m:t>
                            </m:r>
                          </m:e>
                          <m:sub>
                            <m:r>
                              <a:rPr lang="en-US" sz="2400" b="0" i="1" smtClean="0">
                                <a:solidFill>
                                  <a:schemeClr val="tx2"/>
                                </a:solidFill>
                                <a:latin typeface="Cambria Math" panose="02040503050406030204" pitchFamily="18" charset="0"/>
                              </a:rPr>
                              <m:t>𝑡</m:t>
                            </m:r>
                          </m:sub>
                        </m:sSub>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𝛽</m:t>
                        </m:r>
                      </m:e>
                    </m:d>
                    <m:r>
                      <a:rPr lang="en-US" sz="2400" b="0" i="1" smtClean="0">
                        <a:latin typeface="Cambria Math" panose="02040503050406030204" pitchFamily="18" charset="0"/>
                      </a:rPr>
                      <m:t>.</m:t>
                    </m:r>
                  </m:oMath>
                </a14:m>
                <a:endParaRPr lang="en-US" sz="2400" dirty="0"/>
              </a:p>
            </p:txBody>
          </p:sp>
        </mc:Choice>
        <mc:Fallback>
          <p:sp>
            <p:nvSpPr>
              <p:cNvPr id="17" name="TextBox 16">
                <a:extLst>
                  <a:ext uri="{FF2B5EF4-FFF2-40B4-BE49-F238E27FC236}">
                    <a16:creationId xmlns:a16="http://schemas.microsoft.com/office/drawing/2014/main" id="{A96D100B-C521-1243-8EDA-177F2AF98F80}"/>
                  </a:ext>
                </a:extLst>
              </p:cNvPr>
              <p:cNvSpPr txBox="1">
                <a:spLocks noRot="1" noChangeAspect="1" noMove="1" noResize="1" noEditPoints="1" noAdjustHandles="1" noChangeArrowheads="1" noChangeShapeType="1" noTextEdit="1"/>
              </p:cNvSpPr>
              <p:nvPr/>
            </p:nvSpPr>
            <p:spPr>
              <a:xfrm>
                <a:off x="981557" y="4729889"/>
                <a:ext cx="5761114" cy="461665"/>
              </a:xfrm>
              <a:prstGeom prst="rect">
                <a:avLst/>
              </a:prstGeom>
              <a:blipFill>
                <a:blip r:embed="rId8"/>
                <a:stretch>
                  <a:fillRect l="-1538" t="-8108" b="-29730"/>
                </a:stretch>
              </a:blipFill>
            </p:spPr>
            <p:txBody>
              <a:bodyPr/>
              <a:lstStyle/>
              <a:p>
                <a:r>
                  <a:rPr lang="en-US">
                    <a:noFill/>
                  </a:rPr>
                  <a:t> </a:t>
                </a:r>
              </a:p>
            </p:txBody>
          </p:sp>
        </mc:Fallback>
      </mc:AlternateContent>
      <p:sp>
        <p:nvSpPr>
          <p:cNvPr id="18" name="Rounded Rectangle 17">
            <a:extLst>
              <a:ext uri="{FF2B5EF4-FFF2-40B4-BE49-F238E27FC236}">
                <a16:creationId xmlns:a16="http://schemas.microsoft.com/office/drawing/2014/main" id="{7216D0BF-8C69-C34E-81E7-E667CD4AA952}"/>
              </a:ext>
            </a:extLst>
          </p:cNvPr>
          <p:cNvSpPr/>
          <p:nvPr/>
        </p:nvSpPr>
        <p:spPr>
          <a:xfrm>
            <a:off x="9246344" y="2529016"/>
            <a:ext cx="469557" cy="725722"/>
          </a:xfrm>
          <a:prstGeom prst="roundRect">
            <a:avLst/>
          </a:prstGeom>
          <a:solidFill>
            <a:schemeClr val="tx2">
              <a:alpha val="28000"/>
            </a:schemeClr>
          </a:solidFill>
          <a:ln w="22225">
            <a:solidFill>
              <a:schemeClr val="tx2">
                <a:alpha val="8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C6E94A-C66E-E94B-99BC-B69AC9952542}"/>
              </a:ext>
            </a:extLst>
          </p:cNvPr>
          <p:cNvSpPr/>
          <p:nvPr/>
        </p:nvSpPr>
        <p:spPr>
          <a:xfrm>
            <a:off x="9678831" y="2612344"/>
            <a:ext cx="1531611" cy="338554"/>
          </a:xfrm>
          <a:prstGeom prst="rect">
            <a:avLst/>
          </a:prstGeom>
        </p:spPr>
        <p:txBody>
          <a:bodyPr wrap="square">
            <a:spAutoFit/>
          </a:bodyPr>
          <a:lstStyle/>
          <a:p>
            <a:r>
              <a:rPr lang="en-US" sz="1600" dirty="0">
                <a:solidFill>
                  <a:schemeClr val="tx2"/>
                </a:solidFill>
              </a:rPr>
              <a:t>Word prediction</a:t>
            </a:r>
          </a:p>
        </p:txBody>
      </p:sp>
      <p:sp>
        <p:nvSpPr>
          <p:cNvPr id="21" name="Slide Number Placeholder 20">
            <a:extLst>
              <a:ext uri="{FF2B5EF4-FFF2-40B4-BE49-F238E27FC236}">
                <a16:creationId xmlns:a16="http://schemas.microsoft.com/office/drawing/2014/main" id="{E401728B-691A-044A-99AE-D286252CCF28}"/>
              </a:ext>
            </a:extLst>
          </p:cNvPr>
          <p:cNvSpPr>
            <a:spLocks noGrp="1"/>
          </p:cNvSpPr>
          <p:nvPr>
            <p:ph type="sldNum" sz="quarter" idx="12"/>
          </p:nvPr>
        </p:nvSpPr>
        <p:spPr/>
        <p:txBody>
          <a:bodyPr/>
          <a:lstStyle/>
          <a:p>
            <a:fld id="{D6A1ACA1-56DB-E645-8130-C41072785AB8}" type="slidenum">
              <a:rPr lang="en-US" smtClean="0"/>
              <a:t>10</a:t>
            </a:fld>
            <a:endParaRPr lang="en-US"/>
          </a:p>
        </p:txBody>
      </p:sp>
    </p:spTree>
    <p:extLst>
      <p:ext uri="{BB962C8B-B14F-4D97-AF65-F5344CB8AC3E}">
        <p14:creationId xmlns:p14="http://schemas.microsoft.com/office/powerpoint/2010/main" val="3290950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Architecture</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6790" y="1825625"/>
            <a:ext cx="3285640" cy="3724682"/>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C36CF79-C9A6-7843-823F-32C731ED9D7C}"/>
                  </a:ext>
                </a:extLst>
              </p:cNvPr>
              <p:cNvSpPr txBox="1"/>
              <p:nvPr/>
            </p:nvSpPr>
            <p:spPr>
              <a:xfrm>
                <a:off x="981558" y="2048256"/>
                <a:ext cx="5855847" cy="461665"/>
              </a:xfrm>
              <a:prstGeom prst="rect">
                <a:avLst/>
              </a:prstGeom>
              <a:noFill/>
            </p:spPr>
            <p:txBody>
              <a:bodyPr wrap="square" rtlCol="0">
                <a:spAutoFit/>
              </a:bodyPr>
              <a:lstStyle/>
              <a:p>
                <a:r>
                  <a:rPr lang="en-US" sz="2400" dirty="0"/>
                  <a:t>1- Draw a document topic vector </a:t>
                </a:r>
                <a14:m>
                  <m:oMath xmlns:m="http://schemas.openxmlformats.org/officeDocument/2006/math">
                    <m:r>
                      <a:rPr lang="en-US" sz="2400" b="0" i="1" smtClean="0">
                        <a:solidFill>
                          <a:schemeClr val="accent5"/>
                        </a:solidFill>
                        <a:latin typeface="Cambria Math" panose="02040503050406030204" pitchFamily="18" charset="0"/>
                      </a:rPr>
                      <m:t>𝜃</m:t>
                    </m:r>
                    <m:r>
                      <a:rPr lang="en-US" sz="2400" b="0" i="1" smtClean="0">
                        <a:solidFill>
                          <a:schemeClr val="accent5"/>
                        </a:solidFill>
                        <a:latin typeface="Cambria Math" panose="02040503050406030204" pitchFamily="18" charset="0"/>
                      </a:rPr>
                      <m:t>∼</m:t>
                    </m:r>
                    <m:r>
                      <m:rPr>
                        <m:nor/>
                      </m:rPr>
                      <a:rPr lang="en-US" sz="2400" b="0" i="0" smtClean="0">
                        <a:solidFill>
                          <a:schemeClr val="accent5"/>
                        </a:solidFill>
                        <a:latin typeface="Cambria Math" panose="02040503050406030204" pitchFamily="18" charset="0"/>
                      </a:rPr>
                      <m:t>Dir</m:t>
                    </m:r>
                    <m:r>
                      <m:rPr>
                        <m:nor/>
                      </m:rPr>
                      <a:rPr lang="en-US" sz="2400" b="0" i="0" smtClean="0">
                        <a:solidFill>
                          <a:schemeClr val="accent5"/>
                        </a:solidFill>
                        <a:latin typeface="Cambria Math" panose="02040503050406030204" pitchFamily="18" charset="0"/>
                      </a:rPr>
                      <m:t>(</m:t>
                    </m:r>
                    <m:r>
                      <m:rPr>
                        <m:sty m:val="p"/>
                      </m:rPr>
                      <a:rPr lang="en-US" sz="2400" b="0" i="1" smtClean="0">
                        <a:solidFill>
                          <a:schemeClr val="accent5"/>
                        </a:solidFill>
                        <a:latin typeface="Cambria Math" panose="02040503050406030204" pitchFamily="18" charset="0"/>
                      </a:rPr>
                      <m:t>α</m:t>
                    </m:r>
                    <m:r>
                      <a:rPr lang="en-US" sz="2400" b="0" i="1" smtClean="0">
                        <a:solidFill>
                          <a:schemeClr val="accent5"/>
                        </a:solidFill>
                        <a:latin typeface="Cambria Math" panose="02040503050406030204" pitchFamily="18" charset="0"/>
                      </a:rPr>
                      <m:t>). </m:t>
                    </m:r>
                  </m:oMath>
                </a14:m>
                <a:endParaRPr lang="en-US" sz="2400" dirty="0"/>
              </a:p>
            </p:txBody>
          </p:sp>
        </mc:Choice>
        <mc:Fallback>
          <p:sp>
            <p:nvSpPr>
              <p:cNvPr id="4" name="TextBox 3">
                <a:extLst>
                  <a:ext uri="{FF2B5EF4-FFF2-40B4-BE49-F238E27FC236}">
                    <a16:creationId xmlns:a16="http://schemas.microsoft.com/office/drawing/2014/main" id="{2C36CF79-C9A6-7843-823F-32C731ED9D7C}"/>
                  </a:ext>
                </a:extLst>
              </p:cNvPr>
              <p:cNvSpPr txBox="1">
                <a:spLocks noRot="1" noChangeAspect="1" noMove="1" noResize="1" noEditPoints="1" noAdjustHandles="1" noChangeArrowheads="1" noChangeShapeType="1" noTextEdit="1"/>
              </p:cNvSpPr>
              <p:nvPr/>
            </p:nvSpPr>
            <p:spPr>
              <a:xfrm>
                <a:off x="981558" y="2048256"/>
                <a:ext cx="5855847" cy="461665"/>
              </a:xfrm>
              <a:prstGeom prst="rect">
                <a:avLst/>
              </a:prstGeom>
              <a:blipFill>
                <a:blip r:embed="rId4"/>
                <a:stretch>
                  <a:fillRect l="-1515" t="-5263" r="-649" b="-26316"/>
                </a:stretch>
              </a:blipFill>
            </p:spPr>
            <p:txBody>
              <a:bodyPr/>
              <a:lstStyle/>
              <a:p>
                <a:r>
                  <a:rPr lang="en-US">
                    <a:noFill/>
                  </a:rPr>
                  <a:t> </a:t>
                </a:r>
              </a:p>
            </p:txBody>
          </p:sp>
        </mc:Fallback>
      </mc:AlternateContent>
      <p:sp>
        <p:nvSpPr>
          <p:cNvPr id="11" name="Rounded Rectangle 10">
            <a:extLst>
              <a:ext uri="{FF2B5EF4-FFF2-40B4-BE49-F238E27FC236}">
                <a16:creationId xmlns:a16="http://schemas.microsoft.com/office/drawing/2014/main" id="{3E9E15DB-83C0-7947-AFE0-3DF9DBD8DCF9}"/>
              </a:ext>
            </a:extLst>
          </p:cNvPr>
          <p:cNvSpPr/>
          <p:nvPr/>
        </p:nvSpPr>
        <p:spPr>
          <a:xfrm>
            <a:off x="9564130" y="3072715"/>
            <a:ext cx="543697" cy="1351004"/>
          </a:xfrm>
          <a:prstGeom prst="roundRect">
            <a:avLst/>
          </a:prstGeom>
          <a:solidFill>
            <a:schemeClr val="accent1">
              <a:alpha val="27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0CC400C-F82E-5C40-ABF4-88E4BF65584B}"/>
                  </a:ext>
                </a:extLst>
              </p:cNvPr>
              <p:cNvSpPr txBox="1"/>
              <p:nvPr/>
            </p:nvSpPr>
            <p:spPr>
              <a:xfrm>
                <a:off x="981558" y="2703383"/>
                <a:ext cx="5732281" cy="830997"/>
              </a:xfrm>
              <a:prstGeom prst="rect">
                <a:avLst/>
              </a:prstGeom>
              <a:noFill/>
            </p:spPr>
            <p:txBody>
              <a:bodyPr wrap="square" rtlCol="0">
                <a:spAutoFit/>
              </a:bodyPr>
              <a:lstStyle/>
              <a:p>
                <a:r>
                  <a:rPr lang="en-US" sz="2400" dirty="0"/>
                  <a:t>2- Compute the recurrent representation </a:t>
                </a:r>
                <a14:m>
                  <m:oMath xmlns:m="http://schemas.openxmlformats.org/officeDocument/2006/math">
                    <m:sSub>
                      <m:sSubPr>
                        <m:ctrlPr>
                          <a:rPr lang="en-US" sz="2400" b="0" i="1" smtClean="0">
                            <a:solidFill>
                              <a:schemeClr val="accent4"/>
                            </a:solidFill>
                            <a:latin typeface="Cambria Math" panose="02040503050406030204" pitchFamily="18" charset="0"/>
                          </a:rPr>
                        </m:ctrlPr>
                      </m:sSubPr>
                      <m:e>
                        <m:r>
                          <a:rPr lang="en-US" sz="2400" b="0" i="1" smtClean="0">
                            <a:solidFill>
                              <a:schemeClr val="accent4"/>
                            </a:solidFill>
                            <a:latin typeface="Cambria Math" panose="02040503050406030204" pitchFamily="18" charset="0"/>
                          </a:rPr>
                          <m:t>h</m:t>
                        </m:r>
                      </m:e>
                      <m:sub>
                        <m:r>
                          <a:rPr lang="en-US" sz="2400" b="0" i="1" smtClean="0">
                            <a:solidFill>
                              <a:schemeClr val="accent4"/>
                            </a:solidFill>
                            <a:latin typeface="Cambria Math" panose="02040503050406030204" pitchFamily="18" charset="0"/>
                          </a:rPr>
                          <m:t>𝑡</m:t>
                        </m:r>
                      </m:sub>
                    </m:sSub>
                    <m:r>
                      <a:rPr lang="en-US" sz="2400" b="0" i="1" smtClean="0">
                        <a:solidFill>
                          <a:schemeClr val="accent4"/>
                        </a:solidFill>
                        <a:latin typeface="Cambria Math" panose="02040503050406030204" pitchFamily="18" charset="0"/>
                      </a:rPr>
                      <m:t>=</m:t>
                    </m:r>
                    <m:r>
                      <a:rPr lang="en-US" sz="2400" b="0" i="1" smtClean="0">
                        <a:solidFill>
                          <a:schemeClr val="accent4"/>
                        </a:solidFill>
                        <a:latin typeface="Cambria Math" panose="02040503050406030204" pitchFamily="18" charset="0"/>
                      </a:rPr>
                      <m:t>𝑓</m:t>
                    </m:r>
                    <m:r>
                      <a:rPr lang="en-US" sz="2400" b="0" i="1" smtClean="0">
                        <a:solidFill>
                          <a:schemeClr val="accent4"/>
                        </a:solidFill>
                        <a:latin typeface="Cambria Math" panose="02040503050406030204" pitchFamily="18" charset="0"/>
                      </a:rPr>
                      <m:t>(</m:t>
                    </m:r>
                    <m:sSub>
                      <m:sSubPr>
                        <m:ctrlPr>
                          <a:rPr lang="en-US" sz="2400" b="0" i="1" smtClean="0">
                            <a:solidFill>
                              <a:schemeClr val="accent4"/>
                            </a:solidFill>
                            <a:latin typeface="Cambria Math" panose="02040503050406030204" pitchFamily="18" charset="0"/>
                          </a:rPr>
                        </m:ctrlPr>
                      </m:sSubPr>
                      <m:e>
                        <m:r>
                          <a:rPr lang="en-US" sz="2400" b="0" i="1" smtClean="0">
                            <a:solidFill>
                              <a:schemeClr val="accent4"/>
                            </a:solidFill>
                            <a:latin typeface="Cambria Math" panose="02040503050406030204" pitchFamily="18" charset="0"/>
                          </a:rPr>
                          <m:t>𝑤</m:t>
                        </m:r>
                      </m:e>
                      <m:sub>
                        <m:r>
                          <a:rPr lang="en-US" sz="2400" b="0" i="1" smtClean="0">
                            <a:solidFill>
                              <a:schemeClr val="accent4"/>
                            </a:solidFill>
                            <a:latin typeface="Cambria Math" panose="02040503050406030204" pitchFamily="18" charset="0"/>
                          </a:rPr>
                          <m:t>𝑡</m:t>
                        </m:r>
                        <m:r>
                          <a:rPr lang="en-US" sz="2400" b="0" i="1" smtClean="0">
                            <a:solidFill>
                              <a:schemeClr val="accent4"/>
                            </a:solidFill>
                            <a:latin typeface="Cambria Math" panose="02040503050406030204" pitchFamily="18" charset="0"/>
                          </a:rPr>
                          <m:t>−1</m:t>
                        </m:r>
                      </m:sub>
                    </m:sSub>
                    <m:r>
                      <a:rPr lang="en-US" sz="2400" b="0" i="1" smtClean="0">
                        <a:solidFill>
                          <a:schemeClr val="accent4"/>
                        </a:solidFill>
                        <a:latin typeface="Cambria Math" panose="02040503050406030204" pitchFamily="18" charset="0"/>
                      </a:rPr>
                      <m:t>,</m:t>
                    </m:r>
                    <m:sSub>
                      <m:sSubPr>
                        <m:ctrlPr>
                          <a:rPr lang="en-US" sz="2400" b="0" i="1" smtClean="0">
                            <a:solidFill>
                              <a:schemeClr val="accent4"/>
                            </a:solidFill>
                            <a:latin typeface="Cambria Math" panose="02040503050406030204" pitchFamily="18" charset="0"/>
                          </a:rPr>
                        </m:ctrlPr>
                      </m:sSubPr>
                      <m:e>
                        <m:r>
                          <a:rPr lang="en-US" sz="2400" b="0" i="1" smtClean="0">
                            <a:solidFill>
                              <a:schemeClr val="accent4"/>
                            </a:solidFill>
                            <a:latin typeface="Cambria Math" panose="02040503050406030204" pitchFamily="18" charset="0"/>
                          </a:rPr>
                          <m:t>h</m:t>
                        </m:r>
                      </m:e>
                      <m:sub>
                        <m:r>
                          <a:rPr lang="en-US" sz="2400" b="0" i="1" smtClean="0">
                            <a:solidFill>
                              <a:schemeClr val="accent4"/>
                            </a:solidFill>
                            <a:latin typeface="Cambria Math" panose="02040503050406030204" pitchFamily="18" charset="0"/>
                          </a:rPr>
                          <m:t>𝑡</m:t>
                        </m:r>
                        <m:r>
                          <a:rPr lang="en-US" sz="2400" b="0" i="1" smtClean="0">
                            <a:solidFill>
                              <a:schemeClr val="accent4"/>
                            </a:solidFill>
                            <a:latin typeface="Cambria Math" panose="02040503050406030204" pitchFamily="18" charset="0"/>
                          </a:rPr>
                          <m:t>−1</m:t>
                        </m:r>
                      </m:sub>
                    </m:sSub>
                    <m:r>
                      <a:rPr lang="en-US" sz="2400" b="0" i="1" smtClean="0">
                        <a:solidFill>
                          <a:schemeClr val="accent4"/>
                        </a:solidFill>
                        <a:latin typeface="Cambria Math" panose="02040503050406030204" pitchFamily="18" charset="0"/>
                      </a:rPr>
                      <m:t>)</m:t>
                    </m:r>
                  </m:oMath>
                </a14:m>
                <a:r>
                  <a:rPr lang="en-US" sz="2400" dirty="0">
                    <a:solidFill>
                      <a:schemeClr val="accent4"/>
                    </a:solidFill>
                  </a:rPr>
                  <a:t>.</a:t>
                </a:r>
                <a:endParaRPr lang="en-US" sz="2400" dirty="0"/>
              </a:p>
            </p:txBody>
          </p:sp>
        </mc:Choice>
        <mc:Fallback>
          <p:sp>
            <p:nvSpPr>
              <p:cNvPr id="7" name="TextBox 6">
                <a:extLst>
                  <a:ext uri="{FF2B5EF4-FFF2-40B4-BE49-F238E27FC236}">
                    <a16:creationId xmlns:a16="http://schemas.microsoft.com/office/drawing/2014/main" id="{90CC400C-F82E-5C40-ABF4-88E4BF65584B}"/>
                  </a:ext>
                </a:extLst>
              </p:cNvPr>
              <p:cNvSpPr txBox="1">
                <a:spLocks noRot="1" noChangeAspect="1" noMove="1" noResize="1" noEditPoints="1" noAdjustHandles="1" noChangeArrowheads="1" noChangeShapeType="1" noTextEdit="1"/>
              </p:cNvSpPr>
              <p:nvPr/>
            </p:nvSpPr>
            <p:spPr>
              <a:xfrm>
                <a:off x="981558" y="2703383"/>
                <a:ext cx="5732281" cy="830997"/>
              </a:xfrm>
              <a:prstGeom prst="rect">
                <a:avLst/>
              </a:prstGeom>
              <a:blipFill>
                <a:blip r:embed="rId5"/>
                <a:stretch>
                  <a:fillRect l="-1545" t="-6061" b="-15152"/>
                </a:stretch>
              </a:blipFill>
            </p:spPr>
            <p:txBody>
              <a:bodyPr/>
              <a:lstStyle/>
              <a:p>
                <a:r>
                  <a:rPr lang="en-US">
                    <a:noFill/>
                  </a:rPr>
                  <a:t> </a:t>
                </a:r>
              </a:p>
            </p:txBody>
          </p:sp>
        </mc:Fallback>
      </mc:AlternateContent>
      <p:sp>
        <p:nvSpPr>
          <p:cNvPr id="9" name="Rounded Rectangle 8">
            <a:extLst>
              <a:ext uri="{FF2B5EF4-FFF2-40B4-BE49-F238E27FC236}">
                <a16:creationId xmlns:a16="http://schemas.microsoft.com/office/drawing/2014/main" id="{46E10A53-DF81-6F43-88F6-3C10043ADC8B}"/>
              </a:ext>
            </a:extLst>
          </p:cNvPr>
          <p:cNvSpPr/>
          <p:nvPr/>
        </p:nvSpPr>
        <p:spPr>
          <a:xfrm>
            <a:off x="6841524" y="1977082"/>
            <a:ext cx="613719" cy="1631092"/>
          </a:xfrm>
          <a:prstGeom prst="roundRect">
            <a:avLst/>
          </a:prstGeom>
          <a:solidFill>
            <a:schemeClr val="accent4">
              <a:alpha val="27000"/>
            </a:schemeClr>
          </a:solid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8C9A3-0374-744F-A76A-92C668F050A5}"/>
              </a:ext>
            </a:extLst>
          </p:cNvPr>
          <p:cNvSpPr/>
          <p:nvPr/>
        </p:nvSpPr>
        <p:spPr>
          <a:xfrm>
            <a:off x="6598506" y="1324838"/>
            <a:ext cx="1713471" cy="584775"/>
          </a:xfrm>
          <a:prstGeom prst="rect">
            <a:avLst/>
          </a:prstGeom>
        </p:spPr>
        <p:txBody>
          <a:bodyPr wrap="square">
            <a:spAutoFit/>
          </a:bodyPr>
          <a:lstStyle/>
          <a:p>
            <a:r>
              <a:rPr lang="en-US" sz="1600" dirty="0">
                <a:solidFill>
                  <a:schemeClr val="accent4"/>
                </a:solidFill>
              </a:rPr>
              <a:t>Recurrent Representation</a:t>
            </a:r>
          </a:p>
        </p:txBody>
      </p:sp>
      <p:sp>
        <p:nvSpPr>
          <p:cNvPr id="8" name="Rectangle 7">
            <a:extLst>
              <a:ext uri="{FF2B5EF4-FFF2-40B4-BE49-F238E27FC236}">
                <a16:creationId xmlns:a16="http://schemas.microsoft.com/office/drawing/2014/main" id="{64DB66DC-C5AB-1A4D-9DE6-E7695EFEB286}"/>
              </a:ext>
            </a:extLst>
          </p:cNvPr>
          <p:cNvSpPr/>
          <p:nvPr/>
        </p:nvSpPr>
        <p:spPr>
          <a:xfrm>
            <a:off x="10103708" y="3286552"/>
            <a:ext cx="1254211" cy="923330"/>
          </a:xfrm>
          <a:prstGeom prst="rect">
            <a:avLst/>
          </a:prstGeom>
        </p:spPr>
        <p:txBody>
          <a:bodyPr wrap="square">
            <a:spAutoFit/>
          </a:bodyPr>
          <a:lstStyle/>
          <a:p>
            <a:r>
              <a:rPr lang="en-US" dirty="0">
                <a:solidFill>
                  <a:schemeClr val="accent1"/>
                </a:solidFill>
              </a:rPr>
              <a:t>Document</a:t>
            </a:r>
          </a:p>
          <a:p>
            <a:r>
              <a:rPr lang="en-US" dirty="0">
                <a:solidFill>
                  <a:schemeClr val="accent1"/>
                </a:solidFill>
              </a:rPr>
              <a:t>Topic </a:t>
            </a:r>
          </a:p>
          <a:p>
            <a:r>
              <a:rPr lang="en-US" dirty="0">
                <a:solidFill>
                  <a:schemeClr val="accent1"/>
                </a:solidFill>
              </a:rPr>
              <a:t>Vector</a:t>
            </a:r>
            <a:endParaRPr lang="en-US" dirty="0"/>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9419747B-35B1-0E4E-A5B7-F361A2194390}"/>
                  </a:ext>
                </a:extLst>
              </p:cNvPr>
              <p:cNvSpPr txBox="1"/>
              <p:nvPr/>
            </p:nvSpPr>
            <p:spPr>
              <a:xfrm>
                <a:off x="981558" y="3563551"/>
                <a:ext cx="4727263" cy="461665"/>
              </a:xfrm>
              <a:prstGeom prst="rect">
                <a:avLst/>
              </a:prstGeom>
              <a:noFill/>
            </p:spPr>
            <p:txBody>
              <a:bodyPr wrap="square" rtlCol="0">
                <a:spAutoFit/>
              </a:bodyPr>
              <a:lstStyle/>
              <a:p>
                <a:r>
                  <a:rPr lang="en-US" sz="2400" dirty="0"/>
                  <a:t>3- Draw </a:t>
                </a:r>
                <a14:m>
                  <m:oMath xmlns:m="http://schemas.openxmlformats.org/officeDocument/2006/math">
                    <m:sSub>
                      <m:sSubPr>
                        <m:ctrlPr>
                          <a:rPr lang="en-US" sz="2400" b="0" i="1" smtClean="0">
                            <a:solidFill>
                              <a:srgbClr val="00B050"/>
                            </a:solidFill>
                            <a:latin typeface="Cambria Math" panose="02040503050406030204" pitchFamily="18" charset="0"/>
                          </a:rPr>
                        </m:ctrlPr>
                      </m:sSubPr>
                      <m:e>
                        <m:r>
                          <a:rPr lang="en-US" sz="2400" b="0" i="1" smtClean="0">
                            <a:solidFill>
                              <a:srgbClr val="00B050"/>
                            </a:solidFill>
                            <a:latin typeface="Cambria Math" panose="02040503050406030204" pitchFamily="18" charset="0"/>
                          </a:rPr>
                          <m:t>𝑙</m:t>
                        </m:r>
                      </m:e>
                      <m:sub>
                        <m:r>
                          <a:rPr lang="en-US" sz="2400" b="0" i="1" smtClean="0">
                            <a:solidFill>
                              <a:srgbClr val="00B050"/>
                            </a:solidFill>
                            <a:latin typeface="Cambria Math" panose="02040503050406030204" pitchFamily="18" charset="0"/>
                          </a:rPr>
                          <m:t>𝑡</m:t>
                        </m:r>
                      </m:sub>
                    </m:sSub>
                    <m:r>
                      <a:rPr lang="en-US" sz="2400" b="0" i="1" smtClean="0">
                        <a:solidFill>
                          <a:srgbClr val="00B050"/>
                        </a:solidFill>
                        <a:latin typeface="Cambria Math" panose="02040503050406030204" pitchFamily="18" charset="0"/>
                      </a:rPr>
                      <m:t>∼</m:t>
                    </m:r>
                    <m:r>
                      <m:rPr>
                        <m:nor/>
                      </m:rPr>
                      <a:rPr lang="en-US" sz="2400" b="0" i="0" smtClean="0">
                        <a:solidFill>
                          <a:srgbClr val="00B050"/>
                        </a:solidFill>
                        <a:latin typeface="Cambria Math" panose="02040503050406030204" pitchFamily="18" charset="0"/>
                      </a:rPr>
                      <m:t>Bern</m:t>
                    </m:r>
                    <m:r>
                      <m:rPr>
                        <m:nor/>
                      </m:rPr>
                      <a:rPr lang="en-US" sz="2400" b="0" i="0" smtClean="0">
                        <a:solidFill>
                          <a:srgbClr val="00B050"/>
                        </a:solidFill>
                        <a:latin typeface="Cambria Math" panose="02040503050406030204" pitchFamily="18" charset="0"/>
                      </a:rPr>
                      <m:t>(</m:t>
                    </m:r>
                    <m:r>
                      <m:rPr>
                        <m:sty m:val="p"/>
                      </m:rPr>
                      <a:rPr lang="en-US" sz="2400" b="0" i="1" smtClean="0">
                        <a:solidFill>
                          <a:srgbClr val="00B050"/>
                        </a:solidFill>
                        <a:latin typeface="Cambria Math" panose="02040503050406030204" pitchFamily="18" charset="0"/>
                      </a:rPr>
                      <m:t>ρ</m:t>
                    </m:r>
                    <m:r>
                      <a:rPr lang="en-US" sz="2400" b="0" i="1" smtClean="0">
                        <a:solidFill>
                          <a:srgbClr val="00B050"/>
                        </a:solidFill>
                        <a:latin typeface="Cambria Math" panose="02040503050406030204" pitchFamily="18" charset="0"/>
                      </a:rPr>
                      <m:t>). </m:t>
                    </m:r>
                  </m:oMath>
                </a14:m>
                <a:endParaRPr lang="en-US" sz="2400" dirty="0"/>
              </a:p>
            </p:txBody>
          </p:sp>
        </mc:Choice>
        <mc:Fallback>
          <p:sp>
            <p:nvSpPr>
              <p:cNvPr id="12" name="TextBox 11">
                <a:extLst>
                  <a:ext uri="{FF2B5EF4-FFF2-40B4-BE49-F238E27FC236}">
                    <a16:creationId xmlns:a16="http://schemas.microsoft.com/office/drawing/2014/main" id="{9419747B-35B1-0E4E-A5B7-F361A2194390}"/>
                  </a:ext>
                </a:extLst>
              </p:cNvPr>
              <p:cNvSpPr txBox="1">
                <a:spLocks noRot="1" noChangeAspect="1" noMove="1" noResize="1" noEditPoints="1" noAdjustHandles="1" noChangeArrowheads="1" noChangeShapeType="1" noTextEdit="1"/>
              </p:cNvSpPr>
              <p:nvPr/>
            </p:nvSpPr>
            <p:spPr>
              <a:xfrm>
                <a:off x="981558" y="3563551"/>
                <a:ext cx="4727263" cy="461665"/>
              </a:xfrm>
              <a:prstGeom prst="rect">
                <a:avLst/>
              </a:prstGeom>
              <a:blipFill>
                <a:blip r:embed="rId6"/>
                <a:stretch>
                  <a:fillRect l="-1872" t="-8108" b="-27027"/>
                </a:stretch>
              </a:blipFill>
            </p:spPr>
            <p:txBody>
              <a:bodyPr/>
              <a:lstStyle/>
              <a:p>
                <a:r>
                  <a:rPr lang="en-US">
                    <a:noFill/>
                  </a:rPr>
                  <a:t> </a:t>
                </a:r>
              </a:p>
            </p:txBody>
          </p:sp>
        </mc:Fallback>
      </mc:AlternateContent>
      <p:sp>
        <p:nvSpPr>
          <p:cNvPr id="6" name="Rounded Rectangle 5">
            <a:extLst>
              <a:ext uri="{FF2B5EF4-FFF2-40B4-BE49-F238E27FC236}">
                <a16:creationId xmlns:a16="http://schemas.microsoft.com/office/drawing/2014/main" id="{4C90ABF6-BC5D-ED4F-A798-EFA6C2950EB6}"/>
              </a:ext>
            </a:extLst>
          </p:cNvPr>
          <p:cNvSpPr/>
          <p:nvPr/>
        </p:nvSpPr>
        <p:spPr>
          <a:xfrm>
            <a:off x="7582928" y="2232922"/>
            <a:ext cx="659831" cy="1219200"/>
          </a:xfrm>
          <a:prstGeom prst="roundRect">
            <a:avLst/>
          </a:prstGeom>
          <a:solidFill>
            <a:schemeClr val="accent6">
              <a:alpha val="42000"/>
            </a:schemeClr>
          </a:solid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3" name="Rectangle 12">
            <a:extLst>
              <a:ext uri="{FF2B5EF4-FFF2-40B4-BE49-F238E27FC236}">
                <a16:creationId xmlns:a16="http://schemas.microsoft.com/office/drawing/2014/main" id="{0D8E7705-0A2C-134E-B1AA-B567D210A779}"/>
              </a:ext>
            </a:extLst>
          </p:cNvPr>
          <p:cNvSpPr/>
          <p:nvPr/>
        </p:nvSpPr>
        <p:spPr>
          <a:xfrm>
            <a:off x="7455242" y="3479242"/>
            <a:ext cx="1070919" cy="830997"/>
          </a:xfrm>
          <a:prstGeom prst="rect">
            <a:avLst/>
          </a:prstGeom>
        </p:spPr>
        <p:txBody>
          <a:bodyPr wrap="square">
            <a:spAutoFit/>
          </a:bodyPr>
          <a:lstStyle/>
          <a:p>
            <a:r>
              <a:rPr lang="en-US" sz="1600" dirty="0">
                <a:solidFill>
                  <a:schemeClr val="accent6"/>
                </a:solidFill>
              </a:rPr>
              <a:t>Thematic word prediction </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C450FB05-3C44-DC4B-A580-88922A45084D}"/>
                  </a:ext>
                </a:extLst>
              </p:cNvPr>
              <p:cNvSpPr txBox="1"/>
              <p:nvPr/>
            </p:nvSpPr>
            <p:spPr>
              <a:xfrm>
                <a:off x="965083" y="4146720"/>
                <a:ext cx="4727263" cy="461665"/>
              </a:xfrm>
              <a:prstGeom prst="rect">
                <a:avLst/>
              </a:prstGeom>
              <a:noFill/>
            </p:spPr>
            <p:txBody>
              <a:bodyPr wrap="square" rtlCol="0">
                <a:spAutoFit/>
              </a:bodyPr>
              <a:lstStyle/>
              <a:p>
                <a:r>
                  <a:rPr lang="en-US" sz="2400" dirty="0"/>
                  <a:t>4- Draw a topic </a:t>
                </a:r>
                <a14:m>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𝑧</m:t>
                        </m:r>
                      </m:e>
                      <m:sub>
                        <m:r>
                          <a:rPr lang="en-US" sz="2400" b="0" i="1" smtClean="0">
                            <a:solidFill>
                              <a:srgbClr val="C00000"/>
                            </a:solidFill>
                            <a:latin typeface="Cambria Math" panose="02040503050406030204" pitchFamily="18" charset="0"/>
                          </a:rPr>
                          <m:t>𝑡</m:t>
                        </m:r>
                      </m:sub>
                    </m:sSub>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𝑝</m:t>
                    </m:r>
                    <m:d>
                      <m:dPr>
                        <m:ctrlPr>
                          <a:rPr lang="en-US" sz="2400" b="0" i="1" smtClean="0">
                            <a:solidFill>
                              <a:srgbClr val="C00000"/>
                            </a:solidFill>
                            <a:latin typeface="Cambria Math" panose="02040503050406030204" pitchFamily="18" charset="0"/>
                          </a:rPr>
                        </m:ctrlPr>
                      </m:dPr>
                      <m:e>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𝑧</m:t>
                            </m:r>
                          </m:e>
                          <m:sub>
                            <m:r>
                              <a:rPr lang="en-US" sz="2400" b="0" i="1" smtClean="0">
                                <a:solidFill>
                                  <a:srgbClr val="C00000"/>
                                </a:solidFill>
                                <a:latin typeface="Cambria Math" panose="02040503050406030204" pitchFamily="18" charset="0"/>
                              </a:rPr>
                              <m:t>𝑡</m:t>
                            </m:r>
                          </m:sub>
                        </m:sSub>
                      </m:e>
                      <m:e>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𝑙</m:t>
                            </m:r>
                          </m:e>
                          <m:sub>
                            <m:r>
                              <a:rPr lang="en-US" sz="2400" b="0" i="1" smtClean="0">
                                <a:solidFill>
                                  <a:srgbClr val="C00000"/>
                                </a:solidFill>
                                <a:latin typeface="Cambria Math" panose="02040503050406030204" pitchFamily="18" charset="0"/>
                              </a:rPr>
                              <m:t>𝑡</m:t>
                            </m:r>
                          </m:sub>
                        </m:sSub>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𝜃</m:t>
                        </m:r>
                      </m:e>
                    </m:d>
                    <m:r>
                      <a:rPr lang="en-US" sz="2400" b="0" i="1" smtClean="0">
                        <a:solidFill>
                          <a:srgbClr val="C00000"/>
                        </a:solidFill>
                        <a:latin typeface="Cambria Math" panose="02040503050406030204" pitchFamily="18" charset="0"/>
                      </a:rPr>
                      <m:t>.</m:t>
                    </m:r>
                  </m:oMath>
                </a14:m>
                <a:endParaRPr lang="en-US" sz="2400" dirty="0"/>
              </a:p>
            </p:txBody>
          </p:sp>
        </mc:Choice>
        <mc:Fallback>
          <p:sp>
            <p:nvSpPr>
              <p:cNvPr id="14" name="TextBox 13">
                <a:extLst>
                  <a:ext uri="{FF2B5EF4-FFF2-40B4-BE49-F238E27FC236}">
                    <a16:creationId xmlns:a16="http://schemas.microsoft.com/office/drawing/2014/main" id="{C450FB05-3C44-DC4B-A580-88922A45084D}"/>
                  </a:ext>
                </a:extLst>
              </p:cNvPr>
              <p:cNvSpPr txBox="1">
                <a:spLocks noRot="1" noChangeAspect="1" noMove="1" noResize="1" noEditPoints="1" noAdjustHandles="1" noChangeArrowheads="1" noChangeShapeType="1" noTextEdit="1"/>
              </p:cNvSpPr>
              <p:nvPr/>
            </p:nvSpPr>
            <p:spPr>
              <a:xfrm>
                <a:off x="965083" y="4146720"/>
                <a:ext cx="4727263" cy="461665"/>
              </a:xfrm>
              <a:prstGeom prst="rect">
                <a:avLst/>
              </a:prstGeom>
              <a:blipFill>
                <a:blip r:embed="rId7"/>
                <a:stretch>
                  <a:fillRect l="-1877" t="-8108" b="-27027"/>
                </a:stretch>
              </a:blipFill>
            </p:spPr>
            <p:txBody>
              <a:bodyPr/>
              <a:lstStyle/>
              <a:p>
                <a:r>
                  <a:rPr lang="en-US">
                    <a:noFill/>
                  </a:rPr>
                  <a:t> </a:t>
                </a:r>
              </a:p>
            </p:txBody>
          </p:sp>
        </mc:Fallback>
      </mc:AlternateContent>
      <p:sp>
        <p:nvSpPr>
          <p:cNvPr id="15" name="Rounded Rectangle 14">
            <a:extLst>
              <a:ext uri="{FF2B5EF4-FFF2-40B4-BE49-F238E27FC236}">
                <a16:creationId xmlns:a16="http://schemas.microsoft.com/office/drawing/2014/main" id="{7091B8E4-D603-1F45-B94E-F5B62F4D7C18}"/>
              </a:ext>
            </a:extLst>
          </p:cNvPr>
          <p:cNvSpPr/>
          <p:nvPr/>
        </p:nvSpPr>
        <p:spPr>
          <a:xfrm>
            <a:off x="8460259" y="2232922"/>
            <a:ext cx="469557" cy="1219200"/>
          </a:xfrm>
          <a:prstGeom prst="roundRect">
            <a:avLst/>
          </a:prstGeom>
          <a:solidFill>
            <a:srgbClr val="C00000">
              <a:alpha val="28000"/>
            </a:srgbClr>
          </a:solidFill>
          <a:ln w="22225">
            <a:solidFill>
              <a:srgbClr val="C00000">
                <a:alpha val="8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170056-938C-2E4B-B1D7-5F511D3D307A}"/>
              </a:ext>
            </a:extLst>
          </p:cNvPr>
          <p:cNvSpPr/>
          <p:nvPr/>
        </p:nvSpPr>
        <p:spPr>
          <a:xfrm>
            <a:off x="8242759" y="1705996"/>
            <a:ext cx="1738812" cy="338554"/>
          </a:xfrm>
          <a:prstGeom prst="rect">
            <a:avLst/>
          </a:prstGeom>
        </p:spPr>
        <p:txBody>
          <a:bodyPr wrap="square">
            <a:spAutoFit/>
          </a:bodyPr>
          <a:lstStyle/>
          <a:p>
            <a:r>
              <a:rPr lang="en-US" sz="1600" dirty="0">
                <a:solidFill>
                  <a:srgbClr val="C00000"/>
                </a:solidFill>
              </a:rPr>
              <a:t>Topic Assignment</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A96D100B-C521-1243-8EDA-177F2AF98F80}"/>
                  </a:ext>
                </a:extLst>
              </p:cNvPr>
              <p:cNvSpPr txBox="1"/>
              <p:nvPr/>
            </p:nvSpPr>
            <p:spPr>
              <a:xfrm>
                <a:off x="981557" y="4729889"/>
                <a:ext cx="5761114" cy="461665"/>
              </a:xfrm>
              <a:prstGeom prst="rect">
                <a:avLst/>
              </a:prstGeom>
              <a:noFill/>
            </p:spPr>
            <p:txBody>
              <a:bodyPr wrap="square" rtlCol="0">
                <a:spAutoFit/>
              </a:bodyPr>
              <a:lstStyle/>
              <a:p>
                <a:r>
                  <a:rPr lang="en-US" sz="2400" dirty="0"/>
                  <a:t>5- Draw the word </a:t>
                </a:r>
                <a14:m>
                  <m:oMath xmlns:m="http://schemas.openxmlformats.org/officeDocument/2006/math">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𝑡</m:t>
                        </m:r>
                      </m:sub>
                    </m:sSub>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𝑝</m:t>
                    </m:r>
                    <m:d>
                      <m:dPr>
                        <m:ctrlPr>
                          <a:rPr lang="en-US" sz="2400" b="0" i="1" smtClean="0">
                            <a:solidFill>
                              <a:schemeClr val="tx2"/>
                            </a:solidFill>
                            <a:latin typeface="Cambria Math" panose="02040503050406030204" pitchFamily="18" charset="0"/>
                          </a:rPr>
                        </m:ctrlPr>
                      </m:dPr>
                      <m:e>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𝑡</m:t>
                            </m:r>
                          </m:sub>
                        </m:sSub>
                      </m:e>
                      <m:e>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𝑧</m:t>
                            </m:r>
                          </m:e>
                          <m:sub>
                            <m:r>
                              <a:rPr lang="en-US" sz="2400" b="0" i="1" smtClean="0">
                                <a:solidFill>
                                  <a:schemeClr val="tx2"/>
                                </a:solidFill>
                                <a:latin typeface="Cambria Math" panose="02040503050406030204" pitchFamily="18" charset="0"/>
                              </a:rPr>
                              <m:t>𝑡</m:t>
                            </m:r>
                          </m:sub>
                        </m:sSub>
                        <m:r>
                          <a:rPr lang="en-US" sz="2400" b="0" i="1" smtClean="0">
                            <a:solidFill>
                              <a:schemeClr val="tx2"/>
                            </a:solidFill>
                            <a:latin typeface="Cambria Math" panose="02040503050406030204" pitchFamily="18" charset="0"/>
                          </a:rPr>
                          <m:t>;</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𝑙</m:t>
                            </m:r>
                          </m:e>
                          <m:sub>
                            <m:r>
                              <a:rPr lang="en-US" sz="2400" b="0" i="1" smtClean="0">
                                <a:solidFill>
                                  <a:schemeClr val="tx2"/>
                                </a:solidFill>
                                <a:latin typeface="Cambria Math" panose="02040503050406030204" pitchFamily="18" charset="0"/>
                              </a:rPr>
                              <m:t>𝑡</m:t>
                            </m:r>
                          </m:sub>
                        </m:sSub>
                        <m:r>
                          <a:rPr lang="en-US" sz="2400" b="0" i="1" smtClean="0">
                            <a:solidFill>
                              <a:schemeClr val="tx2"/>
                            </a:solidFill>
                            <a:latin typeface="Cambria Math" panose="02040503050406030204" pitchFamily="18" charset="0"/>
                          </a:rPr>
                          <m:t>,</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h</m:t>
                            </m:r>
                          </m:e>
                          <m:sub>
                            <m:r>
                              <a:rPr lang="en-US" sz="2400" b="0" i="1" smtClean="0">
                                <a:solidFill>
                                  <a:schemeClr val="tx2"/>
                                </a:solidFill>
                                <a:latin typeface="Cambria Math" panose="02040503050406030204" pitchFamily="18" charset="0"/>
                              </a:rPr>
                              <m:t>𝑡</m:t>
                            </m:r>
                          </m:sub>
                        </m:sSub>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𝛽</m:t>
                        </m:r>
                      </m:e>
                    </m:d>
                    <m:r>
                      <a:rPr lang="en-US" sz="2400" b="0" i="1" smtClean="0">
                        <a:latin typeface="Cambria Math" panose="02040503050406030204" pitchFamily="18" charset="0"/>
                      </a:rPr>
                      <m:t>.</m:t>
                    </m:r>
                  </m:oMath>
                </a14:m>
                <a:endParaRPr lang="en-US" sz="2400" dirty="0"/>
              </a:p>
            </p:txBody>
          </p:sp>
        </mc:Choice>
        <mc:Fallback>
          <p:sp>
            <p:nvSpPr>
              <p:cNvPr id="17" name="TextBox 16">
                <a:extLst>
                  <a:ext uri="{FF2B5EF4-FFF2-40B4-BE49-F238E27FC236}">
                    <a16:creationId xmlns:a16="http://schemas.microsoft.com/office/drawing/2014/main" id="{A96D100B-C521-1243-8EDA-177F2AF98F80}"/>
                  </a:ext>
                </a:extLst>
              </p:cNvPr>
              <p:cNvSpPr txBox="1">
                <a:spLocks noRot="1" noChangeAspect="1" noMove="1" noResize="1" noEditPoints="1" noAdjustHandles="1" noChangeArrowheads="1" noChangeShapeType="1" noTextEdit="1"/>
              </p:cNvSpPr>
              <p:nvPr/>
            </p:nvSpPr>
            <p:spPr>
              <a:xfrm>
                <a:off x="981557" y="4729889"/>
                <a:ext cx="5761114" cy="461665"/>
              </a:xfrm>
              <a:prstGeom prst="rect">
                <a:avLst/>
              </a:prstGeom>
              <a:blipFill>
                <a:blip r:embed="rId8"/>
                <a:stretch>
                  <a:fillRect l="-1538" t="-8108" b="-29730"/>
                </a:stretch>
              </a:blipFill>
            </p:spPr>
            <p:txBody>
              <a:bodyPr/>
              <a:lstStyle/>
              <a:p>
                <a:r>
                  <a:rPr lang="en-US">
                    <a:noFill/>
                  </a:rPr>
                  <a:t> </a:t>
                </a:r>
              </a:p>
            </p:txBody>
          </p:sp>
        </mc:Fallback>
      </mc:AlternateContent>
      <p:sp>
        <p:nvSpPr>
          <p:cNvPr id="18" name="Rounded Rectangle 17">
            <a:extLst>
              <a:ext uri="{FF2B5EF4-FFF2-40B4-BE49-F238E27FC236}">
                <a16:creationId xmlns:a16="http://schemas.microsoft.com/office/drawing/2014/main" id="{7216D0BF-8C69-C34E-81E7-E667CD4AA952}"/>
              </a:ext>
            </a:extLst>
          </p:cNvPr>
          <p:cNvSpPr/>
          <p:nvPr/>
        </p:nvSpPr>
        <p:spPr>
          <a:xfrm>
            <a:off x="9246344" y="2529016"/>
            <a:ext cx="469557" cy="725722"/>
          </a:xfrm>
          <a:prstGeom prst="roundRect">
            <a:avLst/>
          </a:prstGeom>
          <a:solidFill>
            <a:schemeClr val="tx2">
              <a:alpha val="28000"/>
            </a:schemeClr>
          </a:solidFill>
          <a:ln w="22225">
            <a:solidFill>
              <a:schemeClr val="tx2">
                <a:alpha val="8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C6E94A-C66E-E94B-99BC-B69AC9952542}"/>
              </a:ext>
            </a:extLst>
          </p:cNvPr>
          <p:cNvSpPr/>
          <p:nvPr/>
        </p:nvSpPr>
        <p:spPr>
          <a:xfrm>
            <a:off x="9678831" y="2612344"/>
            <a:ext cx="1531611" cy="338554"/>
          </a:xfrm>
          <a:prstGeom prst="rect">
            <a:avLst/>
          </a:prstGeom>
        </p:spPr>
        <p:txBody>
          <a:bodyPr wrap="square">
            <a:spAutoFit/>
          </a:bodyPr>
          <a:lstStyle/>
          <a:p>
            <a:r>
              <a:rPr lang="en-US" sz="1600" dirty="0">
                <a:solidFill>
                  <a:schemeClr val="tx2"/>
                </a:solidFill>
              </a:rPr>
              <a:t>Word prediction</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3B500D89-AC87-A246-8916-22A6AAA103FD}"/>
                  </a:ext>
                </a:extLst>
              </p:cNvPr>
              <p:cNvSpPr txBox="1"/>
              <p:nvPr/>
            </p:nvSpPr>
            <p:spPr>
              <a:xfrm>
                <a:off x="2623832" y="5606319"/>
                <a:ext cx="7092069" cy="48551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rPr>
                            <m:t>𝑣</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rPr>
                            <m:t>𝛽</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exp</m:t>
                          </m:r>
                        </m:fName>
                        <m:e>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𝑣</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𝑡</m:t>
                                  </m:r>
                                </m:sub>
                              </m:sSub>
                            </m:e>
                          </m:d>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𝑣</m:t>
                              </m:r>
                            </m:sub>
                          </m:sSub>
                          <m:r>
                            <a:rPr lang="en-US" sz="2400" b="0" i="1" smtClean="0">
                              <a:latin typeface="Cambria Math" panose="02040503050406030204" pitchFamily="18" charset="0"/>
                            </a:rPr>
                            <m:t>)</m:t>
                          </m:r>
                        </m:e>
                      </m:func>
                    </m:oMath>
                  </m:oMathPara>
                </a14:m>
                <a:endParaRPr lang="en-US" sz="2400" dirty="0"/>
              </a:p>
            </p:txBody>
          </p:sp>
        </mc:Choice>
        <mc:Fallback>
          <p:sp>
            <p:nvSpPr>
              <p:cNvPr id="20" name="TextBox 19">
                <a:extLst>
                  <a:ext uri="{FF2B5EF4-FFF2-40B4-BE49-F238E27FC236}">
                    <a16:creationId xmlns:a16="http://schemas.microsoft.com/office/drawing/2014/main" id="{3B500D89-AC87-A246-8916-22A6AAA103FD}"/>
                  </a:ext>
                </a:extLst>
              </p:cNvPr>
              <p:cNvSpPr txBox="1">
                <a:spLocks noRot="1" noChangeAspect="1" noMove="1" noResize="1" noEditPoints="1" noAdjustHandles="1" noChangeArrowheads="1" noChangeShapeType="1" noTextEdit="1"/>
              </p:cNvSpPr>
              <p:nvPr/>
            </p:nvSpPr>
            <p:spPr>
              <a:xfrm>
                <a:off x="2623832" y="5606319"/>
                <a:ext cx="7092069" cy="485518"/>
              </a:xfrm>
              <a:prstGeom prst="rect">
                <a:avLst/>
              </a:prstGeom>
              <a:blipFill>
                <a:blip r:embed="rId9"/>
                <a:stretch>
                  <a:fillRect r="-537" b="-10000"/>
                </a:stretch>
              </a:blipFill>
            </p:spPr>
            <p:txBody>
              <a:bodyPr/>
              <a:lstStyle/>
              <a:p>
                <a:r>
                  <a:rPr lang="en-US">
                    <a:noFill/>
                  </a:rPr>
                  <a:t> </a:t>
                </a:r>
              </a:p>
            </p:txBody>
          </p:sp>
        </mc:Fallback>
      </mc:AlternateContent>
      <p:sp>
        <p:nvSpPr>
          <p:cNvPr id="22" name="Slide Number Placeholder 21">
            <a:extLst>
              <a:ext uri="{FF2B5EF4-FFF2-40B4-BE49-F238E27FC236}">
                <a16:creationId xmlns:a16="http://schemas.microsoft.com/office/drawing/2014/main" id="{7EEAEA19-E304-9F41-998E-FF3AA0FFCD92}"/>
              </a:ext>
            </a:extLst>
          </p:cNvPr>
          <p:cNvSpPr>
            <a:spLocks noGrp="1"/>
          </p:cNvSpPr>
          <p:nvPr>
            <p:ph type="sldNum" sz="quarter" idx="12"/>
          </p:nvPr>
        </p:nvSpPr>
        <p:spPr/>
        <p:txBody>
          <a:bodyPr/>
          <a:lstStyle/>
          <a:p>
            <a:fld id="{D6A1ACA1-56DB-E645-8130-C41072785AB8}" type="slidenum">
              <a:rPr lang="en-US" smtClean="0"/>
              <a:t>11</a:t>
            </a:fld>
            <a:endParaRPr lang="en-US"/>
          </a:p>
        </p:txBody>
      </p:sp>
    </p:spTree>
    <p:extLst>
      <p:ext uri="{BB962C8B-B14F-4D97-AF65-F5344CB8AC3E}">
        <p14:creationId xmlns:p14="http://schemas.microsoft.com/office/powerpoint/2010/main" val="959460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A0371-446D-8948-853A-0A5921D31AD5}"/>
              </a:ext>
            </a:extLst>
          </p:cNvPr>
          <p:cNvSpPr>
            <a:spLocks noGrp="1"/>
          </p:cNvSpPr>
          <p:nvPr>
            <p:ph type="title"/>
          </p:nvPr>
        </p:nvSpPr>
        <p:spPr/>
        <p:txBody>
          <a:bodyPr/>
          <a:lstStyle/>
          <a:p>
            <a:r>
              <a:rPr lang="en-US" dirty="0"/>
              <a:t>Model and 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A0628D1-1893-C64C-BD10-F43FD6C7B9D6}"/>
                  </a:ext>
                </a:extLst>
              </p:cNvPr>
              <p:cNvSpPr>
                <a:spLocks noGrp="1"/>
              </p:cNvSpPr>
              <p:nvPr>
                <p:ph idx="1"/>
              </p:nvPr>
            </p:nvSpPr>
            <p:spPr/>
            <p:txBody>
              <a:bodyPr/>
              <a:lstStyle/>
              <a:p>
                <a:pPr marL="0" indent="0">
                  <a:buNone/>
                </a:pPr>
                <a:r>
                  <a:rPr lang="en-US" dirty="0"/>
                  <a:t>Joint Model: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1" i="1" smtClean="0">
                              <a:solidFill>
                                <a:schemeClr val="tx2"/>
                              </a:solidFill>
                              <a:latin typeface="Cambria Math" panose="02040503050406030204" pitchFamily="18" charset="0"/>
                            </a:rPr>
                            <m:t>𝒘</m:t>
                          </m:r>
                          <m:r>
                            <a:rPr lang="en-US" b="0" i="1" smtClean="0">
                              <a:latin typeface="Cambria Math" panose="02040503050406030204" pitchFamily="18" charset="0"/>
                            </a:rPr>
                            <m:t>,</m:t>
                          </m:r>
                          <m:r>
                            <a:rPr lang="en-US" b="1" i="1" smtClean="0">
                              <a:solidFill>
                                <a:srgbClr val="00B050"/>
                              </a:solidFill>
                              <a:latin typeface="Cambria Math" panose="02040503050406030204" pitchFamily="18" charset="0"/>
                            </a:rPr>
                            <m:t>𝒍</m:t>
                          </m:r>
                          <m:r>
                            <a:rPr lang="en-US" b="0" i="1" smtClean="0">
                              <a:latin typeface="Cambria Math" panose="02040503050406030204" pitchFamily="18" charset="0"/>
                            </a:rPr>
                            <m:t>,</m:t>
                          </m:r>
                          <m:r>
                            <a:rPr lang="en-US" b="1" i="1" smtClean="0">
                              <a:solidFill>
                                <a:srgbClr val="C00000"/>
                              </a:solidFill>
                              <a:latin typeface="Cambria Math" panose="02040503050406030204" pitchFamily="18" charset="0"/>
                            </a:rPr>
                            <m:t>𝒛</m:t>
                          </m:r>
                          <m:r>
                            <a:rPr lang="en-US" b="0" i="1" smtClean="0">
                              <a:latin typeface="Cambria Math" panose="02040503050406030204" pitchFamily="18" charset="0"/>
                            </a:rPr>
                            <m:t>,</m:t>
                          </m:r>
                          <m:r>
                            <a:rPr lang="en-US" b="0" i="1" smtClean="0">
                              <a:solidFill>
                                <a:schemeClr val="accent5"/>
                              </a:solidFill>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m:t>
                          </m:r>
                          <m:r>
                            <a:rPr lang="en-US" b="1" i="1" smtClean="0">
                              <a:latin typeface="Cambria Math" panose="02040503050406030204" pitchFamily="18" charset="0"/>
                            </a:rPr>
                            <m:t>𝒉</m:t>
                          </m:r>
                        </m:e>
                      </m:d>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solidFill>
                            <a:schemeClr val="accent5"/>
                          </a:solidFill>
                          <a:latin typeface="Cambria Math" panose="02040503050406030204" pitchFamily="18" charset="0"/>
                        </a:rPr>
                        <m:t>𝜃</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𝑡</m:t>
                          </m: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𝑤</m:t>
                                  </m:r>
                                </m:e>
                                <m:sub>
                                  <m:r>
                                    <a:rPr lang="en-US" b="0" i="1" smtClean="0">
                                      <a:solidFill>
                                        <a:schemeClr val="tx2"/>
                                      </a:solidFill>
                                      <a:latin typeface="Cambria Math" panose="02040503050406030204" pitchFamily="18" charset="0"/>
                                    </a:rPr>
                                    <m:t>𝑡</m:t>
                                  </m:r>
                                </m:sub>
                              </m:sSub>
                            </m:e>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𝑧</m:t>
                                  </m:r>
                                </m:e>
                                <m:sub>
                                  <m:r>
                                    <a:rPr lang="en-US" b="0" i="1" smtClean="0">
                                      <a:solidFill>
                                        <a:srgbClr val="C00000"/>
                                      </a:solidFill>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𝑙</m:t>
                                  </m:r>
                                </m:e>
                                <m:sub>
                                  <m:r>
                                    <a:rPr lang="en-US" b="0" i="1" smtClean="0">
                                      <a:solidFill>
                                        <a:srgbClr val="00B050"/>
                                      </a:solidFill>
                                      <a:latin typeface="Cambria Math" panose="02040503050406030204" pitchFamily="18" charset="0"/>
                                    </a:rPr>
                                    <m:t>𝑡</m:t>
                                  </m:r>
                                </m:sub>
                              </m:sSub>
                            </m:e>
                          </m:d>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𝑧</m:t>
                                  </m:r>
                                </m:e>
                                <m:sub>
                                  <m:r>
                                    <a:rPr lang="en-US" b="0" i="1" smtClean="0">
                                      <a:solidFill>
                                        <a:srgbClr val="C00000"/>
                                      </a:solidFill>
                                      <a:latin typeface="Cambria Math" panose="02040503050406030204" pitchFamily="18" charset="0"/>
                                    </a:rPr>
                                    <m:t>𝑡</m:t>
                                  </m:r>
                                </m:sub>
                              </m:sSub>
                            </m:e>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𝑙</m:t>
                                  </m:r>
                                </m:e>
                                <m:sub>
                                  <m:r>
                                    <a:rPr lang="en-US" b="0" i="1" smtClean="0">
                                      <a:solidFill>
                                        <a:srgbClr val="00B050"/>
                                      </a:solidFill>
                                      <a:latin typeface="Cambria Math" panose="02040503050406030204" pitchFamily="18" charset="0"/>
                                    </a:rPr>
                                    <m:t>𝑡</m:t>
                                  </m:r>
                                </m:sub>
                              </m:sSub>
                              <m:r>
                                <a:rPr lang="en-US" b="0" i="1" smtClean="0">
                                  <a:latin typeface="Cambria Math" panose="02040503050406030204" pitchFamily="18" charset="0"/>
                                </a:rPr>
                                <m:t>,</m:t>
                              </m:r>
                              <m:r>
                                <a:rPr lang="en-US" b="0" i="1" smtClean="0">
                                  <a:solidFill>
                                    <a:schemeClr val="accent5"/>
                                  </a:solidFill>
                                  <a:latin typeface="Cambria Math" panose="02040503050406030204" pitchFamily="18" charset="0"/>
                                </a:rPr>
                                <m:t>𝜃</m:t>
                              </m:r>
                            </m:e>
                          </m:d>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𝑙</m:t>
                              </m:r>
                            </m:e>
                            <m:sub>
                              <m:r>
                                <a:rPr lang="en-US" b="0" i="1" smtClean="0">
                                  <a:solidFill>
                                    <a:srgbClr val="00B050"/>
                                  </a:solidFill>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r>
                            <a:rPr lang="en-US" b="0" i="1" smtClean="0">
                              <a:latin typeface="Cambria Math" panose="02040503050406030204" pitchFamily="18" charset="0"/>
                            </a:rPr>
                            <m:t>)</m:t>
                          </m:r>
                        </m:e>
                      </m:nary>
                    </m:oMath>
                  </m:oMathPara>
                </a14:m>
                <a:endParaRPr lang="en-US" dirty="0"/>
              </a:p>
              <a:p>
                <a:pPr marL="0" indent="0">
                  <a:buNone/>
                </a:pPr>
                <a:endParaRPr lang="en-US" dirty="0"/>
              </a:p>
              <a:p>
                <a:pPr marL="0" indent="0">
                  <a:buNone/>
                </a:pPr>
                <a14:m>
                  <m:oMath xmlns:m="http://schemas.openxmlformats.org/officeDocument/2006/math">
                    <m:r>
                      <a:rPr lang="en-US" b="1" i="1" smtClean="0">
                        <a:solidFill>
                          <a:schemeClr val="tx2"/>
                        </a:solidFill>
                        <a:latin typeface="Cambria Math" panose="02040503050406030204" pitchFamily="18" charset="0"/>
                      </a:rPr>
                      <m:t>            </m:t>
                    </m:r>
                    <m:r>
                      <a:rPr lang="en-US" b="1" i="1">
                        <a:solidFill>
                          <a:schemeClr val="tx2"/>
                        </a:solidFill>
                        <a:latin typeface="Cambria Math" panose="02040503050406030204" pitchFamily="18" charset="0"/>
                      </a:rPr>
                      <m:t>𝒘</m:t>
                    </m:r>
                  </m:oMath>
                </a14:m>
                <a:r>
                  <a:rPr lang="en-US" b="1" i="1" dirty="0">
                    <a:solidFill>
                      <a:schemeClr val="tx2"/>
                    </a:solidFill>
                    <a:latin typeface="Cambria Math" panose="02040503050406030204" pitchFamily="18" charset="0"/>
                  </a:rPr>
                  <a:t>:  tokens.  </a:t>
                </a:r>
                <a14:m>
                  <m:oMath xmlns:m="http://schemas.openxmlformats.org/officeDocument/2006/math">
                    <m:r>
                      <a:rPr lang="en-US" b="1" i="1" smtClean="0">
                        <a:solidFill>
                          <a:srgbClr val="00B050"/>
                        </a:solidFill>
                        <a:latin typeface="Cambria Math" panose="02040503050406030204" pitchFamily="18" charset="0"/>
                      </a:rPr>
                      <m:t>  </m:t>
                    </m:r>
                    <m:r>
                      <a:rPr lang="en-US" b="1" i="1">
                        <a:solidFill>
                          <a:srgbClr val="00B050"/>
                        </a:solidFill>
                        <a:latin typeface="Cambria Math" panose="02040503050406030204" pitchFamily="18" charset="0"/>
                      </a:rPr>
                      <m:t>𝒍</m:t>
                    </m:r>
                    <m:r>
                      <a:rPr lang="en-US" b="1" i="1" smtClean="0">
                        <a:solidFill>
                          <a:srgbClr val="00B050"/>
                        </a:solidFill>
                        <a:latin typeface="Cambria Math" panose="02040503050406030204" pitchFamily="18" charset="0"/>
                      </a:rPr>
                      <m:t>:</m:t>
                    </m:r>
                  </m:oMath>
                </a14:m>
                <a:r>
                  <a:rPr lang="en-US" b="1" i="1" dirty="0">
                    <a:solidFill>
                      <a:srgbClr val="00B050"/>
                    </a:solidFill>
                    <a:latin typeface="Cambria Math" panose="02040503050406030204" pitchFamily="18" charset="0"/>
                  </a:rPr>
                  <a:t> word labels. </a:t>
                </a:r>
                <a14:m>
                  <m:oMath xmlns:m="http://schemas.openxmlformats.org/officeDocument/2006/math">
                    <m:r>
                      <a:rPr lang="en-US" b="1" i="1" smtClean="0">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𝒛</m:t>
                    </m:r>
                  </m:oMath>
                </a14:m>
                <a:r>
                  <a:rPr lang="en-US" b="1" i="1" dirty="0">
                    <a:solidFill>
                      <a:srgbClr val="C00000"/>
                    </a:solidFill>
                    <a:latin typeface="Cambria Math" panose="02040503050406030204" pitchFamily="18" charset="0"/>
                  </a:rPr>
                  <a:t>: topics. </a:t>
                </a:r>
                <a14:m>
                  <m:oMath xmlns:m="http://schemas.openxmlformats.org/officeDocument/2006/math">
                    <m:r>
                      <a:rPr lang="en-US" b="1" i="1" smtClean="0">
                        <a:solidFill>
                          <a:schemeClr val="accent5"/>
                        </a:solidFill>
                        <a:latin typeface="Cambria Math" panose="02040503050406030204" pitchFamily="18" charset="0"/>
                      </a:rPr>
                      <m:t>   </m:t>
                    </m:r>
                    <m:r>
                      <a:rPr lang="en-US" i="1">
                        <a:solidFill>
                          <a:schemeClr val="accent5"/>
                        </a:solidFill>
                        <a:latin typeface="Cambria Math" panose="02040503050406030204" pitchFamily="18" charset="0"/>
                      </a:rPr>
                      <m:t>𝜃</m:t>
                    </m:r>
                    <m:r>
                      <a:rPr lang="en-US" b="0" i="1" smtClean="0">
                        <a:solidFill>
                          <a:schemeClr val="accent5"/>
                        </a:solidFill>
                        <a:latin typeface="Cambria Math" panose="02040503050406030204" pitchFamily="18" charset="0"/>
                      </a:rPr>
                      <m:t>:</m:t>
                    </m:r>
                    <m:r>
                      <a:rPr lang="en-US" b="0" i="1" smtClean="0">
                        <a:solidFill>
                          <a:schemeClr val="accent5"/>
                        </a:solidFill>
                        <a:latin typeface="Cambria Math" panose="02040503050406030204" pitchFamily="18" charset="0"/>
                      </a:rPr>
                      <m:t>𝑑𝑜𝑐𝑢𝑚𝑒𝑛𝑡</m:t>
                    </m:r>
                    <m:r>
                      <a:rPr lang="en-US" b="0" i="1" smtClean="0">
                        <a:solidFill>
                          <a:schemeClr val="accent5"/>
                        </a:solidFill>
                        <a:latin typeface="Cambria Math" panose="02040503050406030204" pitchFamily="18" charset="0"/>
                      </a:rPr>
                      <m:t> </m:t>
                    </m:r>
                    <m:r>
                      <a:rPr lang="en-US" b="0" i="1" smtClean="0">
                        <a:solidFill>
                          <a:schemeClr val="accent5"/>
                        </a:solidFill>
                        <a:latin typeface="Cambria Math" panose="02040503050406030204" pitchFamily="18" charset="0"/>
                      </a:rPr>
                      <m:t>𝑣𝑒𝑐𝑡𝑜𝑟</m:t>
                    </m:r>
                  </m:oMath>
                </a14:m>
                <a:endParaRPr lang="en-US" dirty="0"/>
              </a:p>
              <a:p>
                <a:pPr marL="0" indent="0">
                  <a:buNone/>
                </a:pPr>
                <a:r>
                  <a:rPr lang="en-US" dirty="0"/>
                  <a:t>	</a:t>
                </a:r>
              </a:p>
            </p:txBody>
          </p:sp>
        </mc:Choice>
        <mc:Fallback>
          <p:sp>
            <p:nvSpPr>
              <p:cNvPr id="3" name="Content Placeholder 2">
                <a:extLst>
                  <a:ext uri="{FF2B5EF4-FFF2-40B4-BE49-F238E27FC236}">
                    <a16:creationId xmlns:a16="http://schemas.microsoft.com/office/drawing/2014/main" id="{8A0628D1-1893-C64C-BD10-F43FD6C7B9D6}"/>
                  </a:ext>
                </a:extLst>
              </p:cNvPr>
              <p:cNvSpPr>
                <a:spLocks noGrp="1" noRot="1" noChangeAspect="1" noMove="1" noResize="1" noEditPoints="1" noAdjustHandles="1" noChangeArrowheads="1" noChangeShapeType="1" noTextEdit="1"/>
              </p:cNvSpPr>
              <p:nvPr>
                <p:ph idx="1"/>
              </p:nvPr>
            </p:nvSpPr>
            <p:spPr>
              <a:blipFill>
                <a:blip r:embed="rId3"/>
                <a:stretch>
                  <a:fillRect l="-1086" t="-27778"/>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D6EFF044-21FE-5744-BFBE-0A3A5CF59FCE}"/>
              </a:ext>
            </a:extLst>
          </p:cNvPr>
          <p:cNvSpPr>
            <a:spLocks noGrp="1"/>
          </p:cNvSpPr>
          <p:nvPr>
            <p:ph type="sldNum" sz="quarter" idx="12"/>
          </p:nvPr>
        </p:nvSpPr>
        <p:spPr/>
        <p:txBody>
          <a:bodyPr/>
          <a:lstStyle/>
          <a:p>
            <a:fld id="{D6A1ACA1-56DB-E645-8130-C41072785AB8}" type="slidenum">
              <a:rPr lang="en-US" smtClean="0"/>
              <a:t>12</a:t>
            </a:fld>
            <a:endParaRPr lang="en-US"/>
          </a:p>
        </p:txBody>
      </p:sp>
    </p:spTree>
    <p:extLst>
      <p:ext uri="{BB962C8B-B14F-4D97-AF65-F5344CB8AC3E}">
        <p14:creationId xmlns:p14="http://schemas.microsoft.com/office/powerpoint/2010/main" val="3899060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A0371-446D-8948-853A-0A5921D31AD5}"/>
              </a:ext>
            </a:extLst>
          </p:cNvPr>
          <p:cNvSpPr>
            <a:spLocks noGrp="1"/>
          </p:cNvSpPr>
          <p:nvPr>
            <p:ph type="title"/>
          </p:nvPr>
        </p:nvSpPr>
        <p:spPr/>
        <p:txBody>
          <a:bodyPr/>
          <a:lstStyle/>
          <a:p>
            <a:r>
              <a:rPr lang="en-US" dirty="0"/>
              <a:t>Model and 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A0628D1-1893-C64C-BD10-F43FD6C7B9D6}"/>
                  </a:ext>
                </a:extLst>
              </p:cNvPr>
              <p:cNvSpPr>
                <a:spLocks noGrp="1"/>
              </p:cNvSpPr>
              <p:nvPr>
                <p:ph idx="1"/>
              </p:nvPr>
            </p:nvSpPr>
            <p:spPr/>
            <p:txBody>
              <a:bodyPr/>
              <a:lstStyle/>
              <a:p>
                <a:pPr marL="0" indent="0">
                  <a:buNone/>
                </a:pPr>
                <a:r>
                  <a:rPr lang="en-US" dirty="0"/>
                  <a:t>Joint Model:</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b="1" i="1">
                              <a:solidFill>
                                <a:schemeClr val="tx2"/>
                              </a:solidFill>
                              <a:latin typeface="Cambria Math" panose="02040503050406030204" pitchFamily="18" charset="0"/>
                            </a:rPr>
                            <m:t>𝒘</m:t>
                          </m:r>
                          <m:r>
                            <a:rPr lang="en-US" i="1">
                              <a:latin typeface="Cambria Math" panose="02040503050406030204" pitchFamily="18" charset="0"/>
                            </a:rPr>
                            <m:t>,</m:t>
                          </m:r>
                          <m:r>
                            <a:rPr lang="en-US" b="1" i="1">
                              <a:solidFill>
                                <a:srgbClr val="00B050"/>
                              </a:solidFill>
                              <a:latin typeface="Cambria Math" panose="02040503050406030204" pitchFamily="18" charset="0"/>
                            </a:rPr>
                            <m:t>𝒍</m:t>
                          </m:r>
                          <m:r>
                            <a:rPr lang="en-US" i="1">
                              <a:latin typeface="Cambria Math" panose="02040503050406030204" pitchFamily="18" charset="0"/>
                            </a:rPr>
                            <m:t>,</m:t>
                          </m:r>
                          <m:r>
                            <a:rPr lang="en-US" b="1" i="1">
                              <a:solidFill>
                                <a:srgbClr val="C00000"/>
                              </a:solidFill>
                              <a:latin typeface="Cambria Math" panose="02040503050406030204" pitchFamily="18" charset="0"/>
                            </a:rPr>
                            <m:t>𝒛</m:t>
                          </m:r>
                          <m:r>
                            <a:rPr lang="en-US" i="1">
                              <a:latin typeface="Cambria Math" panose="02040503050406030204" pitchFamily="18" charset="0"/>
                            </a:rPr>
                            <m:t>,</m:t>
                          </m:r>
                          <m:r>
                            <a:rPr lang="en-US" i="1">
                              <a:solidFill>
                                <a:schemeClr val="accent5"/>
                              </a:solidFill>
                              <a:latin typeface="Cambria Math" panose="02040503050406030204" pitchFamily="18" charset="0"/>
                            </a:rPr>
                            <m:t>𝜃</m:t>
                          </m:r>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m:t>
                          </m:r>
                          <m:r>
                            <a:rPr lang="en-US" b="1" i="1">
                              <a:latin typeface="Cambria Math" panose="02040503050406030204" pitchFamily="18" charset="0"/>
                            </a:rPr>
                            <m:t>𝒉</m:t>
                          </m:r>
                        </m:e>
                      </m:d>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i="1">
                          <a:solidFill>
                            <a:schemeClr val="accent5"/>
                          </a:solidFill>
                          <a:latin typeface="Cambria Math" panose="02040503050406030204" pitchFamily="18" charset="0"/>
                        </a:rPr>
                        <m:t>𝜃</m:t>
                      </m:r>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𝑡</m:t>
                          </m:r>
                        </m:sub>
                        <m:sup/>
                        <m:e>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𝑤</m:t>
                                  </m:r>
                                </m:e>
                                <m:sub>
                                  <m:r>
                                    <a:rPr lang="en-US" i="1">
                                      <a:solidFill>
                                        <a:schemeClr val="tx2"/>
                                      </a:solidFill>
                                      <a:latin typeface="Cambria Math" panose="02040503050406030204" pitchFamily="18" charset="0"/>
                                    </a:rPr>
                                    <m:t>𝑡</m:t>
                                  </m:r>
                                </m:sub>
                              </m:sSub>
                            </m:e>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𝑧</m:t>
                                  </m:r>
                                </m:e>
                                <m:sub>
                                  <m:r>
                                    <a:rPr lang="en-US" i="1">
                                      <a:solidFill>
                                        <a:srgbClr val="C00000"/>
                                      </a:solidFill>
                                      <a:latin typeface="Cambria Math" panose="02040503050406030204" pitchFamily="18" charset="0"/>
                                    </a:rPr>
                                    <m:t>𝑡</m:t>
                                  </m:r>
                                </m:sub>
                              </m:sSub>
                              <m:r>
                                <a:rPr lang="en-US" i="1">
                                  <a:latin typeface="Cambria Math" panose="02040503050406030204" pitchFamily="18" charset="0"/>
                                </a:rPr>
                                <m:t>,</m:t>
                              </m:r>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𝑙</m:t>
                                  </m:r>
                                </m:e>
                                <m:sub>
                                  <m:r>
                                    <a:rPr lang="en-US" i="1">
                                      <a:solidFill>
                                        <a:srgbClr val="00B050"/>
                                      </a:solidFill>
                                      <a:latin typeface="Cambria Math" panose="02040503050406030204" pitchFamily="18" charset="0"/>
                                    </a:rPr>
                                    <m:t>𝑡</m:t>
                                  </m:r>
                                </m:sub>
                              </m:sSub>
                            </m:e>
                          </m:d>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𝑧</m:t>
                                  </m:r>
                                </m:e>
                                <m:sub>
                                  <m:r>
                                    <a:rPr lang="en-US" i="1">
                                      <a:solidFill>
                                        <a:srgbClr val="C00000"/>
                                      </a:solidFill>
                                      <a:latin typeface="Cambria Math" panose="02040503050406030204" pitchFamily="18" charset="0"/>
                                    </a:rPr>
                                    <m:t>𝑡</m:t>
                                  </m:r>
                                </m:sub>
                              </m:sSub>
                            </m:e>
                            <m:e>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𝑙</m:t>
                                  </m:r>
                                </m:e>
                                <m:sub>
                                  <m:r>
                                    <a:rPr lang="en-US" i="1">
                                      <a:solidFill>
                                        <a:srgbClr val="00B050"/>
                                      </a:solidFill>
                                      <a:latin typeface="Cambria Math" panose="02040503050406030204" pitchFamily="18" charset="0"/>
                                    </a:rPr>
                                    <m:t>𝑡</m:t>
                                  </m:r>
                                </m:sub>
                              </m:sSub>
                              <m:r>
                                <a:rPr lang="en-US" i="1">
                                  <a:latin typeface="Cambria Math" panose="02040503050406030204" pitchFamily="18" charset="0"/>
                                </a:rPr>
                                <m:t>,</m:t>
                              </m:r>
                              <m:r>
                                <a:rPr lang="en-US" i="1">
                                  <a:solidFill>
                                    <a:schemeClr val="accent5"/>
                                  </a:solidFill>
                                  <a:latin typeface="Cambria Math" panose="02040503050406030204" pitchFamily="18" charset="0"/>
                                </a:rPr>
                                <m:t>𝜃</m:t>
                              </m:r>
                            </m:e>
                          </m:d>
                          <m:r>
                            <a:rPr lang="en-US" i="1">
                              <a:latin typeface="Cambria Math" panose="02040503050406030204" pitchFamily="18" charset="0"/>
                            </a:rPr>
                            <m:t>𝑝</m:t>
                          </m:r>
                          <m:r>
                            <a:rPr lang="en-US" i="1">
                              <a:latin typeface="Cambria Math" panose="02040503050406030204" pitchFamily="18" charset="0"/>
                            </a:rPr>
                            <m:t>(</m:t>
                          </m:r>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𝑙</m:t>
                              </m:r>
                            </m:e>
                            <m:sub>
                              <m:r>
                                <a:rPr lang="en-US" i="1">
                                  <a:solidFill>
                                    <a:srgbClr val="00B050"/>
                                  </a:solidFill>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r>
                            <a:rPr lang="en-US" i="1">
                              <a:latin typeface="Cambria Math" panose="02040503050406030204" pitchFamily="18" charset="0"/>
                            </a:rPr>
                            <m:t>)</m:t>
                          </m:r>
                        </m:e>
                      </m:nary>
                    </m:oMath>
                  </m:oMathPara>
                </a14:m>
                <a:endParaRPr lang="en-US" dirty="0"/>
              </a:p>
              <a:p>
                <a:pPr marL="0" indent="0">
                  <a:buNone/>
                </a:pPr>
                <a:r>
                  <a:rPr lang="en-US" dirty="0"/>
                  <a:t>Inference: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solidFill>
                            <a:schemeClr val="accent5"/>
                          </a:solidFill>
                          <a:latin typeface="Cambria Math" panose="02040503050406030204" pitchFamily="18" charset="0"/>
                        </a:rPr>
                        <m:t>𝜃</m:t>
                      </m:r>
                      <m:r>
                        <a:rPr lang="en-US" b="0" i="1" smtClean="0">
                          <a:latin typeface="Cambria Math" panose="02040503050406030204" pitchFamily="18" charset="0"/>
                        </a:rPr>
                        <m:t>,</m:t>
                      </m:r>
                      <m:r>
                        <a:rPr lang="en-US" b="1" i="1" smtClean="0">
                          <a:solidFill>
                            <a:srgbClr val="C00000"/>
                          </a:solidFill>
                          <a:latin typeface="Cambria Math" panose="02040503050406030204" pitchFamily="18" charset="0"/>
                        </a:rPr>
                        <m:t>𝒛</m:t>
                      </m:r>
                      <m:r>
                        <a:rPr lang="en-US" b="0" i="1" smtClean="0">
                          <a:latin typeface="Cambria Math" panose="02040503050406030204" pitchFamily="18" charset="0"/>
                        </a:rPr>
                        <m:t>|</m:t>
                      </m:r>
                      <m:r>
                        <a:rPr lang="en-US" b="1" i="1" smtClean="0">
                          <a:solidFill>
                            <a:schemeClr val="tx2"/>
                          </a:solidFill>
                          <a:latin typeface="Cambria Math" panose="02040503050406030204" pitchFamily="18" charset="0"/>
                        </a:rPr>
                        <m:t>𝒘</m:t>
                      </m:r>
                      <m:r>
                        <a:rPr lang="en-US" b="0" i="1" smtClean="0">
                          <a:latin typeface="Cambria Math" panose="02040503050406030204" pitchFamily="18" charset="0"/>
                        </a:rPr>
                        <m:t>,</m:t>
                      </m:r>
                      <m:r>
                        <a:rPr lang="en-US" b="1" i="1" smtClean="0">
                          <a:solidFill>
                            <a:srgbClr val="00B050"/>
                          </a:solidFill>
                          <a:latin typeface="Cambria Math" panose="02040503050406030204" pitchFamily="18" charset="0"/>
                        </a:rPr>
                        <m:t>𝒍</m:t>
                      </m:r>
                      <m:r>
                        <a:rPr lang="en-US" b="0" i="1"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𝑞</m:t>
                      </m:r>
                      <m:d>
                        <m:dPr>
                          <m:ctrlPr>
                            <a:rPr lang="en-US" i="1">
                              <a:latin typeface="Cambria Math" panose="02040503050406030204" pitchFamily="18" charset="0"/>
                            </a:rPr>
                          </m:ctrlPr>
                        </m:dPr>
                        <m:e>
                          <m:r>
                            <a:rPr lang="en-US" i="1" smtClean="0">
                              <a:solidFill>
                                <a:schemeClr val="accent5"/>
                              </a:solidFill>
                              <a:latin typeface="Cambria Math" panose="02040503050406030204" pitchFamily="18" charset="0"/>
                            </a:rPr>
                            <m:t>𝜃</m:t>
                          </m:r>
                        </m:e>
                        <m:e>
                          <m:r>
                            <a:rPr lang="en-US" b="1" i="1" smtClean="0">
                              <a:solidFill>
                                <a:schemeClr val="tx2"/>
                              </a:solidFill>
                              <a:latin typeface="Cambria Math" panose="02040503050406030204" pitchFamily="18" charset="0"/>
                            </a:rPr>
                            <m:t>𝒘</m:t>
                          </m:r>
                          <m:r>
                            <a:rPr lang="en-US" i="1">
                              <a:latin typeface="Cambria Math" panose="02040503050406030204" pitchFamily="18" charset="0"/>
                            </a:rPr>
                            <m:t>,</m:t>
                          </m:r>
                          <m:r>
                            <a:rPr lang="en-US" b="1" i="1" smtClean="0">
                              <a:solidFill>
                                <a:srgbClr val="00B050"/>
                              </a:solidFill>
                              <a:latin typeface="Cambria Math" panose="02040503050406030204" pitchFamily="18" charset="0"/>
                            </a:rPr>
                            <m:t>𝒍</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𝑡</m:t>
                          </m:r>
                        </m:sub>
                        <m:sup/>
                        <m:e>
                          <m:r>
                            <a:rPr lang="en-US" b="0" i="1" smtClean="0">
                              <a:latin typeface="Cambria Math" panose="02040503050406030204" pitchFamily="18" charset="0"/>
                            </a:rPr>
                            <m:t>𝑞</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𝑧</m:t>
                                  </m:r>
                                </m:e>
                                <m:sub>
                                  <m:r>
                                    <a:rPr lang="en-US" i="1">
                                      <a:solidFill>
                                        <a:srgbClr val="C00000"/>
                                      </a:solidFill>
                                      <a:latin typeface="Cambria Math" panose="02040503050406030204" pitchFamily="18" charset="0"/>
                                    </a:rPr>
                                    <m:t>𝑡</m:t>
                                  </m:r>
                                </m:sub>
                              </m:sSub>
                            </m:e>
                            <m:e>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𝑤</m:t>
                                  </m:r>
                                </m:e>
                                <m:sub>
                                  <m:r>
                                    <a:rPr lang="en-US" i="1">
                                      <a:solidFill>
                                        <a:schemeClr val="tx2"/>
                                      </a:solidFill>
                                      <a:latin typeface="Cambria Math" panose="02040503050406030204" pitchFamily="18" charset="0"/>
                                    </a:rPr>
                                    <m:t>𝑡</m:t>
                                  </m:r>
                                </m:sub>
                              </m:sSub>
                              <m:r>
                                <a:rPr lang="en-US" i="1">
                                  <a:latin typeface="Cambria Math" panose="02040503050406030204" pitchFamily="18" charset="0"/>
                                </a:rPr>
                                <m:t>,</m:t>
                              </m:r>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𝑙</m:t>
                                  </m:r>
                                </m:e>
                                <m:sub>
                                  <m:r>
                                    <a:rPr lang="en-US" b="0" i="1" smtClean="0">
                                      <a:solidFill>
                                        <a:srgbClr val="00B050"/>
                                      </a:solidFill>
                                      <a:latin typeface="Cambria Math" panose="02040503050406030204" pitchFamily="18" charset="0"/>
                                    </a:rPr>
                                    <m:t>𝑡</m:t>
                                  </m:r>
                                </m:sub>
                              </m:sSub>
                            </m:e>
                          </m:d>
                        </m:e>
                      </m:nary>
                    </m:oMath>
                  </m:oMathPara>
                </a14:m>
                <a:endParaRPr lang="en-US" dirty="0"/>
              </a:p>
              <a:p>
                <a:pPr marL="0" indent="0">
                  <a:buNone/>
                </a:pPr>
                <a:endParaRPr lang="en-US" dirty="0"/>
              </a:p>
              <a:p>
                <a:pPr marL="0" indent="0">
                  <a:buNone/>
                </a:pPr>
                <a14:m>
                  <m:oMath xmlns:m="http://schemas.openxmlformats.org/officeDocument/2006/math">
                    <m:r>
                      <a:rPr lang="en-US" b="1" i="1">
                        <a:solidFill>
                          <a:schemeClr val="tx2"/>
                        </a:solidFill>
                        <a:latin typeface="Cambria Math" panose="02040503050406030204" pitchFamily="18" charset="0"/>
                      </a:rPr>
                      <m:t> </m:t>
                    </m:r>
                    <m:r>
                      <a:rPr lang="en-US" b="1" i="1" smtClean="0">
                        <a:solidFill>
                          <a:schemeClr val="tx2"/>
                        </a:solidFill>
                        <a:latin typeface="Cambria Math" panose="02040503050406030204" pitchFamily="18" charset="0"/>
                      </a:rPr>
                      <m:t>          </m:t>
                    </m:r>
                    <m:r>
                      <a:rPr lang="en-US" b="1" i="1">
                        <a:solidFill>
                          <a:schemeClr val="tx2"/>
                        </a:solidFill>
                        <a:latin typeface="Cambria Math" panose="02040503050406030204" pitchFamily="18" charset="0"/>
                      </a:rPr>
                      <m:t>𝒘</m:t>
                    </m:r>
                  </m:oMath>
                </a14:m>
                <a:r>
                  <a:rPr lang="en-US" b="1" i="1" dirty="0">
                    <a:solidFill>
                      <a:schemeClr val="tx2"/>
                    </a:solidFill>
                    <a:latin typeface="Cambria Math" panose="02040503050406030204" pitchFamily="18" charset="0"/>
                  </a:rPr>
                  <a:t>:  tokens.  </a:t>
                </a:r>
                <a14:m>
                  <m:oMath xmlns:m="http://schemas.openxmlformats.org/officeDocument/2006/math">
                    <m:r>
                      <a:rPr lang="en-US" b="1" i="1">
                        <a:solidFill>
                          <a:srgbClr val="00B050"/>
                        </a:solidFill>
                        <a:latin typeface="Cambria Math" panose="02040503050406030204" pitchFamily="18" charset="0"/>
                      </a:rPr>
                      <m:t>  </m:t>
                    </m:r>
                    <m:r>
                      <a:rPr lang="en-US" b="1" i="1">
                        <a:solidFill>
                          <a:srgbClr val="00B050"/>
                        </a:solidFill>
                        <a:latin typeface="Cambria Math" panose="02040503050406030204" pitchFamily="18" charset="0"/>
                      </a:rPr>
                      <m:t>𝒍</m:t>
                    </m:r>
                    <m:r>
                      <a:rPr lang="en-US" b="1" i="1">
                        <a:solidFill>
                          <a:srgbClr val="00B050"/>
                        </a:solidFill>
                        <a:latin typeface="Cambria Math" panose="02040503050406030204" pitchFamily="18" charset="0"/>
                      </a:rPr>
                      <m:t>:</m:t>
                    </m:r>
                  </m:oMath>
                </a14:m>
                <a:r>
                  <a:rPr lang="en-US" b="1" i="1" dirty="0">
                    <a:solidFill>
                      <a:srgbClr val="00B050"/>
                    </a:solidFill>
                    <a:latin typeface="Cambria Math" panose="02040503050406030204" pitchFamily="18" charset="0"/>
                  </a:rPr>
                  <a:t> word labels. </a:t>
                </a:r>
                <a14:m>
                  <m:oMath xmlns:m="http://schemas.openxmlformats.org/officeDocument/2006/math">
                    <m:r>
                      <a:rPr lang="en-US" b="1" i="1">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𝒛</m:t>
                    </m:r>
                  </m:oMath>
                </a14:m>
                <a:r>
                  <a:rPr lang="en-US" b="1" i="1" dirty="0">
                    <a:solidFill>
                      <a:srgbClr val="C00000"/>
                    </a:solidFill>
                    <a:latin typeface="Cambria Math" panose="02040503050406030204" pitchFamily="18" charset="0"/>
                  </a:rPr>
                  <a:t>: topics. </a:t>
                </a:r>
                <a14:m>
                  <m:oMath xmlns:m="http://schemas.openxmlformats.org/officeDocument/2006/math">
                    <m:r>
                      <a:rPr lang="en-US" b="1" i="1">
                        <a:solidFill>
                          <a:schemeClr val="accent5"/>
                        </a:solidFill>
                        <a:latin typeface="Cambria Math" panose="02040503050406030204" pitchFamily="18" charset="0"/>
                      </a:rPr>
                      <m:t>   </m:t>
                    </m:r>
                    <m:r>
                      <a:rPr lang="en-US" i="1">
                        <a:solidFill>
                          <a:schemeClr val="accent5"/>
                        </a:solidFill>
                        <a:latin typeface="Cambria Math" panose="02040503050406030204" pitchFamily="18" charset="0"/>
                      </a:rPr>
                      <m:t>𝜃</m:t>
                    </m:r>
                    <m:r>
                      <a:rPr lang="en-US" i="1">
                        <a:solidFill>
                          <a:schemeClr val="accent5"/>
                        </a:solidFill>
                        <a:latin typeface="Cambria Math" panose="02040503050406030204" pitchFamily="18" charset="0"/>
                      </a:rPr>
                      <m:t>:</m:t>
                    </m:r>
                    <m:r>
                      <a:rPr lang="en-US" i="1">
                        <a:solidFill>
                          <a:schemeClr val="accent5"/>
                        </a:solidFill>
                        <a:latin typeface="Cambria Math" panose="02040503050406030204" pitchFamily="18" charset="0"/>
                      </a:rPr>
                      <m:t>𝑑𝑜𝑐𝑢𝑚𝑒𝑛𝑡</m:t>
                    </m:r>
                    <m:r>
                      <a:rPr lang="en-US" i="1">
                        <a:solidFill>
                          <a:schemeClr val="accent5"/>
                        </a:solidFill>
                        <a:latin typeface="Cambria Math" panose="02040503050406030204" pitchFamily="18" charset="0"/>
                      </a:rPr>
                      <m:t> </m:t>
                    </m:r>
                    <m:r>
                      <a:rPr lang="en-US" i="1">
                        <a:solidFill>
                          <a:schemeClr val="accent5"/>
                        </a:solidFill>
                        <a:latin typeface="Cambria Math" panose="02040503050406030204" pitchFamily="18" charset="0"/>
                      </a:rPr>
                      <m:t>𝑣𝑒𝑐𝑡𝑜𝑟</m:t>
                    </m:r>
                  </m:oMath>
                </a14:m>
                <a:endParaRPr lang="en-US" dirty="0"/>
              </a:p>
              <a:p>
                <a:pPr marL="0" indent="0">
                  <a:buNone/>
                </a:pPr>
                <a:endParaRPr lang="en-US" dirty="0"/>
              </a:p>
              <a:p>
                <a:pPr marL="0" indent="0">
                  <a:buNone/>
                </a:pPr>
                <a:r>
                  <a:rPr lang="en-US" dirty="0"/>
                  <a:t>	</a:t>
                </a:r>
              </a:p>
            </p:txBody>
          </p:sp>
        </mc:Choice>
        <mc:Fallback>
          <p:sp>
            <p:nvSpPr>
              <p:cNvPr id="3" name="Content Placeholder 2">
                <a:extLst>
                  <a:ext uri="{FF2B5EF4-FFF2-40B4-BE49-F238E27FC236}">
                    <a16:creationId xmlns:a16="http://schemas.microsoft.com/office/drawing/2014/main" id="{8A0628D1-1893-C64C-BD10-F43FD6C7B9D6}"/>
                  </a:ext>
                </a:extLst>
              </p:cNvPr>
              <p:cNvSpPr>
                <a:spLocks noGrp="1" noRot="1" noChangeAspect="1" noMove="1" noResize="1" noEditPoints="1" noAdjustHandles="1" noChangeArrowheads="1" noChangeShapeType="1" noTextEdit="1"/>
              </p:cNvSpPr>
              <p:nvPr>
                <p:ph idx="1"/>
              </p:nvPr>
            </p:nvSpPr>
            <p:spPr>
              <a:blipFill>
                <a:blip r:embed="rId3"/>
                <a:stretch>
                  <a:fillRect l="-1086" t="-27778" b="-14035"/>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07C2A725-018E-CB49-97EA-CF9F37DD0433}"/>
              </a:ext>
            </a:extLst>
          </p:cNvPr>
          <p:cNvSpPr>
            <a:spLocks noGrp="1"/>
          </p:cNvSpPr>
          <p:nvPr>
            <p:ph type="sldNum" sz="quarter" idx="12"/>
          </p:nvPr>
        </p:nvSpPr>
        <p:spPr/>
        <p:txBody>
          <a:bodyPr/>
          <a:lstStyle/>
          <a:p>
            <a:fld id="{D6A1ACA1-56DB-E645-8130-C41072785AB8}" type="slidenum">
              <a:rPr lang="en-US" smtClean="0"/>
              <a:t>13</a:t>
            </a:fld>
            <a:endParaRPr lang="en-US"/>
          </a:p>
        </p:txBody>
      </p:sp>
    </p:spTree>
    <p:extLst>
      <p:ext uri="{BB962C8B-B14F-4D97-AF65-F5344CB8AC3E}">
        <p14:creationId xmlns:p14="http://schemas.microsoft.com/office/powerpoint/2010/main" val="282366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A0371-446D-8948-853A-0A5921D31AD5}"/>
              </a:ext>
            </a:extLst>
          </p:cNvPr>
          <p:cNvSpPr>
            <a:spLocks noGrp="1"/>
          </p:cNvSpPr>
          <p:nvPr>
            <p:ph type="title"/>
          </p:nvPr>
        </p:nvSpPr>
        <p:spPr/>
        <p:txBody>
          <a:bodyPr/>
          <a:lstStyle/>
          <a:p>
            <a:r>
              <a:rPr lang="en-US" dirty="0"/>
              <a:t>Stop-words topic assignment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A0628D1-1893-C64C-BD10-F43FD6C7B9D6}"/>
                  </a:ext>
                </a:extLst>
              </p:cNvPr>
              <p:cNvSpPr>
                <a:spLocks noGrp="1"/>
              </p:cNvSpPr>
              <p:nvPr>
                <p:ph idx="1"/>
              </p:nvPr>
            </p:nvSpPr>
            <p:spPr/>
            <p:txBody>
              <a:bodyPr/>
              <a:lstStyle/>
              <a:p>
                <a:pPr marL="0" indent="0">
                  <a:buNone/>
                </a:pPr>
                <a:endParaRPr lang="en-US" dirty="0"/>
              </a:p>
              <a:p>
                <a:pPr marL="0" indent="0">
                  <a:buNone/>
                </a:pPr>
                <a:r>
                  <a:rPr lang="en-US" dirty="0"/>
                  <a:t>We assume that syntactic words do not belong to any specific topic:</a:t>
                </a:r>
              </a:p>
              <a:p>
                <a:pPr marL="0" indent="0">
                  <a:buNone/>
                </a:pPr>
                <a:endParaRPr lang="en-US" dirty="0"/>
              </a:p>
              <a:p>
                <a:pPr marL="0" indent="0">
                  <a:buNone/>
                </a:pPr>
                <a:r>
                  <a:rPr lang="en-US" dirty="0"/>
                  <a:t>Model:</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𝑘</m:t>
                          </m:r>
                        </m:e>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𝑘</m:t>
                                  </m:r>
                                  <m:r>
                                    <a:rPr lang="en-US" i="1">
                                      <a:latin typeface="Cambria Math" panose="02040503050406030204" pitchFamily="18" charset="0"/>
                                    </a:rPr>
                                    <m:t> </m:t>
                                  </m:r>
                                </m:sub>
                              </m:sSub>
                              <m:r>
                                <a:rPr lang="en-US" i="1">
                                  <a:latin typeface="Cambria Math" panose="02040503050406030204" pitchFamily="18" charset="0"/>
                                </a:rPr>
                                <m:t>,      </m:t>
                              </m:r>
                              <m:r>
                                <a:rPr lang="en-US" i="1">
                                  <a:latin typeface="Cambria Math" panose="02040503050406030204" pitchFamily="18" charset="0"/>
                                </a:rPr>
                                <m:t>𝑖𝑓</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𝑡</m:t>
                                  </m:r>
                                </m:sub>
                              </m:sSub>
                              <m:r>
                                <a:rPr lang="en-US" i="1">
                                  <a:latin typeface="Cambria Math" panose="02040503050406030204" pitchFamily="18" charset="0"/>
                                </a:rPr>
                                <m:t>=0</m:t>
                              </m:r>
                            </m:e>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𝐾</m:t>
                                  </m:r>
                                </m:den>
                              </m:f>
                              <m:r>
                                <a:rPr lang="en-US" i="1">
                                  <a:latin typeface="Cambria Math" panose="02040503050406030204" pitchFamily="18" charset="0"/>
                                </a:rPr>
                                <m:t>,         </m:t>
                              </m:r>
                              <m:r>
                                <a:rPr lang="en-US" i="1" smtClean="0">
                                  <a:solidFill>
                                    <a:srgbClr val="C00000"/>
                                  </a:solidFill>
                                  <a:latin typeface="Cambria Math" panose="02040503050406030204" pitchFamily="18" charset="0"/>
                                </a:rPr>
                                <m:t>𝑖𝑓</m:t>
                              </m:r>
                              <m:r>
                                <a:rPr lang="en-US" i="1" smtClean="0">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𝑙</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1</m:t>
                              </m:r>
                            </m:e>
                          </m:eqArr>
                        </m:e>
                      </m:d>
                    </m:oMath>
                  </m:oMathPara>
                </a14:m>
                <a:endParaRPr lang="en-US" dirty="0"/>
              </a:p>
              <a:p>
                <a:pPr marL="0" indent="0">
                  <a:buNone/>
                </a:pPr>
                <a:r>
                  <a:rPr lang="en-US" dirty="0"/>
                  <a:t>			</a:t>
                </a:r>
              </a:p>
              <a:p>
                <a:pPr marL="0" indent="0">
                  <a:buNone/>
                </a:pPr>
                <a:r>
                  <a:rPr lang="en-US" dirty="0"/>
                  <a:t>			</a:t>
                </a:r>
              </a:p>
            </p:txBody>
          </p:sp>
        </mc:Choice>
        <mc:Fallback>
          <p:sp>
            <p:nvSpPr>
              <p:cNvPr id="3" name="Content Placeholder 2">
                <a:extLst>
                  <a:ext uri="{FF2B5EF4-FFF2-40B4-BE49-F238E27FC236}">
                    <a16:creationId xmlns:a16="http://schemas.microsoft.com/office/drawing/2014/main" id="{8A0628D1-1893-C64C-BD10-F43FD6C7B9D6}"/>
                  </a:ext>
                </a:extLst>
              </p:cNvPr>
              <p:cNvSpPr>
                <a:spLocks noGrp="1" noRot="1" noChangeAspect="1" noMove="1" noResize="1" noEditPoints="1" noAdjustHandles="1" noChangeArrowheads="1" noChangeShapeType="1" noTextEdit="1"/>
              </p:cNvSpPr>
              <p:nvPr>
                <p:ph idx="1"/>
              </p:nvPr>
            </p:nvSpPr>
            <p:spPr>
              <a:blipFill>
                <a:blip r:embed="rId3"/>
                <a:stretch>
                  <a:fillRect l="-1086" t="-31579" b="-79532"/>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96DCD48A-D443-C340-B0CD-97FBCE17406D}"/>
              </a:ext>
            </a:extLst>
          </p:cNvPr>
          <p:cNvSpPr>
            <a:spLocks noGrp="1"/>
          </p:cNvSpPr>
          <p:nvPr>
            <p:ph type="sldNum" sz="quarter" idx="12"/>
          </p:nvPr>
        </p:nvSpPr>
        <p:spPr/>
        <p:txBody>
          <a:bodyPr/>
          <a:lstStyle/>
          <a:p>
            <a:fld id="{D6A1ACA1-56DB-E645-8130-C41072785AB8}" type="slidenum">
              <a:rPr lang="en-US" smtClean="0"/>
              <a:t>14</a:t>
            </a:fld>
            <a:endParaRPr lang="en-US"/>
          </a:p>
        </p:txBody>
      </p:sp>
    </p:spTree>
    <p:extLst>
      <p:ext uri="{BB962C8B-B14F-4D97-AF65-F5344CB8AC3E}">
        <p14:creationId xmlns:p14="http://schemas.microsoft.com/office/powerpoint/2010/main" val="356717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A0371-446D-8948-853A-0A5921D31AD5}"/>
              </a:ext>
            </a:extLst>
          </p:cNvPr>
          <p:cNvSpPr>
            <a:spLocks noGrp="1"/>
          </p:cNvSpPr>
          <p:nvPr>
            <p:ph type="title"/>
          </p:nvPr>
        </p:nvSpPr>
        <p:spPr/>
        <p:txBody>
          <a:bodyPr/>
          <a:lstStyle/>
          <a:p>
            <a:r>
              <a:rPr lang="en-US" dirty="0"/>
              <a:t>Stop-words topic assignment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A0628D1-1893-C64C-BD10-F43FD6C7B9D6}"/>
                  </a:ext>
                </a:extLst>
              </p:cNvPr>
              <p:cNvSpPr>
                <a:spLocks noGrp="1"/>
              </p:cNvSpPr>
              <p:nvPr>
                <p:ph idx="1"/>
              </p:nvPr>
            </p:nvSpPr>
            <p:spPr/>
            <p:txBody>
              <a:bodyPr/>
              <a:lstStyle/>
              <a:p>
                <a:pPr marL="0" indent="0">
                  <a:buNone/>
                </a:pPr>
                <a:endParaRPr lang="en-US" dirty="0"/>
              </a:p>
              <a:p>
                <a:pPr marL="0" indent="0">
                  <a:buNone/>
                </a:pPr>
                <a:r>
                  <a:rPr lang="en-US" dirty="0"/>
                  <a:t>We assume that syntactic words do not belong to any specific topic:</a:t>
                </a:r>
              </a:p>
              <a:p>
                <a:pPr marL="0" indent="0">
                  <a:buNone/>
                </a:pPr>
                <a:endParaRPr lang="en-US" dirty="0"/>
              </a:p>
              <a:p>
                <a:pPr marL="0" indent="0">
                  <a:buNone/>
                </a:pPr>
                <a:r>
                  <a:rPr lang="en-US" dirty="0"/>
                  <a:t>Inference:</a:t>
                </a:r>
              </a:p>
              <a:p>
                <a:pPr marL="0" indent="0">
                  <a:buNone/>
                </a:pPr>
                <a:r>
                  <a:rPr lang="en-US" dirty="0"/>
                  <a:t>		 </a:t>
                </a:r>
                <a14:m>
                  <m:oMath xmlns:m="http://schemas.openxmlformats.org/officeDocument/2006/math">
                    <m:r>
                      <a:rPr lang="en-US">
                        <a:latin typeface="Cambria Math" panose="02040503050406030204" pitchFamily="18" charset="0"/>
                      </a:rPr>
                      <m:t>  </m:t>
                    </m:r>
                    <m:r>
                      <m:rPr>
                        <m:sty m:val="p"/>
                      </m:rPr>
                      <a:rPr lang="en-US">
                        <a:latin typeface="Cambria Math" panose="02040503050406030204" pitchFamily="18" charset="0"/>
                      </a:rPr>
                      <m:t>q</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𝑘</m:t>
                        </m:r>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𝑡</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Sup>
                              <m:sSubSupPr>
                                <m:ctrlPr>
                                  <a:rPr lang="en-US" i="1">
                                    <a:latin typeface="Cambria Math" panose="02040503050406030204" pitchFamily="18" charset="0"/>
                                  </a:rPr>
                                </m:ctrlPr>
                              </m:sSubSupPr>
                              <m:e>
                                <m:r>
                                  <a:rPr lang="en-US" i="1">
                                    <a:latin typeface="Cambria Math" panose="02040503050406030204" pitchFamily="18" charset="0"/>
                                  </a:rPr>
                                  <m:t>𝜙</m:t>
                                </m:r>
                              </m:e>
                              <m:sub>
                                <m:r>
                                  <a:rPr lang="en-US" i="1">
                                    <a:latin typeface="Cambria Math" panose="02040503050406030204" pitchFamily="18" charset="0"/>
                                  </a:rPr>
                                  <m:t>𝑡</m:t>
                                </m:r>
                              </m:sub>
                              <m:sup>
                                <m:r>
                                  <a:rPr lang="en-US" i="1">
                                    <a:latin typeface="Cambria Math" panose="02040503050406030204" pitchFamily="18" charset="0"/>
                                  </a:rPr>
                                  <m:t>𝑘</m:t>
                                </m:r>
                              </m:sup>
                            </m:sSubSup>
                            <m:r>
                              <a:rPr lang="en-US" i="1">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𝑖𝑓</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𝑡</m:t>
                                </m:r>
                              </m:sub>
                            </m:sSub>
                            <m:r>
                              <a:rPr lang="en-US" i="1">
                                <a:latin typeface="Cambria Math" panose="02040503050406030204" pitchFamily="18" charset="0"/>
                              </a:rPr>
                              <m:t>=0</m:t>
                            </m:r>
                          </m:e>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𝐾</m:t>
                                </m:r>
                              </m:den>
                            </m:f>
                            <m:r>
                              <a:rPr lang="en-US" i="1" smtClean="0">
                                <a:solidFill>
                                  <a:srgbClr val="C00000"/>
                                </a:solidFill>
                                <a:latin typeface="Cambria Math" panose="02040503050406030204" pitchFamily="18" charset="0"/>
                              </a:rPr>
                              <m:t>,      </m:t>
                            </m:r>
                            <m:r>
                              <a:rPr lang="en-US" i="1">
                                <a:solidFill>
                                  <a:srgbClr val="C00000"/>
                                </a:solidFill>
                                <a:latin typeface="Cambria Math" panose="02040503050406030204" pitchFamily="18" charset="0"/>
                              </a:rPr>
                              <m:t>      </m:t>
                            </m:r>
                            <m:r>
                              <a:rPr lang="en-US" i="1">
                                <a:solidFill>
                                  <a:srgbClr val="C00000"/>
                                </a:solidFill>
                                <a:latin typeface="Cambria Math" panose="02040503050406030204" pitchFamily="18" charset="0"/>
                              </a:rPr>
                              <m:t>   </m:t>
                            </m:r>
                            <m:r>
                              <a:rPr lang="en-US" i="1">
                                <a:solidFill>
                                  <a:srgbClr val="C00000"/>
                                </a:solidFill>
                                <a:latin typeface="Cambria Math" panose="02040503050406030204" pitchFamily="18" charset="0"/>
                              </a:rPr>
                              <m:t>𝑖𝑓</m:t>
                            </m:r>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𝑙</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1</m:t>
                            </m:r>
                          </m:e>
                        </m:eqArr>
                      </m:e>
                    </m:d>
                  </m:oMath>
                </a14:m>
                <a:endParaRPr lang="en-US" dirty="0"/>
              </a:p>
              <a:p>
                <a:pPr marL="0" indent="0">
                  <a:buNone/>
                </a:pPr>
                <a:r>
                  <a:rPr lang="en-US" dirty="0"/>
                  <a:t>			</a:t>
                </a:r>
              </a:p>
              <a:p>
                <a:pPr marL="0" indent="0">
                  <a:buNone/>
                </a:pPr>
                <a:r>
                  <a:rPr lang="en-US" dirty="0"/>
                  <a:t>			</a:t>
                </a:r>
              </a:p>
            </p:txBody>
          </p:sp>
        </mc:Choice>
        <mc:Fallback>
          <p:sp>
            <p:nvSpPr>
              <p:cNvPr id="3" name="Content Placeholder 2">
                <a:extLst>
                  <a:ext uri="{FF2B5EF4-FFF2-40B4-BE49-F238E27FC236}">
                    <a16:creationId xmlns:a16="http://schemas.microsoft.com/office/drawing/2014/main" id="{8A0628D1-1893-C64C-BD10-F43FD6C7B9D6}"/>
                  </a:ext>
                </a:extLst>
              </p:cNvPr>
              <p:cNvSpPr>
                <a:spLocks noGrp="1" noRot="1" noChangeAspect="1" noMove="1" noResize="1" noEditPoints="1" noAdjustHandles="1" noChangeArrowheads="1" noChangeShapeType="1" noTextEdit="1"/>
              </p:cNvSpPr>
              <p:nvPr>
                <p:ph idx="1"/>
              </p:nvPr>
            </p:nvSpPr>
            <p:spPr>
              <a:blipFill>
                <a:blip r:embed="rId3"/>
                <a:stretch>
                  <a:fillRect l="-1086" t="-28363" b="-82456"/>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A68B6690-2E21-3C4D-B889-43A611A39777}"/>
              </a:ext>
            </a:extLst>
          </p:cNvPr>
          <p:cNvSpPr>
            <a:spLocks noGrp="1"/>
          </p:cNvSpPr>
          <p:nvPr>
            <p:ph type="sldNum" sz="quarter" idx="12"/>
          </p:nvPr>
        </p:nvSpPr>
        <p:spPr/>
        <p:txBody>
          <a:bodyPr/>
          <a:lstStyle/>
          <a:p>
            <a:fld id="{D6A1ACA1-56DB-E645-8130-C41072785AB8}" type="slidenum">
              <a:rPr lang="en-US" smtClean="0"/>
              <a:t>15</a:t>
            </a:fld>
            <a:endParaRPr lang="en-US"/>
          </a:p>
        </p:txBody>
      </p:sp>
    </p:spTree>
    <p:extLst>
      <p:ext uri="{BB962C8B-B14F-4D97-AF65-F5344CB8AC3E}">
        <p14:creationId xmlns:p14="http://schemas.microsoft.com/office/powerpoint/2010/main" val="3216227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Guarantee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198" y="1690688"/>
            <a:ext cx="10723602" cy="1920417"/>
          </a:xfrm>
        </p:spPr>
      </p:pic>
      <p:sp>
        <p:nvSpPr>
          <p:cNvPr id="6" name="Slide Number Placeholder 5">
            <a:extLst>
              <a:ext uri="{FF2B5EF4-FFF2-40B4-BE49-F238E27FC236}">
                <a16:creationId xmlns:a16="http://schemas.microsoft.com/office/drawing/2014/main" id="{ECB7149D-18E7-2D41-8D48-1155A6BC50C9}"/>
              </a:ext>
            </a:extLst>
          </p:cNvPr>
          <p:cNvSpPr>
            <a:spLocks noGrp="1"/>
          </p:cNvSpPr>
          <p:nvPr>
            <p:ph type="sldNum" sz="quarter" idx="12"/>
          </p:nvPr>
        </p:nvSpPr>
        <p:spPr/>
        <p:txBody>
          <a:bodyPr/>
          <a:lstStyle/>
          <a:p>
            <a:fld id="{D6A1ACA1-56DB-E645-8130-C41072785AB8}" type="slidenum">
              <a:rPr lang="en-US" smtClean="0"/>
              <a:t>16</a:t>
            </a:fld>
            <a:endParaRPr lang="en-US"/>
          </a:p>
        </p:txBody>
      </p:sp>
    </p:spTree>
    <p:extLst>
      <p:ext uri="{BB962C8B-B14F-4D97-AF65-F5344CB8AC3E}">
        <p14:creationId xmlns:p14="http://schemas.microsoft.com/office/powerpoint/2010/main" val="149996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Guarantee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0198" y="1690688"/>
            <a:ext cx="10723602" cy="1920417"/>
          </a:xfrm>
        </p:spPr>
      </p:pic>
      <p:sp>
        <p:nvSpPr>
          <p:cNvPr id="5" name="Rounded Rectangle 4">
            <a:extLst>
              <a:ext uri="{FF2B5EF4-FFF2-40B4-BE49-F238E27FC236}">
                <a16:creationId xmlns:a16="http://schemas.microsoft.com/office/drawing/2014/main" id="{C14E5C1A-0A8E-DF4A-B618-B8491836BB84}"/>
              </a:ext>
            </a:extLst>
          </p:cNvPr>
          <p:cNvSpPr/>
          <p:nvPr/>
        </p:nvSpPr>
        <p:spPr>
          <a:xfrm>
            <a:off x="2655502" y="4168330"/>
            <a:ext cx="7661189" cy="998982"/>
          </a:xfrm>
          <a:prstGeom prst="roundRect">
            <a:avLst/>
          </a:prstGeom>
          <a:solidFill>
            <a:schemeClr val="accent6">
              <a:alpha val="83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VRTM outperforms an RNN cell.</a:t>
            </a:r>
          </a:p>
        </p:txBody>
      </p:sp>
      <p:sp>
        <p:nvSpPr>
          <p:cNvPr id="10" name="Slide Number Placeholder 9">
            <a:extLst>
              <a:ext uri="{FF2B5EF4-FFF2-40B4-BE49-F238E27FC236}">
                <a16:creationId xmlns:a16="http://schemas.microsoft.com/office/drawing/2014/main" id="{3E7354E2-812A-FF41-A6CE-24CF1A01E45F}"/>
              </a:ext>
            </a:extLst>
          </p:cNvPr>
          <p:cNvSpPr>
            <a:spLocks noGrp="1"/>
          </p:cNvSpPr>
          <p:nvPr>
            <p:ph type="sldNum" sz="quarter" idx="12"/>
          </p:nvPr>
        </p:nvSpPr>
        <p:spPr/>
        <p:txBody>
          <a:bodyPr/>
          <a:lstStyle/>
          <a:p>
            <a:fld id="{D6A1ACA1-56DB-E645-8130-C41072785AB8}" type="slidenum">
              <a:rPr lang="en-US" smtClean="0"/>
              <a:t>17</a:t>
            </a:fld>
            <a:endParaRPr lang="en-US"/>
          </a:p>
        </p:txBody>
      </p:sp>
    </p:spTree>
    <p:extLst>
      <p:ext uri="{BB962C8B-B14F-4D97-AF65-F5344CB8AC3E}">
        <p14:creationId xmlns:p14="http://schemas.microsoft.com/office/powerpoint/2010/main" val="1585760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92372-0AC6-D144-BE6D-4C88B93F1D9E}"/>
              </a:ext>
            </a:extLst>
          </p:cNvPr>
          <p:cNvSpPr>
            <a:spLocks noGrp="1"/>
          </p:cNvSpPr>
          <p:nvPr>
            <p:ph type="title"/>
          </p:nvPr>
        </p:nvSpPr>
        <p:spPr/>
        <p:txBody>
          <a:bodyPr/>
          <a:lstStyle/>
          <a:p>
            <a:r>
              <a:rPr lang="en-US" dirty="0"/>
              <a:t>Datasets </a:t>
            </a:r>
          </a:p>
        </p:txBody>
      </p:sp>
      <p:sp>
        <p:nvSpPr>
          <p:cNvPr id="3" name="Content Placeholder 2">
            <a:extLst>
              <a:ext uri="{FF2B5EF4-FFF2-40B4-BE49-F238E27FC236}">
                <a16:creationId xmlns:a16="http://schemas.microsoft.com/office/drawing/2014/main" id="{6E67E62E-937D-9E4D-9B89-C9BB4A2D5D5F}"/>
              </a:ext>
            </a:extLst>
          </p:cNvPr>
          <p:cNvSpPr>
            <a:spLocks noGrp="1"/>
          </p:cNvSpPr>
          <p:nvPr>
            <p:ph idx="1"/>
          </p:nvPr>
        </p:nvSpPr>
        <p:spPr/>
        <p:txBody>
          <a:bodyPr/>
          <a:lstStyle/>
          <a:p>
            <a:endParaRPr lang="en-US" dirty="0"/>
          </a:p>
        </p:txBody>
      </p:sp>
      <p:graphicFrame>
        <p:nvGraphicFramePr>
          <p:cNvPr id="6" name="Table 5">
            <a:extLst>
              <a:ext uri="{FF2B5EF4-FFF2-40B4-BE49-F238E27FC236}">
                <a16:creationId xmlns:a16="http://schemas.microsoft.com/office/drawing/2014/main" id="{D20172D6-55C7-B444-AE2E-81346DC7983C}"/>
              </a:ext>
            </a:extLst>
          </p:cNvPr>
          <p:cNvGraphicFramePr>
            <a:graphicFrameLocks noGrp="1"/>
          </p:cNvGraphicFramePr>
          <p:nvPr>
            <p:extLst>
              <p:ext uri="{D42A27DB-BD31-4B8C-83A1-F6EECF244321}">
                <p14:modId xmlns:p14="http://schemas.microsoft.com/office/powerpoint/2010/main" val="387138756"/>
              </p:ext>
            </p:extLst>
          </p:nvPr>
        </p:nvGraphicFramePr>
        <p:xfrm>
          <a:off x="1536859" y="2224372"/>
          <a:ext cx="9493815" cy="2995812"/>
        </p:xfrm>
        <a:graphic>
          <a:graphicData uri="http://schemas.openxmlformats.org/drawingml/2006/table">
            <a:tbl>
              <a:tblPr firstRow="1" bandRow="1">
                <a:tableStyleId>{5C22544A-7EE6-4342-B048-85BDC9FD1C3A}</a:tableStyleId>
              </a:tblPr>
              <a:tblGrid>
                <a:gridCol w="3164605">
                  <a:extLst>
                    <a:ext uri="{9D8B030D-6E8A-4147-A177-3AD203B41FA5}">
                      <a16:colId xmlns:a16="http://schemas.microsoft.com/office/drawing/2014/main" val="3958453479"/>
                    </a:ext>
                  </a:extLst>
                </a:gridCol>
                <a:gridCol w="3164605">
                  <a:extLst>
                    <a:ext uri="{9D8B030D-6E8A-4147-A177-3AD203B41FA5}">
                      <a16:colId xmlns:a16="http://schemas.microsoft.com/office/drawing/2014/main" val="2156865630"/>
                    </a:ext>
                  </a:extLst>
                </a:gridCol>
                <a:gridCol w="3164605">
                  <a:extLst>
                    <a:ext uri="{9D8B030D-6E8A-4147-A177-3AD203B41FA5}">
                      <a16:colId xmlns:a16="http://schemas.microsoft.com/office/drawing/2014/main" val="3727636397"/>
                    </a:ext>
                  </a:extLst>
                </a:gridCol>
              </a:tblGrid>
              <a:tr h="748953">
                <a:tc>
                  <a:txBody>
                    <a:bodyPr/>
                    <a:lstStyle/>
                    <a:p>
                      <a:r>
                        <a:rPr lang="en-US" sz="2800" dirty="0"/>
                        <a:t>Dataset</a:t>
                      </a:r>
                    </a:p>
                  </a:txBody>
                  <a:tcPr/>
                </a:tc>
                <a:tc>
                  <a:txBody>
                    <a:bodyPr/>
                    <a:lstStyle/>
                    <a:p>
                      <a:pPr algn="ctr"/>
                      <a:r>
                        <a:rPr lang="en-US" sz="2800" dirty="0"/>
                        <a:t>Vocabulary</a:t>
                      </a:r>
                    </a:p>
                  </a:txBody>
                  <a:tcPr/>
                </a:tc>
                <a:tc>
                  <a:txBody>
                    <a:bodyPr/>
                    <a:lstStyle/>
                    <a:p>
                      <a:pPr algn="ctr"/>
                      <a:r>
                        <a:rPr lang="en-US" sz="2800" dirty="0"/>
                        <a:t>Training Docs</a:t>
                      </a:r>
                    </a:p>
                  </a:txBody>
                  <a:tcPr/>
                </a:tc>
                <a:extLst>
                  <a:ext uri="{0D108BD9-81ED-4DB2-BD59-A6C34878D82A}">
                    <a16:rowId xmlns:a16="http://schemas.microsoft.com/office/drawing/2014/main" val="1772732761"/>
                  </a:ext>
                </a:extLst>
              </a:tr>
              <a:tr h="748953">
                <a:tc>
                  <a:txBody>
                    <a:bodyPr/>
                    <a:lstStyle/>
                    <a:p>
                      <a:r>
                        <a:rPr lang="en-US" sz="2800" dirty="0"/>
                        <a:t>APNEWS</a:t>
                      </a:r>
                    </a:p>
                  </a:txBody>
                  <a:tcPr/>
                </a:tc>
                <a:tc>
                  <a:txBody>
                    <a:bodyPr/>
                    <a:lstStyle/>
                    <a:p>
                      <a:pPr algn="ctr"/>
                      <a:r>
                        <a:rPr lang="en-US" sz="2800" dirty="0"/>
                        <a:t>7788</a:t>
                      </a:r>
                    </a:p>
                  </a:txBody>
                  <a:tcPr/>
                </a:tc>
                <a:tc>
                  <a:txBody>
                    <a:bodyPr/>
                    <a:lstStyle/>
                    <a:p>
                      <a:pPr algn="ctr"/>
                      <a:r>
                        <a:rPr lang="en-US" sz="2800" dirty="0"/>
                        <a:t>50 K</a:t>
                      </a:r>
                    </a:p>
                  </a:txBody>
                  <a:tcPr/>
                </a:tc>
                <a:extLst>
                  <a:ext uri="{0D108BD9-81ED-4DB2-BD59-A6C34878D82A}">
                    <a16:rowId xmlns:a16="http://schemas.microsoft.com/office/drawing/2014/main" val="3853665421"/>
                  </a:ext>
                </a:extLst>
              </a:tr>
              <a:tr h="748953">
                <a:tc>
                  <a:txBody>
                    <a:bodyPr/>
                    <a:lstStyle/>
                    <a:p>
                      <a:r>
                        <a:rPr lang="en-US" sz="2800" dirty="0"/>
                        <a:t>IMDB</a:t>
                      </a:r>
                    </a:p>
                  </a:txBody>
                  <a:tcPr/>
                </a:tc>
                <a:tc>
                  <a:txBody>
                    <a:bodyPr/>
                    <a:lstStyle/>
                    <a:p>
                      <a:pPr algn="ctr"/>
                      <a:r>
                        <a:rPr lang="en-US" sz="2800" dirty="0"/>
                        <a:t>8734</a:t>
                      </a:r>
                    </a:p>
                  </a:txBody>
                  <a:tcPr/>
                </a:tc>
                <a:tc>
                  <a:txBody>
                    <a:bodyPr/>
                    <a:lstStyle/>
                    <a:p>
                      <a:pPr algn="ctr"/>
                      <a:r>
                        <a:rPr lang="en-US" sz="2800" dirty="0"/>
                        <a:t>75 K</a:t>
                      </a:r>
                    </a:p>
                  </a:txBody>
                  <a:tcPr/>
                </a:tc>
                <a:extLst>
                  <a:ext uri="{0D108BD9-81ED-4DB2-BD59-A6C34878D82A}">
                    <a16:rowId xmlns:a16="http://schemas.microsoft.com/office/drawing/2014/main" val="1698032019"/>
                  </a:ext>
                </a:extLst>
              </a:tr>
              <a:tr h="748953">
                <a:tc>
                  <a:txBody>
                    <a:bodyPr/>
                    <a:lstStyle/>
                    <a:p>
                      <a:r>
                        <a:rPr lang="en-US" sz="2800" dirty="0"/>
                        <a:t>BNC</a:t>
                      </a:r>
                    </a:p>
                  </a:txBody>
                  <a:tcPr/>
                </a:tc>
                <a:tc>
                  <a:txBody>
                    <a:bodyPr/>
                    <a:lstStyle/>
                    <a:p>
                      <a:pPr algn="ctr"/>
                      <a:r>
                        <a:rPr lang="en-US" sz="2800" dirty="0"/>
                        <a:t>9769</a:t>
                      </a:r>
                    </a:p>
                  </a:txBody>
                  <a:tcPr/>
                </a:tc>
                <a:tc>
                  <a:txBody>
                    <a:bodyPr/>
                    <a:lstStyle/>
                    <a:p>
                      <a:pPr algn="ctr"/>
                      <a:r>
                        <a:rPr lang="en-US" sz="2800" dirty="0"/>
                        <a:t>15 K</a:t>
                      </a:r>
                    </a:p>
                  </a:txBody>
                  <a:tcPr/>
                </a:tc>
                <a:extLst>
                  <a:ext uri="{0D108BD9-81ED-4DB2-BD59-A6C34878D82A}">
                    <a16:rowId xmlns:a16="http://schemas.microsoft.com/office/drawing/2014/main" val="1945833356"/>
                  </a:ext>
                </a:extLst>
              </a:tr>
            </a:tbl>
          </a:graphicData>
        </a:graphic>
      </p:graphicFrame>
      <p:sp>
        <p:nvSpPr>
          <p:cNvPr id="8" name="Slide Number Placeholder 7">
            <a:extLst>
              <a:ext uri="{FF2B5EF4-FFF2-40B4-BE49-F238E27FC236}">
                <a16:creationId xmlns:a16="http://schemas.microsoft.com/office/drawing/2014/main" id="{FFF2C81A-475A-E140-B221-968048291BAA}"/>
              </a:ext>
            </a:extLst>
          </p:cNvPr>
          <p:cNvSpPr>
            <a:spLocks noGrp="1"/>
          </p:cNvSpPr>
          <p:nvPr>
            <p:ph type="sldNum" sz="quarter" idx="12"/>
          </p:nvPr>
        </p:nvSpPr>
        <p:spPr/>
        <p:txBody>
          <a:bodyPr/>
          <a:lstStyle/>
          <a:p>
            <a:fld id="{D6A1ACA1-56DB-E645-8130-C41072785AB8}" type="slidenum">
              <a:rPr lang="en-US" smtClean="0"/>
              <a:t>18</a:t>
            </a:fld>
            <a:endParaRPr lang="en-US"/>
          </a:p>
        </p:txBody>
      </p:sp>
    </p:spTree>
    <p:extLst>
      <p:ext uri="{BB962C8B-B14F-4D97-AF65-F5344CB8AC3E}">
        <p14:creationId xmlns:p14="http://schemas.microsoft.com/office/powerpoint/2010/main" val="3307893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VRTM as a Language Model</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CF9EDAE9-8FD4-1C40-BB16-582721BC6A3F}"/>
                  </a:ext>
                </a:extLst>
              </p:cNvPr>
              <p:cNvSpPr txBox="1"/>
              <p:nvPr/>
            </p:nvSpPr>
            <p:spPr>
              <a:xfrm>
                <a:off x="2962650" y="3698969"/>
                <a:ext cx="6373604" cy="121975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nor/>
                        </m:rPr>
                        <a:rPr lang="en-US" sz="2800" b="0" i="0" smtClean="0">
                          <a:latin typeface="Cambria Math" panose="02040503050406030204" pitchFamily="18" charset="0"/>
                        </a:rPr>
                        <m:t>perplexity</m:t>
                      </m:r>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exp</m:t>
                          </m:r>
                        </m:fName>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𝑑</m:t>
                                      </m:r>
                                      <m:r>
                                        <a:rPr lang="en-US" sz="2800" b="0" i="1" smtClean="0">
                                          <a:latin typeface="Cambria Math" panose="02040503050406030204" pitchFamily="18" charset="0"/>
                                        </a:rPr>
                                        <m:t>=1</m:t>
                                      </m:r>
                                    </m:sub>
                                    <m:sup>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𝑑</m:t>
                                          </m:r>
                                        </m:sub>
                                      </m:sSub>
                                    </m:sup>
                                    <m:e>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log</m:t>
                                          </m:r>
                                        </m:fName>
                                        <m:e>
                                          <m:r>
                                            <a:rPr lang="en-US" sz="2800" b="0" i="1" smtClean="0">
                                              <a:latin typeface="Cambria Math" panose="02040503050406030204" pitchFamily="18" charset="0"/>
                                            </a:rPr>
                                            <m:t>𝑝</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𝑑</m:t>
                                                  </m:r>
                                                </m:sub>
                                              </m:sSub>
                                            </m:sub>
                                          </m:sSub>
                                          <m:r>
                                            <a:rPr lang="en-US" sz="2800" b="0" i="1" smtClean="0">
                                              <a:latin typeface="Cambria Math" panose="02040503050406030204" pitchFamily="18" charset="0"/>
                                            </a:rPr>
                                            <m:t>)</m:t>
                                          </m:r>
                                        </m:e>
                                      </m:func>
                                    </m:e>
                                  </m:nary>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𝐷</m:t>
                                      </m:r>
                                    </m:sub>
                                  </m:sSub>
                                </m:den>
                              </m:f>
                            </m:e>
                          </m:d>
                        </m:e>
                      </m:func>
                    </m:oMath>
                  </m:oMathPara>
                </a14:m>
                <a:endParaRPr lang="en-US" sz="2800" dirty="0"/>
              </a:p>
            </p:txBody>
          </p:sp>
        </mc:Choice>
        <mc:Fallback>
          <p:sp>
            <p:nvSpPr>
              <p:cNvPr id="16" name="TextBox 15">
                <a:extLst>
                  <a:ext uri="{FF2B5EF4-FFF2-40B4-BE49-F238E27FC236}">
                    <a16:creationId xmlns:a16="http://schemas.microsoft.com/office/drawing/2014/main" id="{CF9EDAE9-8FD4-1C40-BB16-582721BC6A3F}"/>
                  </a:ext>
                </a:extLst>
              </p:cNvPr>
              <p:cNvSpPr txBox="1">
                <a:spLocks noRot="1" noChangeAspect="1" noMove="1" noResize="1" noEditPoints="1" noAdjustHandles="1" noChangeArrowheads="1" noChangeShapeType="1" noTextEdit="1"/>
              </p:cNvSpPr>
              <p:nvPr/>
            </p:nvSpPr>
            <p:spPr>
              <a:xfrm>
                <a:off x="2962650" y="3698969"/>
                <a:ext cx="6373604" cy="1219757"/>
              </a:xfrm>
              <a:prstGeom prst="rect">
                <a:avLst/>
              </a:prstGeom>
              <a:blipFill>
                <a:blip r:embed="rId3"/>
                <a:stretch>
                  <a:fillRect t="-48454" b="-32990"/>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26C2ABEC-B71E-914C-890B-133D5DC342A5}"/>
              </a:ext>
            </a:extLst>
          </p:cNvPr>
          <p:cNvSpPr txBox="1"/>
          <p:nvPr/>
        </p:nvSpPr>
        <p:spPr>
          <a:xfrm>
            <a:off x="3022915" y="2463996"/>
            <a:ext cx="7048083" cy="523220"/>
          </a:xfrm>
          <a:prstGeom prst="rect">
            <a:avLst/>
          </a:prstGeom>
          <a:noFill/>
        </p:spPr>
        <p:txBody>
          <a:bodyPr wrap="none" rtlCol="0">
            <a:spAutoFit/>
          </a:bodyPr>
          <a:lstStyle/>
          <a:p>
            <a:r>
              <a:rPr lang="en-US" sz="2800" dirty="0"/>
              <a:t>how well a probability model predicts a sample</a:t>
            </a:r>
          </a:p>
        </p:txBody>
      </p:sp>
      <p:sp>
        <p:nvSpPr>
          <p:cNvPr id="19" name="Slide Number Placeholder 18">
            <a:extLst>
              <a:ext uri="{FF2B5EF4-FFF2-40B4-BE49-F238E27FC236}">
                <a16:creationId xmlns:a16="http://schemas.microsoft.com/office/drawing/2014/main" id="{67358876-0EA7-D24B-BFC3-96633EF11010}"/>
              </a:ext>
            </a:extLst>
          </p:cNvPr>
          <p:cNvSpPr>
            <a:spLocks noGrp="1"/>
          </p:cNvSpPr>
          <p:nvPr>
            <p:ph type="sldNum" sz="quarter" idx="12"/>
          </p:nvPr>
        </p:nvSpPr>
        <p:spPr/>
        <p:txBody>
          <a:bodyPr/>
          <a:lstStyle/>
          <a:p>
            <a:fld id="{D6A1ACA1-56DB-E645-8130-C41072785AB8}" type="slidenum">
              <a:rPr lang="en-US" smtClean="0"/>
              <a:t>19</a:t>
            </a:fld>
            <a:endParaRPr lang="en-US"/>
          </a:p>
        </p:txBody>
      </p:sp>
    </p:spTree>
    <p:extLst>
      <p:ext uri="{BB962C8B-B14F-4D97-AF65-F5344CB8AC3E}">
        <p14:creationId xmlns:p14="http://schemas.microsoft.com/office/powerpoint/2010/main" val="149639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Understanding</a:t>
            </a:r>
          </a:p>
        </p:txBody>
      </p:sp>
      <p:sp>
        <p:nvSpPr>
          <p:cNvPr id="3" name="Content Placeholder 2"/>
          <p:cNvSpPr>
            <a:spLocks noGrp="1"/>
          </p:cNvSpPr>
          <p:nvPr>
            <p:ph idx="1"/>
          </p:nvPr>
        </p:nvSpPr>
        <p:spPr>
          <a:xfrm>
            <a:off x="81023" y="1956815"/>
            <a:ext cx="12110977" cy="2392993"/>
          </a:xfrm>
        </p:spPr>
        <p:txBody>
          <a:bodyPr>
            <a:noAutofit/>
          </a:bodyPr>
          <a:lstStyle/>
          <a:p>
            <a:pPr marL="0" indent="0" algn="ctr">
              <a:buNone/>
            </a:pPr>
            <a:r>
              <a:rPr lang="en-US" sz="3200" dirty="0"/>
              <a:t>		</a:t>
            </a:r>
          </a:p>
          <a:p>
            <a:pPr marL="0" indent="0" algn="ctr">
              <a:buNone/>
            </a:pPr>
            <a:endParaRPr lang="en-US" sz="3200" dirty="0"/>
          </a:p>
          <a:p>
            <a:pPr marL="0" indent="0" algn="ctr">
              <a:buNone/>
            </a:pPr>
            <a:endParaRPr lang="en-US" sz="3200" dirty="0"/>
          </a:p>
          <a:p>
            <a:pPr marL="0" indent="0" algn="ctr">
              <a:buNone/>
            </a:pPr>
            <a:r>
              <a:rPr lang="en-US" sz="3200" dirty="0"/>
              <a:t>“</a:t>
            </a:r>
            <a:r>
              <a:rPr lang="en-US" sz="3200" i="1" dirty="0"/>
              <a:t>She received a </a:t>
            </a:r>
            <a:r>
              <a:rPr lang="en-US" sz="3200" b="1" i="1" dirty="0">
                <a:solidFill>
                  <a:schemeClr val="accent1"/>
                </a:solidFill>
              </a:rPr>
              <a:t>master’s</a:t>
            </a:r>
            <a:r>
              <a:rPr lang="en-US" sz="3200" i="1" dirty="0"/>
              <a:t> </a:t>
            </a:r>
            <a:r>
              <a:rPr lang="en-US" sz="3200" b="1" i="1" dirty="0">
                <a:solidFill>
                  <a:schemeClr val="accent1"/>
                </a:solidFill>
              </a:rPr>
              <a:t>degree</a:t>
            </a:r>
            <a:r>
              <a:rPr lang="en-US" sz="3200" i="1" dirty="0"/>
              <a:t> </a:t>
            </a:r>
            <a:r>
              <a:rPr lang="en-US" sz="3200" i="1" dirty="0">
                <a:solidFill>
                  <a:srgbClr val="C00000"/>
                </a:solidFill>
              </a:rPr>
              <a:t>in</a:t>
            </a:r>
            <a:r>
              <a:rPr lang="en-US" sz="3200" i="1" dirty="0"/>
              <a:t> </a:t>
            </a:r>
            <a:r>
              <a:rPr lang="en-US" sz="3200" b="1" i="1" dirty="0">
                <a:solidFill>
                  <a:schemeClr val="accent1"/>
                </a:solidFill>
              </a:rPr>
              <a:t>EE </a:t>
            </a:r>
            <a:r>
              <a:rPr lang="en-US" sz="3200" i="1" dirty="0">
                <a:solidFill>
                  <a:srgbClr val="C00000"/>
                </a:solidFill>
              </a:rPr>
              <a:t>from</a:t>
            </a:r>
            <a:r>
              <a:rPr lang="en-US" sz="3200" i="1" dirty="0"/>
              <a:t> Anytown </a:t>
            </a:r>
            <a:r>
              <a:rPr lang="en-US" sz="3200" b="1" i="1" dirty="0">
                <a:solidFill>
                  <a:schemeClr val="accent1"/>
                </a:solidFill>
              </a:rPr>
              <a:t>University</a:t>
            </a:r>
            <a:r>
              <a:rPr lang="en-US" sz="3200" i="1" dirty="0"/>
              <a:t>.” </a:t>
            </a:r>
          </a:p>
          <a:p>
            <a:pPr marL="0" indent="0" algn="ctr">
              <a:buNone/>
            </a:pPr>
            <a:endParaRPr lang="en-US" sz="3200" dirty="0"/>
          </a:p>
        </p:txBody>
      </p:sp>
      <p:sp>
        <p:nvSpPr>
          <p:cNvPr id="6" name="TextBox 5">
            <a:extLst>
              <a:ext uri="{FF2B5EF4-FFF2-40B4-BE49-F238E27FC236}">
                <a16:creationId xmlns:a16="http://schemas.microsoft.com/office/drawing/2014/main" id="{934E6366-0E9C-6849-9479-2BAE8190E8A5}"/>
              </a:ext>
            </a:extLst>
          </p:cNvPr>
          <p:cNvSpPr txBox="1"/>
          <p:nvPr/>
        </p:nvSpPr>
        <p:spPr>
          <a:xfrm>
            <a:off x="7488936" y="1755648"/>
            <a:ext cx="184731" cy="369332"/>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AC4533F4-ACE1-6E4A-91D9-C79B9F61D3DE}"/>
              </a:ext>
            </a:extLst>
          </p:cNvPr>
          <p:cNvSpPr txBox="1"/>
          <p:nvPr/>
        </p:nvSpPr>
        <p:spPr>
          <a:xfrm>
            <a:off x="3206187" y="2267656"/>
            <a:ext cx="5602145" cy="584775"/>
          </a:xfrm>
          <a:prstGeom prst="rect">
            <a:avLst/>
          </a:prstGeom>
          <a:noFill/>
        </p:spPr>
        <p:txBody>
          <a:bodyPr wrap="square" rtlCol="0">
            <a:spAutoFit/>
          </a:bodyPr>
          <a:lstStyle/>
          <a:p>
            <a:r>
              <a:rPr lang="en-US" sz="3200" b="1" dirty="0">
                <a:solidFill>
                  <a:schemeClr val="accent1"/>
                </a:solidFill>
              </a:rPr>
              <a:t>Thematic word relations</a:t>
            </a:r>
          </a:p>
        </p:txBody>
      </p:sp>
      <p:sp>
        <p:nvSpPr>
          <p:cNvPr id="8" name="TextBox 7">
            <a:extLst>
              <a:ext uri="{FF2B5EF4-FFF2-40B4-BE49-F238E27FC236}">
                <a16:creationId xmlns:a16="http://schemas.microsoft.com/office/drawing/2014/main" id="{D15225FB-EDAC-E941-83A7-7B4D3972DDB5}"/>
              </a:ext>
            </a:extLst>
          </p:cNvPr>
          <p:cNvSpPr txBox="1"/>
          <p:nvPr/>
        </p:nvSpPr>
        <p:spPr>
          <a:xfrm>
            <a:off x="3136743" y="5074082"/>
            <a:ext cx="4564878" cy="584775"/>
          </a:xfrm>
          <a:prstGeom prst="rect">
            <a:avLst/>
          </a:prstGeom>
          <a:noFill/>
        </p:spPr>
        <p:txBody>
          <a:bodyPr wrap="square" rtlCol="0">
            <a:spAutoFit/>
          </a:bodyPr>
          <a:lstStyle/>
          <a:p>
            <a:pPr algn="ctr"/>
            <a:r>
              <a:rPr lang="en-US" sz="3200" dirty="0">
                <a:solidFill>
                  <a:srgbClr val="C00000"/>
                </a:solidFill>
              </a:rPr>
              <a:t>Syntactic word relations</a:t>
            </a:r>
          </a:p>
        </p:txBody>
      </p:sp>
      <p:sp>
        <p:nvSpPr>
          <p:cNvPr id="67" name="Freeform 66">
            <a:extLst>
              <a:ext uri="{FF2B5EF4-FFF2-40B4-BE49-F238E27FC236}">
                <a16:creationId xmlns:a16="http://schemas.microsoft.com/office/drawing/2014/main" id="{D49E3365-87E4-7A4E-BE62-4240CA148156}"/>
              </a:ext>
            </a:extLst>
          </p:cNvPr>
          <p:cNvSpPr/>
          <p:nvPr/>
        </p:nvSpPr>
        <p:spPr>
          <a:xfrm>
            <a:off x="2257067" y="4178466"/>
            <a:ext cx="1759352" cy="231518"/>
          </a:xfrm>
          <a:custGeom>
            <a:avLst/>
            <a:gdLst>
              <a:gd name="connsiteX0" fmla="*/ 0 w 1759352"/>
              <a:gd name="connsiteY0" fmla="*/ 0 h 231518"/>
              <a:gd name="connsiteX1" fmla="*/ 879676 w 1759352"/>
              <a:gd name="connsiteY1" fmla="*/ 231494 h 231518"/>
              <a:gd name="connsiteX2" fmla="*/ 1759352 w 1759352"/>
              <a:gd name="connsiteY2" fmla="*/ 11575 h 231518"/>
            </a:gdLst>
            <a:ahLst/>
            <a:cxnLst>
              <a:cxn ang="0">
                <a:pos x="connsiteX0" y="connsiteY0"/>
              </a:cxn>
              <a:cxn ang="0">
                <a:pos x="connsiteX1" y="connsiteY1"/>
              </a:cxn>
              <a:cxn ang="0">
                <a:pos x="connsiteX2" y="connsiteY2"/>
              </a:cxn>
            </a:cxnLst>
            <a:rect l="l" t="t" r="r" b="b"/>
            <a:pathLst>
              <a:path w="1759352" h="231518">
                <a:moveTo>
                  <a:pt x="0" y="0"/>
                </a:moveTo>
                <a:cubicBezTo>
                  <a:pt x="293225" y="114782"/>
                  <a:pt x="586451" y="229565"/>
                  <a:pt x="879676" y="231494"/>
                </a:cubicBezTo>
                <a:cubicBezTo>
                  <a:pt x="1172901" y="233423"/>
                  <a:pt x="1466126" y="122499"/>
                  <a:pt x="1759352" y="11575"/>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a:extLst>
              <a:ext uri="{FF2B5EF4-FFF2-40B4-BE49-F238E27FC236}">
                <a16:creationId xmlns:a16="http://schemas.microsoft.com/office/drawing/2014/main" id="{062E650C-3CD1-E946-88FB-7C0949079916}"/>
              </a:ext>
            </a:extLst>
          </p:cNvPr>
          <p:cNvSpPr/>
          <p:nvPr/>
        </p:nvSpPr>
        <p:spPr>
          <a:xfrm>
            <a:off x="2766353" y="4259489"/>
            <a:ext cx="3368233" cy="303914"/>
          </a:xfrm>
          <a:custGeom>
            <a:avLst/>
            <a:gdLst>
              <a:gd name="connsiteX0" fmla="*/ 0 w 3368233"/>
              <a:gd name="connsiteY0" fmla="*/ 92597 h 303914"/>
              <a:gd name="connsiteX1" fmla="*/ 324091 w 3368233"/>
              <a:gd name="connsiteY1" fmla="*/ 150471 h 303914"/>
              <a:gd name="connsiteX2" fmla="*/ 1944547 w 3368233"/>
              <a:gd name="connsiteY2" fmla="*/ 300941 h 303914"/>
              <a:gd name="connsiteX3" fmla="*/ 3368233 w 3368233"/>
              <a:gd name="connsiteY3" fmla="*/ 0 h 303914"/>
            </a:gdLst>
            <a:ahLst/>
            <a:cxnLst>
              <a:cxn ang="0">
                <a:pos x="connsiteX0" y="connsiteY0"/>
              </a:cxn>
              <a:cxn ang="0">
                <a:pos x="connsiteX1" y="connsiteY1"/>
              </a:cxn>
              <a:cxn ang="0">
                <a:pos x="connsiteX2" y="connsiteY2"/>
              </a:cxn>
              <a:cxn ang="0">
                <a:pos x="connsiteX3" y="connsiteY3"/>
              </a:cxn>
            </a:cxnLst>
            <a:rect l="l" t="t" r="r" b="b"/>
            <a:pathLst>
              <a:path w="3368233" h="303914">
                <a:moveTo>
                  <a:pt x="0" y="92597"/>
                </a:moveTo>
                <a:cubicBezTo>
                  <a:pt x="0" y="104172"/>
                  <a:pt x="0" y="115747"/>
                  <a:pt x="324091" y="150471"/>
                </a:cubicBezTo>
                <a:cubicBezTo>
                  <a:pt x="648182" y="185195"/>
                  <a:pt x="1437190" y="326020"/>
                  <a:pt x="1944547" y="300941"/>
                </a:cubicBezTo>
                <a:cubicBezTo>
                  <a:pt x="2451904" y="275863"/>
                  <a:pt x="2910068" y="137931"/>
                  <a:pt x="3368233" y="0"/>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a:extLst>
              <a:ext uri="{FF2B5EF4-FFF2-40B4-BE49-F238E27FC236}">
                <a16:creationId xmlns:a16="http://schemas.microsoft.com/office/drawing/2014/main" id="{CD1D6C28-BFCE-5644-9C55-9F11CF1BB51C}"/>
              </a:ext>
            </a:extLst>
          </p:cNvPr>
          <p:cNvSpPr/>
          <p:nvPr/>
        </p:nvSpPr>
        <p:spPr>
          <a:xfrm>
            <a:off x="4016415" y="4213185"/>
            <a:ext cx="3518704" cy="352610"/>
          </a:xfrm>
          <a:custGeom>
            <a:avLst/>
            <a:gdLst>
              <a:gd name="connsiteX0" fmla="*/ 0 w 3518704"/>
              <a:gd name="connsiteY0" fmla="*/ 300942 h 352610"/>
              <a:gd name="connsiteX1" fmla="*/ 682907 w 3518704"/>
              <a:gd name="connsiteY1" fmla="*/ 347240 h 352610"/>
              <a:gd name="connsiteX2" fmla="*/ 2847372 w 3518704"/>
              <a:gd name="connsiteY2" fmla="*/ 312516 h 352610"/>
              <a:gd name="connsiteX3" fmla="*/ 3518704 w 3518704"/>
              <a:gd name="connsiteY3" fmla="*/ 0 h 352610"/>
            </a:gdLst>
            <a:ahLst/>
            <a:cxnLst>
              <a:cxn ang="0">
                <a:pos x="connsiteX0" y="connsiteY0"/>
              </a:cxn>
              <a:cxn ang="0">
                <a:pos x="connsiteX1" y="connsiteY1"/>
              </a:cxn>
              <a:cxn ang="0">
                <a:pos x="connsiteX2" y="connsiteY2"/>
              </a:cxn>
              <a:cxn ang="0">
                <a:pos x="connsiteX3" y="connsiteY3"/>
              </a:cxn>
            </a:cxnLst>
            <a:rect l="l" t="t" r="r" b="b"/>
            <a:pathLst>
              <a:path w="3518704" h="352610">
                <a:moveTo>
                  <a:pt x="0" y="300942"/>
                </a:moveTo>
                <a:cubicBezTo>
                  <a:pt x="104172" y="323126"/>
                  <a:pt x="208345" y="345311"/>
                  <a:pt x="682907" y="347240"/>
                </a:cubicBezTo>
                <a:cubicBezTo>
                  <a:pt x="1157469" y="349169"/>
                  <a:pt x="2374739" y="370389"/>
                  <a:pt x="2847372" y="312516"/>
                </a:cubicBezTo>
                <a:cubicBezTo>
                  <a:pt x="3320005" y="254643"/>
                  <a:pt x="3419354" y="127321"/>
                  <a:pt x="3518704" y="0"/>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Slide Number Placeholder 71">
            <a:extLst>
              <a:ext uri="{FF2B5EF4-FFF2-40B4-BE49-F238E27FC236}">
                <a16:creationId xmlns:a16="http://schemas.microsoft.com/office/drawing/2014/main" id="{D889C348-A6CB-544E-9B4F-8CFCA43A042D}"/>
              </a:ext>
            </a:extLst>
          </p:cNvPr>
          <p:cNvSpPr>
            <a:spLocks noGrp="1"/>
          </p:cNvSpPr>
          <p:nvPr>
            <p:ph type="sldNum" sz="quarter" idx="12"/>
          </p:nvPr>
        </p:nvSpPr>
        <p:spPr/>
        <p:txBody>
          <a:bodyPr/>
          <a:lstStyle/>
          <a:p>
            <a:fld id="{D6A1ACA1-56DB-E645-8130-C41072785AB8}" type="slidenum">
              <a:rPr lang="en-US" smtClean="0"/>
              <a:t>2</a:t>
            </a:fld>
            <a:endParaRPr lang="en-US"/>
          </a:p>
        </p:txBody>
      </p:sp>
    </p:spTree>
    <p:extLst>
      <p:ext uri="{BB962C8B-B14F-4D97-AF65-F5344CB8AC3E}">
        <p14:creationId xmlns:p14="http://schemas.microsoft.com/office/powerpoint/2010/main" val="1697509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Perplexity (50 Topics)</a:t>
            </a:r>
          </a:p>
        </p:txBody>
      </p:sp>
      <p:sp>
        <p:nvSpPr>
          <p:cNvPr id="13" name="TextBox 12">
            <a:extLst>
              <a:ext uri="{FF2B5EF4-FFF2-40B4-BE49-F238E27FC236}">
                <a16:creationId xmlns:a16="http://schemas.microsoft.com/office/drawing/2014/main" id="{BD8F9681-9BE4-5C4E-BF08-76A8B507E80D}"/>
              </a:ext>
            </a:extLst>
          </p:cNvPr>
          <p:cNvSpPr txBox="1"/>
          <p:nvPr/>
        </p:nvSpPr>
        <p:spPr>
          <a:xfrm>
            <a:off x="3294839" y="5113995"/>
            <a:ext cx="1266049" cy="461665"/>
          </a:xfrm>
          <a:prstGeom prst="rect">
            <a:avLst/>
          </a:prstGeom>
          <a:noFill/>
        </p:spPr>
        <p:txBody>
          <a:bodyPr wrap="square" rtlCol="0">
            <a:spAutoFit/>
          </a:bodyPr>
          <a:lstStyle/>
          <a:p>
            <a:r>
              <a:rPr lang="en-US" sz="2400" dirty="0">
                <a:solidFill>
                  <a:srgbClr val="C00000"/>
                </a:solidFill>
              </a:rPr>
              <a:t>( Ours )</a:t>
            </a:r>
          </a:p>
        </p:txBody>
      </p:sp>
      <p:graphicFrame>
        <p:nvGraphicFramePr>
          <p:cNvPr id="3" name="Table 2">
            <a:extLst>
              <a:ext uri="{FF2B5EF4-FFF2-40B4-BE49-F238E27FC236}">
                <a16:creationId xmlns:a16="http://schemas.microsoft.com/office/drawing/2014/main" id="{1D4413B9-AB5A-C243-9690-1A5807C43FB9}"/>
              </a:ext>
            </a:extLst>
          </p:cNvPr>
          <p:cNvGraphicFramePr>
            <a:graphicFrameLocks noGrp="1"/>
          </p:cNvGraphicFramePr>
          <p:nvPr>
            <p:extLst>
              <p:ext uri="{D42A27DB-BD31-4B8C-83A1-F6EECF244321}">
                <p14:modId xmlns:p14="http://schemas.microsoft.com/office/powerpoint/2010/main" val="945010879"/>
              </p:ext>
            </p:extLst>
          </p:nvPr>
        </p:nvGraphicFramePr>
        <p:xfrm>
          <a:off x="1808075" y="1792703"/>
          <a:ext cx="8618999" cy="3962832"/>
        </p:xfrm>
        <a:graphic>
          <a:graphicData uri="http://schemas.openxmlformats.org/drawingml/2006/table">
            <a:tbl>
              <a:tblPr firstRow="1" bandRow="1">
                <a:tableStyleId>{5C22544A-7EE6-4342-B048-85BDC9FD1C3A}</a:tableStyleId>
              </a:tblPr>
              <a:tblGrid>
                <a:gridCol w="1873187">
                  <a:extLst>
                    <a:ext uri="{9D8B030D-6E8A-4147-A177-3AD203B41FA5}">
                      <a16:colId xmlns:a16="http://schemas.microsoft.com/office/drawing/2014/main" val="915852249"/>
                    </a:ext>
                  </a:extLst>
                </a:gridCol>
                <a:gridCol w="2248604">
                  <a:extLst>
                    <a:ext uri="{9D8B030D-6E8A-4147-A177-3AD203B41FA5}">
                      <a16:colId xmlns:a16="http://schemas.microsoft.com/office/drawing/2014/main" val="4217827984"/>
                    </a:ext>
                  </a:extLst>
                </a:gridCol>
                <a:gridCol w="2248604">
                  <a:extLst>
                    <a:ext uri="{9D8B030D-6E8A-4147-A177-3AD203B41FA5}">
                      <a16:colId xmlns:a16="http://schemas.microsoft.com/office/drawing/2014/main" val="3251137621"/>
                    </a:ext>
                  </a:extLst>
                </a:gridCol>
                <a:gridCol w="2248604">
                  <a:extLst>
                    <a:ext uri="{9D8B030D-6E8A-4147-A177-3AD203B41FA5}">
                      <a16:colId xmlns:a16="http://schemas.microsoft.com/office/drawing/2014/main" val="468688133"/>
                    </a:ext>
                  </a:extLst>
                </a:gridCol>
              </a:tblGrid>
              <a:tr h="492096">
                <a:tc>
                  <a:txBody>
                    <a:bodyPr/>
                    <a:lstStyle/>
                    <a:p>
                      <a:pPr algn="ctr"/>
                      <a:r>
                        <a:rPr lang="en-US" sz="2800" dirty="0"/>
                        <a:t>Methods </a:t>
                      </a:r>
                    </a:p>
                  </a:txBody>
                  <a:tcPr/>
                </a:tc>
                <a:tc>
                  <a:txBody>
                    <a:bodyPr/>
                    <a:lstStyle/>
                    <a:p>
                      <a:pPr algn="ctr"/>
                      <a:r>
                        <a:rPr lang="en-US" sz="2800" dirty="0"/>
                        <a:t>APNEWS</a:t>
                      </a:r>
                    </a:p>
                  </a:txBody>
                  <a:tcPr/>
                </a:tc>
                <a:tc>
                  <a:txBody>
                    <a:bodyPr/>
                    <a:lstStyle/>
                    <a:p>
                      <a:pPr algn="ctr"/>
                      <a:r>
                        <a:rPr lang="en-US" sz="2800" dirty="0"/>
                        <a:t>IMDB</a:t>
                      </a:r>
                    </a:p>
                  </a:txBody>
                  <a:tcPr/>
                </a:tc>
                <a:tc>
                  <a:txBody>
                    <a:bodyPr/>
                    <a:lstStyle/>
                    <a:p>
                      <a:pPr algn="ctr"/>
                      <a:r>
                        <a:rPr lang="en-US" sz="2800" dirty="0"/>
                        <a:t>BNC</a:t>
                      </a:r>
                    </a:p>
                  </a:txBody>
                  <a:tcPr/>
                </a:tc>
                <a:extLst>
                  <a:ext uri="{0D108BD9-81ED-4DB2-BD59-A6C34878D82A}">
                    <a16:rowId xmlns:a16="http://schemas.microsoft.com/office/drawing/2014/main" val="3798290815"/>
                  </a:ext>
                </a:extLst>
              </a:tr>
              <a:tr h="492096">
                <a:tc>
                  <a:txBody>
                    <a:bodyPr/>
                    <a:lstStyle/>
                    <a:p>
                      <a:r>
                        <a:rPr lang="en-US" sz="2000" dirty="0"/>
                        <a:t>Basic-LSTM </a:t>
                      </a:r>
                    </a:p>
                  </a:txBody>
                  <a:tcPr/>
                </a:tc>
                <a:tc>
                  <a:txBody>
                    <a:bodyPr/>
                    <a:lstStyle/>
                    <a:p>
                      <a:pPr algn="ctr"/>
                      <a:r>
                        <a:rPr lang="en-US" sz="2000" dirty="0"/>
                        <a:t>62.79</a:t>
                      </a:r>
                    </a:p>
                  </a:txBody>
                  <a:tcPr/>
                </a:tc>
                <a:tc>
                  <a:txBody>
                    <a:bodyPr/>
                    <a:lstStyle/>
                    <a:p>
                      <a:pPr algn="ctr"/>
                      <a:r>
                        <a:rPr lang="en-US" sz="2000" dirty="0"/>
                        <a:t>70.38</a:t>
                      </a:r>
                    </a:p>
                  </a:txBody>
                  <a:tcPr/>
                </a:tc>
                <a:tc>
                  <a:txBody>
                    <a:bodyPr/>
                    <a:lstStyle/>
                    <a:p>
                      <a:pPr algn="ctr"/>
                      <a:r>
                        <a:rPr lang="en-US" sz="2000" dirty="0"/>
                        <a:t>100.07</a:t>
                      </a:r>
                    </a:p>
                  </a:txBody>
                  <a:tcPr/>
                </a:tc>
                <a:extLst>
                  <a:ext uri="{0D108BD9-81ED-4DB2-BD59-A6C34878D82A}">
                    <a16:rowId xmlns:a16="http://schemas.microsoft.com/office/drawing/2014/main" val="209885500"/>
                  </a:ext>
                </a:extLst>
              </a:tr>
              <a:tr h="492096">
                <a:tc>
                  <a:txBody>
                    <a:bodyPr/>
                    <a:lstStyle/>
                    <a:p>
                      <a:r>
                        <a:rPr lang="en-US" sz="2000" dirty="0"/>
                        <a:t>LDA+ LSTM</a:t>
                      </a:r>
                    </a:p>
                  </a:txBody>
                  <a:tcPr/>
                </a:tc>
                <a:tc>
                  <a:txBody>
                    <a:bodyPr/>
                    <a:lstStyle/>
                    <a:p>
                      <a:pPr algn="ctr"/>
                      <a:r>
                        <a:rPr lang="en-US" sz="2000" dirty="0"/>
                        <a:t>57.05</a:t>
                      </a:r>
                    </a:p>
                  </a:txBody>
                  <a:tcPr/>
                </a:tc>
                <a:tc>
                  <a:txBody>
                    <a:bodyPr/>
                    <a:lstStyle/>
                    <a:p>
                      <a:pPr algn="ctr"/>
                      <a:r>
                        <a:rPr lang="en-US" sz="2000" dirty="0"/>
                        <a:t>69.58</a:t>
                      </a:r>
                    </a:p>
                  </a:txBody>
                  <a:tcPr/>
                </a:tc>
                <a:tc>
                  <a:txBody>
                    <a:bodyPr/>
                    <a:lstStyle/>
                    <a:p>
                      <a:pPr algn="ctr"/>
                      <a:r>
                        <a:rPr lang="en-US" sz="2000" dirty="0"/>
                        <a:t>96.42</a:t>
                      </a:r>
                    </a:p>
                  </a:txBody>
                  <a:tcPr/>
                </a:tc>
                <a:extLst>
                  <a:ext uri="{0D108BD9-81ED-4DB2-BD59-A6C34878D82A}">
                    <a16:rowId xmlns:a16="http://schemas.microsoft.com/office/drawing/2014/main" val="882282921"/>
                  </a:ext>
                </a:extLst>
              </a:tr>
              <a:tr h="492096">
                <a:tc>
                  <a:txBody>
                    <a:bodyPr/>
                    <a:lstStyle/>
                    <a:p>
                      <a:r>
                        <a:rPr lang="en-US" sz="2000" dirty="0"/>
                        <a:t>Topic-RNN</a:t>
                      </a:r>
                    </a:p>
                  </a:txBody>
                  <a:tcPr/>
                </a:tc>
                <a:tc>
                  <a:txBody>
                    <a:bodyPr/>
                    <a:lstStyle/>
                    <a:p>
                      <a:pPr algn="ctr"/>
                      <a:r>
                        <a:rPr lang="en-US" sz="2000" dirty="0"/>
                        <a:t>56.77</a:t>
                      </a:r>
                    </a:p>
                  </a:txBody>
                  <a:tcPr/>
                </a:tc>
                <a:tc>
                  <a:txBody>
                    <a:bodyPr/>
                    <a:lstStyle/>
                    <a:p>
                      <a:pPr algn="ctr"/>
                      <a:r>
                        <a:rPr lang="en-US" sz="2000" dirty="0"/>
                        <a:t>68.74</a:t>
                      </a:r>
                    </a:p>
                  </a:txBody>
                  <a:tcPr/>
                </a:tc>
                <a:tc>
                  <a:txBody>
                    <a:bodyPr/>
                    <a:lstStyle/>
                    <a:p>
                      <a:pPr algn="ctr"/>
                      <a:r>
                        <a:rPr lang="en-US" sz="2000" dirty="0"/>
                        <a:t>94.66</a:t>
                      </a:r>
                    </a:p>
                  </a:txBody>
                  <a:tcPr/>
                </a:tc>
                <a:extLst>
                  <a:ext uri="{0D108BD9-81ED-4DB2-BD59-A6C34878D82A}">
                    <a16:rowId xmlns:a16="http://schemas.microsoft.com/office/drawing/2014/main" val="2213513065"/>
                  </a:ext>
                </a:extLst>
              </a:tr>
              <a:tr h="492096">
                <a:tc>
                  <a:txBody>
                    <a:bodyPr/>
                    <a:lstStyle/>
                    <a:p>
                      <a:r>
                        <a:rPr lang="en-US" sz="2000" dirty="0"/>
                        <a:t>TDLM</a:t>
                      </a:r>
                    </a:p>
                  </a:txBody>
                  <a:tcPr/>
                </a:tc>
                <a:tc>
                  <a:txBody>
                    <a:bodyPr/>
                    <a:lstStyle/>
                    <a:p>
                      <a:pPr algn="ctr"/>
                      <a:r>
                        <a:rPr lang="en-US" sz="2000" dirty="0"/>
                        <a:t>53.00</a:t>
                      </a:r>
                    </a:p>
                  </a:txBody>
                  <a:tcPr/>
                </a:tc>
                <a:tc>
                  <a:txBody>
                    <a:bodyPr/>
                    <a:lstStyle/>
                    <a:p>
                      <a:pPr algn="ctr"/>
                      <a:r>
                        <a:rPr lang="en-US" sz="2000" dirty="0"/>
                        <a:t>63.67</a:t>
                      </a:r>
                    </a:p>
                  </a:txBody>
                  <a:tcPr/>
                </a:tc>
                <a:tc>
                  <a:txBody>
                    <a:bodyPr/>
                    <a:lstStyle/>
                    <a:p>
                      <a:pPr algn="ctr"/>
                      <a:r>
                        <a:rPr lang="en-US" sz="2000" dirty="0"/>
                        <a:t>91.42</a:t>
                      </a:r>
                    </a:p>
                  </a:txBody>
                  <a:tcPr/>
                </a:tc>
                <a:extLst>
                  <a:ext uri="{0D108BD9-81ED-4DB2-BD59-A6C34878D82A}">
                    <a16:rowId xmlns:a16="http://schemas.microsoft.com/office/drawing/2014/main" val="1994432051"/>
                  </a:ext>
                </a:extLst>
              </a:tr>
              <a:tr h="492096">
                <a:tc>
                  <a:txBody>
                    <a:bodyPr/>
                    <a:lstStyle/>
                    <a:p>
                      <a:r>
                        <a:rPr lang="en-US" sz="2000" dirty="0"/>
                        <a:t>TCNLM </a:t>
                      </a:r>
                    </a:p>
                  </a:txBody>
                  <a:tcPr/>
                </a:tc>
                <a:tc>
                  <a:txBody>
                    <a:bodyPr/>
                    <a:lstStyle/>
                    <a:p>
                      <a:pPr algn="ctr"/>
                      <a:r>
                        <a:rPr lang="en-US" sz="2000" dirty="0"/>
                        <a:t>52.75</a:t>
                      </a:r>
                    </a:p>
                  </a:txBody>
                  <a:tcPr/>
                </a:tc>
                <a:tc>
                  <a:txBody>
                    <a:bodyPr/>
                    <a:lstStyle/>
                    <a:p>
                      <a:pPr algn="ctr"/>
                      <a:r>
                        <a:rPr lang="en-US" sz="2000" dirty="0"/>
                        <a:t>63.98</a:t>
                      </a:r>
                    </a:p>
                  </a:txBody>
                  <a:tcPr/>
                </a:tc>
                <a:tc>
                  <a:txBody>
                    <a:bodyPr/>
                    <a:lstStyle/>
                    <a:p>
                      <a:pPr algn="ctr"/>
                      <a:r>
                        <a:rPr lang="en-US" sz="2000" dirty="0"/>
                        <a:t>87.98</a:t>
                      </a:r>
                    </a:p>
                  </a:txBody>
                  <a:tcPr/>
                </a:tc>
                <a:extLst>
                  <a:ext uri="{0D108BD9-81ED-4DB2-BD59-A6C34878D82A}">
                    <a16:rowId xmlns:a16="http://schemas.microsoft.com/office/drawing/2014/main" val="848996357"/>
                  </a:ext>
                </a:extLst>
              </a:tr>
              <a:tr h="492096">
                <a:tc>
                  <a:txBody>
                    <a:bodyPr/>
                    <a:lstStyle/>
                    <a:p>
                      <a:r>
                        <a:rPr lang="en-US" sz="2000" dirty="0"/>
                        <a:t>TGVAE</a:t>
                      </a:r>
                    </a:p>
                  </a:txBody>
                  <a:tcPr/>
                </a:tc>
                <a:tc>
                  <a:txBody>
                    <a:bodyPr/>
                    <a:lstStyle/>
                    <a:p>
                      <a:pPr algn="ctr"/>
                      <a:r>
                        <a:rPr lang="en-US" sz="2000" dirty="0"/>
                        <a:t>48.73</a:t>
                      </a:r>
                    </a:p>
                  </a:txBody>
                  <a:tcPr/>
                </a:tc>
                <a:tc>
                  <a:txBody>
                    <a:bodyPr/>
                    <a:lstStyle/>
                    <a:p>
                      <a:pPr algn="ctr"/>
                      <a:r>
                        <a:rPr lang="en-US" sz="2000" dirty="0"/>
                        <a:t>57.11</a:t>
                      </a:r>
                    </a:p>
                  </a:txBody>
                  <a:tcPr/>
                </a:tc>
                <a:tc>
                  <a:txBody>
                    <a:bodyPr/>
                    <a:lstStyle/>
                    <a:p>
                      <a:pPr algn="ctr"/>
                      <a:r>
                        <a:rPr lang="en-US" sz="2000" dirty="0"/>
                        <a:t>87.86</a:t>
                      </a:r>
                    </a:p>
                  </a:txBody>
                  <a:tcPr/>
                </a:tc>
                <a:extLst>
                  <a:ext uri="{0D108BD9-81ED-4DB2-BD59-A6C34878D82A}">
                    <a16:rowId xmlns:a16="http://schemas.microsoft.com/office/drawing/2014/main" val="393112791"/>
                  </a:ext>
                </a:extLst>
              </a:tr>
              <a:tr h="492096">
                <a:tc>
                  <a:txBody>
                    <a:bodyPr/>
                    <a:lstStyle/>
                    <a:p>
                      <a:r>
                        <a:rPr lang="en-US" sz="2400" b="1" dirty="0">
                          <a:solidFill>
                            <a:srgbClr val="C00000"/>
                          </a:solidFill>
                        </a:rPr>
                        <a:t>VRTM (Ours)</a:t>
                      </a:r>
                    </a:p>
                  </a:txBody>
                  <a:tcPr/>
                </a:tc>
                <a:tc>
                  <a:txBody>
                    <a:bodyPr/>
                    <a:lstStyle/>
                    <a:p>
                      <a:pPr algn="ctr"/>
                      <a:r>
                        <a:rPr lang="en-US" sz="2400" b="1" dirty="0">
                          <a:solidFill>
                            <a:srgbClr val="C00000"/>
                          </a:solidFill>
                        </a:rPr>
                        <a:t>47.78</a:t>
                      </a:r>
                    </a:p>
                  </a:txBody>
                  <a:tcPr/>
                </a:tc>
                <a:tc>
                  <a:txBody>
                    <a:bodyPr/>
                    <a:lstStyle/>
                    <a:p>
                      <a:pPr algn="ctr"/>
                      <a:r>
                        <a:rPr lang="en-US" sz="2400" b="1" dirty="0">
                          <a:solidFill>
                            <a:srgbClr val="C00000"/>
                          </a:solidFill>
                        </a:rPr>
                        <a:t>51.08</a:t>
                      </a:r>
                    </a:p>
                  </a:txBody>
                  <a:tcPr/>
                </a:tc>
                <a:tc>
                  <a:txBody>
                    <a:bodyPr/>
                    <a:lstStyle/>
                    <a:p>
                      <a:pPr algn="ctr"/>
                      <a:r>
                        <a:rPr lang="en-US" sz="2400" b="1" dirty="0">
                          <a:solidFill>
                            <a:srgbClr val="C00000"/>
                          </a:solidFill>
                        </a:rPr>
                        <a:t>86.33</a:t>
                      </a:r>
                    </a:p>
                  </a:txBody>
                  <a:tcPr/>
                </a:tc>
                <a:extLst>
                  <a:ext uri="{0D108BD9-81ED-4DB2-BD59-A6C34878D82A}">
                    <a16:rowId xmlns:a16="http://schemas.microsoft.com/office/drawing/2014/main" val="4255860134"/>
                  </a:ext>
                </a:extLst>
              </a:tr>
            </a:tbl>
          </a:graphicData>
        </a:graphic>
      </p:graphicFrame>
      <p:sp>
        <p:nvSpPr>
          <p:cNvPr id="4" name="TextBox 3">
            <a:extLst>
              <a:ext uri="{FF2B5EF4-FFF2-40B4-BE49-F238E27FC236}">
                <a16:creationId xmlns:a16="http://schemas.microsoft.com/office/drawing/2014/main" id="{41DED402-A4B6-5C48-8AE0-38AAC8781796}"/>
              </a:ext>
            </a:extLst>
          </p:cNvPr>
          <p:cNvSpPr txBox="1"/>
          <p:nvPr/>
        </p:nvSpPr>
        <p:spPr>
          <a:xfrm>
            <a:off x="5508590" y="5857550"/>
            <a:ext cx="2059731" cy="461665"/>
          </a:xfrm>
          <a:prstGeom prst="rect">
            <a:avLst/>
          </a:prstGeom>
          <a:noFill/>
        </p:spPr>
        <p:txBody>
          <a:bodyPr wrap="none" rtlCol="0">
            <a:spAutoFit/>
          </a:bodyPr>
          <a:lstStyle/>
          <a:p>
            <a:r>
              <a:rPr lang="en-US" sz="2400" dirty="0"/>
              <a:t>Lower is Better</a:t>
            </a:r>
          </a:p>
        </p:txBody>
      </p:sp>
      <p:sp>
        <p:nvSpPr>
          <p:cNvPr id="9" name="Slide Number Placeholder 8">
            <a:extLst>
              <a:ext uri="{FF2B5EF4-FFF2-40B4-BE49-F238E27FC236}">
                <a16:creationId xmlns:a16="http://schemas.microsoft.com/office/drawing/2014/main" id="{8A559C3E-7D3D-3F46-A28D-C44E96AAB27A}"/>
              </a:ext>
            </a:extLst>
          </p:cNvPr>
          <p:cNvSpPr>
            <a:spLocks noGrp="1"/>
          </p:cNvSpPr>
          <p:nvPr>
            <p:ph type="sldNum" sz="quarter" idx="12"/>
          </p:nvPr>
        </p:nvSpPr>
        <p:spPr/>
        <p:txBody>
          <a:bodyPr/>
          <a:lstStyle/>
          <a:p>
            <a:fld id="{D6A1ACA1-56DB-E645-8130-C41072785AB8}" type="slidenum">
              <a:rPr lang="en-US" smtClean="0"/>
              <a:t>20</a:t>
            </a:fld>
            <a:endParaRPr lang="en-US"/>
          </a:p>
        </p:txBody>
      </p:sp>
    </p:spTree>
    <p:extLst>
      <p:ext uri="{BB962C8B-B14F-4D97-AF65-F5344CB8AC3E}">
        <p14:creationId xmlns:p14="http://schemas.microsoft.com/office/powerpoint/2010/main" val="390376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Perplexity</a:t>
            </a:r>
          </a:p>
        </p:txBody>
      </p:sp>
      <p:sp>
        <p:nvSpPr>
          <p:cNvPr id="10" name="Content Placeholder 9">
            <a:extLst>
              <a:ext uri="{FF2B5EF4-FFF2-40B4-BE49-F238E27FC236}">
                <a16:creationId xmlns:a16="http://schemas.microsoft.com/office/drawing/2014/main" id="{9FA55C95-DC57-8844-BA36-ED3B5A4CA299}"/>
              </a:ext>
            </a:extLst>
          </p:cNvPr>
          <p:cNvSpPr>
            <a:spLocks noGrp="1"/>
          </p:cNvSpPr>
          <p:nvPr>
            <p:ph idx="1"/>
          </p:nvPr>
        </p:nvSpPr>
        <p:spPr/>
        <p:txBody>
          <a:bodyPr/>
          <a:lstStyle/>
          <a:p>
            <a:endParaRPr lang="en-US"/>
          </a:p>
        </p:txBody>
      </p:sp>
      <p:graphicFrame>
        <p:nvGraphicFramePr>
          <p:cNvPr id="3" name="Table 2">
            <a:extLst>
              <a:ext uri="{FF2B5EF4-FFF2-40B4-BE49-F238E27FC236}">
                <a16:creationId xmlns:a16="http://schemas.microsoft.com/office/drawing/2014/main" id="{603605C1-EA2C-7B49-A06F-FC648593C77C}"/>
              </a:ext>
            </a:extLst>
          </p:cNvPr>
          <p:cNvGraphicFramePr>
            <a:graphicFrameLocks noGrp="1"/>
          </p:cNvGraphicFramePr>
          <p:nvPr>
            <p:extLst>
              <p:ext uri="{D42A27DB-BD31-4B8C-83A1-F6EECF244321}">
                <p14:modId xmlns:p14="http://schemas.microsoft.com/office/powerpoint/2010/main" val="4027721686"/>
              </p:ext>
            </p:extLst>
          </p:nvPr>
        </p:nvGraphicFramePr>
        <p:xfrm>
          <a:off x="838200" y="1825624"/>
          <a:ext cx="10400820" cy="3417705"/>
        </p:xfrm>
        <a:graphic>
          <a:graphicData uri="http://schemas.openxmlformats.org/drawingml/2006/table">
            <a:tbl>
              <a:tblPr firstRow="1" bandRow="1">
                <a:tableStyleId>{5C22544A-7EE6-4342-B048-85BDC9FD1C3A}</a:tableStyleId>
              </a:tblPr>
              <a:tblGrid>
                <a:gridCol w="2600205">
                  <a:extLst>
                    <a:ext uri="{9D8B030D-6E8A-4147-A177-3AD203B41FA5}">
                      <a16:colId xmlns:a16="http://schemas.microsoft.com/office/drawing/2014/main" val="494382868"/>
                    </a:ext>
                  </a:extLst>
                </a:gridCol>
                <a:gridCol w="2600205">
                  <a:extLst>
                    <a:ext uri="{9D8B030D-6E8A-4147-A177-3AD203B41FA5}">
                      <a16:colId xmlns:a16="http://schemas.microsoft.com/office/drawing/2014/main" val="143666766"/>
                    </a:ext>
                  </a:extLst>
                </a:gridCol>
                <a:gridCol w="2600205">
                  <a:extLst>
                    <a:ext uri="{9D8B030D-6E8A-4147-A177-3AD203B41FA5}">
                      <a16:colId xmlns:a16="http://schemas.microsoft.com/office/drawing/2014/main" val="343858603"/>
                    </a:ext>
                  </a:extLst>
                </a:gridCol>
                <a:gridCol w="2600205">
                  <a:extLst>
                    <a:ext uri="{9D8B030D-6E8A-4147-A177-3AD203B41FA5}">
                      <a16:colId xmlns:a16="http://schemas.microsoft.com/office/drawing/2014/main" val="480953314"/>
                    </a:ext>
                  </a:extLst>
                </a:gridCol>
              </a:tblGrid>
              <a:tr h="645567">
                <a:tc>
                  <a:txBody>
                    <a:bodyPr/>
                    <a:lstStyle/>
                    <a:p>
                      <a:pPr algn="ctr"/>
                      <a:r>
                        <a:rPr lang="en-US" sz="2800" dirty="0"/>
                        <a:t>Methods</a:t>
                      </a:r>
                    </a:p>
                  </a:txBody>
                  <a:tcPr/>
                </a:tc>
                <a:tc>
                  <a:txBody>
                    <a:bodyPr/>
                    <a:lstStyle/>
                    <a:p>
                      <a:r>
                        <a:rPr lang="en-US" sz="2800" dirty="0"/>
                        <a:t>APNEWS </a:t>
                      </a:r>
                    </a:p>
                  </a:txBody>
                  <a:tcPr/>
                </a:tc>
                <a:tc>
                  <a:txBody>
                    <a:bodyPr/>
                    <a:lstStyle/>
                    <a:p>
                      <a:r>
                        <a:rPr lang="en-US" sz="2800" dirty="0"/>
                        <a:t>IMDB</a:t>
                      </a:r>
                    </a:p>
                  </a:txBody>
                  <a:tcPr/>
                </a:tc>
                <a:tc>
                  <a:txBody>
                    <a:bodyPr/>
                    <a:lstStyle/>
                    <a:p>
                      <a:r>
                        <a:rPr lang="en-US" sz="2800" dirty="0"/>
                        <a:t>BNC</a:t>
                      </a:r>
                    </a:p>
                  </a:txBody>
                  <a:tcPr/>
                </a:tc>
                <a:extLst>
                  <a:ext uri="{0D108BD9-81ED-4DB2-BD59-A6C34878D82A}">
                    <a16:rowId xmlns:a16="http://schemas.microsoft.com/office/drawing/2014/main" val="2486079685"/>
                  </a:ext>
                </a:extLst>
              </a:tr>
              <a:tr h="462023">
                <a:tc>
                  <a:txBody>
                    <a:bodyPr/>
                    <a:lstStyle/>
                    <a:p>
                      <a:r>
                        <a:rPr lang="en-US" sz="2000" dirty="0"/>
                        <a:t>TGVAE (T=10)</a:t>
                      </a:r>
                    </a:p>
                  </a:txBody>
                  <a:tcPr/>
                </a:tc>
                <a:tc>
                  <a:txBody>
                    <a:bodyPr/>
                    <a:lstStyle/>
                    <a:p>
                      <a:r>
                        <a:rPr lang="en-US" sz="2000" dirty="0"/>
                        <a:t>55.77</a:t>
                      </a:r>
                    </a:p>
                  </a:txBody>
                  <a:tcPr/>
                </a:tc>
                <a:tc>
                  <a:txBody>
                    <a:bodyPr/>
                    <a:lstStyle/>
                    <a:p>
                      <a:r>
                        <a:rPr lang="en-US" sz="2000" dirty="0"/>
                        <a:t>62.22</a:t>
                      </a:r>
                    </a:p>
                  </a:txBody>
                  <a:tcPr/>
                </a:tc>
                <a:tc>
                  <a:txBody>
                    <a:bodyPr/>
                    <a:lstStyle/>
                    <a:p>
                      <a:r>
                        <a:rPr lang="en-US" sz="2000" dirty="0"/>
                        <a:t>91.19</a:t>
                      </a:r>
                    </a:p>
                  </a:txBody>
                  <a:tcPr/>
                </a:tc>
                <a:extLst>
                  <a:ext uri="{0D108BD9-81ED-4DB2-BD59-A6C34878D82A}">
                    <a16:rowId xmlns:a16="http://schemas.microsoft.com/office/drawing/2014/main" val="2717313292"/>
                  </a:ext>
                </a:extLst>
              </a:tr>
              <a:tr h="4620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TGVAE (T=30)</a:t>
                      </a:r>
                    </a:p>
                  </a:txBody>
                  <a:tcPr/>
                </a:tc>
                <a:tc>
                  <a:txBody>
                    <a:bodyPr/>
                    <a:lstStyle/>
                    <a:p>
                      <a:r>
                        <a:rPr lang="en-US" sz="2000" dirty="0"/>
                        <a:t>51.27</a:t>
                      </a:r>
                    </a:p>
                  </a:txBody>
                  <a:tcPr/>
                </a:tc>
                <a:tc>
                  <a:txBody>
                    <a:bodyPr/>
                    <a:lstStyle/>
                    <a:p>
                      <a:r>
                        <a:rPr lang="en-US" sz="2000" dirty="0"/>
                        <a:t>59.45</a:t>
                      </a:r>
                    </a:p>
                  </a:txBody>
                  <a:tcPr/>
                </a:tc>
                <a:tc>
                  <a:txBody>
                    <a:bodyPr/>
                    <a:lstStyle/>
                    <a:p>
                      <a:r>
                        <a:rPr lang="en-US" sz="2000" dirty="0"/>
                        <a:t>88.34</a:t>
                      </a:r>
                    </a:p>
                  </a:txBody>
                  <a:tcPr/>
                </a:tc>
                <a:extLst>
                  <a:ext uri="{0D108BD9-81ED-4DB2-BD59-A6C34878D82A}">
                    <a16:rowId xmlns:a16="http://schemas.microsoft.com/office/drawing/2014/main" val="1299896916"/>
                  </a:ext>
                </a:extLst>
              </a:tr>
              <a:tr h="4620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TGVAE (T=50)</a:t>
                      </a:r>
                    </a:p>
                  </a:txBody>
                  <a:tcPr/>
                </a:tc>
                <a:tc>
                  <a:txBody>
                    <a:bodyPr/>
                    <a:lstStyle/>
                    <a:p>
                      <a:r>
                        <a:rPr lang="en-US" sz="2000" dirty="0"/>
                        <a:t>48.73</a:t>
                      </a:r>
                    </a:p>
                  </a:txBody>
                  <a:tcPr/>
                </a:tc>
                <a:tc>
                  <a:txBody>
                    <a:bodyPr/>
                    <a:lstStyle/>
                    <a:p>
                      <a:r>
                        <a:rPr lang="en-US" sz="2000" dirty="0"/>
                        <a:t>57.11</a:t>
                      </a:r>
                    </a:p>
                  </a:txBody>
                  <a:tcPr/>
                </a:tc>
                <a:tc>
                  <a:txBody>
                    <a:bodyPr/>
                    <a:lstStyle/>
                    <a:p>
                      <a:r>
                        <a:rPr lang="en-US" sz="2000" dirty="0"/>
                        <a:t>87.86</a:t>
                      </a:r>
                    </a:p>
                  </a:txBody>
                  <a:tcPr/>
                </a:tc>
                <a:extLst>
                  <a:ext uri="{0D108BD9-81ED-4DB2-BD59-A6C34878D82A}">
                    <a16:rowId xmlns:a16="http://schemas.microsoft.com/office/drawing/2014/main" val="910268827"/>
                  </a:ext>
                </a:extLst>
              </a:tr>
              <a:tr h="462023">
                <a:tc>
                  <a:txBody>
                    <a:bodyPr/>
                    <a:lstStyle/>
                    <a:p>
                      <a:r>
                        <a:rPr lang="en-US" sz="2400" b="1" dirty="0"/>
                        <a:t>VRTM (T=10)</a:t>
                      </a:r>
                    </a:p>
                  </a:txBody>
                  <a:tcPr/>
                </a:tc>
                <a:tc>
                  <a:txBody>
                    <a:bodyPr/>
                    <a:lstStyle/>
                    <a:p>
                      <a:r>
                        <a:rPr lang="en-US" sz="2400" b="1" dirty="0">
                          <a:solidFill>
                            <a:srgbClr val="C00000"/>
                          </a:solidFill>
                        </a:rPr>
                        <a:t>54.31</a:t>
                      </a:r>
                    </a:p>
                  </a:txBody>
                  <a:tcPr/>
                </a:tc>
                <a:tc>
                  <a:txBody>
                    <a:bodyPr/>
                    <a:lstStyle/>
                    <a:p>
                      <a:r>
                        <a:rPr lang="en-US" sz="2400" b="1" dirty="0"/>
                        <a:t>59.82</a:t>
                      </a:r>
                    </a:p>
                  </a:txBody>
                  <a:tcPr/>
                </a:tc>
                <a:tc>
                  <a:txBody>
                    <a:bodyPr/>
                    <a:lstStyle/>
                    <a:p>
                      <a:r>
                        <a:rPr lang="en-US" sz="2400" b="1" dirty="0"/>
                        <a:t>92.89</a:t>
                      </a:r>
                    </a:p>
                  </a:txBody>
                  <a:tcPr/>
                </a:tc>
                <a:extLst>
                  <a:ext uri="{0D108BD9-81ED-4DB2-BD59-A6C34878D82A}">
                    <a16:rowId xmlns:a16="http://schemas.microsoft.com/office/drawing/2014/main" val="1433344633"/>
                  </a:ext>
                </a:extLst>
              </a:tr>
              <a:tr h="4620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VRTM (T=30)</a:t>
                      </a:r>
                    </a:p>
                  </a:txBody>
                  <a:tcPr/>
                </a:tc>
                <a:tc>
                  <a:txBody>
                    <a:bodyPr/>
                    <a:lstStyle/>
                    <a:p>
                      <a:r>
                        <a:rPr lang="en-US" sz="2400" b="1" dirty="0"/>
                        <a:t>51.47</a:t>
                      </a:r>
                    </a:p>
                  </a:txBody>
                  <a:tcPr/>
                </a:tc>
                <a:tc>
                  <a:txBody>
                    <a:bodyPr/>
                    <a:lstStyle/>
                    <a:p>
                      <a:r>
                        <a:rPr lang="en-US" sz="2400" b="1" dirty="0">
                          <a:solidFill>
                            <a:srgbClr val="C00000"/>
                          </a:solidFill>
                        </a:rPr>
                        <a:t>54.36</a:t>
                      </a:r>
                    </a:p>
                  </a:txBody>
                  <a:tcPr/>
                </a:tc>
                <a:tc>
                  <a:txBody>
                    <a:bodyPr/>
                    <a:lstStyle/>
                    <a:p>
                      <a:r>
                        <a:rPr lang="en-US" sz="2400" b="1" dirty="0"/>
                        <a:t>89.26</a:t>
                      </a:r>
                    </a:p>
                  </a:txBody>
                  <a:tcPr/>
                </a:tc>
                <a:extLst>
                  <a:ext uri="{0D108BD9-81ED-4DB2-BD59-A6C34878D82A}">
                    <a16:rowId xmlns:a16="http://schemas.microsoft.com/office/drawing/2014/main" val="3699853544"/>
                  </a:ext>
                </a:extLst>
              </a:tr>
              <a:tr h="4620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VRTM (T=50)</a:t>
                      </a:r>
                    </a:p>
                  </a:txBody>
                  <a:tcPr/>
                </a:tc>
                <a:tc>
                  <a:txBody>
                    <a:bodyPr/>
                    <a:lstStyle/>
                    <a:p>
                      <a:r>
                        <a:rPr lang="en-US" sz="2400" b="1" dirty="0">
                          <a:solidFill>
                            <a:srgbClr val="C00000"/>
                          </a:solidFill>
                        </a:rPr>
                        <a:t>47.78</a:t>
                      </a:r>
                    </a:p>
                  </a:txBody>
                  <a:tcPr/>
                </a:tc>
                <a:tc>
                  <a:txBody>
                    <a:bodyPr/>
                    <a:lstStyle/>
                    <a:p>
                      <a:r>
                        <a:rPr lang="en-US" sz="2400" b="1" dirty="0">
                          <a:solidFill>
                            <a:srgbClr val="C00000"/>
                          </a:solidFill>
                        </a:rPr>
                        <a:t>51.08</a:t>
                      </a:r>
                    </a:p>
                  </a:txBody>
                  <a:tcPr/>
                </a:tc>
                <a:tc>
                  <a:txBody>
                    <a:bodyPr/>
                    <a:lstStyle/>
                    <a:p>
                      <a:r>
                        <a:rPr lang="en-US" sz="2400" b="1" dirty="0">
                          <a:solidFill>
                            <a:srgbClr val="C00000"/>
                          </a:solidFill>
                        </a:rPr>
                        <a:t>86.33</a:t>
                      </a:r>
                    </a:p>
                  </a:txBody>
                  <a:tcPr/>
                </a:tc>
                <a:extLst>
                  <a:ext uri="{0D108BD9-81ED-4DB2-BD59-A6C34878D82A}">
                    <a16:rowId xmlns:a16="http://schemas.microsoft.com/office/drawing/2014/main" val="1508707707"/>
                  </a:ext>
                </a:extLst>
              </a:tr>
            </a:tbl>
          </a:graphicData>
        </a:graphic>
      </p:graphicFrame>
      <p:cxnSp>
        <p:nvCxnSpPr>
          <p:cNvPr id="6" name="Straight Connector 5">
            <a:extLst>
              <a:ext uri="{FF2B5EF4-FFF2-40B4-BE49-F238E27FC236}">
                <a16:creationId xmlns:a16="http://schemas.microsoft.com/office/drawing/2014/main" id="{0D078B08-1AA9-644F-AE0C-B93B092687A9}"/>
              </a:ext>
            </a:extLst>
          </p:cNvPr>
          <p:cNvCxnSpPr>
            <a:cxnSpLocks/>
          </p:cNvCxnSpPr>
          <p:nvPr/>
        </p:nvCxnSpPr>
        <p:spPr>
          <a:xfrm>
            <a:off x="838200" y="3854370"/>
            <a:ext cx="1040082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069B4960-2EF8-F24E-A997-A5820588D920}"/>
              </a:ext>
            </a:extLst>
          </p:cNvPr>
          <p:cNvSpPr>
            <a:spLocks noGrp="1"/>
          </p:cNvSpPr>
          <p:nvPr>
            <p:ph type="sldNum" sz="quarter" idx="12"/>
          </p:nvPr>
        </p:nvSpPr>
        <p:spPr/>
        <p:txBody>
          <a:bodyPr/>
          <a:lstStyle/>
          <a:p>
            <a:fld id="{D6A1ACA1-56DB-E645-8130-C41072785AB8}" type="slidenum">
              <a:rPr lang="en-US" smtClean="0"/>
              <a:t>21</a:t>
            </a:fld>
            <a:endParaRPr lang="en-US"/>
          </a:p>
        </p:txBody>
      </p:sp>
    </p:spTree>
    <p:extLst>
      <p:ext uri="{BB962C8B-B14F-4D97-AF65-F5344CB8AC3E}">
        <p14:creationId xmlns:p14="http://schemas.microsoft.com/office/powerpoint/2010/main" val="3756909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Switch Percent (Lund et al., 2019)</a:t>
            </a:r>
          </a:p>
        </p:txBody>
      </p:sp>
      <p:sp>
        <p:nvSpPr>
          <p:cNvPr id="14" name="Content Placeholder 13">
            <a:extLst>
              <a:ext uri="{FF2B5EF4-FFF2-40B4-BE49-F238E27FC236}">
                <a16:creationId xmlns:a16="http://schemas.microsoft.com/office/drawing/2014/main" id="{6844E482-9188-B24E-A21D-AC863F427FD7}"/>
              </a:ext>
            </a:extLst>
          </p:cNvPr>
          <p:cNvSpPr>
            <a:spLocks noGrp="1"/>
          </p:cNvSpPr>
          <p:nvPr>
            <p:ph idx="1"/>
          </p:nvPr>
        </p:nvSpPr>
        <p:spPr>
          <a:xfrm>
            <a:off x="838200" y="1690688"/>
            <a:ext cx="10515600" cy="1159568"/>
          </a:xfrm>
        </p:spPr>
        <p:txBody>
          <a:bodyPr/>
          <a:lstStyle/>
          <a:p>
            <a:pPr marL="0" indent="0">
              <a:buNone/>
            </a:pPr>
            <a:r>
              <a:rPr lang="en-US" dirty="0"/>
              <a:t>Tokens near each other should switch infrequently, and thus be consistent in expressing a single idea.</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1BDB849-377C-DD46-A6DF-A1B052EC9B2D}"/>
                  </a:ext>
                </a:extLst>
              </p:cNvPr>
              <p:cNvSpPr txBox="1"/>
              <p:nvPr/>
            </p:nvSpPr>
            <p:spPr>
              <a:xfrm>
                <a:off x="2743158" y="3011510"/>
                <a:ext cx="5520294" cy="760144"/>
              </a:xfrm>
              <a:prstGeom prst="rect">
                <a:avLst/>
              </a:prstGeom>
              <a:noFill/>
            </p:spPr>
            <p:txBody>
              <a:bodyPr wrap="none" lIns="0" tIns="0" rIns="0" bIns="0" rtlCol="0">
                <a:spAutoFit/>
              </a:bodyPr>
              <a:lstStyle/>
              <a:p>
                <a14:m>
                  <m:oMath xmlns:m="http://schemas.openxmlformats.org/officeDocument/2006/math">
                    <m:r>
                      <m:rPr>
                        <m:nor/>
                      </m:rPr>
                      <a:rPr lang="en-US" sz="3200" b="0" i="0" smtClean="0">
                        <a:latin typeface="Cambria Math" panose="02040503050406030204" pitchFamily="18" charset="0"/>
                      </a:rPr>
                      <m:t>SwitchP</m:t>
                    </m:r>
                  </m:oMath>
                </a14:m>
                <a:r>
                  <a:rPr lang="en-US" sz="3200" dirty="0"/>
                  <a:t>= </a:t>
                </a:r>
                <a14:m>
                  <m:oMath xmlns:m="http://schemas.openxmlformats.org/officeDocument/2006/math">
                    <m:f>
                      <m:fPr>
                        <m:ctrlPr>
                          <a:rPr lang="en-US" sz="3200" i="1" dirty="0" smtClean="0">
                            <a:latin typeface="Cambria Math" panose="02040503050406030204" pitchFamily="18" charset="0"/>
                          </a:rPr>
                        </m:ctrlPr>
                      </m:fPr>
                      <m:num>
                        <m:r>
                          <a:rPr lang="en-US" sz="3200" b="0" i="1" dirty="0" smtClean="0">
                            <a:latin typeface="Cambria Math" panose="02040503050406030204" pitchFamily="18" charset="0"/>
                          </a:rPr>
                          <m:t>1</m:t>
                        </m:r>
                      </m:num>
                      <m:den>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 </m:t>
                            </m:r>
                            <m:r>
                              <a:rPr lang="en-US" sz="3200" b="0" i="1" dirty="0" smtClean="0">
                                <a:latin typeface="Cambria Math" panose="02040503050406030204" pitchFamily="18" charset="0"/>
                              </a:rPr>
                              <m:t>𝑇</m:t>
                            </m:r>
                          </m:e>
                          <m:sub>
                            <m:r>
                              <a:rPr lang="en-US" sz="3200" b="0" i="1" dirty="0" smtClean="0">
                                <a:latin typeface="Cambria Math" panose="02040503050406030204" pitchFamily="18" charset="0"/>
                              </a:rPr>
                              <m:t>𝑑</m:t>
                            </m:r>
                          </m:sub>
                        </m:sSub>
                        <m:r>
                          <a:rPr lang="en-US" sz="3200" b="0" i="1" dirty="0" smtClean="0">
                            <a:latin typeface="Cambria Math" panose="02040503050406030204" pitchFamily="18" charset="0"/>
                          </a:rPr>
                          <m:t>−1</m:t>
                        </m:r>
                      </m:den>
                    </m:f>
                    <m:nary>
                      <m:naryPr>
                        <m:chr m:val="∑"/>
                        <m:ctrlPr>
                          <a:rPr lang="en-US" sz="3200" i="1" dirty="0" smtClean="0">
                            <a:latin typeface="Cambria Math" panose="02040503050406030204" pitchFamily="18" charset="0"/>
                          </a:rPr>
                        </m:ctrlPr>
                      </m:naryPr>
                      <m:sub>
                        <m:r>
                          <m:rPr>
                            <m:brk m:alnAt="23"/>
                          </m:rPr>
                          <a:rPr lang="en-US" sz="3200" b="0" i="1" dirty="0" smtClean="0">
                            <a:latin typeface="Cambria Math" panose="02040503050406030204" pitchFamily="18" charset="0"/>
                          </a:rPr>
                          <m:t>𝑡</m:t>
                        </m:r>
                        <m:r>
                          <a:rPr lang="en-US" sz="3200" b="0" i="1" dirty="0" smtClean="0">
                            <a:latin typeface="Cambria Math" panose="02040503050406030204" pitchFamily="18" charset="0"/>
                          </a:rPr>
                          <m:t>=1</m:t>
                        </m:r>
                      </m:sub>
                      <m:sup>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𝑇</m:t>
                            </m:r>
                          </m:e>
                          <m:sub>
                            <m:r>
                              <a:rPr lang="en-US" sz="3200" b="0" i="1" dirty="0" smtClean="0">
                                <a:latin typeface="Cambria Math" panose="02040503050406030204" pitchFamily="18" charset="0"/>
                              </a:rPr>
                              <m:t>𝑑</m:t>
                            </m:r>
                          </m:sub>
                        </m:sSub>
                        <m:r>
                          <a:rPr lang="en-US" sz="3200" b="0" i="1" dirty="0" smtClean="0">
                            <a:latin typeface="Cambria Math" panose="02040503050406030204" pitchFamily="18" charset="0"/>
                          </a:rPr>
                          <m:t>−1</m:t>
                        </m:r>
                      </m:sup>
                      <m:e>
                        <m:r>
                          <a:rPr lang="en-US" sz="3200" b="0" i="1" dirty="0" smtClean="0">
                            <a:latin typeface="Cambria Math" panose="02040503050406030204" pitchFamily="18" charset="0"/>
                          </a:rPr>
                          <m:t>𝛿</m:t>
                        </m:r>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𝑧</m:t>
                            </m:r>
                          </m:e>
                          <m:sub>
                            <m:r>
                              <a:rPr lang="en-US" sz="3200" b="0" i="1" dirty="0" smtClean="0">
                                <a:latin typeface="Cambria Math" panose="02040503050406030204" pitchFamily="18" charset="0"/>
                              </a:rPr>
                              <m:t>𝑡</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𝑧</m:t>
                            </m:r>
                          </m:e>
                          <m:sub>
                            <m:r>
                              <a:rPr lang="en-US" sz="3200" b="0" i="1" dirty="0" smtClean="0">
                                <a:latin typeface="Cambria Math" panose="02040503050406030204" pitchFamily="18" charset="0"/>
                              </a:rPr>
                              <m:t>𝑡</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e>
                    </m:nary>
                  </m:oMath>
                </a14:m>
                <a:endParaRPr lang="en-US" sz="3200" dirty="0"/>
              </a:p>
            </p:txBody>
          </p:sp>
        </mc:Choice>
        <mc:Fallback>
          <p:sp>
            <p:nvSpPr>
              <p:cNvPr id="15" name="TextBox 14">
                <a:extLst>
                  <a:ext uri="{FF2B5EF4-FFF2-40B4-BE49-F238E27FC236}">
                    <a16:creationId xmlns:a16="http://schemas.microsoft.com/office/drawing/2014/main" id="{B1BDB849-377C-DD46-A6DF-A1B052EC9B2D}"/>
                  </a:ext>
                </a:extLst>
              </p:cNvPr>
              <p:cNvSpPr txBox="1">
                <a:spLocks noRot="1" noChangeAspect="1" noMove="1" noResize="1" noEditPoints="1" noAdjustHandles="1" noChangeArrowheads="1" noChangeShapeType="1" noTextEdit="1"/>
              </p:cNvSpPr>
              <p:nvPr/>
            </p:nvSpPr>
            <p:spPr>
              <a:xfrm>
                <a:off x="2743158" y="3011510"/>
                <a:ext cx="5520294" cy="760144"/>
              </a:xfrm>
              <a:prstGeom prst="rect">
                <a:avLst/>
              </a:prstGeom>
              <a:blipFill>
                <a:blip r:embed="rId3"/>
                <a:stretch>
                  <a:fillRect l="-2759" t="-93443" r="-2299" b="-140984"/>
                </a:stretch>
              </a:blipFill>
            </p:spPr>
            <p:txBody>
              <a:bodyPr/>
              <a:lstStyle/>
              <a:p>
                <a:r>
                  <a:rPr lang="en-US">
                    <a:noFill/>
                  </a:rPr>
                  <a:t> </a:t>
                </a:r>
              </a:p>
            </p:txBody>
          </p:sp>
        </mc:Fallback>
      </mc:AlternateContent>
      <p:sp>
        <p:nvSpPr>
          <p:cNvPr id="17" name="Slide Number Placeholder 16">
            <a:extLst>
              <a:ext uri="{FF2B5EF4-FFF2-40B4-BE49-F238E27FC236}">
                <a16:creationId xmlns:a16="http://schemas.microsoft.com/office/drawing/2014/main" id="{ED368D43-5E8B-8D4A-9E54-1C1BC1FBD7E1}"/>
              </a:ext>
            </a:extLst>
          </p:cNvPr>
          <p:cNvSpPr>
            <a:spLocks noGrp="1"/>
          </p:cNvSpPr>
          <p:nvPr>
            <p:ph type="sldNum" sz="quarter" idx="12"/>
          </p:nvPr>
        </p:nvSpPr>
        <p:spPr/>
        <p:txBody>
          <a:bodyPr/>
          <a:lstStyle/>
          <a:p>
            <a:fld id="{D6A1ACA1-56DB-E645-8130-C41072785AB8}" type="slidenum">
              <a:rPr lang="en-US" smtClean="0"/>
              <a:t>22</a:t>
            </a:fld>
            <a:endParaRPr lang="en-US"/>
          </a:p>
        </p:txBody>
      </p:sp>
    </p:spTree>
    <p:extLst>
      <p:ext uri="{BB962C8B-B14F-4D97-AF65-F5344CB8AC3E}">
        <p14:creationId xmlns:p14="http://schemas.microsoft.com/office/powerpoint/2010/main" val="994258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Switch Percent (Lund et al., 2019)</a:t>
            </a:r>
          </a:p>
        </p:txBody>
      </p:sp>
      <p:graphicFrame>
        <p:nvGraphicFramePr>
          <p:cNvPr id="3" name="Table 2">
            <a:extLst>
              <a:ext uri="{FF2B5EF4-FFF2-40B4-BE49-F238E27FC236}">
                <a16:creationId xmlns:a16="http://schemas.microsoft.com/office/drawing/2014/main" id="{AEE782F5-CB39-5743-8062-231D59B1A8C9}"/>
              </a:ext>
            </a:extLst>
          </p:cNvPr>
          <p:cNvGraphicFramePr>
            <a:graphicFrameLocks noGrp="1"/>
          </p:cNvGraphicFramePr>
          <p:nvPr>
            <p:extLst>
              <p:ext uri="{D42A27DB-BD31-4B8C-83A1-F6EECF244321}">
                <p14:modId xmlns:p14="http://schemas.microsoft.com/office/powerpoint/2010/main" val="2790100692"/>
              </p:ext>
            </p:extLst>
          </p:nvPr>
        </p:nvGraphicFramePr>
        <p:xfrm>
          <a:off x="838200" y="1825625"/>
          <a:ext cx="10377668" cy="4042738"/>
        </p:xfrm>
        <a:graphic>
          <a:graphicData uri="http://schemas.openxmlformats.org/drawingml/2006/table">
            <a:tbl>
              <a:tblPr firstRow="1" bandRow="1">
                <a:tableStyleId>{5C22544A-7EE6-4342-B048-85BDC9FD1C3A}</a:tableStyleId>
              </a:tblPr>
              <a:tblGrid>
                <a:gridCol w="1482524">
                  <a:extLst>
                    <a:ext uri="{9D8B030D-6E8A-4147-A177-3AD203B41FA5}">
                      <a16:colId xmlns:a16="http://schemas.microsoft.com/office/drawing/2014/main" val="289273681"/>
                    </a:ext>
                  </a:extLst>
                </a:gridCol>
                <a:gridCol w="1482524">
                  <a:extLst>
                    <a:ext uri="{9D8B030D-6E8A-4147-A177-3AD203B41FA5}">
                      <a16:colId xmlns:a16="http://schemas.microsoft.com/office/drawing/2014/main" val="97293622"/>
                    </a:ext>
                  </a:extLst>
                </a:gridCol>
                <a:gridCol w="1482524">
                  <a:extLst>
                    <a:ext uri="{9D8B030D-6E8A-4147-A177-3AD203B41FA5}">
                      <a16:colId xmlns:a16="http://schemas.microsoft.com/office/drawing/2014/main" val="1078091064"/>
                    </a:ext>
                  </a:extLst>
                </a:gridCol>
                <a:gridCol w="1482524">
                  <a:extLst>
                    <a:ext uri="{9D8B030D-6E8A-4147-A177-3AD203B41FA5}">
                      <a16:colId xmlns:a16="http://schemas.microsoft.com/office/drawing/2014/main" val="1416695514"/>
                    </a:ext>
                  </a:extLst>
                </a:gridCol>
                <a:gridCol w="1482524">
                  <a:extLst>
                    <a:ext uri="{9D8B030D-6E8A-4147-A177-3AD203B41FA5}">
                      <a16:colId xmlns:a16="http://schemas.microsoft.com/office/drawing/2014/main" val="2149959451"/>
                    </a:ext>
                  </a:extLst>
                </a:gridCol>
                <a:gridCol w="1482524">
                  <a:extLst>
                    <a:ext uri="{9D8B030D-6E8A-4147-A177-3AD203B41FA5}">
                      <a16:colId xmlns:a16="http://schemas.microsoft.com/office/drawing/2014/main" val="237475110"/>
                    </a:ext>
                  </a:extLst>
                </a:gridCol>
                <a:gridCol w="1482524">
                  <a:extLst>
                    <a:ext uri="{9D8B030D-6E8A-4147-A177-3AD203B41FA5}">
                      <a16:colId xmlns:a16="http://schemas.microsoft.com/office/drawing/2014/main" val="2839724908"/>
                    </a:ext>
                  </a:extLst>
                </a:gridCol>
              </a:tblGrid>
              <a:tr h="577534">
                <a:tc rowSpan="2">
                  <a:txBody>
                    <a:bodyPr/>
                    <a:lstStyle/>
                    <a:p>
                      <a:r>
                        <a:rPr lang="en-US" sz="2400" dirty="0"/>
                        <a:t>Topic</a:t>
                      </a:r>
                      <a:endParaRPr lang="en-US" dirty="0"/>
                    </a:p>
                  </a:txBody>
                  <a:tcPr/>
                </a:tc>
                <a:tc gridSpan="2">
                  <a:txBody>
                    <a:bodyPr/>
                    <a:lstStyle/>
                    <a:p>
                      <a:pPr algn="ctr"/>
                      <a:r>
                        <a:rPr lang="en-US" sz="2400" dirty="0"/>
                        <a:t>APNEWS</a:t>
                      </a:r>
                    </a:p>
                  </a:txBody>
                  <a:tcPr/>
                </a:tc>
                <a:tc hMerge="1">
                  <a:txBody>
                    <a:bodyPr/>
                    <a:lstStyle/>
                    <a:p>
                      <a:endParaRPr lang="en-US" dirty="0"/>
                    </a:p>
                  </a:txBody>
                  <a:tcPr/>
                </a:tc>
                <a:tc gridSpan="2">
                  <a:txBody>
                    <a:bodyPr/>
                    <a:lstStyle/>
                    <a:p>
                      <a:pPr algn="ctr"/>
                      <a:r>
                        <a:rPr lang="en-US" sz="2400" dirty="0"/>
                        <a:t>IMDB</a:t>
                      </a:r>
                    </a:p>
                  </a:txBody>
                  <a:tcPr/>
                </a:tc>
                <a:tc hMerge="1">
                  <a:txBody>
                    <a:bodyPr/>
                    <a:lstStyle/>
                    <a:p>
                      <a:endParaRPr lang="en-US" dirty="0"/>
                    </a:p>
                  </a:txBody>
                  <a:tcPr/>
                </a:tc>
                <a:tc gridSpan="2">
                  <a:txBody>
                    <a:bodyPr/>
                    <a:lstStyle/>
                    <a:p>
                      <a:pPr algn="ctr"/>
                      <a:r>
                        <a:rPr lang="en-US" sz="2400" dirty="0"/>
                        <a:t>BNC</a:t>
                      </a:r>
                      <a:endParaRPr lang="en-US" dirty="0"/>
                    </a:p>
                  </a:txBody>
                  <a:tcPr/>
                </a:tc>
                <a:tc hMerge="1">
                  <a:txBody>
                    <a:bodyPr/>
                    <a:lstStyle/>
                    <a:p>
                      <a:endParaRPr lang="en-US" dirty="0"/>
                    </a:p>
                  </a:txBody>
                  <a:tcPr/>
                </a:tc>
                <a:extLst>
                  <a:ext uri="{0D108BD9-81ED-4DB2-BD59-A6C34878D82A}">
                    <a16:rowId xmlns:a16="http://schemas.microsoft.com/office/drawing/2014/main" val="3524080030"/>
                  </a:ext>
                </a:extLst>
              </a:tr>
              <a:tr h="577534">
                <a:tc vMerge="1">
                  <a:txBody>
                    <a:bodyPr/>
                    <a:lstStyle/>
                    <a:p>
                      <a:endParaRPr lang="en-US" dirty="0"/>
                    </a:p>
                  </a:txBody>
                  <a:tcPr/>
                </a:tc>
                <a:tc>
                  <a:txBody>
                    <a:bodyPr/>
                    <a:lstStyle/>
                    <a:p>
                      <a:pPr algn="ctr"/>
                      <a:r>
                        <a:rPr lang="en-US" sz="2400" dirty="0"/>
                        <a:t>LDA</a:t>
                      </a:r>
                    </a:p>
                  </a:txBody>
                  <a:tcPr/>
                </a:tc>
                <a:tc>
                  <a:txBody>
                    <a:bodyPr/>
                    <a:lstStyle/>
                    <a:p>
                      <a:pPr algn="ctr"/>
                      <a:r>
                        <a:rPr lang="en-US" sz="2400" b="1" dirty="0"/>
                        <a:t>VRTM</a:t>
                      </a:r>
                    </a:p>
                  </a:txBody>
                  <a:tcPr/>
                </a:tc>
                <a:tc>
                  <a:txBody>
                    <a:bodyPr/>
                    <a:lstStyle/>
                    <a:p>
                      <a:pPr algn="ctr"/>
                      <a:r>
                        <a:rPr lang="en-US" sz="2400" dirty="0"/>
                        <a:t>LDA</a:t>
                      </a:r>
                    </a:p>
                  </a:txBody>
                  <a:tcPr/>
                </a:tc>
                <a:tc>
                  <a:txBody>
                    <a:bodyPr/>
                    <a:lstStyle/>
                    <a:p>
                      <a:pPr algn="ctr"/>
                      <a:r>
                        <a:rPr lang="en-US" sz="2400" b="1" dirty="0"/>
                        <a:t>VRTM</a:t>
                      </a:r>
                    </a:p>
                  </a:txBody>
                  <a:tcPr/>
                </a:tc>
                <a:tc>
                  <a:txBody>
                    <a:bodyPr/>
                    <a:lstStyle/>
                    <a:p>
                      <a:pPr algn="ctr"/>
                      <a:r>
                        <a:rPr lang="en-US" sz="2400" dirty="0"/>
                        <a:t>LDA</a:t>
                      </a:r>
                    </a:p>
                  </a:txBody>
                  <a:tcPr/>
                </a:tc>
                <a:tc>
                  <a:txBody>
                    <a:bodyPr/>
                    <a:lstStyle/>
                    <a:p>
                      <a:pPr algn="ctr"/>
                      <a:r>
                        <a:rPr lang="en-US" sz="2400" b="1" dirty="0"/>
                        <a:t>VRTM</a:t>
                      </a:r>
                    </a:p>
                  </a:txBody>
                  <a:tcPr/>
                </a:tc>
                <a:extLst>
                  <a:ext uri="{0D108BD9-81ED-4DB2-BD59-A6C34878D82A}">
                    <a16:rowId xmlns:a16="http://schemas.microsoft.com/office/drawing/2014/main" val="2935068041"/>
                  </a:ext>
                </a:extLst>
              </a:tr>
              <a:tr h="577534">
                <a:tc>
                  <a:txBody>
                    <a:bodyPr/>
                    <a:lstStyle/>
                    <a:p>
                      <a:pPr algn="ctr"/>
                      <a:r>
                        <a:rPr lang="en-US" sz="2000" dirty="0"/>
                        <a:t> 5</a:t>
                      </a:r>
                    </a:p>
                  </a:txBody>
                  <a:tcPr/>
                </a:tc>
                <a:tc>
                  <a:txBody>
                    <a:bodyPr/>
                    <a:lstStyle/>
                    <a:p>
                      <a:pPr algn="ctr"/>
                      <a:r>
                        <a:rPr lang="en-US" sz="2000" dirty="0"/>
                        <a:t>0.26</a:t>
                      </a:r>
                    </a:p>
                  </a:txBody>
                  <a:tcPr/>
                </a:tc>
                <a:tc>
                  <a:txBody>
                    <a:bodyPr/>
                    <a:lstStyle/>
                    <a:p>
                      <a:pPr algn="ctr"/>
                      <a:r>
                        <a:rPr lang="en-US" sz="2400" b="1" dirty="0">
                          <a:solidFill>
                            <a:srgbClr val="C00000"/>
                          </a:solidFill>
                        </a:rPr>
                        <a:t>0.59</a:t>
                      </a:r>
                    </a:p>
                  </a:txBody>
                  <a:tcPr/>
                </a:tc>
                <a:tc>
                  <a:txBody>
                    <a:bodyPr/>
                    <a:lstStyle/>
                    <a:p>
                      <a:pPr algn="ctr"/>
                      <a:r>
                        <a:rPr lang="en-US" sz="2000" dirty="0"/>
                        <a:t>0.24</a:t>
                      </a:r>
                    </a:p>
                  </a:txBody>
                  <a:tcPr/>
                </a:tc>
                <a:tc>
                  <a:txBody>
                    <a:bodyPr/>
                    <a:lstStyle/>
                    <a:p>
                      <a:pPr algn="ctr"/>
                      <a:r>
                        <a:rPr lang="en-US" sz="2400" b="1" dirty="0">
                          <a:solidFill>
                            <a:srgbClr val="C00000"/>
                          </a:solidFill>
                        </a:rPr>
                        <a:t>0.52</a:t>
                      </a:r>
                    </a:p>
                  </a:txBody>
                  <a:tcPr/>
                </a:tc>
                <a:tc>
                  <a:txBody>
                    <a:bodyPr/>
                    <a:lstStyle/>
                    <a:p>
                      <a:pPr algn="ctr"/>
                      <a:r>
                        <a:rPr lang="en-US" sz="2000" dirty="0"/>
                        <a:t>0.24</a:t>
                      </a:r>
                    </a:p>
                  </a:txBody>
                  <a:tcPr/>
                </a:tc>
                <a:tc>
                  <a:txBody>
                    <a:bodyPr/>
                    <a:lstStyle/>
                    <a:p>
                      <a:pPr algn="ctr"/>
                      <a:r>
                        <a:rPr lang="en-US" sz="2400" b="1" dirty="0">
                          <a:solidFill>
                            <a:srgbClr val="C00000"/>
                          </a:solidFill>
                        </a:rPr>
                        <a:t>0.51</a:t>
                      </a:r>
                    </a:p>
                  </a:txBody>
                  <a:tcPr/>
                </a:tc>
                <a:extLst>
                  <a:ext uri="{0D108BD9-81ED-4DB2-BD59-A6C34878D82A}">
                    <a16:rowId xmlns:a16="http://schemas.microsoft.com/office/drawing/2014/main" val="1082140111"/>
                  </a:ext>
                </a:extLst>
              </a:tr>
              <a:tr h="577534">
                <a:tc>
                  <a:txBody>
                    <a:bodyPr/>
                    <a:lstStyle/>
                    <a:p>
                      <a:pPr algn="ctr"/>
                      <a:r>
                        <a:rPr lang="en-US" sz="2000" dirty="0"/>
                        <a:t>10</a:t>
                      </a:r>
                    </a:p>
                  </a:txBody>
                  <a:tcPr/>
                </a:tc>
                <a:tc>
                  <a:txBody>
                    <a:bodyPr/>
                    <a:lstStyle/>
                    <a:p>
                      <a:pPr algn="ctr"/>
                      <a:r>
                        <a:rPr lang="en-US" sz="2000" dirty="0"/>
                        <a:t>0.18</a:t>
                      </a:r>
                    </a:p>
                  </a:txBody>
                  <a:tcPr/>
                </a:tc>
                <a:tc>
                  <a:txBody>
                    <a:bodyPr/>
                    <a:lstStyle/>
                    <a:p>
                      <a:pPr algn="ctr"/>
                      <a:r>
                        <a:rPr lang="en-US" sz="2400" b="1" dirty="0">
                          <a:solidFill>
                            <a:srgbClr val="C00000"/>
                          </a:solidFill>
                        </a:rPr>
                        <a:t>0.43</a:t>
                      </a:r>
                    </a:p>
                  </a:txBody>
                  <a:tcPr/>
                </a:tc>
                <a:tc>
                  <a:txBody>
                    <a:bodyPr/>
                    <a:lstStyle/>
                    <a:p>
                      <a:pPr algn="ctr"/>
                      <a:r>
                        <a:rPr lang="en-US" sz="2000" dirty="0"/>
                        <a:t>0.14</a:t>
                      </a:r>
                    </a:p>
                  </a:txBody>
                  <a:tcPr/>
                </a:tc>
                <a:tc>
                  <a:txBody>
                    <a:bodyPr/>
                    <a:lstStyle/>
                    <a:p>
                      <a:pPr algn="ctr"/>
                      <a:r>
                        <a:rPr lang="en-US" sz="2400" b="1" dirty="0">
                          <a:solidFill>
                            <a:srgbClr val="C00000"/>
                          </a:solidFill>
                        </a:rPr>
                        <a:t>0.35</a:t>
                      </a:r>
                    </a:p>
                  </a:txBody>
                  <a:tcPr/>
                </a:tc>
                <a:tc>
                  <a:txBody>
                    <a:bodyPr/>
                    <a:lstStyle/>
                    <a:p>
                      <a:pPr algn="ctr"/>
                      <a:r>
                        <a:rPr lang="en-US" sz="2000" dirty="0"/>
                        <a:t>0.15</a:t>
                      </a:r>
                    </a:p>
                  </a:txBody>
                  <a:tcPr/>
                </a:tc>
                <a:tc>
                  <a:txBody>
                    <a:bodyPr/>
                    <a:lstStyle/>
                    <a:p>
                      <a:pPr algn="ctr"/>
                      <a:r>
                        <a:rPr lang="en-US" sz="2400" b="1" dirty="0">
                          <a:solidFill>
                            <a:srgbClr val="C00000"/>
                          </a:solidFill>
                        </a:rPr>
                        <a:t>0.40</a:t>
                      </a:r>
                    </a:p>
                  </a:txBody>
                  <a:tcPr/>
                </a:tc>
                <a:extLst>
                  <a:ext uri="{0D108BD9-81ED-4DB2-BD59-A6C34878D82A}">
                    <a16:rowId xmlns:a16="http://schemas.microsoft.com/office/drawing/2014/main" val="3845349487"/>
                  </a:ext>
                </a:extLst>
              </a:tr>
              <a:tr h="577534">
                <a:tc>
                  <a:txBody>
                    <a:bodyPr/>
                    <a:lstStyle/>
                    <a:p>
                      <a:pPr algn="ctr"/>
                      <a:r>
                        <a:rPr lang="en-US" sz="2000" dirty="0"/>
                        <a:t>15</a:t>
                      </a:r>
                    </a:p>
                  </a:txBody>
                  <a:tcPr/>
                </a:tc>
                <a:tc>
                  <a:txBody>
                    <a:bodyPr/>
                    <a:lstStyle/>
                    <a:p>
                      <a:pPr algn="ctr"/>
                      <a:r>
                        <a:rPr lang="en-US" sz="2000" dirty="0"/>
                        <a:t>0.14</a:t>
                      </a:r>
                    </a:p>
                  </a:txBody>
                  <a:tcPr/>
                </a:tc>
                <a:tc>
                  <a:txBody>
                    <a:bodyPr/>
                    <a:lstStyle/>
                    <a:p>
                      <a:pPr algn="ctr"/>
                      <a:r>
                        <a:rPr lang="en-US" sz="2400" b="1" dirty="0">
                          <a:solidFill>
                            <a:srgbClr val="C00000"/>
                          </a:solidFill>
                        </a:rPr>
                        <a:t>0.33</a:t>
                      </a:r>
                    </a:p>
                  </a:txBody>
                  <a:tcPr/>
                </a:tc>
                <a:tc>
                  <a:txBody>
                    <a:bodyPr/>
                    <a:lstStyle/>
                    <a:p>
                      <a:pPr algn="ctr"/>
                      <a:r>
                        <a:rPr lang="en-US" sz="2000" dirty="0"/>
                        <a:t>0.12</a:t>
                      </a:r>
                    </a:p>
                  </a:txBody>
                  <a:tcPr/>
                </a:tc>
                <a:tc>
                  <a:txBody>
                    <a:bodyPr/>
                    <a:lstStyle/>
                    <a:p>
                      <a:pPr algn="ctr"/>
                      <a:r>
                        <a:rPr lang="en-US" sz="2400" b="1" dirty="0">
                          <a:solidFill>
                            <a:srgbClr val="C00000"/>
                          </a:solidFill>
                        </a:rPr>
                        <a:t>0.31</a:t>
                      </a:r>
                    </a:p>
                  </a:txBody>
                  <a:tcPr/>
                </a:tc>
                <a:tc>
                  <a:txBody>
                    <a:bodyPr/>
                    <a:lstStyle/>
                    <a:p>
                      <a:pPr algn="ctr"/>
                      <a:r>
                        <a:rPr lang="en-US" sz="2000" dirty="0"/>
                        <a:t>0.13</a:t>
                      </a:r>
                    </a:p>
                  </a:txBody>
                  <a:tcPr/>
                </a:tc>
                <a:tc>
                  <a:txBody>
                    <a:bodyPr/>
                    <a:lstStyle/>
                    <a:p>
                      <a:pPr algn="ctr"/>
                      <a:r>
                        <a:rPr lang="en-US" sz="2400" b="1" dirty="0">
                          <a:solidFill>
                            <a:srgbClr val="C00000"/>
                          </a:solidFill>
                        </a:rPr>
                        <a:t>0.35</a:t>
                      </a:r>
                    </a:p>
                  </a:txBody>
                  <a:tcPr/>
                </a:tc>
                <a:extLst>
                  <a:ext uri="{0D108BD9-81ED-4DB2-BD59-A6C34878D82A}">
                    <a16:rowId xmlns:a16="http://schemas.microsoft.com/office/drawing/2014/main" val="701351335"/>
                  </a:ext>
                </a:extLst>
              </a:tr>
              <a:tr h="577534">
                <a:tc>
                  <a:txBody>
                    <a:bodyPr/>
                    <a:lstStyle/>
                    <a:p>
                      <a:pPr algn="ctr"/>
                      <a:r>
                        <a:rPr lang="en-US" sz="2000" dirty="0"/>
                        <a:t>30</a:t>
                      </a:r>
                    </a:p>
                  </a:txBody>
                  <a:tcPr/>
                </a:tc>
                <a:tc>
                  <a:txBody>
                    <a:bodyPr/>
                    <a:lstStyle/>
                    <a:p>
                      <a:pPr algn="ctr"/>
                      <a:r>
                        <a:rPr lang="en-US" sz="2000" dirty="0"/>
                        <a:t>0.10</a:t>
                      </a:r>
                    </a:p>
                  </a:txBody>
                  <a:tcPr/>
                </a:tc>
                <a:tc>
                  <a:txBody>
                    <a:bodyPr/>
                    <a:lstStyle/>
                    <a:p>
                      <a:pPr algn="ctr"/>
                      <a:r>
                        <a:rPr lang="en-US" sz="2400" b="1" dirty="0">
                          <a:solidFill>
                            <a:srgbClr val="C00000"/>
                          </a:solidFill>
                        </a:rPr>
                        <a:t>0.31</a:t>
                      </a:r>
                    </a:p>
                  </a:txBody>
                  <a:tcPr/>
                </a:tc>
                <a:tc>
                  <a:txBody>
                    <a:bodyPr/>
                    <a:lstStyle/>
                    <a:p>
                      <a:pPr algn="ctr"/>
                      <a:r>
                        <a:rPr lang="en-US" sz="2000" dirty="0"/>
                        <a:t>0.09</a:t>
                      </a:r>
                    </a:p>
                  </a:txBody>
                  <a:tcPr/>
                </a:tc>
                <a:tc>
                  <a:txBody>
                    <a:bodyPr/>
                    <a:lstStyle/>
                    <a:p>
                      <a:pPr algn="ctr"/>
                      <a:r>
                        <a:rPr lang="en-US" sz="2400" b="1" dirty="0">
                          <a:solidFill>
                            <a:srgbClr val="C00000"/>
                          </a:solidFill>
                        </a:rPr>
                        <a:t>0.28</a:t>
                      </a:r>
                    </a:p>
                  </a:txBody>
                  <a:tcPr/>
                </a:tc>
                <a:tc>
                  <a:txBody>
                    <a:bodyPr/>
                    <a:lstStyle/>
                    <a:p>
                      <a:pPr algn="ctr"/>
                      <a:r>
                        <a:rPr lang="en-US" sz="2000" dirty="0"/>
                        <a:t>0.10</a:t>
                      </a:r>
                    </a:p>
                  </a:txBody>
                  <a:tcPr/>
                </a:tc>
                <a:tc>
                  <a:txBody>
                    <a:bodyPr/>
                    <a:lstStyle/>
                    <a:p>
                      <a:pPr algn="ctr"/>
                      <a:r>
                        <a:rPr lang="en-US" sz="2400" b="1" dirty="0">
                          <a:solidFill>
                            <a:srgbClr val="C00000"/>
                          </a:solidFill>
                        </a:rPr>
                        <a:t>0.23</a:t>
                      </a:r>
                    </a:p>
                  </a:txBody>
                  <a:tcPr/>
                </a:tc>
                <a:extLst>
                  <a:ext uri="{0D108BD9-81ED-4DB2-BD59-A6C34878D82A}">
                    <a16:rowId xmlns:a16="http://schemas.microsoft.com/office/drawing/2014/main" val="3673622699"/>
                  </a:ext>
                </a:extLst>
              </a:tr>
              <a:tr h="577534">
                <a:tc>
                  <a:txBody>
                    <a:bodyPr/>
                    <a:lstStyle/>
                    <a:p>
                      <a:pPr algn="ctr"/>
                      <a:r>
                        <a:rPr lang="en-US" sz="2000" dirty="0"/>
                        <a:t>50</a:t>
                      </a:r>
                    </a:p>
                  </a:txBody>
                  <a:tcPr/>
                </a:tc>
                <a:tc>
                  <a:txBody>
                    <a:bodyPr/>
                    <a:lstStyle/>
                    <a:p>
                      <a:pPr algn="ctr"/>
                      <a:r>
                        <a:rPr lang="en-US" sz="2000" dirty="0"/>
                        <a:t>0.08</a:t>
                      </a:r>
                    </a:p>
                  </a:txBody>
                  <a:tcPr/>
                </a:tc>
                <a:tc>
                  <a:txBody>
                    <a:bodyPr/>
                    <a:lstStyle/>
                    <a:p>
                      <a:pPr algn="ctr"/>
                      <a:r>
                        <a:rPr lang="en-US" sz="2400" b="1" dirty="0">
                          <a:solidFill>
                            <a:srgbClr val="C00000"/>
                          </a:solidFill>
                        </a:rPr>
                        <a:t>0.20</a:t>
                      </a:r>
                    </a:p>
                  </a:txBody>
                  <a:tcPr/>
                </a:tc>
                <a:tc>
                  <a:txBody>
                    <a:bodyPr/>
                    <a:lstStyle/>
                    <a:p>
                      <a:pPr algn="ctr"/>
                      <a:r>
                        <a:rPr lang="en-US" sz="2000" dirty="0"/>
                        <a:t>0.07</a:t>
                      </a:r>
                    </a:p>
                  </a:txBody>
                  <a:tcPr/>
                </a:tc>
                <a:tc>
                  <a:txBody>
                    <a:bodyPr/>
                    <a:lstStyle/>
                    <a:p>
                      <a:pPr algn="ctr"/>
                      <a:r>
                        <a:rPr lang="en-US" sz="2400" b="1" dirty="0">
                          <a:solidFill>
                            <a:srgbClr val="C00000"/>
                          </a:solidFill>
                        </a:rPr>
                        <a:t>0.26</a:t>
                      </a:r>
                    </a:p>
                  </a:txBody>
                  <a:tcPr/>
                </a:tc>
                <a:tc>
                  <a:txBody>
                    <a:bodyPr/>
                    <a:lstStyle/>
                    <a:p>
                      <a:pPr algn="ctr"/>
                      <a:r>
                        <a:rPr lang="en-US" sz="2000" dirty="0"/>
                        <a:t>0.07</a:t>
                      </a:r>
                    </a:p>
                  </a:txBody>
                  <a:tcPr/>
                </a:tc>
                <a:tc>
                  <a:txBody>
                    <a:bodyPr/>
                    <a:lstStyle/>
                    <a:p>
                      <a:pPr algn="ctr"/>
                      <a:r>
                        <a:rPr lang="en-US" sz="2400" b="1" dirty="0">
                          <a:solidFill>
                            <a:srgbClr val="C00000"/>
                          </a:solidFill>
                        </a:rPr>
                        <a:t>0.20</a:t>
                      </a:r>
                    </a:p>
                  </a:txBody>
                  <a:tcPr/>
                </a:tc>
                <a:extLst>
                  <a:ext uri="{0D108BD9-81ED-4DB2-BD59-A6C34878D82A}">
                    <a16:rowId xmlns:a16="http://schemas.microsoft.com/office/drawing/2014/main" val="1927193868"/>
                  </a:ext>
                </a:extLst>
              </a:tr>
            </a:tbl>
          </a:graphicData>
        </a:graphic>
      </p:graphicFrame>
      <p:sp>
        <p:nvSpPr>
          <p:cNvPr id="9" name="Slide Number Placeholder 8">
            <a:extLst>
              <a:ext uri="{FF2B5EF4-FFF2-40B4-BE49-F238E27FC236}">
                <a16:creationId xmlns:a16="http://schemas.microsoft.com/office/drawing/2014/main" id="{0814C0A7-0739-1E4E-9935-83FB7F24D510}"/>
              </a:ext>
            </a:extLst>
          </p:cNvPr>
          <p:cNvSpPr>
            <a:spLocks noGrp="1"/>
          </p:cNvSpPr>
          <p:nvPr>
            <p:ph type="sldNum" sz="quarter" idx="12"/>
          </p:nvPr>
        </p:nvSpPr>
        <p:spPr/>
        <p:txBody>
          <a:bodyPr/>
          <a:lstStyle/>
          <a:p>
            <a:fld id="{D6A1ACA1-56DB-E645-8130-C41072785AB8}" type="slidenum">
              <a:rPr lang="en-US" smtClean="0"/>
              <a:t>23</a:t>
            </a:fld>
            <a:endParaRPr lang="en-US"/>
          </a:p>
        </p:txBody>
      </p:sp>
    </p:spTree>
    <p:extLst>
      <p:ext uri="{BB962C8B-B14F-4D97-AF65-F5344CB8AC3E}">
        <p14:creationId xmlns:p14="http://schemas.microsoft.com/office/powerpoint/2010/main" val="3094386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2FD7-75A9-D947-B142-941887E93AD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1EA64B9-EC97-5543-871F-C75AAAC30348}"/>
              </a:ext>
            </a:extLst>
          </p:cNvPr>
          <p:cNvSpPr>
            <a:spLocks noGrp="1"/>
          </p:cNvSpPr>
          <p:nvPr>
            <p:ph idx="1"/>
          </p:nvPr>
        </p:nvSpPr>
        <p:spPr/>
        <p:txBody>
          <a:bodyPr/>
          <a:lstStyle/>
          <a:p>
            <a:r>
              <a:rPr lang="en-US" dirty="0"/>
              <a:t>We present a neural topic model that explicitly models each word’s assigned topic.</a:t>
            </a:r>
          </a:p>
          <a:p>
            <a:r>
              <a:rPr lang="en-US" dirty="0"/>
              <a:t>Integrate both topic modeling and sequential neural networks.</a:t>
            </a:r>
          </a:p>
          <a:p>
            <a:r>
              <a:rPr lang="en-US" dirty="0"/>
              <a:t>Relatively consistent word-level topic assignments.</a:t>
            </a:r>
          </a:p>
          <a:p>
            <a:r>
              <a:rPr lang="en-US" dirty="0"/>
              <a:t>The model offers promising word prediction and generated sentences.</a:t>
            </a:r>
          </a:p>
        </p:txBody>
      </p:sp>
      <p:sp>
        <p:nvSpPr>
          <p:cNvPr id="5" name="Slide Number Placeholder 4">
            <a:extLst>
              <a:ext uri="{FF2B5EF4-FFF2-40B4-BE49-F238E27FC236}">
                <a16:creationId xmlns:a16="http://schemas.microsoft.com/office/drawing/2014/main" id="{10B79868-F99B-F846-ABDD-F9599AB28327}"/>
              </a:ext>
            </a:extLst>
          </p:cNvPr>
          <p:cNvSpPr>
            <a:spLocks noGrp="1"/>
          </p:cNvSpPr>
          <p:nvPr>
            <p:ph type="sldNum" sz="quarter" idx="12"/>
          </p:nvPr>
        </p:nvSpPr>
        <p:spPr/>
        <p:txBody>
          <a:bodyPr/>
          <a:lstStyle/>
          <a:p>
            <a:fld id="{D6A1ACA1-56DB-E645-8130-C41072785AB8}" type="slidenum">
              <a:rPr lang="en-US" smtClean="0"/>
              <a:t>24</a:t>
            </a:fld>
            <a:endParaRPr lang="en-US"/>
          </a:p>
        </p:txBody>
      </p:sp>
    </p:spTree>
    <p:extLst>
      <p:ext uri="{BB962C8B-B14F-4D97-AF65-F5344CB8AC3E}">
        <p14:creationId xmlns:p14="http://schemas.microsoft.com/office/powerpoint/2010/main" val="3851524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VRTM as a Topic Model</a:t>
            </a:r>
          </a:p>
        </p:txBody>
      </p:sp>
      <p:graphicFrame>
        <p:nvGraphicFramePr>
          <p:cNvPr id="4" name="Table 3">
            <a:extLst>
              <a:ext uri="{FF2B5EF4-FFF2-40B4-BE49-F238E27FC236}">
                <a16:creationId xmlns:a16="http://schemas.microsoft.com/office/drawing/2014/main" id="{F7E768F0-9A6B-EE42-8465-55506ABB9DB7}"/>
              </a:ext>
            </a:extLst>
          </p:cNvPr>
          <p:cNvGraphicFramePr>
            <a:graphicFrameLocks noGrp="1"/>
          </p:cNvGraphicFramePr>
          <p:nvPr>
            <p:extLst>
              <p:ext uri="{D42A27DB-BD31-4B8C-83A1-F6EECF244321}">
                <p14:modId xmlns:p14="http://schemas.microsoft.com/office/powerpoint/2010/main" val="320593956"/>
              </p:ext>
            </p:extLst>
          </p:nvPr>
        </p:nvGraphicFramePr>
        <p:xfrm>
          <a:off x="2669808" y="1482716"/>
          <a:ext cx="6489859" cy="4900404"/>
        </p:xfrm>
        <a:graphic>
          <a:graphicData uri="http://schemas.openxmlformats.org/drawingml/2006/table">
            <a:tbl>
              <a:tblPr firstRow="1" bandRow="1">
                <a:tableStyleId>{5C22544A-7EE6-4342-B048-85BDC9FD1C3A}</a:tableStyleId>
              </a:tblPr>
              <a:tblGrid>
                <a:gridCol w="972439">
                  <a:extLst>
                    <a:ext uri="{9D8B030D-6E8A-4147-A177-3AD203B41FA5}">
                      <a16:colId xmlns:a16="http://schemas.microsoft.com/office/drawing/2014/main" val="1287818932"/>
                    </a:ext>
                  </a:extLst>
                </a:gridCol>
                <a:gridCol w="1839140">
                  <a:extLst>
                    <a:ext uri="{9D8B030D-6E8A-4147-A177-3AD203B41FA5}">
                      <a16:colId xmlns:a16="http://schemas.microsoft.com/office/drawing/2014/main" val="3598929916"/>
                    </a:ext>
                  </a:extLst>
                </a:gridCol>
                <a:gridCol w="1839140">
                  <a:extLst>
                    <a:ext uri="{9D8B030D-6E8A-4147-A177-3AD203B41FA5}">
                      <a16:colId xmlns:a16="http://schemas.microsoft.com/office/drawing/2014/main" val="552299637"/>
                    </a:ext>
                  </a:extLst>
                </a:gridCol>
                <a:gridCol w="1839140">
                  <a:extLst>
                    <a:ext uri="{9D8B030D-6E8A-4147-A177-3AD203B41FA5}">
                      <a16:colId xmlns:a16="http://schemas.microsoft.com/office/drawing/2014/main" val="1889239293"/>
                    </a:ext>
                  </a:extLst>
                </a:gridCol>
              </a:tblGrid>
              <a:tr h="309580">
                <a:tc>
                  <a:txBody>
                    <a:bodyPr/>
                    <a:lstStyle/>
                    <a:p>
                      <a:r>
                        <a:rPr lang="en-US" sz="1600" dirty="0"/>
                        <a:t>Dataset</a:t>
                      </a:r>
                    </a:p>
                  </a:txBody>
                  <a:tcPr/>
                </a:tc>
                <a:tc>
                  <a:txBody>
                    <a:bodyPr/>
                    <a:lstStyle/>
                    <a:p>
                      <a:pPr algn="ctr"/>
                      <a:r>
                        <a:rPr lang="en-US" sz="1600" dirty="0"/>
                        <a:t>#1</a:t>
                      </a:r>
                    </a:p>
                  </a:txBody>
                  <a:tcPr/>
                </a:tc>
                <a:tc>
                  <a:txBody>
                    <a:bodyPr/>
                    <a:lstStyle/>
                    <a:p>
                      <a:pPr algn="ctr"/>
                      <a:r>
                        <a:rPr lang="en-US" sz="1600" dirty="0"/>
                        <a:t>#2</a:t>
                      </a:r>
                    </a:p>
                  </a:txBody>
                  <a:tcPr/>
                </a:tc>
                <a:tc>
                  <a:txBody>
                    <a:bodyPr/>
                    <a:lstStyle/>
                    <a:p>
                      <a:pPr algn="ctr"/>
                      <a:r>
                        <a:rPr lang="en-US" sz="1600" dirty="0"/>
                        <a:t>#3</a:t>
                      </a:r>
                    </a:p>
                  </a:txBody>
                  <a:tcPr/>
                </a:tc>
                <a:extLst>
                  <a:ext uri="{0D108BD9-81ED-4DB2-BD59-A6C34878D82A}">
                    <a16:rowId xmlns:a16="http://schemas.microsoft.com/office/drawing/2014/main" val="1597029200"/>
                  </a:ext>
                </a:extLst>
              </a:tr>
              <a:tr h="309580">
                <a:tc rowSpan="4">
                  <a:txBody>
                    <a:bodyPr/>
                    <a:lstStyle/>
                    <a:p>
                      <a:endParaRPr lang="en-US" sz="1600" b="1" dirty="0"/>
                    </a:p>
                    <a:p>
                      <a:endParaRPr lang="en-US" sz="1600" b="1" dirty="0"/>
                    </a:p>
                    <a:p>
                      <a:r>
                        <a:rPr lang="en-US" sz="1600" b="1" dirty="0"/>
                        <a:t>APNEWS</a:t>
                      </a:r>
                    </a:p>
                    <a:p>
                      <a:endParaRPr lang="en-US" sz="1600" b="1" dirty="0"/>
                    </a:p>
                  </a:txBody>
                  <a:tcPr/>
                </a:tc>
                <a:tc>
                  <a:txBody>
                    <a:bodyPr/>
                    <a:lstStyle/>
                    <a:p>
                      <a:pPr algn="ctr"/>
                      <a:r>
                        <a:rPr lang="en-US" sz="1800" dirty="0"/>
                        <a:t>dead</a:t>
                      </a:r>
                    </a:p>
                  </a:txBody>
                  <a:tcPr/>
                </a:tc>
                <a:tc>
                  <a:txBody>
                    <a:bodyPr/>
                    <a:lstStyle/>
                    <a:p>
                      <a:pPr algn="ctr"/>
                      <a:r>
                        <a:rPr lang="en-US" sz="1800" dirty="0" err="1"/>
                        <a:t>washington</a:t>
                      </a:r>
                      <a:endParaRPr lang="en-US" sz="1800" dirty="0"/>
                    </a:p>
                  </a:txBody>
                  <a:tcPr/>
                </a:tc>
                <a:tc>
                  <a:txBody>
                    <a:bodyPr/>
                    <a:lstStyle/>
                    <a:p>
                      <a:pPr algn="ctr"/>
                      <a:r>
                        <a:rPr lang="en-US" sz="1800" dirty="0"/>
                        <a:t>fund </a:t>
                      </a:r>
                    </a:p>
                  </a:txBody>
                  <a:tcPr/>
                </a:tc>
                <a:extLst>
                  <a:ext uri="{0D108BD9-81ED-4DB2-BD59-A6C34878D82A}">
                    <a16:rowId xmlns:a16="http://schemas.microsoft.com/office/drawing/2014/main" val="298132585"/>
                  </a:ext>
                </a:extLst>
              </a:tr>
              <a:tr h="309580">
                <a:tc vMerge="1">
                  <a:txBody>
                    <a:bodyPr/>
                    <a:lstStyle/>
                    <a:p>
                      <a:endParaRPr lang="en-US" sz="1200"/>
                    </a:p>
                  </a:txBody>
                  <a:tcPr/>
                </a:tc>
                <a:tc>
                  <a:txBody>
                    <a:bodyPr/>
                    <a:lstStyle/>
                    <a:p>
                      <a:pPr algn="ctr"/>
                      <a:r>
                        <a:rPr lang="en-US" sz="1800" dirty="0"/>
                        <a:t>killed</a:t>
                      </a:r>
                    </a:p>
                  </a:txBody>
                  <a:tcPr/>
                </a:tc>
                <a:tc>
                  <a:txBody>
                    <a:bodyPr/>
                    <a:lstStyle/>
                    <a:p>
                      <a:pPr algn="ctr"/>
                      <a:r>
                        <a:rPr lang="en-US" sz="1800" dirty="0" err="1"/>
                        <a:t>american</a:t>
                      </a:r>
                      <a:endParaRPr lang="en-US" sz="1800" dirty="0"/>
                    </a:p>
                  </a:txBody>
                  <a:tcPr/>
                </a:tc>
                <a:tc>
                  <a:txBody>
                    <a:bodyPr/>
                    <a:lstStyle/>
                    <a:p>
                      <a:pPr algn="ctr"/>
                      <a:r>
                        <a:rPr lang="en-US" sz="1800" dirty="0"/>
                        <a:t>million</a:t>
                      </a:r>
                    </a:p>
                  </a:txBody>
                  <a:tcPr/>
                </a:tc>
                <a:extLst>
                  <a:ext uri="{0D108BD9-81ED-4DB2-BD59-A6C34878D82A}">
                    <a16:rowId xmlns:a16="http://schemas.microsoft.com/office/drawing/2014/main" val="1517730070"/>
                  </a:ext>
                </a:extLst>
              </a:tr>
              <a:tr h="309580">
                <a:tc vMerge="1">
                  <a:txBody>
                    <a:bodyPr/>
                    <a:lstStyle/>
                    <a:p>
                      <a:endParaRPr lang="en-US" sz="1200"/>
                    </a:p>
                  </a:txBody>
                  <a:tcPr/>
                </a:tc>
                <a:tc>
                  <a:txBody>
                    <a:bodyPr/>
                    <a:lstStyle/>
                    <a:p>
                      <a:pPr algn="ctr"/>
                      <a:r>
                        <a:rPr lang="en-US" sz="1800" dirty="0"/>
                        <a:t>hunting</a:t>
                      </a:r>
                    </a:p>
                  </a:txBody>
                  <a:tcPr/>
                </a:tc>
                <a:tc>
                  <a:txBody>
                    <a:bodyPr/>
                    <a:lstStyle/>
                    <a:p>
                      <a:pPr algn="ctr"/>
                      <a:r>
                        <a:rPr lang="en-US" sz="1800" dirty="0" err="1"/>
                        <a:t>california</a:t>
                      </a:r>
                      <a:endParaRPr lang="en-US" sz="1800" dirty="0"/>
                    </a:p>
                  </a:txBody>
                  <a:tcPr/>
                </a:tc>
                <a:tc>
                  <a:txBody>
                    <a:bodyPr/>
                    <a:lstStyle/>
                    <a:p>
                      <a:pPr algn="ctr"/>
                      <a:r>
                        <a:rPr lang="en-US" sz="1800" dirty="0"/>
                        <a:t>bill</a:t>
                      </a:r>
                    </a:p>
                  </a:txBody>
                  <a:tcPr/>
                </a:tc>
                <a:extLst>
                  <a:ext uri="{0D108BD9-81ED-4DB2-BD59-A6C34878D82A}">
                    <a16:rowId xmlns:a16="http://schemas.microsoft.com/office/drawing/2014/main" val="4116488602"/>
                  </a:ext>
                </a:extLst>
              </a:tr>
              <a:tr h="309580">
                <a:tc vMerge="1">
                  <a:txBody>
                    <a:bodyPr/>
                    <a:lstStyle/>
                    <a:p>
                      <a:endParaRPr lang="en-US" sz="1200" dirty="0"/>
                    </a:p>
                  </a:txBody>
                  <a:tcPr/>
                </a:tc>
                <a:tc>
                  <a:txBody>
                    <a:bodyPr/>
                    <a:lstStyle/>
                    <a:p>
                      <a:pPr algn="ctr"/>
                      <a:r>
                        <a:rPr lang="en-US" sz="1800" dirty="0"/>
                        <a:t>deaths</a:t>
                      </a:r>
                    </a:p>
                  </a:txBody>
                  <a:tcPr/>
                </a:tc>
                <a:tc>
                  <a:txBody>
                    <a:bodyPr/>
                    <a:lstStyle/>
                    <a:p>
                      <a:pPr algn="ctr"/>
                      <a:r>
                        <a:rPr lang="en-US" sz="1800" dirty="0" err="1"/>
                        <a:t>texas</a:t>
                      </a:r>
                      <a:endParaRPr lang="en-US" sz="1800" dirty="0"/>
                    </a:p>
                  </a:txBody>
                  <a:tcPr/>
                </a:tc>
                <a:tc>
                  <a:txBody>
                    <a:bodyPr/>
                    <a:lstStyle/>
                    <a:p>
                      <a:pPr algn="ctr"/>
                      <a:r>
                        <a:rPr lang="en-US" sz="1800" dirty="0"/>
                        <a:t>finance</a:t>
                      </a:r>
                    </a:p>
                  </a:txBody>
                  <a:tcPr/>
                </a:tc>
                <a:extLst>
                  <a:ext uri="{0D108BD9-81ED-4DB2-BD59-A6C34878D82A}">
                    <a16:rowId xmlns:a16="http://schemas.microsoft.com/office/drawing/2014/main" val="3110471952"/>
                  </a:ext>
                </a:extLst>
              </a:tr>
              <a:tr h="309580">
                <a:tc rowSpan="4">
                  <a:txBody>
                    <a:bodyPr/>
                    <a:lstStyle/>
                    <a:p>
                      <a:endParaRPr lang="en-US" sz="1600" b="1" dirty="0"/>
                    </a:p>
                    <a:p>
                      <a:endParaRPr lang="en-US" sz="1600" b="1" dirty="0"/>
                    </a:p>
                    <a:p>
                      <a:pPr algn="ctr"/>
                      <a:r>
                        <a:rPr lang="en-US" sz="1600" b="1" dirty="0"/>
                        <a:t>IMDB</a:t>
                      </a:r>
                    </a:p>
                    <a:p>
                      <a:endParaRPr lang="en-US" sz="1200" b="1" dirty="0"/>
                    </a:p>
                  </a:txBody>
                  <a:tcPr/>
                </a:tc>
                <a:tc>
                  <a:txBody>
                    <a:bodyPr/>
                    <a:lstStyle/>
                    <a:p>
                      <a:pPr algn="ctr"/>
                      <a:r>
                        <a:rPr lang="en-US" sz="1800" dirty="0"/>
                        <a:t>films</a:t>
                      </a:r>
                    </a:p>
                  </a:txBody>
                  <a:tcPr/>
                </a:tc>
                <a:tc>
                  <a:txBody>
                    <a:bodyPr/>
                    <a:lstStyle/>
                    <a:p>
                      <a:pPr algn="ctr"/>
                      <a:r>
                        <a:rPr lang="en-US" sz="1800" dirty="0"/>
                        <a:t>horror</a:t>
                      </a:r>
                    </a:p>
                  </a:txBody>
                  <a:tcPr/>
                </a:tc>
                <a:tc>
                  <a:txBody>
                    <a:bodyPr/>
                    <a:lstStyle/>
                    <a:p>
                      <a:pPr algn="ctr"/>
                      <a:r>
                        <a:rPr lang="en-US" sz="1800" dirty="0"/>
                        <a:t>friends</a:t>
                      </a:r>
                    </a:p>
                  </a:txBody>
                  <a:tcPr/>
                </a:tc>
                <a:extLst>
                  <a:ext uri="{0D108BD9-81ED-4DB2-BD59-A6C34878D82A}">
                    <a16:rowId xmlns:a16="http://schemas.microsoft.com/office/drawing/2014/main" val="3806744041"/>
                  </a:ext>
                </a:extLst>
              </a:tr>
              <a:tr h="309580">
                <a:tc vMerge="1">
                  <a:txBody>
                    <a:bodyPr/>
                    <a:lstStyle/>
                    <a:p>
                      <a:endParaRPr lang="en-US" sz="1200" dirty="0"/>
                    </a:p>
                  </a:txBody>
                  <a:tcPr/>
                </a:tc>
                <a:tc>
                  <a:txBody>
                    <a:bodyPr/>
                    <a:lstStyle/>
                    <a:p>
                      <a:pPr algn="ctr"/>
                      <a:r>
                        <a:rPr lang="en-US" sz="1800" dirty="0"/>
                        <a:t>directed</a:t>
                      </a:r>
                    </a:p>
                  </a:txBody>
                  <a:tcPr/>
                </a:tc>
                <a:tc>
                  <a:txBody>
                    <a:bodyPr/>
                    <a:lstStyle/>
                    <a:p>
                      <a:pPr algn="ctr"/>
                      <a:r>
                        <a:rPr lang="en-US" sz="1800" dirty="0"/>
                        <a:t>murder</a:t>
                      </a:r>
                    </a:p>
                  </a:txBody>
                  <a:tcPr/>
                </a:tc>
                <a:tc>
                  <a:txBody>
                    <a:bodyPr/>
                    <a:lstStyle/>
                    <a:p>
                      <a:pPr algn="ctr"/>
                      <a:r>
                        <a:rPr lang="en-US" sz="1800" dirty="0"/>
                        <a:t>series</a:t>
                      </a:r>
                    </a:p>
                  </a:txBody>
                  <a:tcPr/>
                </a:tc>
                <a:extLst>
                  <a:ext uri="{0D108BD9-81ED-4DB2-BD59-A6C34878D82A}">
                    <a16:rowId xmlns:a16="http://schemas.microsoft.com/office/drawing/2014/main" val="4505521"/>
                  </a:ext>
                </a:extLst>
              </a:tr>
              <a:tr h="309580">
                <a:tc vMerge="1">
                  <a:txBody>
                    <a:bodyPr/>
                    <a:lstStyle/>
                    <a:p>
                      <a:endParaRPr lang="en-US" sz="1200" dirty="0"/>
                    </a:p>
                  </a:txBody>
                  <a:tcPr/>
                </a:tc>
                <a:tc>
                  <a:txBody>
                    <a:bodyPr/>
                    <a:lstStyle/>
                    <a:p>
                      <a:pPr algn="ctr"/>
                      <a:r>
                        <a:rPr lang="en-US" sz="1800" dirty="0"/>
                        <a:t>story</a:t>
                      </a:r>
                    </a:p>
                  </a:txBody>
                  <a:tcPr/>
                </a:tc>
                <a:tc>
                  <a:txBody>
                    <a:bodyPr/>
                    <a:lstStyle/>
                    <a:p>
                      <a:pPr algn="ctr"/>
                      <a:r>
                        <a:rPr lang="en-US" sz="1800" dirty="0"/>
                        <a:t>strange</a:t>
                      </a:r>
                    </a:p>
                  </a:txBody>
                  <a:tcPr/>
                </a:tc>
                <a:tc>
                  <a:txBody>
                    <a:bodyPr/>
                    <a:lstStyle/>
                    <a:p>
                      <a:pPr algn="ctr"/>
                      <a:r>
                        <a:rPr lang="en-US" sz="1800" dirty="0" err="1"/>
                        <a:t>dvd</a:t>
                      </a:r>
                      <a:endParaRPr lang="en-US" sz="1800" dirty="0"/>
                    </a:p>
                  </a:txBody>
                  <a:tcPr/>
                </a:tc>
                <a:extLst>
                  <a:ext uri="{0D108BD9-81ED-4DB2-BD59-A6C34878D82A}">
                    <a16:rowId xmlns:a16="http://schemas.microsoft.com/office/drawing/2014/main" val="1842169840"/>
                  </a:ext>
                </a:extLst>
              </a:tr>
              <a:tr h="309580">
                <a:tc vMerge="1">
                  <a:txBody>
                    <a:bodyPr/>
                    <a:lstStyle/>
                    <a:p>
                      <a:endParaRPr lang="en-US" sz="1200" dirty="0"/>
                    </a:p>
                  </a:txBody>
                  <a:tcPr/>
                </a:tc>
                <a:tc>
                  <a:txBody>
                    <a:bodyPr/>
                    <a:lstStyle/>
                    <a:p>
                      <a:pPr algn="ctr"/>
                      <a:r>
                        <a:rPr lang="en-US" sz="1800" dirty="0" err="1"/>
                        <a:t>imdb</a:t>
                      </a:r>
                      <a:endParaRPr lang="en-US" sz="1800" dirty="0"/>
                    </a:p>
                  </a:txBody>
                  <a:tcPr/>
                </a:tc>
                <a:tc>
                  <a:txBody>
                    <a:bodyPr/>
                    <a:lstStyle/>
                    <a:p>
                      <a:pPr algn="ctr"/>
                      <a:r>
                        <a:rPr lang="en-US" sz="1800" dirty="0"/>
                        <a:t>killing</a:t>
                      </a:r>
                    </a:p>
                  </a:txBody>
                  <a:tcPr/>
                </a:tc>
                <a:tc>
                  <a:txBody>
                    <a:bodyPr/>
                    <a:lstStyle/>
                    <a:p>
                      <a:pPr algn="ctr"/>
                      <a:r>
                        <a:rPr lang="en-US" sz="1800" dirty="0"/>
                        <a:t>channel</a:t>
                      </a:r>
                    </a:p>
                  </a:txBody>
                  <a:tcPr/>
                </a:tc>
                <a:extLst>
                  <a:ext uri="{0D108BD9-81ED-4DB2-BD59-A6C34878D82A}">
                    <a16:rowId xmlns:a16="http://schemas.microsoft.com/office/drawing/2014/main" val="119367052"/>
                  </a:ext>
                </a:extLst>
              </a:tr>
              <a:tr h="309580">
                <a:tc rowSpan="4">
                  <a:txBody>
                    <a:bodyPr/>
                    <a:lstStyle/>
                    <a:p>
                      <a:endParaRPr lang="en-US" sz="1600" b="1" dirty="0"/>
                    </a:p>
                    <a:p>
                      <a:endParaRPr lang="en-US" sz="1600" b="1" dirty="0"/>
                    </a:p>
                    <a:p>
                      <a:pPr algn="ctr"/>
                      <a:endParaRPr lang="en-US" sz="1600" b="1" dirty="0"/>
                    </a:p>
                    <a:p>
                      <a:pPr algn="ctr"/>
                      <a:r>
                        <a:rPr lang="en-US" sz="1600" b="1" dirty="0"/>
                        <a:t>BNC</a:t>
                      </a:r>
                    </a:p>
                    <a:p>
                      <a:endParaRPr lang="en-US" sz="1600" b="1" dirty="0"/>
                    </a:p>
                    <a:p>
                      <a:endParaRPr lang="en-US" sz="1600" b="1" dirty="0"/>
                    </a:p>
                  </a:txBody>
                  <a:tcPr/>
                </a:tc>
                <a:tc>
                  <a:txBody>
                    <a:bodyPr/>
                    <a:lstStyle/>
                    <a:p>
                      <a:pPr algn="ctr"/>
                      <a:r>
                        <a:rPr lang="en-US" sz="1800" dirty="0"/>
                        <a:t>king</a:t>
                      </a:r>
                    </a:p>
                  </a:txBody>
                  <a:tcPr/>
                </a:tc>
                <a:tc>
                  <a:txBody>
                    <a:bodyPr/>
                    <a:lstStyle/>
                    <a:p>
                      <a:pPr algn="ctr"/>
                      <a:r>
                        <a:rPr lang="en-US" sz="1800" dirty="0"/>
                        <a:t>house</a:t>
                      </a:r>
                    </a:p>
                  </a:txBody>
                  <a:tcPr/>
                </a:tc>
                <a:tc>
                  <a:txBody>
                    <a:bodyPr/>
                    <a:lstStyle/>
                    <a:p>
                      <a:pPr algn="ctr"/>
                      <a:r>
                        <a:rPr lang="en-US" sz="1800" dirty="0"/>
                        <a:t>today</a:t>
                      </a:r>
                    </a:p>
                  </a:txBody>
                  <a:tcPr/>
                </a:tc>
                <a:extLst>
                  <a:ext uri="{0D108BD9-81ED-4DB2-BD59-A6C34878D82A}">
                    <a16:rowId xmlns:a16="http://schemas.microsoft.com/office/drawing/2014/main" val="565483744"/>
                  </a:ext>
                </a:extLst>
              </a:tr>
              <a:tr h="309580">
                <a:tc vMerge="1">
                  <a:txBody>
                    <a:bodyPr/>
                    <a:lstStyle/>
                    <a:p>
                      <a:endParaRPr lang="en-US" sz="1200" dirty="0"/>
                    </a:p>
                  </a:txBody>
                  <a:tcPr/>
                </a:tc>
                <a:tc>
                  <a:txBody>
                    <a:bodyPr/>
                    <a:lstStyle/>
                    <a:p>
                      <a:pPr algn="ctr"/>
                      <a:r>
                        <a:rPr lang="en-US" sz="1800" dirty="0" err="1"/>
                        <a:t>londen</a:t>
                      </a:r>
                      <a:endParaRPr lang="en-US" sz="1800" dirty="0"/>
                    </a:p>
                  </a:txBody>
                  <a:tcPr/>
                </a:tc>
                <a:tc>
                  <a:txBody>
                    <a:bodyPr/>
                    <a:lstStyle/>
                    <a:p>
                      <a:pPr algn="ctr"/>
                      <a:r>
                        <a:rPr lang="en-US" sz="1800" dirty="0" err="1"/>
                        <a:t>st</a:t>
                      </a:r>
                      <a:endParaRPr lang="en-US" sz="1800" dirty="0"/>
                    </a:p>
                  </a:txBody>
                  <a:tcPr/>
                </a:tc>
                <a:tc>
                  <a:txBody>
                    <a:bodyPr/>
                    <a:lstStyle/>
                    <a:p>
                      <a:pPr algn="ctr"/>
                      <a:r>
                        <a:rPr lang="en-US" sz="1800" dirty="0"/>
                        <a:t>ago</a:t>
                      </a:r>
                    </a:p>
                  </a:txBody>
                  <a:tcPr/>
                </a:tc>
                <a:extLst>
                  <a:ext uri="{0D108BD9-81ED-4DB2-BD59-A6C34878D82A}">
                    <a16:rowId xmlns:a16="http://schemas.microsoft.com/office/drawing/2014/main" val="2132313846"/>
                  </a:ext>
                </a:extLst>
              </a:tr>
              <a:tr h="309580">
                <a:tc vMerge="1">
                  <a:txBody>
                    <a:bodyPr/>
                    <a:lstStyle/>
                    <a:p>
                      <a:endParaRPr lang="en-US" sz="1200" dirty="0"/>
                    </a:p>
                  </a:txBody>
                  <a:tcPr/>
                </a:tc>
                <a:tc>
                  <a:txBody>
                    <a:bodyPr/>
                    <a:lstStyle/>
                    <a:p>
                      <a:pPr algn="ctr"/>
                      <a:r>
                        <a:rPr lang="en-US" sz="1800" dirty="0"/>
                        <a:t>northern</a:t>
                      </a:r>
                    </a:p>
                  </a:txBody>
                  <a:tcPr/>
                </a:tc>
                <a:tc>
                  <a:txBody>
                    <a:bodyPr/>
                    <a:lstStyle/>
                    <a:p>
                      <a:pPr algn="ctr"/>
                      <a:r>
                        <a:rPr lang="en-US" sz="1800" dirty="0"/>
                        <a:t>street</a:t>
                      </a:r>
                    </a:p>
                  </a:txBody>
                  <a:tcPr/>
                </a:tc>
                <a:tc>
                  <a:txBody>
                    <a:bodyPr/>
                    <a:lstStyle/>
                    <a:p>
                      <a:pPr algn="ctr"/>
                      <a:r>
                        <a:rPr lang="en-US" sz="1800" dirty="0"/>
                        <a:t>life</a:t>
                      </a:r>
                    </a:p>
                  </a:txBody>
                  <a:tcPr/>
                </a:tc>
                <a:extLst>
                  <a:ext uri="{0D108BD9-81ED-4DB2-BD59-A6C34878D82A}">
                    <a16:rowId xmlns:a16="http://schemas.microsoft.com/office/drawing/2014/main" val="2060065511"/>
                  </a:ext>
                </a:extLst>
              </a:tr>
              <a:tr h="541764">
                <a:tc vMerge="1">
                  <a:txBody>
                    <a:bodyPr/>
                    <a:lstStyle/>
                    <a:p>
                      <a:endParaRPr lang="en-US" sz="1200" dirty="0"/>
                    </a:p>
                  </a:txBody>
                  <a:tcPr/>
                </a:tc>
                <a:tc>
                  <a:txBody>
                    <a:bodyPr/>
                    <a:lstStyle/>
                    <a:p>
                      <a:pPr algn="ctr"/>
                      <a:r>
                        <a:rPr lang="en-US" sz="1800" dirty="0"/>
                        <a:t>conservative</a:t>
                      </a:r>
                    </a:p>
                  </a:txBody>
                  <a:tcPr/>
                </a:tc>
                <a:tc>
                  <a:txBody>
                    <a:bodyPr/>
                    <a:lstStyle/>
                    <a:p>
                      <a:pPr algn="ctr"/>
                      <a:r>
                        <a:rPr lang="en-US" sz="1800" dirty="0"/>
                        <a:t>town</a:t>
                      </a:r>
                    </a:p>
                  </a:txBody>
                  <a:tcPr/>
                </a:tc>
                <a:tc>
                  <a:txBody>
                    <a:bodyPr/>
                    <a:lstStyle/>
                    <a:p>
                      <a:pPr algn="ctr"/>
                      <a:r>
                        <a:rPr lang="en-US" sz="1800" dirty="0"/>
                        <a:t>years</a:t>
                      </a:r>
                    </a:p>
                  </a:txBody>
                  <a:tcPr/>
                </a:tc>
                <a:extLst>
                  <a:ext uri="{0D108BD9-81ED-4DB2-BD59-A6C34878D82A}">
                    <a16:rowId xmlns:a16="http://schemas.microsoft.com/office/drawing/2014/main" val="3383601663"/>
                  </a:ext>
                </a:extLst>
              </a:tr>
            </a:tbl>
          </a:graphicData>
        </a:graphic>
      </p:graphicFrame>
      <p:cxnSp>
        <p:nvCxnSpPr>
          <p:cNvPr id="9" name="Straight Connector 8">
            <a:extLst>
              <a:ext uri="{FF2B5EF4-FFF2-40B4-BE49-F238E27FC236}">
                <a16:creationId xmlns:a16="http://schemas.microsoft.com/office/drawing/2014/main" id="{D531B62A-31BF-564D-9800-110C30B4E174}"/>
              </a:ext>
            </a:extLst>
          </p:cNvPr>
          <p:cNvCxnSpPr/>
          <p:nvPr/>
        </p:nvCxnSpPr>
        <p:spPr>
          <a:xfrm>
            <a:off x="2669808" y="3264061"/>
            <a:ext cx="648985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614B6E1-5C9D-054E-A101-FB629C404112}"/>
              </a:ext>
            </a:extLst>
          </p:cNvPr>
          <p:cNvCxnSpPr/>
          <p:nvPr/>
        </p:nvCxnSpPr>
        <p:spPr>
          <a:xfrm>
            <a:off x="2669808" y="4735975"/>
            <a:ext cx="6489859"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B3E5CB6A-BAE1-8342-B969-379DC3A079EC}"/>
              </a:ext>
            </a:extLst>
          </p:cNvPr>
          <p:cNvSpPr>
            <a:spLocks noGrp="1"/>
          </p:cNvSpPr>
          <p:nvPr>
            <p:ph type="sldNum" sz="quarter" idx="12"/>
          </p:nvPr>
        </p:nvSpPr>
        <p:spPr/>
        <p:txBody>
          <a:bodyPr/>
          <a:lstStyle/>
          <a:p>
            <a:fld id="{D6A1ACA1-56DB-E645-8130-C41072785AB8}" type="slidenum">
              <a:rPr lang="en-US" smtClean="0"/>
              <a:t>25</a:t>
            </a:fld>
            <a:endParaRPr lang="en-US"/>
          </a:p>
        </p:txBody>
      </p:sp>
    </p:spTree>
    <p:extLst>
      <p:ext uri="{BB962C8B-B14F-4D97-AF65-F5344CB8AC3E}">
        <p14:creationId xmlns:p14="http://schemas.microsoft.com/office/powerpoint/2010/main" val="2884145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Generated Sentences</a:t>
            </a:r>
          </a:p>
        </p:txBody>
      </p:sp>
      <p:sp>
        <p:nvSpPr>
          <p:cNvPr id="8" name="Rectangle 7">
            <a:extLst>
              <a:ext uri="{FF2B5EF4-FFF2-40B4-BE49-F238E27FC236}">
                <a16:creationId xmlns:a16="http://schemas.microsoft.com/office/drawing/2014/main" id="{8A2AA80B-90D0-AC43-8BC1-87A3BA64F2A8}"/>
              </a:ext>
            </a:extLst>
          </p:cNvPr>
          <p:cNvSpPr/>
          <p:nvPr/>
        </p:nvSpPr>
        <p:spPr>
          <a:xfrm>
            <a:off x="1458410" y="5301205"/>
            <a:ext cx="9213448" cy="6944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9" name="Table 8">
            <a:extLst>
              <a:ext uri="{FF2B5EF4-FFF2-40B4-BE49-F238E27FC236}">
                <a16:creationId xmlns:a16="http://schemas.microsoft.com/office/drawing/2014/main" id="{E772F74C-DFF7-7F4E-89CB-55F7929A67EA}"/>
              </a:ext>
            </a:extLst>
          </p:cNvPr>
          <p:cNvGraphicFramePr>
            <a:graphicFrameLocks noGrp="1"/>
          </p:cNvGraphicFramePr>
          <p:nvPr>
            <p:extLst>
              <p:ext uri="{D42A27DB-BD31-4B8C-83A1-F6EECF244321}">
                <p14:modId xmlns:p14="http://schemas.microsoft.com/office/powerpoint/2010/main" val="2527503901"/>
              </p:ext>
            </p:extLst>
          </p:nvPr>
        </p:nvGraphicFramePr>
        <p:xfrm>
          <a:off x="972272" y="1377387"/>
          <a:ext cx="10706583" cy="4734042"/>
        </p:xfrm>
        <a:graphic>
          <a:graphicData uri="http://schemas.openxmlformats.org/drawingml/2006/table">
            <a:tbl>
              <a:tblPr firstRow="1" bandRow="1">
                <a:tableStyleId>{5C22544A-7EE6-4342-B048-85BDC9FD1C3A}</a:tableStyleId>
              </a:tblPr>
              <a:tblGrid>
                <a:gridCol w="1235819">
                  <a:extLst>
                    <a:ext uri="{9D8B030D-6E8A-4147-A177-3AD203B41FA5}">
                      <a16:colId xmlns:a16="http://schemas.microsoft.com/office/drawing/2014/main" val="774011756"/>
                    </a:ext>
                  </a:extLst>
                </a:gridCol>
                <a:gridCol w="9470764">
                  <a:extLst>
                    <a:ext uri="{9D8B030D-6E8A-4147-A177-3AD203B41FA5}">
                      <a16:colId xmlns:a16="http://schemas.microsoft.com/office/drawing/2014/main" val="215532527"/>
                    </a:ext>
                  </a:extLst>
                </a:gridCol>
              </a:tblGrid>
              <a:tr h="366481">
                <a:tc>
                  <a:txBody>
                    <a:bodyPr/>
                    <a:lstStyle/>
                    <a:p>
                      <a:r>
                        <a:rPr lang="en-US" dirty="0"/>
                        <a:t>Dataset</a:t>
                      </a:r>
                    </a:p>
                  </a:txBody>
                  <a:tcPr/>
                </a:tc>
                <a:tc>
                  <a:txBody>
                    <a:bodyPr/>
                    <a:lstStyle/>
                    <a:p>
                      <a:r>
                        <a:rPr lang="en-US" dirty="0"/>
                        <a:t>Generated Sentence</a:t>
                      </a:r>
                    </a:p>
                  </a:txBody>
                  <a:tcPr/>
                </a:tc>
                <a:extLst>
                  <a:ext uri="{0D108BD9-81ED-4DB2-BD59-A6C34878D82A}">
                    <a16:rowId xmlns:a16="http://schemas.microsoft.com/office/drawing/2014/main" val="2239970290"/>
                  </a:ext>
                </a:extLst>
              </a:tr>
              <a:tr h="453066">
                <a:tc rowSpan="3">
                  <a:txBody>
                    <a:bodyPr/>
                    <a:lstStyle/>
                    <a:p>
                      <a:endParaRPr lang="en-US" sz="1800" b="1" dirty="0"/>
                    </a:p>
                    <a:p>
                      <a:r>
                        <a:rPr lang="en-US" sz="2000" b="1" dirty="0"/>
                        <a:t> APNEWS</a:t>
                      </a:r>
                      <a:endParaRPr lang="en-US" sz="1600" b="1" dirty="0"/>
                    </a:p>
                  </a:txBody>
                  <a:tcPr/>
                </a:tc>
                <a:tc>
                  <a:txBody>
                    <a:bodyPr/>
                    <a:lstStyle/>
                    <a:p>
                      <a:r>
                        <a:rPr lang="en-US" sz="1600" dirty="0"/>
                        <a:t>a damaged car and body &lt;UNK&gt; were taken to the county medical center from dinner with one driver</a:t>
                      </a:r>
                    </a:p>
                  </a:txBody>
                  <a:tcPr/>
                </a:tc>
                <a:extLst>
                  <a:ext uri="{0D108BD9-81ED-4DB2-BD59-A6C34878D82A}">
                    <a16:rowId xmlns:a16="http://schemas.microsoft.com/office/drawing/2014/main" val="3577376262"/>
                  </a:ext>
                </a:extLst>
              </a:tr>
              <a:tr h="366481">
                <a:tc vMerge="1">
                  <a:txBody>
                    <a:bodyPr/>
                    <a:lstStyle/>
                    <a:p>
                      <a:endParaRPr lang="en-US" dirty="0"/>
                    </a:p>
                  </a:txBody>
                  <a:tcPr/>
                </a:tc>
                <a:tc>
                  <a:txBody>
                    <a:bodyPr/>
                    <a:lstStyle/>
                    <a:p>
                      <a:r>
                        <a:rPr lang="en-US" dirty="0"/>
                        <a:t>another agency will investigate possible abuse of violations to the police facility .</a:t>
                      </a:r>
                    </a:p>
                  </a:txBody>
                  <a:tcPr/>
                </a:tc>
                <a:extLst>
                  <a:ext uri="{0D108BD9-81ED-4DB2-BD59-A6C34878D82A}">
                    <a16:rowId xmlns:a16="http://schemas.microsoft.com/office/drawing/2014/main" val="283378490"/>
                  </a:ext>
                </a:extLst>
              </a:tr>
              <a:tr h="453066">
                <a:tc vMerge="1">
                  <a:txBody>
                    <a:bodyPr/>
                    <a:lstStyle/>
                    <a:p>
                      <a:endParaRPr lang="en-US" dirty="0"/>
                    </a:p>
                  </a:txBody>
                  <a:tcPr/>
                </a:tc>
                <a:tc>
                  <a:txBody>
                    <a:bodyPr/>
                    <a:lstStyle/>
                    <a:p>
                      <a:r>
                        <a:rPr lang="en-US" dirty="0"/>
                        <a:t>not even if it represents everyone under control . we are getting working with other items .</a:t>
                      </a:r>
                    </a:p>
                  </a:txBody>
                  <a:tcPr/>
                </a:tc>
                <a:extLst>
                  <a:ext uri="{0D108BD9-81ED-4DB2-BD59-A6C34878D82A}">
                    <a16:rowId xmlns:a16="http://schemas.microsoft.com/office/drawing/2014/main" val="215719292"/>
                  </a:ext>
                </a:extLst>
              </a:tr>
              <a:tr h="453066">
                <a:tc rowSpan="3">
                  <a:txBody>
                    <a:bodyPr/>
                    <a:lstStyle/>
                    <a:p>
                      <a:pPr algn="ctr"/>
                      <a:endParaRPr lang="en-US" sz="2000" b="1" dirty="0"/>
                    </a:p>
                    <a:p>
                      <a:pPr algn="ctr"/>
                      <a:r>
                        <a:rPr lang="en-US" sz="2400" b="1" dirty="0"/>
                        <a:t>IMDB</a:t>
                      </a:r>
                      <a:endParaRPr lang="en-US" sz="2000" b="1" dirty="0"/>
                    </a:p>
                    <a:p>
                      <a:endParaRPr lang="en-US" sz="2000" b="1" dirty="0"/>
                    </a:p>
                  </a:txBody>
                  <a:tcPr/>
                </a:tc>
                <a:tc>
                  <a:txBody>
                    <a:bodyPr/>
                    <a:lstStyle/>
                    <a:p>
                      <a:r>
                        <a:rPr lang="en-US" sz="1600" dirty="0"/>
                        <a:t>the film is very funny and entertaining . while just not cool and all ; the worst one can be expected</a:t>
                      </a:r>
                    </a:p>
                  </a:txBody>
                  <a:tcPr/>
                </a:tc>
                <a:extLst>
                  <a:ext uri="{0D108BD9-81ED-4DB2-BD59-A6C34878D82A}">
                    <a16:rowId xmlns:a16="http://schemas.microsoft.com/office/drawing/2014/main" val="70225541"/>
                  </a:ext>
                </a:extLst>
              </a:tr>
              <a:tr h="453066">
                <a:tc vMerge="1">
                  <a:txBody>
                    <a:bodyPr/>
                    <a:lstStyle/>
                    <a:p>
                      <a:endParaRPr lang="en-US"/>
                    </a:p>
                  </a:txBody>
                  <a:tcPr/>
                </a:tc>
                <a:tc>
                  <a:txBody>
                    <a:bodyPr/>
                    <a:lstStyle/>
                    <a:p>
                      <a:r>
                        <a:rPr lang="en-US" dirty="0"/>
                        <a:t>if you must view this movie , then </a:t>
                      </a:r>
                      <a:r>
                        <a:rPr lang="en-US" dirty="0" err="1"/>
                        <a:t>i</a:t>
                      </a:r>
                      <a:r>
                        <a:rPr lang="en-US" dirty="0"/>
                        <a:t> ’d watch it again again and enjoy it .this movie surprised me .</a:t>
                      </a:r>
                    </a:p>
                  </a:txBody>
                  <a:tcPr/>
                </a:tc>
                <a:extLst>
                  <a:ext uri="{0D108BD9-81ED-4DB2-BD59-A6C34878D82A}">
                    <a16:rowId xmlns:a16="http://schemas.microsoft.com/office/drawing/2014/main" val="1803348817"/>
                  </a:ext>
                </a:extLst>
              </a:tr>
              <a:tr h="453066">
                <a:tc vMerge="1">
                  <a:txBody>
                    <a:bodyPr/>
                    <a:lstStyle/>
                    <a:p>
                      <a:endParaRPr lang="en-US" dirty="0"/>
                    </a:p>
                  </a:txBody>
                  <a:tcPr/>
                </a:tc>
                <a:tc>
                  <a:txBody>
                    <a:bodyPr/>
                    <a:lstStyle/>
                    <a:p>
                      <a:r>
                        <a:rPr lang="en-US" dirty="0"/>
                        <a:t>they definitely are living with characters and can be described as vast in their parts .</a:t>
                      </a:r>
                    </a:p>
                  </a:txBody>
                  <a:tcPr/>
                </a:tc>
                <a:extLst>
                  <a:ext uri="{0D108BD9-81ED-4DB2-BD59-A6C34878D82A}">
                    <a16:rowId xmlns:a16="http://schemas.microsoft.com/office/drawing/2014/main" val="1242489105"/>
                  </a:ext>
                </a:extLst>
              </a:tr>
              <a:tr h="641342">
                <a:tc rowSpan="3">
                  <a:txBody>
                    <a:bodyPr/>
                    <a:lstStyle/>
                    <a:p>
                      <a:pPr algn="ctr"/>
                      <a:endParaRPr lang="en-US" sz="2000" b="1" dirty="0"/>
                    </a:p>
                    <a:p>
                      <a:pPr algn="ctr"/>
                      <a:endParaRPr lang="en-US" sz="2000" b="1" dirty="0"/>
                    </a:p>
                    <a:p>
                      <a:pPr algn="ctr"/>
                      <a:r>
                        <a:rPr lang="en-US" sz="2400" b="1" dirty="0"/>
                        <a:t>BNC</a:t>
                      </a:r>
                      <a:endParaRPr lang="en-US" sz="2000" b="1" dirty="0"/>
                    </a:p>
                    <a:p>
                      <a:pPr algn="ctr"/>
                      <a:endParaRPr lang="en-US" sz="2000" b="1" dirty="0"/>
                    </a:p>
                  </a:txBody>
                  <a:tcPr/>
                </a:tc>
                <a:tc>
                  <a:txBody>
                    <a:bodyPr/>
                    <a:lstStyle/>
                    <a:p>
                      <a:r>
                        <a:rPr lang="en-US" dirty="0"/>
                        <a:t>she drew into her eyes . she stared at me . molly thought of the young lady , there was lack of same feelings of herself.</a:t>
                      </a:r>
                    </a:p>
                  </a:txBody>
                  <a:tcPr/>
                </a:tc>
                <a:extLst>
                  <a:ext uri="{0D108BD9-81ED-4DB2-BD59-A6C34878D82A}">
                    <a16:rowId xmlns:a16="http://schemas.microsoft.com/office/drawing/2014/main" val="2604124208"/>
                  </a:ext>
                </a:extLst>
              </a:tr>
              <a:tr h="453066">
                <a:tc vMerge="1">
                  <a:txBody>
                    <a:bodyPr/>
                    <a:lstStyle/>
                    <a:p>
                      <a:endParaRPr lang="en-US"/>
                    </a:p>
                  </a:txBody>
                  <a:tcPr/>
                </a:tc>
                <a:tc>
                  <a:txBody>
                    <a:bodyPr/>
                    <a:lstStyle/>
                    <a:p>
                      <a:r>
                        <a:rPr lang="en-US" dirty="0"/>
                        <a:t>these conditions are needed for understanding better performance and ability and entire response .</a:t>
                      </a:r>
                    </a:p>
                  </a:txBody>
                  <a:tcPr/>
                </a:tc>
                <a:extLst>
                  <a:ext uri="{0D108BD9-81ED-4DB2-BD59-A6C34878D82A}">
                    <a16:rowId xmlns:a16="http://schemas.microsoft.com/office/drawing/2014/main" val="3666212604"/>
                  </a:ext>
                </a:extLst>
              </a:tr>
              <a:tr h="641342">
                <a:tc vMerge="1">
                  <a:txBody>
                    <a:bodyPr/>
                    <a:lstStyle/>
                    <a:p>
                      <a:endParaRPr lang="en-US" dirty="0"/>
                    </a:p>
                  </a:txBody>
                  <a:tcPr/>
                </a:tc>
                <a:tc>
                  <a:txBody>
                    <a:bodyPr/>
                    <a:lstStyle/>
                    <a:p>
                      <a:r>
                        <a:rPr lang="en-US" dirty="0"/>
                        <a:t>not a conservative leading male of his life under waste worth many a few months to conform with how it was available .</a:t>
                      </a:r>
                    </a:p>
                  </a:txBody>
                  <a:tcPr/>
                </a:tc>
                <a:extLst>
                  <a:ext uri="{0D108BD9-81ED-4DB2-BD59-A6C34878D82A}">
                    <a16:rowId xmlns:a16="http://schemas.microsoft.com/office/drawing/2014/main" val="3066148777"/>
                  </a:ext>
                </a:extLst>
              </a:tr>
            </a:tbl>
          </a:graphicData>
        </a:graphic>
      </p:graphicFrame>
      <p:cxnSp>
        <p:nvCxnSpPr>
          <p:cNvPr id="12" name="Straight Connector 11">
            <a:extLst>
              <a:ext uri="{FF2B5EF4-FFF2-40B4-BE49-F238E27FC236}">
                <a16:creationId xmlns:a16="http://schemas.microsoft.com/office/drawing/2014/main" id="{1B3E073C-1B96-5445-BC8B-CC274DDA4E46}"/>
              </a:ext>
            </a:extLst>
          </p:cNvPr>
          <p:cNvCxnSpPr>
            <a:cxnSpLocks/>
          </p:cNvCxnSpPr>
          <p:nvPr/>
        </p:nvCxnSpPr>
        <p:spPr>
          <a:xfrm>
            <a:off x="972272" y="3009419"/>
            <a:ext cx="10706583"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38EFC1-B69F-FF47-96EF-865799346C54}"/>
              </a:ext>
            </a:extLst>
          </p:cNvPr>
          <p:cNvCxnSpPr>
            <a:cxnSpLocks/>
          </p:cNvCxnSpPr>
          <p:nvPr/>
        </p:nvCxnSpPr>
        <p:spPr>
          <a:xfrm>
            <a:off x="972272" y="4377161"/>
            <a:ext cx="10706583"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6" name="Slide Number Placeholder 15">
            <a:extLst>
              <a:ext uri="{FF2B5EF4-FFF2-40B4-BE49-F238E27FC236}">
                <a16:creationId xmlns:a16="http://schemas.microsoft.com/office/drawing/2014/main" id="{69D00E52-A9D5-7144-A6F8-CF3371F07C9D}"/>
              </a:ext>
            </a:extLst>
          </p:cNvPr>
          <p:cNvSpPr>
            <a:spLocks noGrp="1"/>
          </p:cNvSpPr>
          <p:nvPr>
            <p:ph type="sldNum" sz="quarter" idx="12"/>
          </p:nvPr>
        </p:nvSpPr>
        <p:spPr/>
        <p:txBody>
          <a:bodyPr/>
          <a:lstStyle/>
          <a:p>
            <a:fld id="{D6A1ACA1-56DB-E645-8130-C41072785AB8}" type="slidenum">
              <a:rPr lang="en-US" smtClean="0"/>
              <a:t>26</a:t>
            </a:fld>
            <a:endParaRPr lang="en-US"/>
          </a:p>
        </p:txBody>
      </p:sp>
    </p:spTree>
    <p:extLst>
      <p:ext uri="{BB962C8B-B14F-4D97-AF65-F5344CB8AC3E}">
        <p14:creationId xmlns:p14="http://schemas.microsoft.com/office/powerpoint/2010/main" val="184011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Previous Work</a:t>
            </a:r>
          </a:p>
        </p:txBody>
      </p:sp>
      <p:sp>
        <p:nvSpPr>
          <p:cNvPr id="3" name="Oval 2"/>
          <p:cNvSpPr/>
          <p:nvPr/>
        </p:nvSpPr>
        <p:spPr>
          <a:xfrm>
            <a:off x="2419108" y="1923669"/>
            <a:ext cx="4822411" cy="3171825"/>
          </a:xfrm>
          <a:prstGeom prst="ellipse">
            <a:avLst/>
          </a:prstGeom>
          <a:solidFill>
            <a:schemeClr val="accent1">
              <a:alpha val="69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p:cNvSpPr/>
          <p:nvPr/>
        </p:nvSpPr>
        <p:spPr>
          <a:xfrm>
            <a:off x="4654297" y="1923669"/>
            <a:ext cx="4822411" cy="3171825"/>
          </a:xfrm>
          <a:prstGeom prst="ellipse">
            <a:avLst/>
          </a:prstGeom>
          <a:solidFill>
            <a:schemeClr val="accent2">
              <a:alpha val="7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solidFill>
                <a:schemeClr val="tx1"/>
              </a:solidFill>
            </a:endParaRPr>
          </a:p>
        </p:txBody>
      </p:sp>
      <p:sp>
        <p:nvSpPr>
          <p:cNvPr id="6" name="Rectangle 5">
            <a:extLst>
              <a:ext uri="{FF2B5EF4-FFF2-40B4-BE49-F238E27FC236}">
                <a16:creationId xmlns:a16="http://schemas.microsoft.com/office/drawing/2014/main" id="{3D866A36-376B-5548-AE29-E1AA9482C2A1}"/>
              </a:ext>
            </a:extLst>
          </p:cNvPr>
          <p:cNvSpPr/>
          <p:nvPr/>
        </p:nvSpPr>
        <p:spPr>
          <a:xfrm>
            <a:off x="1855419" y="1455047"/>
            <a:ext cx="2731398" cy="523220"/>
          </a:xfrm>
          <a:prstGeom prst="rect">
            <a:avLst/>
          </a:prstGeom>
        </p:spPr>
        <p:txBody>
          <a:bodyPr wrap="square">
            <a:spAutoFit/>
          </a:bodyPr>
          <a:lstStyle/>
          <a:p>
            <a:r>
              <a:rPr lang="en-US" sz="2800" b="1" dirty="0">
                <a:solidFill>
                  <a:schemeClr val="accent1"/>
                </a:solidFill>
              </a:rPr>
              <a:t>Local Syntactic</a:t>
            </a:r>
            <a:endParaRPr lang="en-US" sz="2800" dirty="0">
              <a:solidFill>
                <a:schemeClr val="accent1"/>
              </a:solidFill>
            </a:endParaRPr>
          </a:p>
        </p:txBody>
      </p:sp>
      <p:sp>
        <p:nvSpPr>
          <p:cNvPr id="7" name="Rectangle 6">
            <a:extLst>
              <a:ext uri="{FF2B5EF4-FFF2-40B4-BE49-F238E27FC236}">
                <a16:creationId xmlns:a16="http://schemas.microsoft.com/office/drawing/2014/main" id="{AB834529-EB7E-054D-B9DD-BA2C9B606569}"/>
              </a:ext>
            </a:extLst>
          </p:cNvPr>
          <p:cNvSpPr/>
          <p:nvPr/>
        </p:nvSpPr>
        <p:spPr>
          <a:xfrm>
            <a:off x="7376479" y="1436963"/>
            <a:ext cx="2812648" cy="523220"/>
          </a:xfrm>
          <a:prstGeom prst="rect">
            <a:avLst/>
          </a:prstGeom>
        </p:spPr>
        <p:txBody>
          <a:bodyPr wrap="square">
            <a:spAutoFit/>
          </a:bodyPr>
          <a:lstStyle/>
          <a:p>
            <a:r>
              <a:rPr lang="en-US" sz="2800" b="1" dirty="0">
                <a:solidFill>
                  <a:schemeClr val="accent2"/>
                </a:solidFill>
              </a:rPr>
              <a:t>Global Semantic</a:t>
            </a:r>
            <a:endParaRPr lang="en-US" sz="2800" dirty="0">
              <a:solidFill>
                <a:schemeClr val="accent2"/>
              </a:solidFill>
            </a:endParaRPr>
          </a:p>
        </p:txBody>
      </p:sp>
      <p:sp>
        <p:nvSpPr>
          <p:cNvPr id="8" name="Rectangle 7">
            <a:extLst>
              <a:ext uri="{FF2B5EF4-FFF2-40B4-BE49-F238E27FC236}">
                <a16:creationId xmlns:a16="http://schemas.microsoft.com/office/drawing/2014/main" id="{C0B07404-C3BE-214E-9230-E959996A0442}"/>
              </a:ext>
            </a:extLst>
          </p:cNvPr>
          <p:cNvSpPr/>
          <p:nvPr/>
        </p:nvSpPr>
        <p:spPr>
          <a:xfrm>
            <a:off x="3150409" y="2556085"/>
            <a:ext cx="1145844" cy="523220"/>
          </a:xfrm>
          <a:prstGeom prst="rect">
            <a:avLst/>
          </a:prstGeom>
        </p:spPr>
        <p:txBody>
          <a:bodyPr wrap="square">
            <a:spAutoFit/>
          </a:bodyPr>
          <a:lstStyle/>
          <a:p>
            <a:r>
              <a:rPr lang="en-US" sz="2800" b="1" dirty="0">
                <a:solidFill>
                  <a:schemeClr val="bg1"/>
                </a:solidFill>
              </a:rPr>
              <a:t>RNN</a:t>
            </a:r>
            <a:endParaRPr lang="en-US" sz="2800" dirty="0">
              <a:solidFill>
                <a:schemeClr val="bg1"/>
              </a:solidFill>
            </a:endParaRPr>
          </a:p>
        </p:txBody>
      </p:sp>
      <p:sp>
        <p:nvSpPr>
          <p:cNvPr id="9" name="Rectangle 8">
            <a:extLst>
              <a:ext uri="{FF2B5EF4-FFF2-40B4-BE49-F238E27FC236}">
                <a16:creationId xmlns:a16="http://schemas.microsoft.com/office/drawing/2014/main" id="{948D1C00-023E-6247-8DD8-0B319EC51B79}"/>
              </a:ext>
            </a:extLst>
          </p:cNvPr>
          <p:cNvSpPr/>
          <p:nvPr/>
        </p:nvSpPr>
        <p:spPr>
          <a:xfrm>
            <a:off x="3121690" y="3032833"/>
            <a:ext cx="1145844" cy="523220"/>
          </a:xfrm>
          <a:prstGeom prst="rect">
            <a:avLst/>
          </a:prstGeom>
        </p:spPr>
        <p:txBody>
          <a:bodyPr wrap="square">
            <a:spAutoFit/>
          </a:bodyPr>
          <a:lstStyle/>
          <a:p>
            <a:r>
              <a:rPr lang="en-US" sz="2800" b="1" dirty="0">
                <a:solidFill>
                  <a:schemeClr val="bg1"/>
                </a:solidFill>
              </a:rPr>
              <a:t>LSTM</a:t>
            </a:r>
            <a:endParaRPr lang="en-US" sz="2800" dirty="0">
              <a:solidFill>
                <a:schemeClr val="bg1"/>
              </a:solidFill>
            </a:endParaRPr>
          </a:p>
        </p:txBody>
      </p:sp>
      <p:sp>
        <p:nvSpPr>
          <p:cNvPr id="10" name="Rectangle 9">
            <a:extLst>
              <a:ext uri="{FF2B5EF4-FFF2-40B4-BE49-F238E27FC236}">
                <a16:creationId xmlns:a16="http://schemas.microsoft.com/office/drawing/2014/main" id="{A8677EF4-62D7-AE4E-A722-BFD365FCD475}"/>
              </a:ext>
            </a:extLst>
          </p:cNvPr>
          <p:cNvSpPr/>
          <p:nvPr/>
        </p:nvSpPr>
        <p:spPr>
          <a:xfrm>
            <a:off x="3150408" y="3509581"/>
            <a:ext cx="1189645" cy="523220"/>
          </a:xfrm>
          <a:prstGeom prst="rect">
            <a:avLst/>
          </a:prstGeom>
        </p:spPr>
        <p:txBody>
          <a:bodyPr wrap="square">
            <a:spAutoFit/>
          </a:bodyPr>
          <a:lstStyle/>
          <a:p>
            <a:r>
              <a:rPr lang="en-US" sz="2800" b="1" dirty="0">
                <a:solidFill>
                  <a:schemeClr val="bg1"/>
                </a:solidFill>
              </a:rPr>
              <a:t>GRU</a:t>
            </a:r>
            <a:endParaRPr lang="en-US" sz="2400" dirty="0">
              <a:solidFill>
                <a:schemeClr val="bg1"/>
              </a:solidFill>
            </a:endParaRPr>
          </a:p>
        </p:txBody>
      </p:sp>
      <p:sp>
        <p:nvSpPr>
          <p:cNvPr id="11" name="Rectangle 10">
            <a:extLst>
              <a:ext uri="{FF2B5EF4-FFF2-40B4-BE49-F238E27FC236}">
                <a16:creationId xmlns:a16="http://schemas.microsoft.com/office/drawing/2014/main" id="{C1B182E8-47A0-444B-8767-6B6337E19287}"/>
              </a:ext>
            </a:extLst>
          </p:cNvPr>
          <p:cNvSpPr/>
          <p:nvPr/>
        </p:nvSpPr>
        <p:spPr>
          <a:xfrm rot="5400000">
            <a:off x="3343424" y="3989100"/>
            <a:ext cx="404278" cy="523220"/>
          </a:xfrm>
          <a:prstGeom prst="rect">
            <a:avLst/>
          </a:prstGeom>
        </p:spPr>
        <p:txBody>
          <a:bodyPr wrap="square">
            <a:spAutoFit/>
          </a:bodyPr>
          <a:lstStyle/>
          <a:p>
            <a:r>
              <a:rPr lang="en-US" sz="2800" b="1" dirty="0">
                <a:solidFill>
                  <a:schemeClr val="bg1"/>
                </a:solidFill>
              </a:rPr>
              <a:t>…</a:t>
            </a:r>
            <a:endParaRPr lang="en-US" sz="2800" dirty="0">
              <a:solidFill>
                <a:schemeClr val="bg1"/>
              </a:solidFill>
            </a:endParaRPr>
          </a:p>
        </p:txBody>
      </p:sp>
      <p:sp>
        <p:nvSpPr>
          <p:cNvPr id="12" name="Rectangle 11">
            <a:extLst>
              <a:ext uri="{FF2B5EF4-FFF2-40B4-BE49-F238E27FC236}">
                <a16:creationId xmlns:a16="http://schemas.microsoft.com/office/drawing/2014/main" id="{C72E7BF7-8447-3946-9595-BBC8C214721A}"/>
              </a:ext>
            </a:extLst>
          </p:cNvPr>
          <p:cNvSpPr/>
          <p:nvPr/>
        </p:nvSpPr>
        <p:spPr>
          <a:xfrm>
            <a:off x="7527043" y="2556085"/>
            <a:ext cx="1165543" cy="523220"/>
          </a:xfrm>
          <a:prstGeom prst="rect">
            <a:avLst/>
          </a:prstGeom>
        </p:spPr>
        <p:txBody>
          <a:bodyPr wrap="square">
            <a:spAutoFit/>
          </a:bodyPr>
          <a:lstStyle/>
          <a:p>
            <a:r>
              <a:rPr lang="en-US" sz="2800" b="1" dirty="0">
                <a:solidFill>
                  <a:schemeClr val="bg1"/>
                </a:solidFill>
              </a:rPr>
              <a:t>LDA</a:t>
            </a:r>
            <a:endParaRPr lang="en-US" sz="2400" dirty="0">
              <a:solidFill>
                <a:schemeClr val="bg1"/>
              </a:solidFill>
            </a:endParaRPr>
          </a:p>
        </p:txBody>
      </p:sp>
      <p:sp>
        <p:nvSpPr>
          <p:cNvPr id="13" name="Rectangle 12">
            <a:extLst>
              <a:ext uri="{FF2B5EF4-FFF2-40B4-BE49-F238E27FC236}">
                <a16:creationId xmlns:a16="http://schemas.microsoft.com/office/drawing/2014/main" id="{AC36C718-7AC6-F449-B770-8BC41AC61DA5}"/>
              </a:ext>
            </a:extLst>
          </p:cNvPr>
          <p:cNvSpPr/>
          <p:nvPr/>
        </p:nvSpPr>
        <p:spPr>
          <a:xfrm>
            <a:off x="7599564" y="3044941"/>
            <a:ext cx="803656" cy="523220"/>
          </a:xfrm>
          <a:prstGeom prst="rect">
            <a:avLst/>
          </a:prstGeom>
        </p:spPr>
        <p:txBody>
          <a:bodyPr wrap="square">
            <a:spAutoFit/>
          </a:bodyPr>
          <a:lstStyle/>
          <a:p>
            <a:r>
              <a:rPr lang="en-US" sz="2800" b="1" dirty="0">
                <a:solidFill>
                  <a:schemeClr val="bg1"/>
                </a:solidFill>
              </a:rPr>
              <a:t>LSI</a:t>
            </a:r>
            <a:endParaRPr lang="en-US" sz="2800" dirty="0">
              <a:solidFill>
                <a:schemeClr val="bg1"/>
              </a:solidFill>
            </a:endParaRPr>
          </a:p>
        </p:txBody>
      </p:sp>
      <p:sp>
        <p:nvSpPr>
          <p:cNvPr id="14" name="Rectangle 13">
            <a:extLst>
              <a:ext uri="{FF2B5EF4-FFF2-40B4-BE49-F238E27FC236}">
                <a16:creationId xmlns:a16="http://schemas.microsoft.com/office/drawing/2014/main" id="{F23B5ADE-4631-4B4F-8F17-FB68220D56F0}"/>
              </a:ext>
            </a:extLst>
          </p:cNvPr>
          <p:cNvSpPr/>
          <p:nvPr/>
        </p:nvSpPr>
        <p:spPr>
          <a:xfrm>
            <a:off x="7527044" y="3509581"/>
            <a:ext cx="1038222" cy="523220"/>
          </a:xfrm>
          <a:prstGeom prst="rect">
            <a:avLst/>
          </a:prstGeom>
        </p:spPr>
        <p:txBody>
          <a:bodyPr wrap="square">
            <a:spAutoFit/>
          </a:bodyPr>
          <a:lstStyle/>
          <a:p>
            <a:r>
              <a:rPr lang="en-US" sz="2800" b="1" dirty="0" err="1">
                <a:solidFill>
                  <a:schemeClr val="bg1"/>
                </a:solidFill>
              </a:rPr>
              <a:t>pLSI</a:t>
            </a:r>
            <a:endParaRPr lang="en-US" sz="2800" dirty="0">
              <a:solidFill>
                <a:schemeClr val="bg1"/>
              </a:solidFill>
            </a:endParaRPr>
          </a:p>
        </p:txBody>
      </p:sp>
      <p:sp>
        <p:nvSpPr>
          <p:cNvPr id="15" name="Rectangle 14">
            <a:extLst>
              <a:ext uri="{FF2B5EF4-FFF2-40B4-BE49-F238E27FC236}">
                <a16:creationId xmlns:a16="http://schemas.microsoft.com/office/drawing/2014/main" id="{BDA7B978-F880-2C45-A4A7-357C00CCF454}"/>
              </a:ext>
            </a:extLst>
          </p:cNvPr>
          <p:cNvSpPr/>
          <p:nvPr/>
        </p:nvSpPr>
        <p:spPr>
          <a:xfrm rot="5400000">
            <a:off x="7720059" y="4019877"/>
            <a:ext cx="404278" cy="461665"/>
          </a:xfrm>
          <a:prstGeom prst="rect">
            <a:avLst/>
          </a:prstGeom>
        </p:spPr>
        <p:txBody>
          <a:bodyPr wrap="square">
            <a:spAutoFit/>
          </a:bodyPr>
          <a:lstStyle/>
          <a:p>
            <a:r>
              <a:rPr lang="en-US" sz="2400" b="1" dirty="0">
                <a:solidFill>
                  <a:schemeClr val="bg1"/>
                </a:solidFill>
              </a:rPr>
              <a:t>…</a:t>
            </a:r>
            <a:endParaRPr lang="en-US" sz="2400" dirty="0">
              <a:solidFill>
                <a:schemeClr val="bg1"/>
              </a:solidFill>
            </a:endParaRPr>
          </a:p>
        </p:txBody>
      </p:sp>
      <p:sp>
        <p:nvSpPr>
          <p:cNvPr id="16" name="Rectangle 15">
            <a:extLst>
              <a:ext uri="{FF2B5EF4-FFF2-40B4-BE49-F238E27FC236}">
                <a16:creationId xmlns:a16="http://schemas.microsoft.com/office/drawing/2014/main" id="{C36EA537-CDE5-4E4F-BD1D-BEC0C41633CC}"/>
              </a:ext>
            </a:extLst>
          </p:cNvPr>
          <p:cNvSpPr/>
          <p:nvPr/>
        </p:nvSpPr>
        <p:spPr>
          <a:xfrm>
            <a:off x="5332735" y="2601952"/>
            <a:ext cx="1904942" cy="523220"/>
          </a:xfrm>
          <a:prstGeom prst="rect">
            <a:avLst/>
          </a:prstGeom>
        </p:spPr>
        <p:txBody>
          <a:bodyPr wrap="square">
            <a:spAutoFit/>
          </a:bodyPr>
          <a:lstStyle/>
          <a:p>
            <a:r>
              <a:rPr lang="en-US" sz="2800" b="1" dirty="0" err="1">
                <a:solidFill>
                  <a:schemeClr val="bg1"/>
                </a:solidFill>
              </a:rPr>
              <a:t>TopicRNN</a:t>
            </a:r>
            <a:endParaRPr lang="en-US" sz="2800" dirty="0">
              <a:solidFill>
                <a:schemeClr val="bg1"/>
              </a:solidFill>
            </a:endParaRPr>
          </a:p>
        </p:txBody>
      </p:sp>
      <p:sp>
        <p:nvSpPr>
          <p:cNvPr id="17" name="Rectangle 16">
            <a:extLst>
              <a:ext uri="{FF2B5EF4-FFF2-40B4-BE49-F238E27FC236}">
                <a16:creationId xmlns:a16="http://schemas.microsoft.com/office/drawing/2014/main" id="{DD931017-A477-D54B-8ADC-96FDE15FCBDD}"/>
              </a:ext>
            </a:extLst>
          </p:cNvPr>
          <p:cNvSpPr/>
          <p:nvPr/>
        </p:nvSpPr>
        <p:spPr>
          <a:xfrm>
            <a:off x="5337195" y="3030856"/>
            <a:ext cx="1526592" cy="523220"/>
          </a:xfrm>
          <a:prstGeom prst="rect">
            <a:avLst/>
          </a:prstGeom>
        </p:spPr>
        <p:txBody>
          <a:bodyPr wrap="square">
            <a:spAutoFit/>
          </a:bodyPr>
          <a:lstStyle/>
          <a:p>
            <a:r>
              <a:rPr lang="en-US" sz="2800" b="1" dirty="0">
                <a:solidFill>
                  <a:schemeClr val="bg1"/>
                </a:solidFill>
              </a:rPr>
              <a:t>TGVAE</a:t>
            </a:r>
            <a:endParaRPr lang="en-US" sz="2800" dirty="0">
              <a:solidFill>
                <a:schemeClr val="bg1"/>
              </a:solidFill>
            </a:endParaRPr>
          </a:p>
        </p:txBody>
      </p:sp>
      <p:sp>
        <p:nvSpPr>
          <p:cNvPr id="18" name="Rectangle 17">
            <a:extLst>
              <a:ext uri="{FF2B5EF4-FFF2-40B4-BE49-F238E27FC236}">
                <a16:creationId xmlns:a16="http://schemas.microsoft.com/office/drawing/2014/main" id="{87FD8D3C-4653-FD48-BAE2-7BEECCE14BB8}"/>
              </a:ext>
            </a:extLst>
          </p:cNvPr>
          <p:cNvSpPr/>
          <p:nvPr/>
        </p:nvSpPr>
        <p:spPr>
          <a:xfrm>
            <a:off x="5337195" y="3888664"/>
            <a:ext cx="1608066" cy="523220"/>
          </a:xfrm>
          <a:prstGeom prst="rect">
            <a:avLst/>
          </a:prstGeom>
        </p:spPr>
        <p:txBody>
          <a:bodyPr wrap="square">
            <a:spAutoFit/>
          </a:bodyPr>
          <a:lstStyle/>
          <a:p>
            <a:r>
              <a:rPr lang="en-US" sz="2800" b="1" dirty="0">
                <a:solidFill>
                  <a:schemeClr val="bg1"/>
                </a:solidFill>
              </a:rPr>
              <a:t>TCNLM</a:t>
            </a:r>
            <a:endParaRPr lang="en-US" sz="2400" dirty="0">
              <a:solidFill>
                <a:schemeClr val="bg1"/>
              </a:solidFill>
            </a:endParaRPr>
          </a:p>
        </p:txBody>
      </p:sp>
      <p:sp>
        <p:nvSpPr>
          <p:cNvPr id="19" name="Rectangle 18">
            <a:extLst>
              <a:ext uri="{FF2B5EF4-FFF2-40B4-BE49-F238E27FC236}">
                <a16:creationId xmlns:a16="http://schemas.microsoft.com/office/drawing/2014/main" id="{D1778C92-4EE9-064D-9721-5CBDFF60A1EE}"/>
              </a:ext>
            </a:extLst>
          </p:cNvPr>
          <p:cNvSpPr/>
          <p:nvPr/>
        </p:nvSpPr>
        <p:spPr>
          <a:xfrm>
            <a:off x="5337195" y="3454001"/>
            <a:ext cx="1526592" cy="523220"/>
          </a:xfrm>
          <a:prstGeom prst="rect">
            <a:avLst/>
          </a:prstGeom>
        </p:spPr>
        <p:txBody>
          <a:bodyPr wrap="square">
            <a:spAutoFit/>
          </a:bodyPr>
          <a:lstStyle/>
          <a:p>
            <a:r>
              <a:rPr lang="en-US" sz="2800" b="1" dirty="0">
                <a:solidFill>
                  <a:schemeClr val="bg1"/>
                </a:solidFill>
              </a:rPr>
              <a:t>TDLM</a:t>
            </a:r>
            <a:endParaRPr lang="en-US" sz="2800" dirty="0">
              <a:solidFill>
                <a:schemeClr val="bg1"/>
              </a:solidFill>
            </a:endParaRPr>
          </a:p>
        </p:txBody>
      </p:sp>
      <p:sp>
        <p:nvSpPr>
          <p:cNvPr id="23" name="TextBox 22">
            <a:extLst>
              <a:ext uri="{FF2B5EF4-FFF2-40B4-BE49-F238E27FC236}">
                <a16:creationId xmlns:a16="http://schemas.microsoft.com/office/drawing/2014/main" id="{8EC1489B-5504-D047-AD3D-172D0D55B81C}"/>
              </a:ext>
            </a:extLst>
          </p:cNvPr>
          <p:cNvSpPr txBox="1"/>
          <p:nvPr/>
        </p:nvSpPr>
        <p:spPr>
          <a:xfrm>
            <a:off x="5852160" y="5294376"/>
            <a:ext cx="184731" cy="369332"/>
          </a:xfrm>
          <a:prstGeom prst="rect">
            <a:avLst/>
          </a:prstGeom>
          <a:noFill/>
        </p:spPr>
        <p:txBody>
          <a:bodyPr wrap="none" rtlCol="0">
            <a:spAutoFit/>
          </a:bodyPr>
          <a:lstStyle/>
          <a:p>
            <a:endParaRPr lang="en-US" dirty="0"/>
          </a:p>
        </p:txBody>
      </p:sp>
      <p:sp>
        <p:nvSpPr>
          <p:cNvPr id="24" name="Rectangle 23">
            <a:extLst>
              <a:ext uri="{FF2B5EF4-FFF2-40B4-BE49-F238E27FC236}">
                <a16:creationId xmlns:a16="http://schemas.microsoft.com/office/drawing/2014/main" id="{D0358AD8-3935-6941-B438-7544B16B439F}"/>
              </a:ext>
            </a:extLst>
          </p:cNvPr>
          <p:cNvSpPr/>
          <p:nvPr/>
        </p:nvSpPr>
        <p:spPr>
          <a:xfrm rot="5400000">
            <a:off x="5780330" y="4276965"/>
            <a:ext cx="404278" cy="523220"/>
          </a:xfrm>
          <a:prstGeom prst="rect">
            <a:avLst/>
          </a:prstGeom>
        </p:spPr>
        <p:txBody>
          <a:bodyPr wrap="square">
            <a:spAutoFit/>
          </a:bodyPr>
          <a:lstStyle/>
          <a:p>
            <a:r>
              <a:rPr lang="en-US" sz="2800" b="1" dirty="0">
                <a:solidFill>
                  <a:schemeClr val="bg1"/>
                </a:solidFill>
              </a:rPr>
              <a:t>…</a:t>
            </a:r>
            <a:endParaRPr lang="en-US" sz="2800" dirty="0">
              <a:solidFill>
                <a:schemeClr val="bg1"/>
              </a:solidFill>
            </a:endParaRPr>
          </a:p>
        </p:txBody>
      </p:sp>
      <p:sp>
        <p:nvSpPr>
          <p:cNvPr id="26" name="Rectangle 25">
            <a:extLst>
              <a:ext uri="{FF2B5EF4-FFF2-40B4-BE49-F238E27FC236}">
                <a16:creationId xmlns:a16="http://schemas.microsoft.com/office/drawing/2014/main" id="{BBFCB68A-9673-F941-BBDF-E68F8B8E3EBB}"/>
              </a:ext>
            </a:extLst>
          </p:cNvPr>
          <p:cNvSpPr/>
          <p:nvPr/>
        </p:nvSpPr>
        <p:spPr>
          <a:xfrm>
            <a:off x="6178794" y="1160177"/>
            <a:ext cx="1145844" cy="523220"/>
          </a:xfrm>
          <a:prstGeom prst="rect">
            <a:avLst/>
          </a:prstGeom>
        </p:spPr>
        <p:txBody>
          <a:bodyPr wrap="square">
            <a:spAutoFit/>
          </a:bodyPr>
          <a:lstStyle/>
          <a:p>
            <a:r>
              <a:rPr lang="en-US" sz="2800" b="1" dirty="0">
                <a:solidFill>
                  <a:schemeClr val="bg1"/>
                </a:solidFill>
              </a:rPr>
              <a:t>RNN</a:t>
            </a:r>
            <a:endParaRPr lang="en-US" sz="2800" dirty="0">
              <a:solidFill>
                <a:schemeClr val="bg1"/>
              </a:solidFill>
            </a:endParaRPr>
          </a:p>
        </p:txBody>
      </p:sp>
      <p:sp>
        <p:nvSpPr>
          <p:cNvPr id="21" name="Slide Number Placeholder 20">
            <a:extLst>
              <a:ext uri="{FF2B5EF4-FFF2-40B4-BE49-F238E27FC236}">
                <a16:creationId xmlns:a16="http://schemas.microsoft.com/office/drawing/2014/main" id="{FC2ECB55-ABF5-3544-A08F-8B85DBA57CA8}"/>
              </a:ext>
            </a:extLst>
          </p:cNvPr>
          <p:cNvSpPr>
            <a:spLocks noGrp="1"/>
          </p:cNvSpPr>
          <p:nvPr>
            <p:ph type="sldNum" sz="quarter" idx="12"/>
          </p:nvPr>
        </p:nvSpPr>
        <p:spPr/>
        <p:txBody>
          <a:bodyPr/>
          <a:lstStyle/>
          <a:p>
            <a:fld id="{D6A1ACA1-56DB-E645-8130-C41072785AB8}" type="slidenum">
              <a:rPr lang="en-US" smtClean="0"/>
              <a:t>3</a:t>
            </a:fld>
            <a:endParaRPr lang="en-US"/>
          </a:p>
        </p:txBody>
      </p:sp>
    </p:spTree>
    <p:extLst>
      <p:ext uri="{BB962C8B-B14F-4D97-AF65-F5344CB8AC3E}">
        <p14:creationId xmlns:p14="http://schemas.microsoft.com/office/powerpoint/2010/main" val="2258689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Previous Work</a:t>
            </a:r>
          </a:p>
        </p:txBody>
      </p:sp>
      <p:sp>
        <p:nvSpPr>
          <p:cNvPr id="3" name="Oval 2"/>
          <p:cNvSpPr/>
          <p:nvPr/>
        </p:nvSpPr>
        <p:spPr>
          <a:xfrm>
            <a:off x="2419108" y="1923669"/>
            <a:ext cx="4822411" cy="3171825"/>
          </a:xfrm>
          <a:prstGeom prst="ellipse">
            <a:avLst/>
          </a:prstGeom>
          <a:solidFill>
            <a:schemeClr val="accent1">
              <a:alpha val="69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p:cNvSpPr/>
          <p:nvPr/>
        </p:nvSpPr>
        <p:spPr>
          <a:xfrm>
            <a:off x="4654297" y="1923669"/>
            <a:ext cx="4822411" cy="3171825"/>
          </a:xfrm>
          <a:prstGeom prst="ellipse">
            <a:avLst/>
          </a:prstGeom>
          <a:solidFill>
            <a:schemeClr val="accent2">
              <a:alpha val="7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solidFill>
                <a:schemeClr val="tx1"/>
              </a:solidFill>
            </a:endParaRPr>
          </a:p>
        </p:txBody>
      </p:sp>
      <p:sp>
        <p:nvSpPr>
          <p:cNvPr id="5" name="Rounded Rectangle 4"/>
          <p:cNvSpPr/>
          <p:nvPr/>
        </p:nvSpPr>
        <p:spPr>
          <a:xfrm>
            <a:off x="1408649" y="5118091"/>
            <a:ext cx="8887021" cy="965397"/>
          </a:xfrm>
          <a:prstGeom prst="roundRect">
            <a:avLst/>
          </a:prstGeom>
          <a:solidFill>
            <a:schemeClr val="accent6">
              <a:alpha val="31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Previously: marginalize out </a:t>
            </a:r>
            <a:r>
              <a:rPr lang="en-US" sz="2400" i="1" dirty="0">
                <a:solidFill>
                  <a:schemeClr val="tx1"/>
                </a:solidFill>
              </a:rPr>
              <a:t>word-level</a:t>
            </a:r>
            <a:r>
              <a:rPr lang="en-US" sz="2400" dirty="0">
                <a:solidFill>
                  <a:schemeClr val="tx1"/>
                </a:solidFill>
              </a:rPr>
              <a:t> topic assignments</a:t>
            </a:r>
          </a:p>
          <a:p>
            <a:pPr algn="ctr"/>
            <a:r>
              <a:rPr lang="en-US" sz="2400" dirty="0">
                <a:solidFill>
                  <a:schemeClr val="tx1"/>
                </a:solidFill>
              </a:rPr>
              <a:t>Our work: learn to model them within a neural framework</a:t>
            </a:r>
          </a:p>
        </p:txBody>
      </p:sp>
      <p:sp>
        <p:nvSpPr>
          <p:cNvPr id="6" name="Rectangle 5">
            <a:extLst>
              <a:ext uri="{FF2B5EF4-FFF2-40B4-BE49-F238E27FC236}">
                <a16:creationId xmlns:a16="http://schemas.microsoft.com/office/drawing/2014/main" id="{3D866A36-376B-5548-AE29-E1AA9482C2A1}"/>
              </a:ext>
            </a:extLst>
          </p:cNvPr>
          <p:cNvSpPr/>
          <p:nvPr/>
        </p:nvSpPr>
        <p:spPr>
          <a:xfrm>
            <a:off x="1855419" y="1455047"/>
            <a:ext cx="2731398" cy="523220"/>
          </a:xfrm>
          <a:prstGeom prst="rect">
            <a:avLst/>
          </a:prstGeom>
        </p:spPr>
        <p:txBody>
          <a:bodyPr wrap="square">
            <a:spAutoFit/>
          </a:bodyPr>
          <a:lstStyle/>
          <a:p>
            <a:r>
              <a:rPr lang="en-US" sz="2800" b="1" dirty="0">
                <a:solidFill>
                  <a:schemeClr val="accent1"/>
                </a:solidFill>
              </a:rPr>
              <a:t>Local Syntactic</a:t>
            </a:r>
            <a:endParaRPr lang="en-US" sz="2800" dirty="0">
              <a:solidFill>
                <a:schemeClr val="accent1"/>
              </a:solidFill>
            </a:endParaRPr>
          </a:p>
        </p:txBody>
      </p:sp>
      <p:sp>
        <p:nvSpPr>
          <p:cNvPr id="7" name="Rectangle 6">
            <a:extLst>
              <a:ext uri="{FF2B5EF4-FFF2-40B4-BE49-F238E27FC236}">
                <a16:creationId xmlns:a16="http://schemas.microsoft.com/office/drawing/2014/main" id="{AB834529-EB7E-054D-B9DD-BA2C9B606569}"/>
              </a:ext>
            </a:extLst>
          </p:cNvPr>
          <p:cNvSpPr/>
          <p:nvPr/>
        </p:nvSpPr>
        <p:spPr>
          <a:xfrm>
            <a:off x="7376479" y="1436963"/>
            <a:ext cx="2812648" cy="523220"/>
          </a:xfrm>
          <a:prstGeom prst="rect">
            <a:avLst/>
          </a:prstGeom>
        </p:spPr>
        <p:txBody>
          <a:bodyPr wrap="square">
            <a:spAutoFit/>
          </a:bodyPr>
          <a:lstStyle/>
          <a:p>
            <a:r>
              <a:rPr lang="en-US" sz="2800" b="1" dirty="0">
                <a:solidFill>
                  <a:schemeClr val="accent2"/>
                </a:solidFill>
              </a:rPr>
              <a:t>Global Semantic</a:t>
            </a:r>
            <a:endParaRPr lang="en-US" sz="2800" dirty="0">
              <a:solidFill>
                <a:schemeClr val="accent2"/>
              </a:solidFill>
            </a:endParaRPr>
          </a:p>
        </p:txBody>
      </p:sp>
      <p:sp>
        <p:nvSpPr>
          <p:cNvPr id="8" name="Rectangle 7">
            <a:extLst>
              <a:ext uri="{FF2B5EF4-FFF2-40B4-BE49-F238E27FC236}">
                <a16:creationId xmlns:a16="http://schemas.microsoft.com/office/drawing/2014/main" id="{C0B07404-C3BE-214E-9230-E959996A0442}"/>
              </a:ext>
            </a:extLst>
          </p:cNvPr>
          <p:cNvSpPr/>
          <p:nvPr/>
        </p:nvSpPr>
        <p:spPr>
          <a:xfrm>
            <a:off x="3150409" y="2556085"/>
            <a:ext cx="1145844" cy="523220"/>
          </a:xfrm>
          <a:prstGeom prst="rect">
            <a:avLst/>
          </a:prstGeom>
        </p:spPr>
        <p:txBody>
          <a:bodyPr wrap="square">
            <a:spAutoFit/>
          </a:bodyPr>
          <a:lstStyle/>
          <a:p>
            <a:r>
              <a:rPr lang="en-US" sz="2800" dirty="0">
                <a:solidFill>
                  <a:schemeClr val="bg1"/>
                </a:solidFill>
              </a:rPr>
              <a:t>RNN</a:t>
            </a:r>
          </a:p>
        </p:txBody>
      </p:sp>
      <p:sp>
        <p:nvSpPr>
          <p:cNvPr id="9" name="Rectangle 8">
            <a:extLst>
              <a:ext uri="{FF2B5EF4-FFF2-40B4-BE49-F238E27FC236}">
                <a16:creationId xmlns:a16="http://schemas.microsoft.com/office/drawing/2014/main" id="{948D1C00-023E-6247-8DD8-0B319EC51B79}"/>
              </a:ext>
            </a:extLst>
          </p:cNvPr>
          <p:cNvSpPr/>
          <p:nvPr/>
        </p:nvSpPr>
        <p:spPr>
          <a:xfrm>
            <a:off x="3121690" y="3032833"/>
            <a:ext cx="1145844" cy="523220"/>
          </a:xfrm>
          <a:prstGeom prst="rect">
            <a:avLst/>
          </a:prstGeom>
        </p:spPr>
        <p:txBody>
          <a:bodyPr wrap="square">
            <a:spAutoFit/>
          </a:bodyPr>
          <a:lstStyle/>
          <a:p>
            <a:r>
              <a:rPr lang="en-US" sz="2800" dirty="0">
                <a:solidFill>
                  <a:schemeClr val="bg1"/>
                </a:solidFill>
              </a:rPr>
              <a:t>LSTM</a:t>
            </a:r>
          </a:p>
        </p:txBody>
      </p:sp>
      <p:sp>
        <p:nvSpPr>
          <p:cNvPr id="10" name="Rectangle 9">
            <a:extLst>
              <a:ext uri="{FF2B5EF4-FFF2-40B4-BE49-F238E27FC236}">
                <a16:creationId xmlns:a16="http://schemas.microsoft.com/office/drawing/2014/main" id="{A8677EF4-62D7-AE4E-A722-BFD365FCD475}"/>
              </a:ext>
            </a:extLst>
          </p:cNvPr>
          <p:cNvSpPr/>
          <p:nvPr/>
        </p:nvSpPr>
        <p:spPr>
          <a:xfrm>
            <a:off x="3150408" y="3509581"/>
            <a:ext cx="1189645" cy="523220"/>
          </a:xfrm>
          <a:prstGeom prst="rect">
            <a:avLst/>
          </a:prstGeom>
        </p:spPr>
        <p:txBody>
          <a:bodyPr wrap="square">
            <a:spAutoFit/>
          </a:bodyPr>
          <a:lstStyle/>
          <a:p>
            <a:r>
              <a:rPr lang="en-US" sz="2800" dirty="0">
                <a:solidFill>
                  <a:schemeClr val="bg1"/>
                </a:solidFill>
              </a:rPr>
              <a:t>GRU</a:t>
            </a:r>
            <a:endParaRPr lang="en-US" sz="2400" dirty="0">
              <a:solidFill>
                <a:schemeClr val="bg1"/>
              </a:solidFill>
            </a:endParaRPr>
          </a:p>
        </p:txBody>
      </p:sp>
      <p:sp>
        <p:nvSpPr>
          <p:cNvPr id="11" name="Rectangle 10">
            <a:extLst>
              <a:ext uri="{FF2B5EF4-FFF2-40B4-BE49-F238E27FC236}">
                <a16:creationId xmlns:a16="http://schemas.microsoft.com/office/drawing/2014/main" id="{C1B182E8-47A0-444B-8767-6B6337E19287}"/>
              </a:ext>
            </a:extLst>
          </p:cNvPr>
          <p:cNvSpPr/>
          <p:nvPr/>
        </p:nvSpPr>
        <p:spPr>
          <a:xfrm rot="5400000">
            <a:off x="3343424" y="3989100"/>
            <a:ext cx="404278" cy="523220"/>
          </a:xfrm>
          <a:prstGeom prst="rect">
            <a:avLst/>
          </a:prstGeom>
        </p:spPr>
        <p:txBody>
          <a:bodyPr wrap="square">
            <a:spAutoFit/>
          </a:bodyPr>
          <a:lstStyle/>
          <a:p>
            <a:r>
              <a:rPr lang="en-US" sz="2800" b="1" dirty="0">
                <a:solidFill>
                  <a:schemeClr val="bg1"/>
                </a:solidFill>
              </a:rPr>
              <a:t>…</a:t>
            </a:r>
            <a:endParaRPr lang="en-US" sz="2800" dirty="0">
              <a:solidFill>
                <a:schemeClr val="bg1"/>
              </a:solidFill>
            </a:endParaRPr>
          </a:p>
        </p:txBody>
      </p:sp>
      <p:sp>
        <p:nvSpPr>
          <p:cNvPr id="12" name="Rectangle 11">
            <a:extLst>
              <a:ext uri="{FF2B5EF4-FFF2-40B4-BE49-F238E27FC236}">
                <a16:creationId xmlns:a16="http://schemas.microsoft.com/office/drawing/2014/main" id="{C72E7BF7-8447-3946-9595-BBC8C214721A}"/>
              </a:ext>
            </a:extLst>
          </p:cNvPr>
          <p:cNvSpPr/>
          <p:nvPr/>
        </p:nvSpPr>
        <p:spPr>
          <a:xfrm>
            <a:off x="7527043" y="2556085"/>
            <a:ext cx="1165543" cy="523220"/>
          </a:xfrm>
          <a:prstGeom prst="rect">
            <a:avLst/>
          </a:prstGeom>
        </p:spPr>
        <p:txBody>
          <a:bodyPr wrap="square">
            <a:spAutoFit/>
          </a:bodyPr>
          <a:lstStyle/>
          <a:p>
            <a:r>
              <a:rPr lang="en-US" sz="2800" dirty="0">
                <a:solidFill>
                  <a:schemeClr val="bg1"/>
                </a:solidFill>
              </a:rPr>
              <a:t>LDA</a:t>
            </a:r>
            <a:endParaRPr lang="en-US" sz="2400" dirty="0">
              <a:solidFill>
                <a:schemeClr val="bg1"/>
              </a:solidFill>
            </a:endParaRPr>
          </a:p>
        </p:txBody>
      </p:sp>
      <p:sp>
        <p:nvSpPr>
          <p:cNvPr id="13" name="Rectangle 12">
            <a:extLst>
              <a:ext uri="{FF2B5EF4-FFF2-40B4-BE49-F238E27FC236}">
                <a16:creationId xmlns:a16="http://schemas.microsoft.com/office/drawing/2014/main" id="{AC36C718-7AC6-F449-B770-8BC41AC61DA5}"/>
              </a:ext>
            </a:extLst>
          </p:cNvPr>
          <p:cNvSpPr/>
          <p:nvPr/>
        </p:nvSpPr>
        <p:spPr>
          <a:xfrm>
            <a:off x="7599564" y="3044941"/>
            <a:ext cx="803656" cy="523220"/>
          </a:xfrm>
          <a:prstGeom prst="rect">
            <a:avLst/>
          </a:prstGeom>
        </p:spPr>
        <p:txBody>
          <a:bodyPr wrap="square">
            <a:spAutoFit/>
          </a:bodyPr>
          <a:lstStyle/>
          <a:p>
            <a:r>
              <a:rPr lang="en-US" sz="2800" dirty="0">
                <a:solidFill>
                  <a:schemeClr val="bg1"/>
                </a:solidFill>
              </a:rPr>
              <a:t>LSI</a:t>
            </a:r>
          </a:p>
        </p:txBody>
      </p:sp>
      <p:sp>
        <p:nvSpPr>
          <p:cNvPr id="14" name="Rectangle 13">
            <a:extLst>
              <a:ext uri="{FF2B5EF4-FFF2-40B4-BE49-F238E27FC236}">
                <a16:creationId xmlns:a16="http://schemas.microsoft.com/office/drawing/2014/main" id="{F23B5ADE-4631-4B4F-8F17-FB68220D56F0}"/>
              </a:ext>
            </a:extLst>
          </p:cNvPr>
          <p:cNvSpPr/>
          <p:nvPr/>
        </p:nvSpPr>
        <p:spPr>
          <a:xfrm>
            <a:off x="7527044" y="3509581"/>
            <a:ext cx="1038222" cy="523220"/>
          </a:xfrm>
          <a:prstGeom prst="rect">
            <a:avLst/>
          </a:prstGeom>
        </p:spPr>
        <p:txBody>
          <a:bodyPr wrap="square">
            <a:spAutoFit/>
          </a:bodyPr>
          <a:lstStyle/>
          <a:p>
            <a:r>
              <a:rPr lang="en-US" sz="2800" dirty="0" err="1">
                <a:solidFill>
                  <a:schemeClr val="bg1"/>
                </a:solidFill>
              </a:rPr>
              <a:t>pLSI</a:t>
            </a:r>
            <a:endParaRPr lang="en-US" sz="2800" dirty="0">
              <a:solidFill>
                <a:schemeClr val="bg1"/>
              </a:solidFill>
            </a:endParaRPr>
          </a:p>
        </p:txBody>
      </p:sp>
      <p:sp>
        <p:nvSpPr>
          <p:cNvPr id="15" name="Rectangle 14">
            <a:extLst>
              <a:ext uri="{FF2B5EF4-FFF2-40B4-BE49-F238E27FC236}">
                <a16:creationId xmlns:a16="http://schemas.microsoft.com/office/drawing/2014/main" id="{BDA7B978-F880-2C45-A4A7-357C00CCF454}"/>
              </a:ext>
            </a:extLst>
          </p:cNvPr>
          <p:cNvSpPr/>
          <p:nvPr/>
        </p:nvSpPr>
        <p:spPr>
          <a:xfrm rot="5400000">
            <a:off x="7720059" y="4019877"/>
            <a:ext cx="404278" cy="461665"/>
          </a:xfrm>
          <a:prstGeom prst="rect">
            <a:avLst/>
          </a:prstGeom>
        </p:spPr>
        <p:txBody>
          <a:bodyPr wrap="square">
            <a:spAutoFit/>
          </a:bodyPr>
          <a:lstStyle/>
          <a:p>
            <a:r>
              <a:rPr lang="en-US" sz="2400" dirty="0">
                <a:solidFill>
                  <a:schemeClr val="bg1"/>
                </a:solidFill>
              </a:rPr>
              <a:t>…</a:t>
            </a:r>
          </a:p>
        </p:txBody>
      </p:sp>
      <p:sp>
        <p:nvSpPr>
          <p:cNvPr id="16" name="Rectangle 15">
            <a:extLst>
              <a:ext uri="{FF2B5EF4-FFF2-40B4-BE49-F238E27FC236}">
                <a16:creationId xmlns:a16="http://schemas.microsoft.com/office/drawing/2014/main" id="{C36EA537-CDE5-4E4F-BD1D-BEC0C41633CC}"/>
              </a:ext>
            </a:extLst>
          </p:cNvPr>
          <p:cNvSpPr/>
          <p:nvPr/>
        </p:nvSpPr>
        <p:spPr>
          <a:xfrm>
            <a:off x="5228560" y="2358879"/>
            <a:ext cx="1904942" cy="523220"/>
          </a:xfrm>
          <a:prstGeom prst="rect">
            <a:avLst/>
          </a:prstGeom>
        </p:spPr>
        <p:txBody>
          <a:bodyPr wrap="square">
            <a:spAutoFit/>
          </a:bodyPr>
          <a:lstStyle/>
          <a:p>
            <a:r>
              <a:rPr lang="en-US" sz="2800" dirty="0" err="1">
                <a:solidFill>
                  <a:schemeClr val="bg1"/>
                </a:solidFill>
              </a:rPr>
              <a:t>TopicRNN</a:t>
            </a:r>
            <a:endParaRPr lang="en-US" sz="2800" dirty="0">
              <a:solidFill>
                <a:schemeClr val="bg1"/>
              </a:solidFill>
            </a:endParaRPr>
          </a:p>
        </p:txBody>
      </p:sp>
      <p:sp>
        <p:nvSpPr>
          <p:cNvPr id="17" name="Rectangle 16">
            <a:extLst>
              <a:ext uri="{FF2B5EF4-FFF2-40B4-BE49-F238E27FC236}">
                <a16:creationId xmlns:a16="http://schemas.microsoft.com/office/drawing/2014/main" id="{DD931017-A477-D54B-8ADC-96FDE15FCBDD}"/>
              </a:ext>
            </a:extLst>
          </p:cNvPr>
          <p:cNvSpPr/>
          <p:nvPr/>
        </p:nvSpPr>
        <p:spPr>
          <a:xfrm>
            <a:off x="5233020" y="2787783"/>
            <a:ext cx="1526592" cy="523220"/>
          </a:xfrm>
          <a:prstGeom prst="rect">
            <a:avLst/>
          </a:prstGeom>
        </p:spPr>
        <p:txBody>
          <a:bodyPr wrap="square">
            <a:spAutoFit/>
          </a:bodyPr>
          <a:lstStyle/>
          <a:p>
            <a:r>
              <a:rPr lang="en-US" sz="2800" dirty="0">
                <a:solidFill>
                  <a:schemeClr val="bg1"/>
                </a:solidFill>
              </a:rPr>
              <a:t>TGVAE</a:t>
            </a:r>
          </a:p>
        </p:txBody>
      </p:sp>
      <p:sp>
        <p:nvSpPr>
          <p:cNvPr id="18" name="Rectangle 17">
            <a:extLst>
              <a:ext uri="{FF2B5EF4-FFF2-40B4-BE49-F238E27FC236}">
                <a16:creationId xmlns:a16="http://schemas.microsoft.com/office/drawing/2014/main" id="{87FD8D3C-4653-FD48-BAE2-7BEECCE14BB8}"/>
              </a:ext>
            </a:extLst>
          </p:cNvPr>
          <p:cNvSpPr/>
          <p:nvPr/>
        </p:nvSpPr>
        <p:spPr>
          <a:xfrm>
            <a:off x="5233020" y="3645591"/>
            <a:ext cx="1608066" cy="523220"/>
          </a:xfrm>
          <a:prstGeom prst="rect">
            <a:avLst/>
          </a:prstGeom>
        </p:spPr>
        <p:txBody>
          <a:bodyPr wrap="square">
            <a:spAutoFit/>
          </a:bodyPr>
          <a:lstStyle/>
          <a:p>
            <a:r>
              <a:rPr lang="en-US" sz="2800" dirty="0">
                <a:solidFill>
                  <a:schemeClr val="bg1"/>
                </a:solidFill>
              </a:rPr>
              <a:t>TCNLM</a:t>
            </a:r>
            <a:endParaRPr lang="en-US" sz="2400" dirty="0">
              <a:solidFill>
                <a:schemeClr val="bg1"/>
              </a:solidFill>
            </a:endParaRPr>
          </a:p>
        </p:txBody>
      </p:sp>
      <p:sp>
        <p:nvSpPr>
          <p:cNvPr id="19" name="Rectangle 18">
            <a:extLst>
              <a:ext uri="{FF2B5EF4-FFF2-40B4-BE49-F238E27FC236}">
                <a16:creationId xmlns:a16="http://schemas.microsoft.com/office/drawing/2014/main" id="{D1778C92-4EE9-064D-9721-5CBDFF60A1EE}"/>
              </a:ext>
            </a:extLst>
          </p:cNvPr>
          <p:cNvSpPr/>
          <p:nvPr/>
        </p:nvSpPr>
        <p:spPr>
          <a:xfrm>
            <a:off x="5233020" y="3210928"/>
            <a:ext cx="1526592" cy="523220"/>
          </a:xfrm>
          <a:prstGeom prst="rect">
            <a:avLst/>
          </a:prstGeom>
        </p:spPr>
        <p:txBody>
          <a:bodyPr wrap="square">
            <a:spAutoFit/>
          </a:bodyPr>
          <a:lstStyle/>
          <a:p>
            <a:r>
              <a:rPr lang="en-US" sz="2800" dirty="0">
                <a:solidFill>
                  <a:schemeClr val="bg1"/>
                </a:solidFill>
              </a:rPr>
              <a:t>TDLM</a:t>
            </a:r>
          </a:p>
        </p:txBody>
      </p:sp>
      <p:sp>
        <p:nvSpPr>
          <p:cNvPr id="23" name="TextBox 22">
            <a:extLst>
              <a:ext uri="{FF2B5EF4-FFF2-40B4-BE49-F238E27FC236}">
                <a16:creationId xmlns:a16="http://schemas.microsoft.com/office/drawing/2014/main" id="{8EC1489B-5504-D047-AD3D-172D0D55B81C}"/>
              </a:ext>
            </a:extLst>
          </p:cNvPr>
          <p:cNvSpPr txBox="1"/>
          <p:nvPr/>
        </p:nvSpPr>
        <p:spPr>
          <a:xfrm>
            <a:off x="5852160" y="5294376"/>
            <a:ext cx="184731" cy="369332"/>
          </a:xfrm>
          <a:prstGeom prst="rect">
            <a:avLst/>
          </a:prstGeom>
          <a:noFill/>
        </p:spPr>
        <p:txBody>
          <a:bodyPr wrap="none" rtlCol="0">
            <a:spAutoFit/>
          </a:bodyPr>
          <a:lstStyle/>
          <a:p>
            <a:endParaRPr lang="en-US" dirty="0"/>
          </a:p>
        </p:txBody>
      </p:sp>
      <p:sp>
        <p:nvSpPr>
          <p:cNvPr id="26" name="Rectangle 25">
            <a:extLst>
              <a:ext uri="{FF2B5EF4-FFF2-40B4-BE49-F238E27FC236}">
                <a16:creationId xmlns:a16="http://schemas.microsoft.com/office/drawing/2014/main" id="{BBFCB68A-9673-F941-BBDF-E68F8B8E3EBB}"/>
              </a:ext>
            </a:extLst>
          </p:cNvPr>
          <p:cNvSpPr/>
          <p:nvPr/>
        </p:nvSpPr>
        <p:spPr>
          <a:xfrm>
            <a:off x="6178794" y="1160177"/>
            <a:ext cx="1145844" cy="523220"/>
          </a:xfrm>
          <a:prstGeom prst="rect">
            <a:avLst/>
          </a:prstGeom>
        </p:spPr>
        <p:txBody>
          <a:bodyPr wrap="square">
            <a:spAutoFit/>
          </a:bodyPr>
          <a:lstStyle/>
          <a:p>
            <a:r>
              <a:rPr lang="en-US" sz="2800" b="1" dirty="0">
                <a:solidFill>
                  <a:schemeClr val="bg1"/>
                </a:solidFill>
              </a:rPr>
              <a:t>RNN</a:t>
            </a:r>
            <a:endParaRPr lang="en-US" sz="2800" dirty="0">
              <a:solidFill>
                <a:schemeClr val="bg1"/>
              </a:solidFill>
            </a:endParaRPr>
          </a:p>
        </p:txBody>
      </p:sp>
      <p:sp>
        <p:nvSpPr>
          <p:cNvPr id="27" name="TextBox 26">
            <a:extLst>
              <a:ext uri="{FF2B5EF4-FFF2-40B4-BE49-F238E27FC236}">
                <a16:creationId xmlns:a16="http://schemas.microsoft.com/office/drawing/2014/main" id="{2355FAB0-9CFA-0E47-B1D6-5960D9FA46E4}"/>
              </a:ext>
            </a:extLst>
          </p:cNvPr>
          <p:cNvSpPr txBox="1"/>
          <p:nvPr/>
        </p:nvSpPr>
        <p:spPr>
          <a:xfrm>
            <a:off x="5271365" y="4137667"/>
            <a:ext cx="2284398" cy="646331"/>
          </a:xfrm>
          <a:prstGeom prst="rect">
            <a:avLst/>
          </a:prstGeom>
          <a:noFill/>
        </p:spPr>
        <p:txBody>
          <a:bodyPr wrap="square" rtlCol="0">
            <a:spAutoFit/>
          </a:bodyPr>
          <a:lstStyle/>
          <a:p>
            <a:r>
              <a:rPr lang="en-US" sz="3600" b="1" dirty="0">
                <a:solidFill>
                  <a:schemeClr val="bg1"/>
                </a:solidFill>
              </a:rPr>
              <a:t>VRTM</a:t>
            </a:r>
            <a:endParaRPr lang="en-US" sz="2800" b="1" dirty="0">
              <a:solidFill>
                <a:schemeClr val="bg1"/>
              </a:solidFill>
            </a:endParaRPr>
          </a:p>
        </p:txBody>
      </p:sp>
      <p:sp>
        <p:nvSpPr>
          <p:cNvPr id="29" name="Slide Number Placeholder 28">
            <a:extLst>
              <a:ext uri="{FF2B5EF4-FFF2-40B4-BE49-F238E27FC236}">
                <a16:creationId xmlns:a16="http://schemas.microsoft.com/office/drawing/2014/main" id="{07B0C9F5-6748-484E-AA4C-CE4E5DE7EA91}"/>
              </a:ext>
            </a:extLst>
          </p:cNvPr>
          <p:cNvSpPr>
            <a:spLocks noGrp="1"/>
          </p:cNvSpPr>
          <p:nvPr>
            <p:ph type="sldNum" sz="quarter" idx="12"/>
          </p:nvPr>
        </p:nvSpPr>
        <p:spPr/>
        <p:txBody>
          <a:bodyPr/>
          <a:lstStyle/>
          <a:p>
            <a:fld id="{D6A1ACA1-56DB-E645-8130-C41072785AB8}" type="slidenum">
              <a:rPr lang="en-US" smtClean="0"/>
              <a:t>4</a:t>
            </a:fld>
            <a:endParaRPr lang="en-US"/>
          </a:p>
        </p:txBody>
      </p:sp>
    </p:spTree>
    <p:extLst>
      <p:ext uri="{BB962C8B-B14F-4D97-AF65-F5344CB8AC3E}">
        <p14:creationId xmlns:p14="http://schemas.microsoft.com/office/powerpoint/2010/main" val="680476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Architecture</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6790" y="1825625"/>
            <a:ext cx="3285640" cy="3724682"/>
          </a:xfrm>
          <a:prstGeom prst="rect">
            <a:avLst/>
          </a:prstGeom>
        </p:spPr>
      </p:pic>
      <p:sp>
        <p:nvSpPr>
          <p:cNvPr id="14" name="Slide Number Placeholder 13">
            <a:extLst>
              <a:ext uri="{FF2B5EF4-FFF2-40B4-BE49-F238E27FC236}">
                <a16:creationId xmlns:a16="http://schemas.microsoft.com/office/drawing/2014/main" id="{11537C1D-ADBB-4842-8D36-4CF3B7C34231}"/>
              </a:ext>
            </a:extLst>
          </p:cNvPr>
          <p:cNvSpPr>
            <a:spLocks noGrp="1"/>
          </p:cNvSpPr>
          <p:nvPr>
            <p:ph type="sldNum" sz="quarter" idx="12"/>
          </p:nvPr>
        </p:nvSpPr>
        <p:spPr/>
        <p:txBody>
          <a:bodyPr/>
          <a:lstStyle/>
          <a:p>
            <a:fld id="{D6A1ACA1-56DB-E645-8130-C41072785AB8}" type="slidenum">
              <a:rPr lang="en-US" smtClean="0"/>
              <a:t>5</a:t>
            </a:fld>
            <a:endParaRPr lang="en-US"/>
          </a:p>
        </p:txBody>
      </p:sp>
    </p:spTree>
    <p:extLst>
      <p:ext uri="{BB962C8B-B14F-4D97-AF65-F5344CB8AC3E}">
        <p14:creationId xmlns:p14="http://schemas.microsoft.com/office/powerpoint/2010/main" val="2126105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Architecture</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6790" y="1825625"/>
            <a:ext cx="3285640" cy="3724682"/>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C36CF79-C9A6-7843-823F-32C731ED9D7C}"/>
                  </a:ext>
                </a:extLst>
              </p:cNvPr>
              <p:cNvSpPr txBox="1"/>
              <p:nvPr/>
            </p:nvSpPr>
            <p:spPr>
              <a:xfrm>
                <a:off x="981558" y="2048256"/>
                <a:ext cx="5882229" cy="461665"/>
              </a:xfrm>
              <a:prstGeom prst="rect">
                <a:avLst/>
              </a:prstGeom>
              <a:noFill/>
            </p:spPr>
            <p:txBody>
              <a:bodyPr wrap="square" rtlCol="0">
                <a:spAutoFit/>
              </a:bodyPr>
              <a:lstStyle/>
              <a:p>
                <a:r>
                  <a:rPr lang="en-US" sz="2400" dirty="0"/>
                  <a:t>1- Draw a document topic vector </a:t>
                </a:r>
                <a14:m>
                  <m:oMath xmlns:m="http://schemas.openxmlformats.org/officeDocument/2006/math">
                    <m:r>
                      <a:rPr lang="en-US" sz="2400" b="0" i="1" smtClean="0">
                        <a:solidFill>
                          <a:schemeClr val="accent5"/>
                        </a:solidFill>
                        <a:latin typeface="Cambria Math" panose="02040503050406030204" pitchFamily="18" charset="0"/>
                      </a:rPr>
                      <m:t>𝜃</m:t>
                    </m:r>
                    <m:r>
                      <a:rPr lang="en-US" sz="2400" b="0" i="1" smtClean="0">
                        <a:solidFill>
                          <a:schemeClr val="accent5"/>
                        </a:solidFill>
                        <a:latin typeface="Cambria Math" panose="02040503050406030204" pitchFamily="18" charset="0"/>
                      </a:rPr>
                      <m:t>∼</m:t>
                    </m:r>
                    <m:r>
                      <m:rPr>
                        <m:nor/>
                      </m:rPr>
                      <a:rPr lang="en-US" sz="2400" b="0" i="0" smtClean="0">
                        <a:solidFill>
                          <a:schemeClr val="accent5"/>
                        </a:solidFill>
                        <a:latin typeface="Cambria Math" panose="02040503050406030204" pitchFamily="18" charset="0"/>
                      </a:rPr>
                      <m:t>Dir</m:t>
                    </m:r>
                    <m:r>
                      <m:rPr>
                        <m:nor/>
                      </m:rPr>
                      <a:rPr lang="en-US" sz="2400" b="0" i="0" smtClean="0">
                        <a:solidFill>
                          <a:schemeClr val="accent5"/>
                        </a:solidFill>
                        <a:latin typeface="Cambria Math" panose="02040503050406030204" pitchFamily="18" charset="0"/>
                      </a:rPr>
                      <m:t>(</m:t>
                    </m:r>
                    <m:r>
                      <m:rPr>
                        <m:sty m:val="p"/>
                      </m:rPr>
                      <a:rPr lang="en-US" sz="2400" b="0" i="1" smtClean="0">
                        <a:solidFill>
                          <a:schemeClr val="accent5"/>
                        </a:solidFill>
                        <a:latin typeface="Cambria Math" panose="02040503050406030204" pitchFamily="18" charset="0"/>
                      </a:rPr>
                      <m:t>α</m:t>
                    </m:r>
                    <m:r>
                      <a:rPr lang="en-US" sz="2400" b="0" i="1" smtClean="0">
                        <a:solidFill>
                          <a:schemeClr val="accent5"/>
                        </a:solidFill>
                        <a:latin typeface="Cambria Math" panose="02040503050406030204" pitchFamily="18" charset="0"/>
                      </a:rPr>
                      <m:t>)</m:t>
                    </m:r>
                  </m:oMath>
                </a14:m>
                <a:endParaRPr lang="en-US" sz="2400" dirty="0"/>
              </a:p>
            </p:txBody>
          </p:sp>
        </mc:Choice>
        <mc:Fallback>
          <p:sp>
            <p:nvSpPr>
              <p:cNvPr id="4" name="TextBox 3">
                <a:extLst>
                  <a:ext uri="{FF2B5EF4-FFF2-40B4-BE49-F238E27FC236}">
                    <a16:creationId xmlns:a16="http://schemas.microsoft.com/office/drawing/2014/main" id="{2C36CF79-C9A6-7843-823F-32C731ED9D7C}"/>
                  </a:ext>
                </a:extLst>
              </p:cNvPr>
              <p:cNvSpPr txBox="1">
                <a:spLocks noRot="1" noChangeAspect="1" noMove="1" noResize="1" noEditPoints="1" noAdjustHandles="1" noChangeArrowheads="1" noChangeShapeType="1" noTextEdit="1"/>
              </p:cNvSpPr>
              <p:nvPr/>
            </p:nvSpPr>
            <p:spPr>
              <a:xfrm>
                <a:off x="981558" y="2048256"/>
                <a:ext cx="5882229" cy="461665"/>
              </a:xfrm>
              <a:prstGeom prst="rect">
                <a:avLst/>
              </a:prstGeom>
              <a:blipFill>
                <a:blip r:embed="rId4"/>
                <a:stretch>
                  <a:fillRect l="-1509" t="-5263" b="-26316"/>
                </a:stretch>
              </a:blipFill>
            </p:spPr>
            <p:txBody>
              <a:bodyPr/>
              <a:lstStyle/>
              <a:p>
                <a:r>
                  <a:rPr lang="en-US">
                    <a:noFill/>
                  </a:rPr>
                  <a:t> </a:t>
                </a:r>
              </a:p>
            </p:txBody>
          </p:sp>
        </mc:Fallback>
      </mc:AlternateContent>
      <p:sp>
        <p:nvSpPr>
          <p:cNvPr id="11" name="Rounded Rectangle 10">
            <a:extLst>
              <a:ext uri="{FF2B5EF4-FFF2-40B4-BE49-F238E27FC236}">
                <a16:creationId xmlns:a16="http://schemas.microsoft.com/office/drawing/2014/main" id="{3E9E15DB-83C0-7947-AFE0-3DF9DBD8DCF9}"/>
              </a:ext>
            </a:extLst>
          </p:cNvPr>
          <p:cNvSpPr/>
          <p:nvPr/>
        </p:nvSpPr>
        <p:spPr>
          <a:xfrm>
            <a:off x="9564130" y="3072715"/>
            <a:ext cx="543697" cy="1351004"/>
          </a:xfrm>
          <a:prstGeom prst="roundRect">
            <a:avLst/>
          </a:prstGeom>
          <a:solidFill>
            <a:schemeClr val="accent1">
              <a:alpha val="27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6F65F7-0914-1641-9E71-2AACF5A049FA}"/>
              </a:ext>
            </a:extLst>
          </p:cNvPr>
          <p:cNvSpPr/>
          <p:nvPr/>
        </p:nvSpPr>
        <p:spPr>
          <a:xfrm>
            <a:off x="10107827" y="3286552"/>
            <a:ext cx="1342768" cy="923330"/>
          </a:xfrm>
          <a:prstGeom prst="rect">
            <a:avLst/>
          </a:prstGeom>
        </p:spPr>
        <p:txBody>
          <a:bodyPr wrap="square">
            <a:spAutoFit/>
          </a:bodyPr>
          <a:lstStyle/>
          <a:p>
            <a:r>
              <a:rPr lang="en-US" dirty="0">
                <a:solidFill>
                  <a:schemeClr val="accent1"/>
                </a:solidFill>
              </a:rPr>
              <a:t>Document</a:t>
            </a:r>
          </a:p>
          <a:p>
            <a:r>
              <a:rPr lang="en-US" dirty="0">
                <a:solidFill>
                  <a:schemeClr val="accent1"/>
                </a:solidFill>
              </a:rPr>
              <a:t>Topic </a:t>
            </a:r>
          </a:p>
          <a:p>
            <a:r>
              <a:rPr lang="en-US" dirty="0">
                <a:solidFill>
                  <a:schemeClr val="accent1"/>
                </a:solidFill>
              </a:rPr>
              <a:t>Vector</a:t>
            </a:r>
          </a:p>
        </p:txBody>
      </p:sp>
      <p:sp>
        <p:nvSpPr>
          <p:cNvPr id="7" name="Slide Number Placeholder 6">
            <a:extLst>
              <a:ext uri="{FF2B5EF4-FFF2-40B4-BE49-F238E27FC236}">
                <a16:creationId xmlns:a16="http://schemas.microsoft.com/office/drawing/2014/main" id="{8869CBDF-1F23-8F42-8F5B-21641055E611}"/>
              </a:ext>
            </a:extLst>
          </p:cNvPr>
          <p:cNvSpPr>
            <a:spLocks noGrp="1"/>
          </p:cNvSpPr>
          <p:nvPr>
            <p:ph type="sldNum" sz="quarter" idx="12"/>
          </p:nvPr>
        </p:nvSpPr>
        <p:spPr/>
        <p:txBody>
          <a:bodyPr/>
          <a:lstStyle/>
          <a:p>
            <a:fld id="{D6A1ACA1-56DB-E645-8130-C41072785AB8}" type="slidenum">
              <a:rPr lang="en-US" smtClean="0"/>
              <a:t>6</a:t>
            </a:fld>
            <a:endParaRPr lang="en-US"/>
          </a:p>
        </p:txBody>
      </p:sp>
    </p:spTree>
    <p:extLst>
      <p:ext uri="{BB962C8B-B14F-4D97-AF65-F5344CB8AC3E}">
        <p14:creationId xmlns:p14="http://schemas.microsoft.com/office/powerpoint/2010/main" val="3842296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Architecture</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6790" y="1825625"/>
            <a:ext cx="3285640" cy="3724682"/>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C36CF79-C9A6-7843-823F-32C731ED9D7C}"/>
                  </a:ext>
                </a:extLst>
              </p:cNvPr>
              <p:cNvSpPr txBox="1"/>
              <p:nvPr/>
            </p:nvSpPr>
            <p:spPr>
              <a:xfrm>
                <a:off x="981558" y="2048256"/>
                <a:ext cx="5761113" cy="461665"/>
              </a:xfrm>
              <a:prstGeom prst="rect">
                <a:avLst/>
              </a:prstGeom>
              <a:noFill/>
            </p:spPr>
            <p:txBody>
              <a:bodyPr wrap="square" rtlCol="0">
                <a:spAutoFit/>
              </a:bodyPr>
              <a:lstStyle/>
              <a:p>
                <a:r>
                  <a:rPr lang="en-US" sz="2400" dirty="0"/>
                  <a:t>1- Draw a document topic vector </a:t>
                </a:r>
                <a14:m>
                  <m:oMath xmlns:m="http://schemas.openxmlformats.org/officeDocument/2006/math">
                    <m:r>
                      <a:rPr lang="en-US" sz="2400" b="0" i="1" smtClean="0">
                        <a:solidFill>
                          <a:schemeClr val="accent5"/>
                        </a:solidFill>
                        <a:latin typeface="Cambria Math" panose="02040503050406030204" pitchFamily="18" charset="0"/>
                      </a:rPr>
                      <m:t>𝜃</m:t>
                    </m:r>
                    <m:r>
                      <a:rPr lang="en-US" sz="2400" b="0" i="1" smtClean="0">
                        <a:solidFill>
                          <a:schemeClr val="accent5"/>
                        </a:solidFill>
                        <a:latin typeface="Cambria Math" panose="02040503050406030204" pitchFamily="18" charset="0"/>
                      </a:rPr>
                      <m:t>∼</m:t>
                    </m:r>
                    <m:r>
                      <m:rPr>
                        <m:nor/>
                      </m:rPr>
                      <a:rPr lang="en-US" sz="2400" b="0" i="0" smtClean="0">
                        <a:solidFill>
                          <a:schemeClr val="accent5"/>
                        </a:solidFill>
                        <a:latin typeface="Cambria Math" panose="02040503050406030204" pitchFamily="18" charset="0"/>
                      </a:rPr>
                      <m:t>Dir</m:t>
                    </m:r>
                    <m:r>
                      <m:rPr>
                        <m:nor/>
                      </m:rPr>
                      <a:rPr lang="en-US" sz="2400" b="0" i="0" smtClean="0">
                        <a:solidFill>
                          <a:schemeClr val="accent5"/>
                        </a:solidFill>
                        <a:latin typeface="Cambria Math" panose="02040503050406030204" pitchFamily="18" charset="0"/>
                      </a:rPr>
                      <m:t>(</m:t>
                    </m:r>
                    <m:r>
                      <m:rPr>
                        <m:sty m:val="p"/>
                      </m:rPr>
                      <a:rPr lang="en-US" sz="2400" b="0" i="1" smtClean="0">
                        <a:solidFill>
                          <a:schemeClr val="accent5"/>
                        </a:solidFill>
                        <a:latin typeface="Cambria Math" panose="02040503050406030204" pitchFamily="18" charset="0"/>
                      </a:rPr>
                      <m:t>α</m:t>
                    </m:r>
                    <m:r>
                      <a:rPr lang="en-US" sz="2400" b="0" i="1" smtClean="0">
                        <a:solidFill>
                          <a:schemeClr val="accent5"/>
                        </a:solidFill>
                        <a:latin typeface="Cambria Math" panose="02040503050406030204" pitchFamily="18" charset="0"/>
                      </a:rPr>
                      <m:t>)</m:t>
                    </m:r>
                  </m:oMath>
                </a14:m>
                <a:endParaRPr lang="en-US" sz="2400" dirty="0"/>
              </a:p>
            </p:txBody>
          </p:sp>
        </mc:Choice>
        <mc:Fallback>
          <p:sp>
            <p:nvSpPr>
              <p:cNvPr id="4" name="TextBox 3">
                <a:extLst>
                  <a:ext uri="{FF2B5EF4-FFF2-40B4-BE49-F238E27FC236}">
                    <a16:creationId xmlns:a16="http://schemas.microsoft.com/office/drawing/2014/main" id="{2C36CF79-C9A6-7843-823F-32C731ED9D7C}"/>
                  </a:ext>
                </a:extLst>
              </p:cNvPr>
              <p:cNvSpPr txBox="1">
                <a:spLocks noRot="1" noChangeAspect="1" noMove="1" noResize="1" noEditPoints="1" noAdjustHandles="1" noChangeArrowheads="1" noChangeShapeType="1" noTextEdit="1"/>
              </p:cNvSpPr>
              <p:nvPr/>
            </p:nvSpPr>
            <p:spPr>
              <a:xfrm>
                <a:off x="981558" y="2048256"/>
                <a:ext cx="5761113" cy="461665"/>
              </a:xfrm>
              <a:prstGeom prst="rect">
                <a:avLst/>
              </a:prstGeom>
              <a:blipFill>
                <a:blip r:embed="rId4"/>
                <a:stretch>
                  <a:fillRect l="-1538" t="-5263" b="-26316"/>
                </a:stretch>
              </a:blipFill>
            </p:spPr>
            <p:txBody>
              <a:bodyPr/>
              <a:lstStyle/>
              <a:p>
                <a:r>
                  <a:rPr lang="en-US">
                    <a:noFill/>
                  </a:rPr>
                  <a:t> </a:t>
                </a:r>
              </a:p>
            </p:txBody>
          </p:sp>
        </mc:Fallback>
      </mc:AlternateContent>
      <p:sp>
        <p:nvSpPr>
          <p:cNvPr id="11" name="Rounded Rectangle 10">
            <a:extLst>
              <a:ext uri="{FF2B5EF4-FFF2-40B4-BE49-F238E27FC236}">
                <a16:creationId xmlns:a16="http://schemas.microsoft.com/office/drawing/2014/main" id="{3E9E15DB-83C0-7947-AFE0-3DF9DBD8DCF9}"/>
              </a:ext>
            </a:extLst>
          </p:cNvPr>
          <p:cNvSpPr/>
          <p:nvPr/>
        </p:nvSpPr>
        <p:spPr>
          <a:xfrm>
            <a:off x="9564130" y="3072715"/>
            <a:ext cx="543697" cy="1351004"/>
          </a:xfrm>
          <a:prstGeom prst="roundRect">
            <a:avLst/>
          </a:prstGeom>
          <a:solidFill>
            <a:schemeClr val="accent1">
              <a:alpha val="27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0CC400C-F82E-5C40-ABF4-88E4BF65584B}"/>
                  </a:ext>
                </a:extLst>
              </p:cNvPr>
              <p:cNvSpPr txBox="1"/>
              <p:nvPr/>
            </p:nvSpPr>
            <p:spPr>
              <a:xfrm>
                <a:off x="981558" y="2703383"/>
                <a:ext cx="5616949" cy="830997"/>
              </a:xfrm>
              <a:prstGeom prst="rect">
                <a:avLst/>
              </a:prstGeom>
              <a:noFill/>
            </p:spPr>
            <p:txBody>
              <a:bodyPr wrap="square" rtlCol="0">
                <a:spAutoFit/>
              </a:bodyPr>
              <a:lstStyle/>
              <a:p>
                <a:r>
                  <a:rPr lang="en-US" sz="2400" dirty="0"/>
                  <a:t>2- Compute the recurrent representation</a:t>
                </a:r>
              </a:p>
              <a:p>
                <a:r>
                  <a:rPr lang="en-US" sz="2400" dirty="0"/>
                  <a:t> </a:t>
                </a:r>
                <a14:m>
                  <m:oMath xmlns:m="http://schemas.openxmlformats.org/officeDocument/2006/math">
                    <m:sSub>
                      <m:sSubPr>
                        <m:ctrlPr>
                          <a:rPr lang="en-US" sz="2400" b="0" i="1" smtClean="0">
                            <a:solidFill>
                              <a:schemeClr val="accent4"/>
                            </a:solidFill>
                            <a:latin typeface="Cambria Math" panose="02040503050406030204" pitchFamily="18" charset="0"/>
                          </a:rPr>
                        </m:ctrlPr>
                      </m:sSubPr>
                      <m:e>
                        <m:r>
                          <a:rPr lang="en-US" sz="2400" b="0" i="1" smtClean="0">
                            <a:solidFill>
                              <a:schemeClr val="accent4"/>
                            </a:solidFill>
                            <a:latin typeface="Cambria Math" panose="02040503050406030204" pitchFamily="18" charset="0"/>
                          </a:rPr>
                          <m:t>h</m:t>
                        </m:r>
                      </m:e>
                      <m:sub>
                        <m:r>
                          <a:rPr lang="en-US" sz="2400" b="0" i="1" smtClean="0">
                            <a:solidFill>
                              <a:schemeClr val="accent4"/>
                            </a:solidFill>
                            <a:latin typeface="Cambria Math" panose="02040503050406030204" pitchFamily="18" charset="0"/>
                          </a:rPr>
                          <m:t>𝑡</m:t>
                        </m:r>
                      </m:sub>
                    </m:sSub>
                    <m:r>
                      <a:rPr lang="en-US" sz="2400" b="0" i="1" smtClean="0">
                        <a:solidFill>
                          <a:schemeClr val="accent4"/>
                        </a:solidFill>
                        <a:latin typeface="Cambria Math" panose="02040503050406030204" pitchFamily="18" charset="0"/>
                      </a:rPr>
                      <m:t>=</m:t>
                    </m:r>
                    <m:r>
                      <a:rPr lang="en-US" sz="2400" b="0" i="1" smtClean="0">
                        <a:solidFill>
                          <a:schemeClr val="accent4"/>
                        </a:solidFill>
                        <a:latin typeface="Cambria Math" panose="02040503050406030204" pitchFamily="18" charset="0"/>
                      </a:rPr>
                      <m:t>𝑓</m:t>
                    </m:r>
                    <m:r>
                      <a:rPr lang="en-US" sz="2400" b="0" i="1" smtClean="0">
                        <a:solidFill>
                          <a:schemeClr val="accent4"/>
                        </a:solidFill>
                        <a:latin typeface="Cambria Math" panose="02040503050406030204" pitchFamily="18" charset="0"/>
                      </a:rPr>
                      <m:t>(</m:t>
                    </m:r>
                    <m:sSub>
                      <m:sSubPr>
                        <m:ctrlPr>
                          <a:rPr lang="en-US" sz="2400" b="0" i="1" smtClean="0">
                            <a:solidFill>
                              <a:schemeClr val="accent4"/>
                            </a:solidFill>
                            <a:latin typeface="Cambria Math" panose="02040503050406030204" pitchFamily="18" charset="0"/>
                          </a:rPr>
                        </m:ctrlPr>
                      </m:sSubPr>
                      <m:e>
                        <m:r>
                          <a:rPr lang="en-US" sz="2400" b="0" i="1" smtClean="0">
                            <a:solidFill>
                              <a:schemeClr val="accent4"/>
                            </a:solidFill>
                            <a:latin typeface="Cambria Math" panose="02040503050406030204" pitchFamily="18" charset="0"/>
                          </a:rPr>
                          <m:t>𝑤</m:t>
                        </m:r>
                      </m:e>
                      <m:sub>
                        <m:r>
                          <a:rPr lang="en-US" sz="2400" b="0" i="1" smtClean="0">
                            <a:solidFill>
                              <a:schemeClr val="accent4"/>
                            </a:solidFill>
                            <a:latin typeface="Cambria Math" panose="02040503050406030204" pitchFamily="18" charset="0"/>
                          </a:rPr>
                          <m:t>𝑡</m:t>
                        </m:r>
                        <m:r>
                          <a:rPr lang="en-US" sz="2400" b="0" i="1" smtClean="0">
                            <a:solidFill>
                              <a:schemeClr val="accent4"/>
                            </a:solidFill>
                            <a:latin typeface="Cambria Math" panose="02040503050406030204" pitchFamily="18" charset="0"/>
                          </a:rPr>
                          <m:t>−1</m:t>
                        </m:r>
                      </m:sub>
                    </m:sSub>
                    <m:r>
                      <a:rPr lang="en-US" sz="2400" b="0" i="1" smtClean="0">
                        <a:solidFill>
                          <a:schemeClr val="accent4"/>
                        </a:solidFill>
                        <a:latin typeface="Cambria Math" panose="02040503050406030204" pitchFamily="18" charset="0"/>
                      </a:rPr>
                      <m:t>,</m:t>
                    </m:r>
                    <m:sSub>
                      <m:sSubPr>
                        <m:ctrlPr>
                          <a:rPr lang="en-US" sz="2400" b="0" i="1" smtClean="0">
                            <a:solidFill>
                              <a:schemeClr val="accent4"/>
                            </a:solidFill>
                            <a:latin typeface="Cambria Math" panose="02040503050406030204" pitchFamily="18" charset="0"/>
                          </a:rPr>
                        </m:ctrlPr>
                      </m:sSubPr>
                      <m:e>
                        <m:r>
                          <a:rPr lang="en-US" sz="2400" b="0" i="1" smtClean="0">
                            <a:solidFill>
                              <a:schemeClr val="accent4"/>
                            </a:solidFill>
                            <a:latin typeface="Cambria Math" panose="02040503050406030204" pitchFamily="18" charset="0"/>
                          </a:rPr>
                          <m:t>h</m:t>
                        </m:r>
                      </m:e>
                      <m:sub>
                        <m:r>
                          <a:rPr lang="en-US" sz="2400" b="0" i="1" smtClean="0">
                            <a:solidFill>
                              <a:schemeClr val="accent4"/>
                            </a:solidFill>
                            <a:latin typeface="Cambria Math" panose="02040503050406030204" pitchFamily="18" charset="0"/>
                          </a:rPr>
                          <m:t>𝑡</m:t>
                        </m:r>
                        <m:r>
                          <a:rPr lang="en-US" sz="2400" b="0" i="1" smtClean="0">
                            <a:solidFill>
                              <a:schemeClr val="accent4"/>
                            </a:solidFill>
                            <a:latin typeface="Cambria Math" panose="02040503050406030204" pitchFamily="18" charset="0"/>
                          </a:rPr>
                          <m:t>−1</m:t>
                        </m:r>
                      </m:sub>
                    </m:sSub>
                    <m:r>
                      <a:rPr lang="en-US" sz="2400" b="0" i="1" smtClean="0">
                        <a:solidFill>
                          <a:schemeClr val="accent4"/>
                        </a:solidFill>
                        <a:latin typeface="Cambria Math" panose="02040503050406030204" pitchFamily="18" charset="0"/>
                      </a:rPr>
                      <m:t>)</m:t>
                    </m:r>
                  </m:oMath>
                </a14:m>
                <a:endParaRPr lang="en-US" sz="2400" dirty="0"/>
              </a:p>
            </p:txBody>
          </p:sp>
        </mc:Choice>
        <mc:Fallback>
          <p:sp>
            <p:nvSpPr>
              <p:cNvPr id="7" name="TextBox 6">
                <a:extLst>
                  <a:ext uri="{FF2B5EF4-FFF2-40B4-BE49-F238E27FC236}">
                    <a16:creationId xmlns:a16="http://schemas.microsoft.com/office/drawing/2014/main" id="{90CC400C-F82E-5C40-ABF4-88E4BF65584B}"/>
                  </a:ext>
                </a:extLst>
              </p:cNvPr>
              <p:cNvSpPr txBox="1">
                <a:spLocks noRot="1" noChangeAspect="1" noMove="1" noResize="1" noEditPoints="1" noAdjustHandles="1" noChangeArrowheads="1" noChangeShapeType="1" noTextEdit="1"/>
              </p:cNvSpPr>
              <p:nvPr/>
            </p:nvSpPr>
            <p:spPr>
              <a:xfrm>
                <a:off x="981558" y="2703383"/>
                <a:ext cx="5616949" cy="830997"/>
              </a:xfrm>
              <a:prstGeom prst="rect">
                <a:avLst/>
              </a:prstGeom>
              <a:blipFill>
                <a:blip r:embed="rId5"/>
                <a:stretch>
                  <a:fillRect l="-1577" t="-6061" b="-7576"/>
                </a:stretch>
              </a:blipFill>
            </p:spPr>
            <p:txBody>
              <a:bodyPr/>
              <a:lstStyle/>
              <a:p>
                <a:r>
                  <a:rPr lang="en-US">
                    <a:noFill/>
                  </a:rPr>
                  <a:t> </a:t>
                </a:r>
              </a:p>
            </p:txBody>
          </p:sp>
        </mc:Fallback>
      </mc:AlternateContent>
      <p:sp>
        <p:nvSpPr>
          <p:cNvPr id="9" name="Rounded Rectangle 8">
            <a:extLst>
              <a:ext uri="{FF2B5EF4-FFF2-40B4-BE49-F238E27FC236}">
                <a16:creationId xmlns:a16="http://schemas.microsoft.com/office/drawing/2014/main" id="{46E10A53-DF81-6F43-88F6-3C10043ADC8B}"/>
              </a:ext>
            </a:extLst>
          </p:cNvPr>
          <p:cNvSpPr/>
          <p:nvPr/>
        </p:nvSpPr>
        <p:spPr>
          <a:xfrm>
            <a:off x="6841524" y="1977082"/>
            <a:ext cx="613719" cy="1631092"/>
          </a:xfrm>
          <a:prstGeom prst="roundRect">
            <a:avLst/>
          </a:prstGeom>
          <a:solidFill>
            <a:schemeClr val="accent4">
              <a:alpha val="27000"/>
            </a:schemeClr>
          </a:solid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8C9A3-0374-744F-A76A-92C668F050A5}"/>
              </a:ext>
            </a:extLst>
          </p:cNvPr>
          <p:cNvSpPr/>
          <p:nvPr/>
        </p:nvSpPr>
        <p:spPr>
          <a:xfrm>
            <a:off x="6598507" y="1222379"/>
            <a:ext cx="1713471" cy="584775"/>
          </a:xfrm>
          <a:prstGeom prst="rect">
            <a:avLst/>
          </a:prstGeom>
        </p:spPr>
        <p:txBody>
          <a:bodyPr wrap="square">
            <a:spAutoFit/>
          </a:bodyPr>
          <a:lstStyle/>
          <a:p>
            <a:r>
              <a:rPr lang="en-US" sz="1600" dirty="0">
                <a:solidFill>
                  <a:schemeClr val="accent4"/>
                </a:solidFill>
              </a:rPr>
              <a:t>Recurrent Representation</a:t>
            </a:r>
          </a:p>
        </p:txBody>
      </p:sp>
      <p:sp>
        <p:nvSpPr>
          <p:cNvPr id="8" name="Rectangle 7">
            <a:extLst>
              <a:ext uri="{FF2B5EF4-FFF2-40B4-BE49-F238E27FC236}">
                <a16:creationId xmlns:a16="http://schemas.microsoft.com/office/drawing/2014/main" id="{64DB66DC-C5AB-1A4D-9DE6-E7695EFEB286}"/>
              </a:ext>
            </a:extLst>
          </p:cNvPr>
          <p:cNvSpPr/>
          <p:nvPr/>
        </p:nvSpPr>
        <p:spPr>
          <a:xfrm>
            <a:off x="10103708" y="3286552"/>
            <a:ext cx="1254211" cy="923330"/>
          </a:xfrm>
          <a:prstGeom prst="rect">
            <a:avLst/>
          </a:prstGeom>
        </p:spPr>
        <p:txBody>
          <a:bodyPr wrap="square">
            <a:spAutoFit/>
          </a:bodyPr>
          <a:lstStyle/>
          <a:p>
            <a:r>
              <a:rPr lang="en-US" dirty="0">
                <a:solidFill>
                  <a:schemeClr val="accent1"/>
                </a:solidFill>
              </a:rPr>
              <a:t>Document</a:t>
            </a:r>
          </a:p>
          <a:p>
            <a:r>
              <a:rPr lang="en-US" dirty="0">
                <a:solidFill>
                  <a:schemeClr val="accent1"/>
                </a:solidFill>
              </a:rPr>
              <a:t>Topic </a:t>
            </a:r>
          </a:p>
          <a:p>
            <a:r>
              <a:rPr lang="en-US" dirty="0">
                <a:solidFill>
                  <a:schemeClr val="accent1"/>
                </a:solidFill>
              </a:rPr>
              <a:t>Vector</a:t>
            </a:r>
            <a:endParaRPr lang="en-US" dirty="0"/>
          </a:p>
        </p:txBody>
      </p:sp>
      <p:sp>
        <p:nvSpPr>
          <p:cNvPr id="14" name="Slide Number Placeholder 13">
            <a:extLst>
              <a:ext uri="{FF2B5EF4-FFF2-40B4-BE49-F238E27FC236}">
                <a16:creationId xmlns:a16="http://schemas.microsoft.com/office/drawing/2014/main" id="{D923F1AB-9F8E-DE42-855F-6DECAFCFD0C0}"/>
              </a:ext>
            </a:extLst>
          </p:cNvPr>
          <p:cNvSpPr>
            <a:spLocks noGrp="1"/>
          </p:cNvSpPr>
          <p:nvPr>
            <p:ph type="sldNum" sz="quarter" idx="12"/>
          </p:nvPr>
        </p:nvSpPr>
        <p:spPr/>
        <p:txBody>
          <a:bodyPr/>
          <a:lstStyle/>
          <a:p>
            <a:fld id="{D6A1ACA1-56DB-E645-8130-C41072785AB8}" type="slidenum">
              <a:rPr lang="en-US" smtClean="0"/>
              <a:t>7</a:t>
            </a:fld>
            <a:endParaRPr lang="en-US"/>
          </a:p>
        </p:txBody>
      </p:sp>
    </p:spTree>
    <p:extLst>
      <p:ext uri="{BB962C8B-B14F-4D97-AF65-F5344CB8AC3E}">
        <p14:creationId xmlns:p14="http://schemas.microsoft.com/office/powerpoint/2010/main" val="155938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Architecture</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6790" y="1825625"/>
            <a:ext cx="3285640" cy="3724682"/>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C36CF79-C9A6-7843-823F-32C731ED9D7C}"/>
                  </a:ext>
                </a:extLst>
              </p:cNvPr>
              <p:cNvSpPr txBox="1"/>
              <p:nvPr/>
            </p:nvSpPr>
            <p:spPr>
              <a:xfrm>
                <a:off x="981558" y="2048256"/>
                <a:ext cx="6345217" cy="461665"/>
              </a:xfrm>
              <a:prstGeom prst="rect">
                <a:avLst/>
              </a:prstGeom>
              <a:noFill/>
            </p:spPr>
            <p:txBody>
              <a:bodyPr wrap="square" rtlCol="0">
                <a:spAutoFit/>
              </a:bodyPr>
              <a:lstStyle/>
              <a:p>
                <a:r>
                  <a:rPr lang="en-US" sz="2400" dirty="0"/>
                  <a:t>1- Draw a document topic vector </a:t>
                </a:r>
                <a14:m>
                  <m:oMath xmlns:m="http://schemas.openxmlformats.org/officeDocument/2006/math">
                    <m:r>
                      <a:rPr lang="en-US" sz="2400" b="0" i="1" smtClean="0">
                        <a:solidFill>
                          <a:schemeClr val="accent5"/>
                        </a:solidFill>
                        <a:latin typeface="Cambria Math" panose="02040503050406030204" pitchFamily="18" charset="0"/>
                      </a:rPr>
                      <m:t>𝜃</m:t>
                    </m:r>
                    <m:r>
                      <a:rPr lang="en-US" sz="2400" b="0" i="1" smtClean="0">
                        <a:solidFill>
                          <a:schemeClr val="accent5"/>
                        </a:solidFill>
                        <a:latin typeface="Cambria Math" panose="02040503050406030204" pitchFamily="18" charset="0"/>
                      </a:rPr>
                      <m:t>∼</m:t>
                    </m:r>
                    <m:r>
                      <m:rPr>
                        <m:nor/>
                      </m:rPr>
                      <a:rPr lang="en-US" sz="2400" b="0" i="0" smtClean="0">
                        <a:solidFill>
                          <a:schemeClr val="accent5"/>
                        </a:solidFill>
                        <a:latin typeface="Cambria Math" panose="02040503050406030204" pitchFamily="18" charset="0"/>
                      </a:rPr>
                      <m:t>Dir</m:t>
                    </m:r>
                    <m:r>
                      <m:rPr>
                        <m:nor/>
                      </m:rPr>
                      <a:rPr lang="en-US" sz="2400" b="0" i="0" smtClean="0">
                        <a:solidFill>
                          <a:schemeClr val="accent5"/>
                        </a:solidFill>
                        <a:latin typeface="Cambria Math" panose="02040503050406030204" pitchFamily="18" charset="0"/>
                      </a:rPr>
                      <m:t>(</m:t>
                    </m:r>
                    <m:r>
                      <m:rPr>
                        <m:sty m:val="p"/>
                      </m:rPr>
                      <a:rPr lang="en-US" sz="2400" b="0" i="1" smtClean="0">
                        <a:solidFill>
                          <a:schemeClr val="accent5"/>
                        </a:solidFill>
                        <a:latin typeface="Cambria Math" panose="02040503050406030204" pitchFamily="18" charset="0"/>
                      </a:rPr>
                      <m:t>α</m:t>
                    </m:r>
                    <m:r>
                      <a:rPr lang="en-US" sz="2400" b="0" i="1" smtClean="0">
                        <a:solidFill>
                          <a:schemeClr val="accent5"/>
                        </a:solidFill>
                        <a:latin typeface="Cambria Math" panose="02040503050406030204" pitchFamily="18" charset="0"/>
                      </a:rPr>
                      <m:t>). </m:t>
                    </m:r>
                  </m:oMath>
                </a14:m>
                <a:endParaRPr lang="en-US" sz="2400" dirty="0"/>
              </a:p>
            </p:txBody>
          </p:sp>
        </mc:Choice>
        <mc:Fallback>
          <p:sp>
            <p:nvSpPr>
              <p:cNvPr id="4" name="TextBox 3">
                <a:extLst>
                  <a:ext uri="{FF2B5EF4-FFF2-40B4-BE49-F238E27FC236}">
                    <a16:creationId xmlns:a16="http://schemas.microsoft.com/office/drawing/2014/main" id="{2C36CF79-C9A6-7843-823F-32C731ED9D7C}"/>
                  </a:ext>
                </a:extLst>
              </p:cNvPr>
              <p:cNvSpPr txBox="1">
                <a:spLocks noRot="1" noChangeAspect="1" noMove="1" noResize="1" noEditPoints="1" noAdjustHandles="1" noChangeArrowheads="1" noChangeShapeType="1" noTextEdit="1"/>
              </p:cNvSpPr>
              <p:nvPr/>
            </p:nvSpPr>
            <p:spPr>
              <a:xfrm>
                <a:off x="981558" y="2048256"/>
                <a:ext cx="6345217" cy="461665"/>
              </a:xfrm>
              <a:prstGeom prst="rect">
                <a:avLst/>
              </a:prstGeom>
              <a:blipFill>
                <a:blip r:embed="rId4"/>
                <a:stretch>
                  <a:fillRect l="-1397" t="-5263" b="-26316"/>
                </a:stretch>
              </a:blipFill>
            </p:spPr>
            <p:txBody>
              <a:bodyPr/>
              <a:lstStyle/>
              <a:p>
                <a:r>
                  <a:rPr lang="en-US">
                    <a:noFill/>
                  </a:rPr>
                  <a:t> </a:t>
                </a:r>
              </a:p>
            </p:txBody>
          </p:sp>
        </mc:Fallback>
      </mc:AlternateContent>
      <p:sp>
        <p:nvSpPr>
          <p:cNvPr id="11" name="Rounded Rectangle 10">
            <a:extLst>
              <a:ext uri="{FF2B5EF4-FFF2-40B4-BE49-F238E27FC236}">
                <a16:creationId xmlns:a16="http://schemas.microsoft.com/office/drawing/2014/main" id="{3E9E15DB-83C0-7947-AFE0-3DF9DBD8DCF9}"/>
              </a:ext>
            </a:extLst>
          </p:cNvPr>
          <p:cNvSpPr/>
          <p:nvPr/>
        </p:nvSpPr>
        <p:spPr>
          <a:xfrm>
            <a:off x="9564130" y="3072715"/>
            <a:ext cx="543697" cy="1351004"/>
          </a:xfrm>
          <a:prstGeom prst="roundRect">
            <a:avLst/>
          </a:prstGeom>
          <a:solidFill>
            <a:schemeClr val="accent1">
              <a:alpha val="27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0CC400C-F82E-5C40-ABF4-88E4BF65584B}"/>
                  </a:ext>
                </a:extLst>
              </p:cNvPr>
              <p:cNvSpPr txBox="1"/>
              <p:nvPr/>
            </p:nvSpPr>
            <p:spPr>
              <a:xfrm>
                <a:off x="981558" y="2703383"/>
                <a:ext cx="7004974" cy="830997"/>
              </a:xfrm>
              <a:prstGeom prst="rect">
                <a:avLst/>
              </a:prstGeom>
              <a:noFill/>
            </p:spPr>
            <p:txBody>
              <a:bodyPr wrap="square" rtlCol="0">
                <a:spAutoFit/>
              </a:bodyPr>
              <a:lstStyle/>
              <a:p>
                <a:r>
                  <a:rPr lang="en-US" sz="2400" dirty="0"/>
                  <a:t>2- Compute the recurrent  representation </a:t>
                </a:r>
              </a:p>
              <a:p>
                <a14:m>
                  <m:oMath xmlns:m="http://schemas.openxmlformats.org/officeDocument/2006/math">
                    <m:sSub>
                      <m:sSubPr>
                        <m:ctrlPr>
                          <a:rPr lang="en-US" sz="2400" b="0" i="1" smtClean="0">
                            <a:solidFill>
                              <a:srgbClr val="FFC000"/>
                            </a:solidFill>
                            <a:latin typeface="Cambria Math" panose="02040503050406030204" pitchFamily="18" charset="0"/>
                          </a:rPr>
                        </m:ctrlPr>
                      </m:sSubPr>
                      <m:e>
                        <m:r>
                          <a:rPr lang="en-US" sz="2400" b="0" i="1" smtClean="0">
                            <a:solidFill>
                              <a:srgbClr val="FFC000"/>
                            </a:solidFill>
                            <a:latin typeface="Cambria Math" panose="02040503050406030204" pitchFamily="18" charset="0"/>
                          </a:rPr>
                          <m:t>h</m:t>
                        </m:r>
                      </m:e>
                      <m:sub>
                        <m:r>
                          <a:rPr lang="en-US" sz="2400" b="0" i="1" smtClean="0">
                            <a:solidFill>
                              <a:srgbClr val="FFC000"/>
                            </a:solidFill>
                            <a:latin typeface="Cambria Math" panose="02040503050406030204" pitchFamily="18" charset="0"/>
                          </a:rPr>
                          <m:t>𝑡</m:t>
                        </m:r>
                      </m:sub>
                    </m:sSub>
                    <m:r>
                      <a:rPr lang="en-US" sz="2400" b="0" i="1" smtClean="0">
                        <a:solidFill>
                          <a:srgbClr val="FFC000"/>
                        </a:solidFill>
                        <a:latin typeface="Cambria Math" panose="02040503050406030204" pitchFamily="18" charset="0"/>
                      </a:rPr>
                      <m:t>=</m:t>
                    </m:r>
                    <m:r>
                      <a:rPr lang="en-US" sz="2400" b="0" i="1" smtClean="0">
                        <a:solidFill>
                          <a:srgbClr val="FFC000"/>
                        </a:solidFill>
                        <a:latin typeface="Cambria Math" panose="02040503050406030204" pitchFamily="18" charset="0"/>
                      </a:rPr>
                      <m:t>𝑓</m:t>
                    </m:r>
                    <m:r>
                      <a:rPr lang="en-US" sz="2400" b="0" i="1" smtClean="0">
                        <a:solidFill>
                          <a:srgbClr val="FFC000"/>
                        </a:solidFill>
                        <a:latin typeface="Cambria Math" panose="02040503050406030204" pitchFamily="18" charset="0"/>
                      </a:rPr>
                      <m:t>(</m:t>
                    </m:r>
                    <m:sSub>
                      <m:sSubPr>
                        <m:ctrlPr>
                          <a:rPr lang="en-US" sz="2400" b="0" i="1" smtClean="0">
                            <a:solidFill>
                              <a:srgbClr val="FFC000"/>
                            </a:solidFill>
                            <a:latin typeface="Cambria Math" panose="02040503050406030204" pitchFamily="18" charset="0"/>
                          </a:rPr>
                        </m:ctrlPr>
                      </m:sSubPr>
                      <m:e>
                        <m:r>
                          <a:rPr lang="en-US" sz="2400" b="0" i="1" smtClean="0">
                            <a:solidFill>
                              <a:srgbClr val="FFC000"/>
                            </a:solidFill>
                            <a:latin typeface="Cambria Math" panose="02040503050406030204" pitchFamily="18" charset="0"/>
                          </a:rPr>
                          <m:t>𝑤</m:t>
                        </m:r>
                      </m:e>
                      <m:sub>
                        <m:r>
                          <a:rPr lang="en-US" sz="2400" b="0" i="1" smtClean="0">
                            <a:solidFill>
                              <a:srgbClr val="FFC000"/>
                            </a:solidFill>
                            <a:latin typeface="Cambria Math" panose="02040503050406030204" pitchFamily="18" charset="0"/>
                          </a:rPr>
                          <m:t>𝑡</m:t>
                        </m:r>
                        <m:r>
                          <a:rPr lang="en-US" sz="2400" b="0" i="1" smtClean="0">
                            <a:solidFill>
                              <a:srgbClr val="FFC000"/>
                            </a:solidFill>
                            <a:latin typeface="Cambria Math" panose="02040503050406030204" pitchFamily="18" charset="0"/>
                          </a:rPr>
                          <m:t>−1</m:t>
                        </m:r>
                      </m:sub>
                    </m:sSub>
                    <m:r>
                      <a:rPr lang="en-US" sz="2400" b="0" i="1" smtClean="0">
                        <a:solidFill>
                          <a:srgbClr val="FFC000"/>
                        </a:solidFill>
                        <a:latin typeface="Cambria Math" panose="02040503050406030204" pitchFamily="18" charset="0"/>
                      </a:rPr>
                      <m:t>,</m:t>
                    </m:r>
                    <m:sSub>
                      <m:sSubPr>
                        <m:ctrlPr>
                          <a:rPr lang="en-US" sz="2400" b="0" i="1" smtClean="0">
                            <a:solidFill>
                              <a:srgbClr val="FFC000"/>
                            </a:solidFill>
                            <a:latin typeface="Cambria Math" panose="02040503050406030204" pitchFamily="18" charset="0"/>
                          </a:rPr>
                        </m:ctrlPr>
                      </m:sSubPr>
                      <m:e>
                        <m:r>
                          <a:rPr lang="en-US" sz="2400" b="0" i="1" smtClean="0">
                            <a:solidFill>
                              <a:srgbClr val="FFC000"/>
                            </a:solidFill>
                            <a:latin typeface="Cambria Math" panose="02040503050406030204" pitchFamily="18" charset="0"/>
                          </a:rPr>
                          <m:t>h</m:t>
                        </m:r>
                      </m:e>
                      <m:sub>
                        <m:r>
                          <a:rPr lang="en-US" sz="2400" b="0" i="1" smtClean="0">
                            <a:solidFill>
                              <a:srgbClr val="FFC000"/>
                            </a:solidFill>
                            <a:latin typeface="Cambria Math" panose="02040503050406030204" pitchFamily="18" charset="0"/>
                          </a:rPr>
                          <m:t>𝑡</m:t>
                        </m:r>
                        <m:r>
                          <a:rPr lang="en-US" sz="2400" b="0" i="1" smtClean="0">
                            <a:solidFill>
                              <a:srgbClr val="FFC000"/>
                            </a:solidFill>
                            <a:latin typeface="Cambria Math" panose="02040503050406030204" pitchFamily="18" charset="0"/>
                          </a:rPr>
                          <m:t>−1</m:t>
                        </m:r>
                      </m:sub>
                    </m:sSub>
                    <m:r>
                      <a:rPr lang="en-US" sz="2400" b="0" i="1" smtClean="0">
                        <a:solidFill>
                          <a:srgbClr val="FFC000"/>
                        </a:solidFill>
                        <a:latin typeface="Cambria Math" panose="02040503050406030204" pitchFamily="18" charset="0"/>
                      </a:rPr>
                      <m:t>)</m:t>
                    </m:r>
                  </m:oMath>
                </a14:m>
                <a:r>
                  <a:rPr lang="en-US" sz="2400" dirty="0">
                    <a:solidFill>
                      <a:srgbClr val="FFC000"/>
                    </a:solidFill>
                  </a:rPr>
                  <a:t>.</a:t>
                </a:r>
                <a:endParaRPr lang="en-US" sz="2400" dirty="0"/>
              </a:p>
            </p:txBody>
          </p:sp>
        </mc:Choice>
        <mc:Fallback>
          <p:sp>
            <p:nvSpPr>
              <p:cNvPr id="7" name="TextBox 6">
                <a:extLst>
                  <a:ext uri="{FF2B5EF4-FFF2-40B4-BE49-F238E27FC236}">
                    <a16:creationId xmlns:a16="http://schemas.microsoft.com/office/drawing/2014/main" id="{90CC400C-F82E-5C40-ABF4-88E4BF65584B}"/>
                  </a:ext>
                </a:extLst>
              </p:cNvPr>
              <p:cNvSpPr txBox="1">
                <a:spLocks noRot="1" noChangeAspect="1" noMove="1" noResize="1" noEditPoints="1" noAdjustHandles="1" noChangeArrowheads="1" noChangeShapeType="1" noTextEdit="1"/>
              </p:cNvSpPr>
              <p:nvPr/>
            </p:nvSpPr>
            <p:spPr>
              <a:xfrm>
                <a:off x="981558" y="2703383"/>
                <a:ext cx="7004974" cy="830997"/>
              </a:xfrm>
              <a:prstGeom prst="rect">
                <a:avLst/>
              </a:prstGeom>
              <a:blipFill>
                <a:blip r:embed="rId5"/>
                <a:stretch>
                  <a:fillRect l="-1266" t="-6061" b="-15152"/>
                </a:stretch>
              </a:blipFill>
            </p:spPr>
            <p:txBody>
              <a:bodyPr/>
              <a:lstStyle/>
              <a:p>
                <a:r>
                  <a:rPr lang="en-US">
                    <a:noFill/>
                  </a:rPr>
                  <a:t> </a:t>
                </a:r>
              </a:p>
            </p:txBody>
          </p:sp>
        </mc:Fallback>
      </mc:AlternateContent>
      <p:sp>
        <p:nvSpPr>
          <p:cNvPr id="9" name="Rounded Rectangle 8">
            <a:extLst>
              <a:ext uri="{FF2B5EF4-FFF2-40B4-BE49-F238E27FC236}">
                <a16:creationId xmlns:a16="http://schemas.microsoft.com/office/drawing/2014/main" id="{46E10A53-DF81-6F43-88F6-3C10043ADC8B}"/>
              </a:ext>
            </a:extLst>
          </p:cNvPr>
          <p:cNvSpPr/>
          <p:nvPr/>
        </p:nvSpPr>
        <p:spPr>
          <a:xfrm>
            <a:off x="6841524" y="1977082"/>
            <a:ext cx="613719" cy="1631092"/>
          </a:xfrm>
          <a:prstGeom prst="roundRect">
            <a:avLst/>
          </a:prstGeom>
          <a:solidFill>
            <a:schemeClr val="accent4">
              <a:alpha val="27000"/>
            </a:schemeClr>
          </a:solid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8C9A3-0374-744F-A76A-92C668F050A5}"/>
              </a:ext>
            </a:extLst>
          </p:cNvPr>
          <p:cNvSpPr/>
          <p:nvPr/>
        </p:nvSpPr>
        <p:spPr>
          <a:xfrm>
            <a:off x="6598506" y="1324838"/>
            <a:ext cx="1713471" cy="584775"/>
          </a:xfrm>
          <a:prstGeom prst="rect">
            <a:avLst/>
          </a:prstGeom>
        </p:spPr>
        <p:txBody>
          <a:bodyPr wrap="square">
            <a:spAutoFit/>
          </a:bodyPr>
          <a:lstStyle/>
          <a:p>
            <a:r>
              <a:rPr lang="en-US" sz="1600" dirty="0">
                <a:solidFill>
                  <a:schemeClr val="accent4"/>
                </a:solidFill>
              </a:rPr>
              <a:t>Recurrent Representation</a:t>
            </a:r>
          </a:p>
        </p:txBody>
      </p:sp>
      <p:sp>
        <p:nvSpPr>
          <p:cNvPr id="8" name="Rectangle 7">
            <a:extLst>
              <a:ext uri="{FF2B5EF4-FFF2-40B4-BE49-F238E27FC236}">
                <a16:creationId xmlns:a16="http://schemas.microsoft.com/office/drawing/2014/main" id="{64DB66DC-C5AB-1A4D-9DE6-E7695EFEB286}"/>
              </a:ext>
            </a:extLst>
          </p:cNvPr>
          <p:cNvSpPr/>
          <p:nvPr/>
        </p:nvSpPr>
        <p:spPr>
          <a:xfrm>
            <a:off x="10103708" y="3286552"/>
            <a:ext cx="1254211" cy="923330"/>
          </a:xfrm>
          <a:prstGeom prst="rect">
            <a:avLst/>
          </a:prstGeom>
        </p:spPr>
        <p:txBody>
          <a:bodyPr wrap="square">
            <a:spAutoFit/>
          </a:bodyPr>
          <a:lstStyle/>
          <a:p>
            <a:r>
              <a:rPr lang="en-US" dirty="0">
                <a:solidFill>
                  <a:schemeClr val="accent1"/>
                </a:solidFill>
              </a:rPr>
              <a:t>Document</a:t>
            </a:r>
          </a:p>
          <a:p>
            <a:r>
              <a:rPr lang="en-US" dirty="0">
                <a:solidFill>
                  <a:schemeClr val="accent1"/>
                </a:solidFill>
              </a:rPr>
              <a:t>Topic </a:t>
            </a:r>
          </a:p>
          <a:p>
            <a:r>
              <a:rPr lang="en-US" dirty="0">
                <a:solidFill>
                  <a:schemeClr val="accent1"/>
                </a:solidFill>
              </a:rPr>
              <a:t>Vector</a:t>
            </a:r>
            <a:endParaRPr lang="en-US" dirty="0"/>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9419747B-35B1-0E4E-A5B7-F361A2194390}"/>
                  </a:ext>
                </a:extLst>
              </p:cNvPr>
              <p:cNvSpPr txBox="1"/>
              <p:nvPr/>
            </p:nvSpPr>
            <p:spPr>
              <a:xfrm>
                <a:off x="981558" y="3563551"/>
                <a:ext cx="4727263" cy="461665"/>
              </a:xfrm>
              <a:prstGeom prst="rect">
                <a:avLst/>
              </a:prstGeom>
              <a:noFill/>
            </p:spPr>
            <p:txBody>
              <a:bodyPr wrap="square" rtlCol="0">
                <a:spAutoFit/>
              </a:bodyPr>
              <a:lstStyle/>
              <a:p>
                <a:r>
                  <a:rPr lang="en-US" sz="2400" dirty="0"/>
                  <a:t>3- Draw </a:t>
                </a:r>
                <a14:m>
                  <m:oMath xmlns:m="http://schemas.openxmlformats.org/officeDocument/2006/math">
                    <m:sSub>
                      <m:sSubPr>
                        <m:ctrlPr>
                          <a:rPr lang="en-US" sz="2400" b="0" i="1" smtClean="0">
                            <a:solidFill>
                              <a:srgbClr val="00B050"/>
                            </a:solidFill>
                            <a:latin typeface="Cambria Math" panose="02040503050406030204" pitchFamily="18" charset="0"/>
                          </a:rPr>
                        </m:ctrlPr>
                      </m:sSubPr>
                      <m:e>
                        <m:r>
                          <a:rPr lang="en-US" sz="2400" b="0" i="1" smtClean="0">
                            <a:solidFill>
                              <a:srgbClr val="00B050"/>
                            </a:solidFill>
                            <a:latin typeface="Cambria Math" panose="02040503050406030204" pitchFamily="18" charset="0"/>
                          </a:rPr>
                          <m:t>𝑙</m:t>
                        </m:r>
                      </m:e>
                      <m:sub>
                        <m:r>
                          <a:rPr lang="en-US" sz="2400" b="0" i="1" smtClean="0">
                            <a:solidFill>
                              <a:srgbClr val="00B050"/>
                            </a:solidFill>
                            <a:latin typeface="Cambria Math" panose="02040503050406030204" pitchFamily="18" charset="0"/>
                          </a:rPr>
                          <m:t>𝑡</m:t>
                        </m:r>
                      </m:sub>
                    </m:sSub>
                    <m:r>
                      <a:rPr lang="en-US" sz="2400" b="0" i="1" smtClean="0">
                        <a:solidFill>
                          <a:srgbClr val="00B050"/>
                        </a:solidFill>
                        <a:latin typeface="Cambria Math" panose="02040503050406030204" pitchFamily="18" charset="0"/>
                      </a:rPr>
                      <m:t>∼</m:t>
                    </m:r>
                    <m:r>
                      <m:rPr>
                        <m:nor/>
                      </m:rPr>
                      <a:rPr lang="en-US" sz="2400" b="0" i="0" smtClean="0">
                        <a:solidFill>
                          <a:srgbClr val="00B050"/>
                        </a:solidFill>
                        <a:latin typeface="Cambria Math" panose="02040503050406030204" pitchFamily="18" charset="0"/>
                      </a:rPr>
                      <m:t>Bern</m:t>
                    </m:r>
                    <m:r>
                      <m:rPr>
                        <m:nor/>
                      </m:rPr>
                      <a:rPr lang="en-US" sz="2400" b="0" i="0" smtClean="0">
                        <a:solidFill>
                          <a:srgbClr val="00B050"/>
                        </a:solidFill>
                        <a:latin typeface="Cambria Math" panose="02040503050406030204" pitchFamily="18" charset="0"/>
                      </a:rPr>
                      <m:t>(</m:t>
                    </m:r>
                    <m:r>
                      <m:rPr>
                        <m:sty m:val="p"/>
                      </m:rPr>
                      <a:rPr lang="en-US" sz="2400" b="0" i="1" smtClean="0">
                        <a:solidFill>
                          <a:srgbClr val="00B050"/>
                        </a:solidFill>
                        <a:latin typeface="Cambria Math" panose="02040503050406030204" pitchFamily="18" charset="0"/>
                      </a:rPr>
                      <m:t>ρ</m:t>
                    </m:r>
                    <m:r>
                      <a:rPr lang="en-US" sz="2400" b="0" i="1" smtClean="0">
                        <a:solidFill>
                          <a:srgbClr val="00B050"/>
                        </a:solidFill>
                        <a:latin typeface="Cambria Math" panose="02040503050406030204" pitchFamily="18" charset="0"/>
                      </a:rPr>
                      <m:t>). </m:t>
                    </m:r>
                  </m:oMath>
                </a14:m>
                <a:endParaRPr lang="en-US" sz="2400" dirty="0"/>
              </a:p>
            </p:txBody>
          </p:sp>
        </mc:Choice>
        <mc:Fallback>
          <p:sp>
            <p:nvSpPr>
              <p:cNvPr id="12" name="TextBox 11">
                <a:extLst>
                  <a:ext uri="{FF2B5EF4-FFF2-40B4-BE49-F238E27FC236}">
                    <a16:creationId xmlns:a16="http://schemas.microsoft.com/office/drawing/2014/main" id="{9419747B-35B1-0E4E-A5B7-F361A2194390}"/>
                  </a:ext>
                </a:extLst>
              </p:cNvPr>
              <p:cNvSpPr txBox="1">
                <a:spLocks noRot="1" noChangeAspect="1" noMove="1" noResize="1" noEditPoints="1" noAdjustHandles="1" noChangeArrowheads="1" noChangeShapeType="1" noTextEdit="1"/>
              </p:cNvSpPr>
              <p:nvPr/>
            </p:nvSpPr>
            <p:spPr>
              <a:xfrm>
                <a:off x="981558" y="3563551"/>
                <a:ext cx="4727263" cy="461665"/>
              </a:xfrm>
              <a:prstGeom prst="rect">
                <a:avLst/>
              </a:prstGeom>
              <a:blipFill>
                <a:blip r:embed="rId6"/>
                <a:stretch>
                  <a:fillRect l="-1872" t="-8108" b="-27027"/>
                </a:stretch>
              </a:blipFill>
            </p:spPr>
            <p:txBody>
              <a:bodyPr/>
              <a:lstStyle/>
              <a:p>
                <a:r>
                  <a:rPr lang="en-US">
                    <a:noFill/>
                  </a:rPr>
                  <a:t> </a:t>
                </a:r>
              </a:p>
            </p:txBody>
          </p:sp>
        </mc:Fallback>
      </mc:AlternateContent>
      <p:sp>
        <p:nvSpPr>
          <p:cNvPr id="6" name="Rounded Rectangle 5">
            <a:extLst>
              <a:ext uri="{FF2B5EF4-FFF2-40B4-BE49-F238E27FC236}">
                <a16:creationId xmlns:a16="http://schemas.microsoft.com/office/drawing/2014/main" id="{4C90ABF6-BC5D-ED4F-A798-EFA6C2950EB6}"/>
              </a:ext>
            </a:extLst>
          </p:cNvPr>
          <p:cNvSpPr/>
          <p:nvPr/>
        </p:nvSpPr>
        <p:spPr>
          <a:xfrm>
            <a:off x="7582928" y="2232922"/>
            <a:ext cx="659831" cy="1219200"/>
          </a:xfrm>
          <a:prstGeom prst="roundRect">
            <a:avLst/>
          </a:prstGeom>
          <a:solidFill>
            <a:schemeClr val="accent6">
              <a:alpha val="42000"/>
            </a:schemeClr>
          </a:solid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3" name="Rectangle 12">
            <a:extLst>
              <a:ext uri="{FF2B5EF4-FFF2-40B4-BE49-F238E27FC236}">
                <a16:creationId xmlns:a16="http://schemas.microsoft.com/office/drawing/2014/main" id="{0D8E7705-0A2C-134E-B1AA-B567D210A779}"/>
              </a:ext>
            </a:extLst>
          </p:cNvPr>
          <p:cNvSpPr/>
          <p:nvPr/>
        </p:nvSpPr>
        <p:spPr>
          <a:xfrm>
            <a:off x="7455242" y="3479242"/>
            <a:ext cx="1070919" cy="830997"/>
          </a:xfrm>
          <a:prstGeom prst="rect">
            <a:avLst/>
          </a:prstGeom>
        </p:spPr>
        <p:txBody>
          <a:bodyPr wrap="square">
            <a:spAutoFit/>
          </a:bodyPr>
          <a:lstStyle/>
          <a:p>
            <a:r>
              <a:rPr lang="en-US" sz="1600" dirty="0">
                <a:solidFill>
                  <a:schemeClr val="accent6"/>
                </a:solidFill>
              </a:rPr>
              <a:t>Thematic word prediction </a:t>
            </a:r>
          </a:p>
        </p:txBody>
      </p:sp>
      <p:sp>
        <p:nvSpPr>
          <p:cNvPr id="16" name="Slide Number Placeholder 15">
            <a:extLst>
              <a:ext uri="{FF2B5EF4-FFF2-40B4-BE49-F238E27FC236}">
                <a16:creationId xmlns:a16="http://schemas.microsoft.com/office/drawing/2014/main" id="{36AF76A7-FFFB-5041-AC32-948ECEA547C9}"/>
              </a:ext>
            </a:extLst>
          </p:cNvPr>
          <p:cNvSpPr>
            <a:spLocks noGrp="1"/>
          </p:cNvSpPr>
          <p:nvPr>
            <p:ph type="sldNum" sz="quarter" idx="12"/>
          </p:nvPr>
        </p:nvSpPr>
        <p:spPr/>
        <p:txBody>
          <a:bodyPr/>
          <a:lstStyle/>
          <a:p>
            <a:fld id="{D6A1ACA1-56DB-E645-8130-C41072785AB8}" type="slidenum">
              <a:rPr lang="en-US" smtClean="0"/>
              <a:t>8</a:t>
            </a:fld>
            <a:endParaRPr lang="en-US"/>
          </a:p>
        </p:txBody>
      </p:sp>
    </p:spTree>
    <p:extLst>
      <p:ext uri="{BB962C8B-B14F-4D97-AF65-F5344CB8AC3E}">
        <p14:creationId xmlns:p14="http://schemas.microsoft.com/office/powerpoint/2010/main" val="1601381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Architecture</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6790" y="1825625"/>
            <a:ext cx="3285640" cy="3724682"/>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C36CF79-C9A6-7843-823F-32C731ED9D7C}"/>
                  </a:ext>
                </a:extLst>
              </p:cNvPr>
              <p:cNvSpPr txBox="1"/>
              <p:nvPr/>
            </p:nvSpPr>
            <p:spPr>
              <a:xfrm>
                <a:off x="981558" y="2048256"/>
                <a:ext cx="5888972" cy="461665"/>
              </a:xfrm>
              <a:prstGeom prst="rect">
                <a:avLst/>
              </a:prstGeom>
              <a:noFill/>
            </p:spPr>
            <p:txBody>
              <a:bodyPr wrap="square" rtlCol="0">
                <a:spAutoFit/>
              </a:bodyPr>
              <a:lstStyle/>
              <a:p>
                <a:r>
                  <a:rPr lang="en-US" sz="2400" dirty="0"/>
                  <a:t>1- Draw a document topic vector </a:t>
                </a:r>
                <a14:m>
                  <m:oMath xmlns:m="http://schemas.openxmlformats.org/officeDocument/2006/math">
                    <m:r>
                      <a:rPr lang="en-US" sz="2400" b="0" i="1" smtClean="0">
                        <a:solidFill>
                          <a:schemeClr val="accent5"/>
                        </a:solidFill>
                        <a:latin typeface="Cambria Math" panose="02040503050406030204" pitchFamily="18" charset="0"/>
                      </a:rPr>
                      <m:t>𝜃</m:t>
                    </m:r>
                    <m:r>
                      <a:rPr lang="en-US" sz="2400" b="0" i="1" smtClean="0">
                        <a:solidFill>
                          <a:schemeClr val="accent5"/>
                        </a:solidFill>
                        <a:latin typeface="Cambria Math" panose="02040503050406030204" pitchFamily="18" charset="0"/>
                      </a:rPr>
                      <m:t>∼</m:t>
                    </m:r>
                    <m:r>
                      <m:rPr>
                        <m:nor/>
                      </m:rPr>
                      <a:rPr lang="en-US" sz="2400" b="0" i="0" smtClean="0">
                        <a:solidFill>
                          <a:schemeClr val="accent5"/>
                        </a:solidFill>
                        <a:latin typeface="Cambria Math" panose="02040503050406030204" pitchFamily="18" charset="0"/>
                      </a:rPr>
                      <m:t>Dir</m:t>
                    </m:r>
                    <m:r>
                      <m:rPr>
                        <m:nor/>
                      </m:rPr>
                      <a:rPr lang="en-US" sz="2400" b="0" i="0" smtClean="0">
                        <a:solidFill>
                          <a:schemeClr val="accent5"/>
                        </a:solidFill>
                        <a:latin typeface="Cambria Math" panose="02040503050406030204" pitchFamily="18" charset="0"/>
                      </a:rPr>
                      <m:t>(</m:t>
                    </m:r>
                    <m:r>
                      <m:rPr>
                        <m:sty m:val="p"/>
                      </m:rPr>
                      <a:rPr lang="en-US" sz="2400" b="0" i="1" smtClean="0">
                        <a:solidFill>
                          <a:schemeClr val="accent5"/>
                        </a:solidFill>
                        <a:latin typeface="Cambria Math" panose="02040503050406030204" pitchFamily="18" charset="0"/>
                      </a:rPr>
                      <m:t>α</m:t>
                    </m:r>
                    <m:r>
                      <a:rPr lang="en-US" sz="2400" b="0" i="1" smtClean="0">
                        <a:solidFill>
                          <a:schemeClr val="accent5"/>
                        </a:solidFill>
                        <a:latin typeface="Cambria Math" panose="02040503050406030204" pitchFamily="18" charset="0"/>
                      </a:rPr>
                      <m:t>). </m:t>
                    </m:r>
                  </m:oMath>
                </a14:m>
                <a:endParaRPr lang="en-US" sz="2400" dirty="0"/>
              </a:p>
            </p:txBody>
          </p:sp>
        </mc:Choice>
        <mc:Fallback>
          <p:sp>
            <p:nvSpPr>
              <p:cNvPr id="4" name="TextBox 3">
                <a:extLst>
                  <a:ext uri="{FF2B5EF4-FFF2-40B4-BE49-F238E27FC236}">
                    <a16:creationId xmlns:a16="http://schemas.microsoft.com/office/drawing/2014/main" id="{2C36CF79-C9A6-7843-823F-32C731ED9D7C}"/>
                  </a:ext>
                </a:extLst>
              </p:cNvPr>
              <p:cNvSpPr txBox="1">
                <a:spLocks noRot="1" noChangeAspect="1" noMove="1" noResize="1" noEditPoints="1" noAdjustHandles="1" noChangeArrowheads="1" noChangeShapeType="1" noTextEdit="1"/>
              </p:cNvSpPr>
              <p:nvPr/>
            </p:nvSpPr>
            <p:spPr>
              <a:xfrm>
                <a:off x="981558" y="2048256"/>
                <a:ext cx="5888972" cy="461665"/>
              </a:xfrm>
              <a:prstGeom prst="rect">
                <a:avLst/>
              </a:prstGeom>
              <a:blipFill>
                <a:blip r:embed="rId4"/>
                <a:stretch>
                  <a:fillRect l="-1505" t="-5263" b="-26316"/>
                </a:stretch>
              </a:blipFill>
            </p:spPr>
            <p:txBody>
              <a:bodyPr/>
              <a:lstStyle/>
              <a:p>
                <a:r>
                  <a:rPr lang="en-US">
                    <a:noFill/>
                  </a:rPr>
                  <a:t> </a:t>
                </a:r>
              </a:p>
            </p:txBody>
          </p:sp>
        </mc:Fallback>
      </mc:AlternateContent>
      <p:sp>
        <p:nvSpPr>
          <p:cNvPr id="11" name="Rounded Rectangle 10">
            <a:extLst>
              <a:ext uri="{FF2B5EF4-FFF2-40B4-BE49-F238E27FC236}">
                <a16:creationId xmlns:a16="http://schemas.microsoft.com/office/drawing/2014/main" id="{3E9E15DB-83C0-7947-AFE0-3DF9DBD8DCF9}"/>
              </a:ext>
            </a:extLst>
          </p:cNvPr>
          <p:cNvSpPr/>
          <p:nvPr/>
        </p:nvSpPr>
        <p:spPr>
          <a:xfrm>
            <a:off x="9564130" y="3072715"/>
            <a:ext cx="543697" cy="1351004"/>
          </a:xfrm>
          <a:prstGeom prst="roundRect">
            <a:avLst/>
          </a:prstGeom>
          <a:solidFill>
            <a:schemeClr val="accent1">
              <a:alpha val="27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0CC400C-F82E-5C40-ABF4-88E4BF65584B}"/>
                  </a:ext>
                </a:extLst>
              </p:cNvPr>
              <p:cNvSpPr txBox="1"/>
              <p:nvPr/>
            </p:nvSpPr>
            <p:spPr>
              <a:xfrm>
                <a:off x="981558" y="2703383"/>
                <a:ext cx="5371070" cy="830997"/>
              </a:xfrm>
              <a:prstGeom prst="rect">
                <a:avLst/>
              </a:prstGeom>
              <a:noFill/>
            </p:spPr>
            <p:txBody>
              <a:bodyPr wrap="square" rtlCol="0">
                <a:spAutoFit/>
              </a:bodyPr>
              <a:lstStyle/>
              <a:p>
                <a:r>
                  <a:rPr lang="en-US" sz="2400" dirty="0"/>
                  <a:t>2- Compute the recurrent representation </a:t>
                </a:r>
                <a14:m>
                  <m:oMath xmlns:m="http://schemas.openxmlformats.org/officeDocument/2006/math">
                    <m:sSub>
                      <m:sSubPr>
                        <m:ctrlPr>
                          <a:rPr lang="en-US" sz="2400" b="0" i="1" smtClean="0">
                            <a:solidFill>
                              <a:schemeClr val="accent4"/>
                            </a:solidFill>
                            <a:latin typeface="Cambria Math" panose="02040503050406030204" pitchFamily="18" charset="0"/>
                          </a:rPr>
                        </m:ctrlPr>
                      </m:sSubPr>
                      <m:e>
                        <m:r>
                          <a:rPr lang="en-US" sz="2400" b="0" i="1" smtClean="0">
                            <a:solidFill>
                              <a:schemeClr val="accent4"/>
                            </a:solidFill>
                            <a:latin typeface="Cambria Math" panose="02040503050406030204" pitchFamily="18" charset="0"/>
                          </a:rPr>
                          <m:t>h</m:t>
                        </m:r>
                      </m:e>
                      <m:sub>
                        <m:r>
                          <a:rPr lang="en-US" sz="2400" b="0" i="1" smtClean="0">
                            <a:solidFill>
                              <a:schemeClr val="accent4"/>
                            </a:solidFill>
                            <a:latin typeface="Cambria Math" panose="02040503050406030204" pitchFamily="18" charset="0"/>
                          </a:rPr>
                          <m:t>𝑡</m:t>
                        </m:r>
                      </m:sub>
                    </m:sSub>
                    <m:r>
                      <a:rPr lang="en-US" sz="2400" b="0" i="1" smtClean="0">
                        <a:solidFill>
                          <a:schemeClr val="accent4"/>
                        </a:solidFill>
                        <a:latin typeface="Cambria Math" panose="02040503050406030204" pitchFamily="18" charset="0"/>
                      </a:rPr>
                      <m:t>=</m:t>
                    </m:r>
                    <m:r>
                      <a:rPr lang="en-US" sz="2400" b="0" i="1" smtClean="0">
                        <a:solidFill>
                          <a:schemeClr val="accent4"/>
                        </a:solidFill>
                        <a:latin typeface="Cambria Math" panose="02040503050406030204" pitchFamily="18" charset="0"/>
                      </a:rPr>
                      <m:t>𝑓</m:t>
                    </m:r>
                    <m:r>
                      <a:rPr lang="en-US" sz="2400" b="0" i="1" smtClean="0">
                        <a:solidFill>
                          <a:schemeClr val="accent4"/>
                        </a:solidFill>
                        <a:latin typeface="Cambria Math" panose="02040503050406030204" pitchFamily="18" charset="0"/>
                      </a:rPr>
                      <m:t>(</m:t>
                    </m:r>
                    <m:sSub>
                      <m:sSubPr>
                        <m:ctrlPr>
                          <a:rPr lang="en-US" sz="2400" b="0" i="1" smtClean="0">
                            <a:solidFill>
                              <a:schemeClr val="accent4"/>
                            </a:solidFill>
                            <a:latin typeface="Cambria Math" panose="02040503050406030204" pitchFamily="18" charset="0"/>
                          </a:rPr>
                        </m:ctrlPr>
                      </m:sSubPr>
                      <m:e>
                        <m:r>
                          <a:rPr lang="en-US" sz="2400" b="0" i="1" smtClean="0">
                            <a:solidFill>
                              <a:schemeClr val="accent4"/>
                            </a:solidFill>
                            <a:latin typeface="Cambria Math" panose="02040503050406030204" pitchFamily="18" charset="0"/>
                          </a:rPr>
                          <m:t>𝑤</m:t>
                        </m:r>
                      </m:e>
                      <m:sub>
                        <m:r>
                          <a:rPr lang="en-US" sz="2400" b="0" i="1" smtClean="0">
                            <a:solidFill>
                              <a:schemeClr val="accent4"/>
                            </a:solidFill>
                            <a:latin typeface="Cambria Math" panose="02040503050406030204" pitchFamily="18" charset="0"/>
                          </a:rPr>
                          <m:t>𝑡</m:t>
                        </m:r>
                        <m:r>
                          <a:rPr lang="en-US" sz="2400" b="0" i="1" smtClean="0">
                            <a:solidFill>
                              <a:schemeClr val="accent4"/>
                            </a:solidFill>
                            <a:latin typeface="Cambria Math" panose="02040503050406030204" pitchFamily="18" charset="0"/>
                          </a:rPr>
                          <m:t>−1</m:t>
                        </m:r>
                      </m:sub>
                    </m:sSub>
                    <m:r>
                      <a:rPr lang="en-US" sz="2400" b="0" i="1" smtClean="0">
                        <a:solidFill>
                          <a:schemeClr val="accent4"/>
                        </a:solidFill>
                        <a:latin typeface="Cambria Math" panose="02040503050406030204" pitchFamily="18" charset="0"/>
                      </a:rPr>
                      <m:t>,</m:t>
                    </m:r>
                    <m:sSub>
                      <m:sSubPr>
                        <m:ctrlPr>
                          <a:rPr lang="en-US" sz="2400" b="0" i="1" smtClean="0">
                            <a:solidFill>
                              <a:schemeClr val="accent4"/>
                            </a:solidFill>
                            <a:latin typeface="Cambria Math" panose="02040503050406030204" pitchFamily="18" charset="0"/>
                          </a:rPr>
                        </m:ctrlPr>
                      </m:sSubPr>
                      <m:e>
                        <m:r>
                          <a:rPr lang="en-US" sz="2400" b="0" i="1" smtClean="0">
                            <a:solidFill>
                              <a:schemeClr val="accent4"/>
                            </a:solidFill>
                            <a:latin typeface="Cambria Math" panose="02040503050406030204" pitchFamily="18" charset="0"/>
                          </a:rPr>
                          <m:t>h</m:t>
                        </m:r>
                      </m:e>
                      <m:sub>
                        <m:r>
                          <a:rPr lang="en-US" sz="2400" b="0" i="1" smtClean="0">
                            <a:solidFill>
                              <a:schemeClr val="accent4"/>
                            </a:solidFill>
                            <a:latin typeface="Cambria Math" panose="02040503050406030204" pitchFamily="18" charset="0"/>
                          </a:rPr>
                          <m:t>𝑡</m:t>
                        </m:r>
                        <m:r>
                          <a:rPr lang="en-US" sz="2400" b="0" i="1" smtClean="0">
                            <a:solidFill>
                              <a:schemeClr val="accent4"/>
                            </a:solidFill>
                            <a:latin typeface="Cambria Math" panose="02040503050406030204" pitchFamily="18" charset="0"/>
                          </a:rPr>
                          <m:t>−1</m:t>
                        </m:r>
                      </m:sub>
                    </m:sSub>
                    <m:r>
                      <a:rPr lang="en-US" sz="2400" b="0" i="1" smtClean="0">
                        <a:solidFill>
                          <a:schemeClr val="accent4"/>
                        </a:solidFill>
                        <a:latin typeface="Cambria Math" panose="02040503050406030204" pitchFamily="18" charset="0"/>
                      </a:rPr>
                      <m:t>)</m:t>
                    </m:r>
                  </m:oMath>
                </a14:m>
                <a:r>
                  <a:rPr lang="en-US" sz="2400" dirty="0">
                    <a:solidFill>
                      <a:schemeClr val="accent4"/>
                    </a:solidFill>
                  </a:rPr>
                  <a:t>.</a:t>
                </a:r>
                <a:endParaRPr lang="en-US" sz="2400" dirty="0"/>
              </a:p>
            </p:txBody>
          </p:sp>
        </mc:Choice>
        <mc:Fallback>
          <p:sp>
            <p:nvSpPr>
              <p:cNvPr id="7" name="TextBox 6">
                <a:extLst>
                  <a:ext uri="{FF2B5EF4-FFF2-40B4-BE49-F238E27FC236}">
                    <a16:creationId xmlns:a16="http://schemas.microsoft.com/office/drawing/2014/main" id="{90CC400C-F82E-5C40-ABF4-88E4BF65584B}"/>
                  </a:ext>
                </a:extLst>
              </p:cNvPr>
              <p:cNvSpPr txBox="1">
                <a:spLocks noRot="1" noChangeAspect="1" noMove="1" noResize="1" noEditPoints="1" noAdjustHandles="1" noChangeArrowheads="1" noChangeShapeType="1" noTextEdit="1"/>
              </p:cNvSpPr>
              <p:nvPr/>
            </p:nvSpPr>
            <p:spPr>
              <a:xfrm>
                <a:off x="981558" y="2703383"/>
                <a:ext cx="5371070" cy="830997"/>
              </a:xfrm>
              <a:prstGeom prst="rect">
                <a:avLst/>
              </a:prstGeom>
              <a:blipFill>
                <a:blip r:embed="rId5"/>
                <a:stretch>
                  <a:fillRect l="-1651" t="-6061" r="-708" b="-15152"/>
                </a:stretch>
              </a:blipFill>
            </p:spPr>
            <p:txBody>
              <a:bodyPr/>
              <a:lstStyle/>
              <a:p>
                <a:r>
                  <a:rPr lang="en-US">
                    <a:noFill/>
                  </a:rPr>
                  <a:t> </a:t>
                </a:r>
              </a:p>
            </p:txBody>
          </p:sp>
        </mc:Fallback>
      </mc:AlternateContent>
      <p:sp>
        <p:nvSpPr>
          <p:cNvPr id="9" name="Rounded Rectangle 8">
            <a:extLst>
              <a:ext uri="{FF2B5EF4-FFF2-40B4-BE49-F238E27FC236}">
                <a16:creationId xmlns:a16="http://schemas.microsoft.com/office/drawing/2014/main" id="{46E10A53-DF81-6F43-88F6-3C10043ADC8B}"/>
              </a:ext>
            </a:extLst>
          </p:cNvPr>
          <p:cNvSpPr/>
          <p:nvPr/>
        </p:nvSpPr>
        <p:spPr>
          <a:xfrm>
            <a:off x="6841524" y="1977082"/>
            <a:ext cx="613719" cy="1631092"/>
          </a:xfrm>
          <a:prstGeom prst="roundRect">
            <a:avLst/>
          </a:prstGeom>
          <a:solidFill>
            <a:schemeClr val="accent4">
              <a:alpha val="27000"/>
            </a:schemeClr>
          </a:solid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8C9A3-0374-744F-A76A-92C668F050A5}"/>
              </a:ext>
            </a:extLst>
          </p:cNvPr>
          <p:cNvSpPr/>
          <p:nvPr/>
        </p:nvSpPr>
        <p:spPr>
          <a:xfrm>
            <a:off x="6598506" y="1324838"/>
            <a:ext cx="1713471" cy="584775"/>
          </a:xfrm>
          <a:prstGeom prst="rect">
            <a:avLst/>
          </a:prstGeom>
        </p:spPr>
        <p:txBody>
          <a:bodyPr wrap="square">
            <a:spAutoFit/>
          </a:bodyPr>
          <a:lstStyle/>
          <a:p>
            <a:r>
              <a:rPr lang="en-US" sz="1600" dirty="0">
                <a:solidFill>
                  <a:schemeClr val="accent4"/>
                </a:solidFill>
              </a:rPr>
              <a:t>Recurrent Representation</a:t>
            </a:r>
          </a:p>
        </p:txBody>
      </p:sp>
      <p:sp>
        <p:nvSpPr>
          <p:cNvPr id="8" name="Rectangle 7">
            <a:extLst>
              <a:ext uri="{FF2B5EF4-FFF2-40B4-BE49-F238E27FC236}">
                <a16:creationId xmlns:a16="http://schemas.microsoft.com/office/drawing/2014/main" id="{64DB66DC-C5AB-1A4D-9DE6-E7695EFEB286}"/>
              </a:ext>
            </a:extLst>
          </p:cNvPr>
          <p:cNvSpPr/>
          <p:nvPr/>
        </p:nvSpPr>
        <p:spPr>
          <a:xfrm>
            <a:off x="10103708" y="3286552"/>
            <a:ext cx="1254211" cy="923330"/>
          </a:xfrm>
          <a:prstGeom prst="rect">
            <a:avLst/>
          </a:prstGeom>
        </p:spPr>
        <p:txBody>
          <a:bodyPr wrap="square">
            <a:spAutoFit/>
          </a:bodyPr>
          <a:lstStyle/>
          <a:p>
            <a:r>
              <a:rPr lang="en-US" dirty="0">
                <a:solidFill>
                  <a:schemeClr val="accent1"/>
                </a:solidFill>
              </a:rPr>
              <a:t>Document</a:t>
            </a:r>
          </a:p>
          <a:p>
            <a:r>
              <a:rPr lang="en-US" dirty="0">
                <a:solidFill>
                  <a:schemeClr val="accent1"/>
                </a:solidFill>
              </a:rPr>
              <a:t>Topic </a:t>
            </a:r>
          </a:p>
          <a:p>
            <a:r>
              <a:rPr lang="en-US" dirty="0">
                <a:solidFill>
                  <a:schemeClr val="accent1"/>
                </a:solidFill>
              </a:rPr>
              <a:t>Vector</a:t>
            </a:r>
            <a:endParaRPr lang="en-US" dirty="0"/>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9419747B-35B1-0E4E-A5B7-F361A2194390}"/>
                  </a:ext>
                </a:extLst>
              </p:cNvPr>
              <p:cNvSpPr txBox="1"/>
              <p:nvPr/>
            </p:nvSpPr>
            <p:spPr>
              <a:xfrm>
                <a:off x="981558" y="3563551"/>
                <a:ext cx="4727263" cy="461665"/>
              </a:xfrm>
              <a:prstGeom prst="rect">
                <a:avLst/>
              </a:prstGeom>
              <a:noFill/>
            </p:spPr>
            <p:txBody>
              <a:bodyPr wrap="square" rtlCol="0">
                <a:spAutoFit/>
              </a:bodyPr>
              <a:lstStyle/>
              <a:p>
                <a:r>
                  <a:rPr lang="en-US" sz="2400" dirty="0"/>
                  <a:t>3- Draw </a:t>
                </a:r>
                <a14:m>
                  <m:oMath xmlns:m="http://schemas.openxmlformats.org/officeDocument/2006/math">
                    <m:sSub>
                      <m:sSubPr>
                        <m:ctrlPr>
                          <a:rPr lang="en-US" sz="2400" b="0" i="1" smtClean="0">
                            <a:solidFill>
                              <a:srgbClr val="00B050"/>
                            </a:solidFill>
                            <a:latin typeface="Cambria Math" panose="02040503050406030204" pitchFamily="18" charset="0"/>
                          </a:rPr>
                        </m:ctrlPr>
                      </m:sSubPr>
                      <m:e>
                        <m:r>
                          <a:rPr lang="en-US" sz="2400" b="0" i="1" smtClean="0">
                            <a:solidFill>
                              <a:srgbClr val="00B050"/>
                            </a:solidFill>
                            <a:latin typeface="Cambria Math" panose="02040503050406030204" pitchFamily="18" charset="0"/>
                          </a:rPr>
                          <m:t>𝑙</m:t>
                        </m:r>
                      </m:e>
                      <m:sub>
                        <m:r>
                          <a:rPr lang="en-US" sz="2400" b="0" i="1" smtClean="0">
                            <a:solidFill>
                              <a:srgbClr val="00B050"/>
                            </a:solidFill>
                            <a:latin typeface="Cambria Math" panose="02040503050406030204" pitchFamily="18" charset="0"/>
                          </a:rPr>
                          <m:t>𝑡</m:t>
                        </m:r>
                      </m:sub>
                    </m:sSub>
                    <m:r>
                      <a:rPr lang="en-US" sz="2400" b="0" i="1" smtClean="0">
                        <a:solidFill>
                          <a:srgbClr val="00B050"/>
                        </a:solidFill>
                        <a:latin typeface="Cambria Math" panose="02040503050406030204" pitchFamily="18" charset="0"/>
                      </a:rPr>
                      <m:t>∼</m:t>
                    </m:r>
                    <m:r>
                      <m:rPr>
                        <m:nor/>
                      </m:rPr>
                      <a:rPr lang="en-US" sz="2400" b="0" i="0" smtClean="0">
                        <a:solidFill>
                          <a:srgbClr val="00B050"/>
                        </a:solidFill>
                        <a:latin typeface="Cambria Math" panose="02040503050406030204" pitchFamily="18" charset="0"/>
                      </a:rPr>
                      <m:t>Bern</m:t>
                    </m:r>
                    <m:r>
                      <m:rPr>
                        <m:nor/>
                      </m:rPr>
                      <a:rPr lang="en-US" sz="2400" b="0" i="0" smtClean="0">
                        <a:solidFill>
                          <a:srgbClr val="00B050"/>
                        </a:solidFill>
                        <a:latin typeface="Cambria Math" panose="02040503050406030204" pitchFamily="18" charset="0"/>
                      </a:rPr>
                      <m:t>(</m:t>
                    </m:r>
                    <m:r>
                      <m:rPr>
                        <m:sty m:val="p"/>
                      </m:rPr>
                      <a:rPr lang="en-US" sz="2400" b="0" i="1" smtClean="0">
                        <a:solidFill>
                          <a:srgbClr val="00B050"/>
                        </a:solidFill>
                        <a:latin typeface="Cambria Math" panose="02040503050406030204" pitchFamily="18" charset="0"/>
                      </a:rPr>
                      <m:t>ρ</m:t>
                    </m:r>
                    <m:r>
                      <a:rPr lang="en-US" sz="2400" b="0" i="1" smtClean="0">
                        <a:solidFill>
                          <a:srgbClr val="00B050"/>
                        </a:solidFill>
                        <a:latin typeface="Cambria Math" panose="02040503050406030204" pitchFamily="18" charset="0"/>
                      </a:rPr>
                      <m:t>). </m:t>
                    </m:r>
                  </m:oMath>
                </a14:m>
                <a:endParaRPr lang="en-US" sz="2400" dirty="0"/>
              </a:p>
            </p:txBody>
          </p:sp>
        </mc:Choice>
        <mc:Fallback>
          <p:sp>
            <p:nvSpPr>
              <p:cNvPr id="12" name="TextBox 11">
                <a:extLst>
                  <a:ext uri="{FF2B5EF4-FFF2-40B4-BE49-F238E27FC236}">
                    <a16:creationId xmlns:a16="http://schemas.microsoft.com/office/drawing/2014/main" id="{9419747B-35B1-0E4E-A5B7-F361A2194390}"/>
                  </a:ext>
                </a:extLst>
              </p:cNvPr>
              <p:cNvSpPr txBox="1">
                <a:spLocks noRot="1" noChangeAspect="1" noMove="1" noResize="1" noEditPoints="1" noAdjustHandles="1" noChangeArrowheads="1" noChangeShapeType="1" noTextEdit="1"/>
              </p:cNvSpPr>
              <p:nvPr/>
            </p:nvSpPr>
            <p:spPr>
              <a:xfrm>
                <a:off x="981558" y="3563551"/>
                <a:ext cx="4727263" cy="461665"/>
              </a:xfrm>
              <a:prstGeom prst="rect">
                <a:avLst/>
              </a:prstGeom>
              <a:blipFill>
                <a:blip r:embed="rId6"/>
                <a:stretch>
                  <a:fillRect l="-1872" t="-8108" b="-27027"/>
                </a:stretch>
              </a:blipFill>
            </p:spPr>
            <p:txBody>
              <a:bodyPr/>
              <a:lstStyle/>
              <a:p>
                <a:r>
                  <a:rPr lang="en-US">
                    <a:noFill/>
                  </a:rPr>
                  <a:t> </a:t>
                </a:r>
              </a:p>
            </p:txBody>
          </p:sp>
        </mc:Fallback>
      </mc:AlternateContent>
      <p:sp>
        <p:nvSpPr>
          <p:cNvPr id="6" name="Rounded Rectangle 5">
            <a:extLst>
              <a:ext uri="{FF2B5EF4-FFF2-40B4-BE49-F238E27FC236}">
                <a16:creationId xmlns:a16="http://schemas.microsoft.com/office/drawing/2014/main" id="{4C90ABF6-BC5D-ED4F-A798-EFA6C2950EB6}"/>
              </a:ext>
            </a:extLst>
          </p:cNvPr>
          <p:cNvSpPr/>
          <p:nvPr/>
        </p:nvSpPr>
        <p:spPr>
          <a:xfrm>
            <a:off x="7582928" y="2232922"/>
            <a:ext cx="659831" cy="1219200"/>
          </a:xfrm>
          <a:prstGeom prst="roundRect">
            <a:avLst/>
          </a:prstGeom>
          <a:solidFill>
            <a:schemeClr val="accent6">
              <a:alpha val="42000"/>
            </a:schemeClr>
          </a:solid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3" name="Rectangle 12">
            <a:extLst>
              <a:ext uri="{FF2B5EF4-FFF2-40B4-BE49-F238E27FC236}">
                <a16:creationId xmlns:a16="http://schemas.microsoft.com/office/drawing/2014/main" id="{0D8E7705-0A2C-134E-B1AA-B567D210A779}"/>
              </a:ext>
            </a:extLst>
          </p:cNvPr>
          <p:cNvSpPr/>
          <p:nvPr/>
        </p:nvSpPr>
        <p:spPr>
          <a:xfrm>
            <a:off x="7455242" y="3479242"/>
            <a:ext cx="1321372" cy="830997"/>
          </a:xfrm>
          <a:prstGeom prst="rect">
            <a:avLst/>
          </a:prstGeom>
        </p:spPr>
        <p:txBody>
          <a:bodyPr wrap="square">
            <a:spAutoFit/>
          </a:bodyPr>
          <a:lstStyle/>
          <a:p>
            <a:r>
              <a:rPr lang="en-US" sz="1600" dirty="0">
                <a:solidFill>
                  <a:schemeClr val="accent6"/>
                </a:solidFill>
              </a:rPr>
              <a:t>Thematic word prediction </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C450FB05-3C44-DC4B-A580-88922A45084D}"/>
                  </a:ext>
                </a:extLst>
              </p:cNvPr>
              <p:cNvSpPr txBox="1"/>
              <p:nvPr/>
            </p:nvSpPr>
            <p:spPr>
              <a:xfrm>
                <a:off x="965083" y="4146720"/>
                <a:ext cx="4727263" cy="461665"/>
              </a:xfrm>
              <a:prstGeom prst="rect">
                <a:avLst/>
              </a:prstGeom>
              <a:noFill/>
            </p:spPr>
            <p:txBody>
              <a:bodyPr wrap="square" rtlCol="0">
                <a:spAutoFit/>
              </a:bodyPr>
              <a:lstStyle/>
              <a:p>
                <a:r>
                  <a:rPr lang="en-US" sz="2400" dirty="0"/>
                  <a:t>4- Draw a topic </a:t>
                </a:r>
                <a14:m>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𝑧</m:t>
                        </m:r>
                      </m:e>
                      <m:sub>
                        <m:r>
                          <a:rPr lang="en-US" sz="2400" b="0" i="1" smtClean="0">
                            <a:solidFill>
                              <a:srgbClr val="C00000"/>
                            </a:solidFill>
                            <a:latin typeface="Cambria Math" panose="02040503050406030204" pitchFamily="18" charset="0"/>
                          </a:rPr>
                          <m:t>𝑡</m:t>
                        </m:r>
                      </m:sub>
                    </m:sSub>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𝑝</m:t>
                    </m:r>
                    <m:d>
                      <m:dPr>
                        <m:ctrlPr>
                          <a:rPr lang="en-US" sz="2400" b="0" i="1" smtClean="0">
                            <a:solidFill>
                              <a:srgbClr val="C00000"/>
                            </a:solidFill>
                            <a:latin typeface="Cambria Math" panose="02040503050406030204" pitchFamily="18" charset="0"/>
                          </a:rPr>
                        </m:ctrlPr>
                      </m:dPr>
                      <m:e>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𝑧</m:t>
                            </m:r>
                          </m:e>
                          <m:sub>
                            <m:r>
                              <a:rPr lang="en-US" sz="2400" b="0" i="1" smtClean="0">
                                <a:solidFill>
                                  <a:srgbClr val="C00000"/>
                                </a:solidFill>
                                <a:latin typeface="Cambria Math" panose="02040503050406030204" pitchFamily="18" charset="0"/>
                              </a:rPr>
                              <m:t>𝑡</m:t>
                            </m:r>
                          </m:sub>
                        </m:sSub>
                      </m:e>
                      <m:e>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𝑙</m:t>
                            </m:r>
                          </m:e>
                          <m:sub>
                            <m:r>
                              <a:rPr lang="en-US" sz="2400" b="0" i="1" smtClean="0">
                                <a:solidFill>
                                  <a:srgbClr val="C00000"/>
                                </a:solidFill>
                                <a:latin typeface="Cambria Math" panose="02040503050406030204" pitchFamily="18" charset="0"/>
                              </a:rPr>
                              <m:t>𝑡</m:t>
                            </m:r>
                          </m:sub>
                        </m:sSub>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𝜃</m:t>
                        </m:r>
                      </m:e>
                    </m:d>
                    <m:r>
                      <a:rPr lang="en-US" sz="2400" b="0" i="1" smtClean="0">
                        <a:latin typeface="Cambria Math" panose="02040503050406030204" pitchFamily="18" charset="0"/>
                      </a:rPr>
                      <m:t>.</m:t>
                    </m:r>
                  </m:oMath>
                </a14:m>
                <a:endParaRPr lang="en-US" sz="2400" dirty="0"/>
              </a:p>
            </p:txBody>
          </p:sp>
        </mc:Choice>
        <mc:Fallback>
          <p:sp>
            <p:nvSpPr>
              <p:cNvPr id="14" name="TextBox 13">
                <a:extLst>
                  <a:ext uri="{FF2B5EF4-FFF2-40B4-BE49-F238E27FC236}">
                    <a16:creationId xmlns:a16="http://schemas.microsoft.com/office/drawing/2014/main" id="{C450FB05-3C44-DC4B-A580-88922A45084D}"/>
                  </a:ext>
                </a:extLst>
              </p:cNvPr>
              <p:cNvSpPr txBox="1">
                <a:spLocks noRot="1" noChangeAspect="1" noMove="1" noResize="1" noEditPoints="1" noAdjustHandles="1" noChangeArrowheads="1" noChangeShapeType="1" noTextEdit="1"/>
              </p:cNvSpPr>
              <p:nvPr/>
            </p:nvSpPr>
            <p:spPr>
              <a:xfrm>
                <a:off x="965083" y="4146720"/>
                <a:ext cx="4727263" cy="461665"/>
              </a:xfrm>
              <a:prstGeom prst="rect">
                <a:avLst/>
              </a:prstGeom>
              <a:blipFill>
                <a:blip r:embed="rId7"/>
                <a:stretch>
                  <a:fillRect l="-1877" t="-8108" b="-27027"/>
                </a:stretch>
              </a:blipFill>
            </p:spPr>
            <p:txBody>
              <a:bodyPr/>
              <a:lstStyle/>
              <a:p>
                <a:r>
                  <a:rPr lang="en-US">
                    <a:noFill/>
                  </a:rPr>
                  <a:t> </a:t>
                </a:r>
              </a:p>
            </p:txBody>
          </p:sp>
        </mc:Fallback>
      </mc:AlternateContent>
      <p:sp>
        <p:nvSpPr>
          <p:cNvPr id="15" name="Rounded Rectangle 14">
            <a:extLst>
              <a:ext uri="{FF2B5EF4-FFF2-40B4-BE49-F238E27FC236}">
                <a16:creationId xmlns:a16="http://schemas.microsoft.com/office/drawing/2014/main" id="{7091B8E4-D603-1F45-B94E-F5B62F4D7C18}"/>
              </a:ext>
            </a:extLst>
          </p:cNvPr>
          <p:cNvSpPr/>
          <p:nvPr/>
        </p:nvSpPr>
        <p:spPr>
          <a:xfrm>
            <a:off x="8460259" y="2232922"/>
            <a:ext cx="469557" cy="1219200"/>
          </a:xfrm>
          <a:prstGeom prst="roundRect">
            <a:avLst/>
          </a:prstGeom>
          <a:solidFill>
            <a:srgbClr val="C00000">
              <a:alpha val="28000"/>
            </a:srgbClr>
          </a:solidFill>
          <a:ln w="22225">
            <a:solidFill>
              <a:srgbClr val="C00000">
                <a:alpha val="8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170056-938C-2E4B-B1D7-5F511D3D307A}"/>
              </a:ext>
            </a:extLst>
          </p:cNvPr>
          <p:cNvSpPr/>
          <p:nvPr/>
        </p:nvSpPr>
        <p:spPr>
          <a:xfrm>
            <a:off x="8242759" y="1705996"/>
            <a:ext cx="1738812" cy="338554"/>
          </a:xfrm>
          <a:prstGeom prst="rect">
            <a:avLst/>
          </a:prstGeom>
        </p:spPr>
        <p:txBody>
          <a:bodyPr wrap="square">
            <a:spAutoFit/>
          </a:bodyPr>
          <a:lstStyle/>
          <a:p>
            <a:r>
              <a:rPr lang="en-US" sz="1600" dirty="0">
                <a:solidFill>
                  <a:srgbClr val="C00000"/>
                </a:solidFill>
              </a:rPr>
              <a:t>Topic Assignment</a:t>
            </a:r>
          </a:p>
        </p:txBody>
      </p:sp>
      <p:sp>
        <p:nvSpPr>
          <p:cNvPr id="19" name="Slide Number Placeholder 18">
            <a:extLst>
              <a:ext uri="{FF2B5EF4-FFF2-40B4-BE49-F238E27FC236}">
                <a16:creationId xmlns:a16="http://schemas.microsoft.com/office/drawing/2014/main" id="{397580FF-E9BB-E94A-892C-EDE967CE49AE}"/>
              </a:ext>
            </a:extLst>
          </p:cNvPr>
          <p:cNvSpPr>
            <a:spLocks noGrp="1"/>
          </p:cNvSpPr>
          <p:nvPr>
            <p:ph type="sldNum" sz="quarter" idx="12"/>
          </p:nvPr>
        </p:nvSpPr>
        <p:spPr/>
        <p:txBody>
          <a:bodyPr/>
          <a:lstStyle/>
          <a:p>
            <a:fld id="{D6A1ACA1-56DB-E645-8130-C41072785AB8}" type="slidenum">
              <a:rPr lang="en-US" smtClean="0"/>
              <a:t>9</a:t>
            </a:fld>
            <a:endParaRPr lang="en-US"/>
          </a:p>
        </p:txBody>
      </p:sp>
    </p:spTree>
    <p:extLst>
      <p:ext uri="{BB962C8B-B14F-4D97-AF65-F5344CB8AC3E}">
        <p14:creationId xmlns:p14="http://schemas.microsoft.com/office/powerpoint/2010/main" val="1217237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4988</TotalTime>
  <Words>2096</Words>
  <Application>Microsoft Macintosh PowerPoint</Application>
  <PresentationFormat>Widescreen</PresentationFormat>
  <Paragraphs>546</Paragraphs>
  <Slides>26</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Cambria Math</vt:lpstr>
      <vt:lpstr>Office Theme</vt:lpstr>
      <vt:lpstr>Variational Recurrent Topic Model</vt:lpstr>
      <vt:lpstr>Natural Language Understanding</vt:lpstr>
      <vt:lpstr>Previous Work</vt:lpstr>
      <vt:lpstr>Previous Work</vt:lpstr>
      <vt:lpstr>Model Architecture</vt:lpstr>
      <vt:lpstr>Model Architecture</vt:lpstr>
      <vt:lpstr>Model Architecture</vt:lpstr>
      <vt:lpstr>Model Architecture</vt:lpstr>
      <vt:lpstr>Model Architecture</vt:lpstr>
      <vt:lpstr>Model Architecture</vt:lpstr>
      <vt:lpstr>Model Architecture</vt:lpstr>
      <vt:lpstr>Model and Inference</vt:lpstr>
      <vt:lpstr>Model and Inference</vt:lpstr>
      <vt:lpstr>Stop-words topic assignment</vt:lpstr>
      <vt:lpstr>Stop-words topic assignment</vt:lpstr>
      <vt:lpstr>Performance Guarantee</vt:lpstr>
      <vt:lpstr>Performance Guarantee</vt:lpstr>
      <vt:lpstr>Datasets </vt:lpstr>
      <vt:lpstr>VRTM as a Language Model</vt:lpstr>
      <vt:lpstr>Test Perplexity (50 Topics)</vt:lpstr>
      <vt:lpstr>Test Perplexity</vt:lpstr>
      <vt:lpstr>Topic Switch Percent (Lund et al., 2019)</vt:lpstr>
      <vt:lpstr>Topic Switch Percent (Lund et al., 2019)</vt:lpstr>
      <vt:lpstr>Summary</vt:lpstr>
      <vt:lpstr>VRTM as a Topic Model</vt:lpstr>
      <vt:lpstr>Generated Sentences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Varitional Recurrent Topic Model</dc:title>
  <dc:creator>Mohammad Mehdi Rezaee Taghiabadi</dc:creator>
  <cp:lastModifiedBy>Mohammad Mehdi Rezaee Taghiabadi</cp:lastModifiedBy>
  <cp:revision>151</cp:revision>
  <dcterms:created xsi:type="dcterms:W3CDTF">2020-03-03T00:32:54Z</dcterms:created>
  <dcterms:modified xsi:type="dcterms:W3CDTF">2020-03-06T14:57:24Z</dcterms:modified>
</cp:coreProperties>
</file>