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8" r:id="rId2"/>
    <p:sldId id="257" r:id="rId3"/>
    <p:sldId id="259" r:id="rId4"/>
    <p:sldId id="260" r:id="rId5"/>
    <p:sldId id="261" r:id="rId6"/>
    <p:sldId id="267" r:id="rId7"/>
    <p:sldId id="265" r:id="rId8"/>
    <p:sldId id="269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087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23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7810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513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908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1900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19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719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690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76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207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337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707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983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66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705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595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88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19983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Kamera Figyelő Alkalmazás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18638B2-C9F9-4250-B403-C7EFB6E3572F}"/>
              </a:ext>
            </a:extLst>
          </p:cNvPr>
          <p:cNvSpPr txBox="1"/>
          <p:nvPr/>
        </p:nvSpPr>
        <p:spPr>
          <a:xfrm>
            <a:off x="2506910" y="1117334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 leírása</a:t>
            </a:r>
            <a:r>
              <a:rPr lang="hu-HU" dirty="0"/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021AA1-B76E-449C-9E5E-6915208CF6D3}"/>
              </a:ext>
            </a:extLst>
          </p:cNvPr>
          <p:cNvSpPr txBox="1"/>
          <p:nvPr/>
        </p:nvSpPr>
        <p:spPr>
          <a:xfrm>
            <a:off x="2810989" y="1697330"/>
            <a:ext cx="78953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Az alkalmazás megfigyeli a kamera előtt elhaladó embereket és csoportba osztja őket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Képes elemzést adni az adott csoportokról egy jövőbeli időpontra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0F399ED-F158-4C67-B5A7-6D89CA904310}"/>
              </a:ext>
            </a:extLst>
          </p:cNvPr>
          <p:cNvSpPr txBox="1"/>
          <p:nvPr/>
        </p:nvSpPr>
        <p:spPr>
          <a:xfrm>
            <a:off x="2506910" y="3323766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Feladat aktualitása</a:t>
            </a:r>
            <a:r>
              <a:rPr lang="hu-HU" dirty="0"/>
              <a:t>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5D912EC-F161-48CC-9767-CCE6D70CC3CD}"/>
              </a:ext>
            </a:extLst>
          </p:cNvPr>
          <p:cNvSpPr txBox="1"/>
          <p:nvPr/>
        </p:nvSpPr>
        <p:spPr>
          <a:xfrm>
            <a:off x="2810989" y="3903762"/>
            <a:ext cx="8900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Üzleteknek és szolgáltatásoknak a látogatottságának mérése fontossá vált a </a:t>
            </a:r>
            <a:r>
              <a:rPr lang="hu-HU" sz="2400" dirty="0" err="1"/>
              <a:t>pandémiás</a:t>
            </a:r>
            <a:r>
              <a:rPr lang="hu-HU" sz="2400" dirty="0"/>
              <a:t> időszak alatt.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 látogatottságon felül az emberek életkora és neme szerinti csoportosítás.</a:t>
            </a:r>
          </a:p>
        </p:txBody>
      </p:sp>
    </p:spTree>
    <p:extLst>
      <p:ext uri="{BB962C8B-B14F-4D97-AF65-F5344CB8AC3E}">
        <p14:creationId xmlns:p14="http://schemas.microsoft.com/office/powerpoint/2010/main" val="404837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22338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A rendszer architektúrája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A85EDA0-B8F6-4F9D-932E-DBD157979B39}"/>
              </a:ext>
            </a:extLst>
          </p:cNvPr>
          <p:cNvSpPr txBox="1"/>
          <p:nvPr/>
        </p:nvSpPr>
        <p:spPr>
          <a:xfrm>
            <a:off x="2523687" y="1737976"/>
            <a:ext cx="76416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Fontosabb </a:t>
            </a:r>
            <a:r>
              <a:rPr lang="hu-HU" sz="2400" dirty="0" err="1"/>
              <a:t>routeok</a:t>
            </a:r>
            <a:r>
              <a:rPr lang="hu-HU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Start -&gt; /s:&lt;</a:t>
            </a:r>
            <a:r>
              <a:rPr lang="hu-HU" sz="2000" dirty="0" err="1"/>
              <a:t>id</a:t>
            </a:r>
            <a:r>
              <a:rPr lang="hu-HU" sz="2000" dirty="0"/>
              <a:t>&gt;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Predikció</a:t>
            </a:r>
            <a:r>
              <a:rPr lang="hu-HU" sz="2000" dirty="0"/>
              <a:t> felküldése -&gt; /</a:t>
            </a:r>
            <a:r>
              <a:rPr lang="hu-HU" sz="2000" dirty="0" err="1"/>
              <a:t>prediction</a:t>
            </a:r>
            <a:r>
              <a:rPr lang="hu-HU" sz="2000" dirty="0"/>
              <a:t>/p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Kamera bekapcsolt állapota -&gt; /</a:t>
            </a:r>
            <a:r>
              <a:rPr lang="hu-HU" sz="2000" dirty="0" err="1"/>
              <a:t>alive</a:t>
            </a:r>
            <a:r>
              <a:rPr lang="hu-HU" sz="2000" dirty="0"/>
              <a:t>:&lt;</a:t>
            </a:r>
            <a:r>
              <a:rPr lang="hu-HU" sz="2000" dirty="0" err="1"/>
              <a:t>id</a:t>
            </a:r>
            <a:r>
              <a:rPr lang="hu-HU" sz="2000" dirty="0"/>
              <a:t>&gt;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9D2D006-F804-4B50-9E9E-B03373C18658}"/>
              </a:ext>
            </a:extLst>
          </p:cNvPr>
          <p:cNvSpPr txBox="1"/>
          <p:nvPr/>
        </p:nvSpPr>
        <p:spPr>
          <a:xfrm>
            <a:off x="2256594" y="1209834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WebServer</a:t>
            </a:r>
            <a:r>
              <a:rPr lang="hu-HU" dirty="0"/>
              <a:t>: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D123DED4-5CAC-4183-9986-AA8469C64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84" y="3248522"/>
            <a:ext cx="72009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7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E9F72263-F34B-4FFC-A525-B1FAC4804E8E}"/>
              </a:ext>
            </a:extLst>
          </p:cNvPr>
          <p:cNvSpPr txBox="1"/>
          <p:nvPr/>
        </p:nvSpPr>
        <p:spPr>
          <a:xfrm>
            <a:off x="4438115" y="174666"/>
            <a:ext cx="58300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Félév ütemezése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8BA2797-C510-4B64-B8C4-D223AF46408A}"/>
              </a:ext>
            </a:extLst>
          </p:cNvPr>
          <p:cNvSpPr txBox="1"/>
          <p:nvPr/>
        </p:nvSpPr>
        <p:spPr>
          <a:xfrm>
            <a:off x="2651598" y="1135269"/>
            <a:ext cx="78953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1-3. hét: Program alapja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OpenCV</a:t>
            </a:r>
            <a:r>
              <a:rPr lang="hu-HU" sz="2000" dirty="0"/>
              <a:t> megismerése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Python kamerák </a:t>
            </a:r>
            <a:r>
              <a:rPr lang="hu-HU" sz="2000" dirty="0" err="1"/>
              <a:t>perzisztenciája</a:t>
            </a:r>
            <a:r>
              <a:rPr lang="hu-HU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Kamerák szálkezelése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4-8. hét: Weboldal felépítése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Flask</a:t>
            </a:r>
            <a:r>
              <a:rPr lang="hu-HU" sz="2000" dirty="0"/>
              <a:t> megismerése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Weboldal design kialakítása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Weboldal JavaScript logikája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Kommunikáció a szerver és a weboldal között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9-11. hét: </a:t>
            </a:r>
            <a:r>
              <a:rPr lang="hu-HU" sz="2400" dirty="0" err="1"/>
              <a:t>Predikció</a:t>
            </a:r>
            <a:r>
              <a:rPr lang="hu-HU" sz="2400" dirty="0"/>
              <a:t> beépítése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Facebook </a:t>
            </a:r>
            <a:r>
              <a:rPr lang="hu-HU" sz="2000" dirty="0" err="1"/>
              <a:t>Prophet</a:t>
            </a:r>
            <a:r>
              <a:rPr lang="hu-HU" sz="2000" dirty="0"/>
              <a:t> megismerése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Prophet</a:t>
            </a:r>
            <a:r>
              <a:rPr lang="hu-HU" sz="2000" dirty="0"/>
              <a:t> logikájának felépítése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Kommunikáció a honlappal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12. hét: A honlap véglegesítése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Predikció</a:t>
            </a:r>
            <a:r>
              <a:rPr lang="hu-HU" sz="2000" dirty="0"/>
              <a:t> adatainak megjelenítése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Kiegészítő funkciók hozzáadása</a:t>
            </a:r>
          </a:p>
        </p:txBody>
      </p:sp>
    </p:spTree>
    <p:extLst>
      <p:ext uri="{BB962C8B-B14F-4D97-AF65-F5344CB8AC3E}">
        <p14:creationId xmlns:p14="http://schemas.microsoft.com/office/powerpoint/2010/main" val="259812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19983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Felhasznált technológiák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5021AA1-B76E-449C-9E5E-6915208CF6D3}"/>
              </a:ext>
            </a:extLst>
          </p:cNvPr>
          <p:cNvSpPr txBox="1"/>
          <p:nvPr/>
        </p:nvSpPr>
        <p:spPr>
          <a:xfrm>
            <a:off x="2609653" y="1406745"/>
            <a:ext cx="78953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Backend technológiák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Python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OpenCV</a:t>
            </a:r>
            <a:endParaRPr lang="hu-H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Facebook </a:t>
            </a:r>
            <a:r>
              <a:rPr lang="hu-HU" sz="2000" dirty="0" err="1"/>
              <a:t>Prophet</a:t>
            </a:r>
            <a:endParaRPr lang="hu-H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Flask</a:t>
            </a:r>
            <a:endParaRPr lang="hu-HU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Frontend technológiák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BootStrap</a:t>
            </a:r>
            <a:endParaRPr lang="hu-HU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JavaScript/</a:t>
            </a:r>
            <a:r>
              <a:rPr lang="hu-HU" sz="2000" dirty="0" err="1"/>
              <a:t>JQuery</a:t>
            </a:r>
            <a:endParaRPr lang="hu-HU" sz="2000" dirty="0"/>
          </a:p>
        </p:txBody>
      </p:sp>
      <p:pic>
        <p:nvPicPr>
          <p:cNvPr id="15" name="Kép 14" descr="A képen szöveg, clipart, elsősegélykészlet, aláírás látható&#10;&#10;Automatikusan generált leírás">
            <a:extLst>
              <a:ext uri="{FF2B5EF4-FFF2-40B4-BE49-F238E27FC236}">
                <a16:creationId xmlns:a16="http://schemas.microsoft.com/office/drawing/2014/main" id="{AC9091D7-1462-49A7-9759-79B8E633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55" y="3705428"/>
            <a:ext cx="2757584" cy="948498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DE0BE881-C4E4-4CFA-A63A-27F60BC01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62" y="3705428"/>
            <a:ext cx="656393" cy="924691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B100228D-F449-4C8E-AA05-0ED2FEC81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96" y="2058895"/>
            <a:ext cx="589629" cy="72622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0F195D1-EB2F-4F8E-B529-2BC39ABFE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918" y="2058895"/>
            <a:ext cx="834257" cy="83425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4A26198-9EC5-4BF4-B72E-8E91989DCC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917" y="1981914"/>
            <a:ext cx="948498" cy="94849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3694C75-33A3-44D8-AC94-EAB4E7A3D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7" y="2058895"/>
            <a:ext cx="879768" cy="6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4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22338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A rendszer architektúrája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7E51BB1-7756-4640-8866-782BA745D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39" y="1340722"/>
            <a:ext cx="3138590" cy="3765054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CA85EDA0-B8F6-4F9D-932E-DBD157979B39}"/>
              </a:ext>
            </a:extLst>
          </p:cNvPr>
          <p:cNvSpPr txBox="1"/>
          <p:nvPr/>
        </p:nvSpPr>
        <p:spPr>
          <a:xfrm>
            <a:off x="2668377" y="1691366"/>
            <a:ext cx="764169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 err="1"/>
              <a:t>IPCamera</a:t>
            </a:r>
            <a:endParaRPr lang="hu-H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Kamera képének feldolgozása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Kamera adatainak tárolása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 err="1"/>
              <a:t>IPManager</a:t>
            </a:r>
            <a:endParaRPr lang="hu-H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Kamerák tárolása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Kamerák utasításainak kezelése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 err="1"/>
              <a:t>Prediction</a:t>
            </a:r>
            <a:endParaRPr lang="hu-H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 err="1"/>
              <a:t>Predikciós</a:t>
            </a:r>
            <a:r>
              <a:rPr lang="hu-HU" sz="2000" dirty="0"/>
              <a:t> számolások elvégzése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WebServer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Kommunikáció a frontenddel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9D2D006-F804-4B50-9E9E-B03373C18658}"/>
              </a:ext>
            </a:extLst>
          </p:cNvPr>
          <p:cNvSpPr txBox="1"/>
          <p:nvPr/>
        </p:nvSpPr>
        <p:spPr>
          <a:xfrm>
            <a:off x="2532076" y="1180928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Backend</a:t>
            </a:r>
            <a:r>
              <a:rPr lang="hu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9393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22338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A rendszer architektúrája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A85EDA0-B8F6-4F9D-932E-DBD157979B39}"/>
              </a:ext>
            </a:extLst>
          </p:cNvPr>
          <p:cNvSpPr txBox="1"/>
          <p:nvPr/>
        </p:nvSpPr>
        <p:spPr>
          <a:xfrm>
            <a:off x="2792134" y="1799919"/>
            <a:ext cx="7641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Kamerához szükséges adatok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Gépi látás működése (</a:t>
            </a:r>
            <a:r>
              <a:rPr lang="hu-HU" sz="2400" dirty="0" err="1"/>
              <a:t>OpenCV</a:t>
            </a:r>
            <a:r>
              <a:rPr lang="hu-HU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Kamerakép feldolgozása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Arcok felismerése és lementése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Kamerák szálkezelése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Ellenőrzések végrehajtása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Kameráka </a:t>
            </a:r>
            <a:r>
              <a:rPr lang="hu-HU" sz="2400" dirty="0" err="1"/>
              <a:t>perzisztenciája</a:t>
            </a:r>
            <a:endParaRPr lang="hu-HU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Szálon történő adatlementés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9D2D006-F804-4B50-9E9E-B03373C18658}"/>
              </a:ext>
            </a:extLst>
          </p:cNvPr>
          <p:cNvSpPr txBox="1"/>
          <p:nvPr/>
        </p:nvSpPr>
        <p:spPr>
          <a:xfrm>
            <a:off x="2532076" y="1180928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IPCamera</a:t>
            </a:r>
            <a:r>
              <a:rPr lang="hu-HU" dirty="0"/>
              <a:t>: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A0C2D92-797A-49E5-94B9-28DD24BE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082" y="1799919"/>
            <a:ext cx="3981450" cy="43815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FFBAB51-AF5F-423B-B15E-00EEFAE69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396" y="2514163"/>
            <a:ext cx="4619625" cy="6477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E5F5A47-BA67-4E8C-AEF6-11100A94B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411" y="3263837"/>
            <a:ext cx="4935610" cy="66820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B22D5E8F-D3F0-4013-9250-619F913EA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411" y="4034017"/>
            <a:ext cx="4267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22338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A rendszer architektúrája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A85EDA0-B8F6-4F9D-932E-DBD157979B39}"/>
              </a:ext>
            </a:extLst>
          </p:cNvPr>
          <p:cNvSpPr txBox="1"/>
          <p:nvPr/>
        </p:nvSpPr>
        <p:spPr>
          <a:xfrm>
            <a:off x="2792134" y="1799919"/>
            <a:ext cx="7641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Interfész a kamerák kezeléséhez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Hozzáadás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Törlés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000" dirty="0"/>
              <a:t>Indítás/Leállítás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Kamerák listájának beolvasása és </a:t>
            </a:r>
            <a:r>
              <a:rPr lang="hu-HU" sz="2400" dirty="0" err="1"/>
              <a:t>lemenetése</a:t>
            </a:r>
            <a:endParaRPr lang="hu-HU" sz="24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9D2D006-F804-4B50-9E9E-B03373C18658}"/>
              </a:ext>
            </a:extLst>
          </p:cNvPr>
          <p:cNvSpPr txBox="1"/>
          <p:nvPr/>
        </p:nvSpPr>
        <p:spPr>
          <a:xfrm>
            <a:off x="2532076" y="1180928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IPManager</a:t>
            </a:r>
            <a:r>
              <a:rPr lang="hu-HU" dirty="0"/>
              <a:t>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172AD1A-49D7-4297-A6F5-0281B079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923" y="1585519"/>
            <a:ext cx="4340065" cy="151663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2D59703-B599-41B9-A123-7632A00D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731" y="3650016"/>
            <a:ext cx="4581525" cy="113347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50D6CC76-EA55-405E-9627-D21667C9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48" y="4879262"/>
            <a:ext cx="4268615" cy="11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298567" y="248550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Camera Manager felület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613FEAA-9C27-44F3-A41E-D51C351E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80" y="1110324"/>
            <a:ext cx="4250684" cy="142746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D14A1BD-A044-4B7B-B186-E8705A4E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239" y="1267988"/>
            <a:ext cx="2812053" cy="229754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3869E5F-8256-4C70-A13D-16020B0DB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59" y="2790720"/>
            <a:ext cx="5020441" cy="3489649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F565BA9F-F0F3-46D2-8085-58FF3698E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229" y="3966060"/>
            <a:ext cx="4691063" cy="2500055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7979D9FF-0918-4586-9DF5-524937657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7791" y="1110324"/>
            <a:ext cx="2437830" cy="281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2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3550236" y="223383"/>
            <a:ext cx="764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/>
              <a:t>A rendszer architektúrája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A85EDA0-B8F6-4F9D-932E-DBD157979B39}"/>
              </a:ext>
            </a:extLst>
          </p:cNvPr>
          <p:cNvSpPr txBox="1"/>
          <p:nvPr/>
        </p:nvSpPr>
        <p:spPr>
          <a:xfrm>
            <a:off x="2532076" y="1799917"/>
            <a:ext cx="764169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 err="1"/>
              <a:t>Predikció</a:t>
            </a:r>
            <a:r>
              <a:rPr lang="hu-HU" sz="2400" dirty="0"/>
              <a:t> létrehozása IP és időpontból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/>
              <a:t>Adatok </a:t>
            </a:r>
            <a:r>
              <a:rPr lang="hu-HU" sz="2400" dirty="0" err="1"/>
              <a:t>predikciója</a:t>
            </a:r>
            <a:endParaRPr lang="hu-HU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u-HU" sz="2000" dirty="0"/>
              <a:t>Csoportonként 1-1 </a:t>
            </a:r>
            <a:r>
              <a:rPr lang="hu-HU" sz="2000" dirty="0" err="1"/>
              <a:t>predikció</a:t>
            </a:r>
            <a:r>
              <a:rPr lang="hu-HU" sz="2000" dirty="0"/>
              <a:t> elvégzése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hu-HU" sz="2400" dirty="0" err="1"/>
              <a:t>Predikciós</a:t>
            </a:r>
            <a:r>
              <a:rPr lang="hu-HU" sz="2400" dirty="0"/>
              <a:t> diagramok elkészítése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hu-HU" sz="2000" dirty="0"/>
              <a:t>Adatok elkészítése után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hu-HU" sz="20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9D2D006-F804-4B50-9E9E-B03373C18658}"/>
              </a:ext>
            </a:extLst>
          </p:cNvPr>
          <p:cNvSpPr txBox="1"/>
          <p:nvPr/>
        </p:nvSpPr>
        <p:spPr>
          <a:xfrm>
            <a:off x="2256594" y="1209834"/>
            <a:ext cx="511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Prediction</a:t>
            </a:r>
            <a:r>
              <a:rPr lang="hu-HU" dirty="0"/>
              <a:t>: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260BC14-D38E-4A3A-BF92-90425918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952" y="1878351"/>
            <a:ext cx="3413169" cy="38323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CF241CF-3027-4F80-9F6A-B8CA7123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1" y="2397713"/>
            <a:ext cx="4374587" cy="618966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4B5543AB-7119-4EBB-ACA6-C60CA2167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542" y="3614475"/>
            <a:ext cx="5361133" cy="29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3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6892683-3587-49A3-9DB4-C3679AECF583}"/>
              </a:ext>
            </a:extLst>
          </p:cNvPr>
          <p:cNvSpPr txBox="1"/>
          <p:nvPr/>
        </p:nvSpPr>
        <p:spPr>
          <a:xfrm>
            <a:off x="4280079" y="98344"/>
            <a:ext cx="6675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 err="1"/>
              <a:t>Prediction</a:t>
            </a:r>
            <a:r>
              <a:rPr lang="hu-HU" sz="5000" dirty="0"/>
              <a:t> felület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A4C361C-54EF-4649-8194-FD625420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5711"/>
            <a:ext cx="6005193" cy="374657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023AE2A-079A-4AC9-B26E-17D4436A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5" y="851061"/>
            <a:ext cx="5438863" cy="3007691"/>
          </a:xfrm>
          <a:prstGeom prst="rect">
            <a:avLst/>
          </a:prstGeom>
        </p:spPr>
      </p:pic>
      <p:pic>
        <p:nvPicPr>
          <p:cNvPr id="71" name="Kép 70">
            <a:extLst>
              <a:ext uri="{FF2B5EF4-FFF2-40B4-BE49-F238E27FC236}">
                <a16:creationId xmlns:a16="http://schemas.microsoft.com/office/drawing/2014/main" id="{115C97C9-5E0E-4F60-86B5-639613F46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245" y="3929901"/>
            <a:ext cx="3456174" cy="274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21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Kék melegség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217</TotalTime>
  <Words>267</Words>
  <Application>Microsoft Office PowerPoint</Application>
  <PresentationFormat>Szélesvásznú</PresentationFormat>
  <Paragraphs>79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Tw Cen MT</vt:lpstr>
      <vt:lpstr>Áramkör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Nagy Viktor</dc:creator>
  <cp:lastModifiedBy>Nagy Viktor</cp:lastModifiedBy>
  <cp:revision>57</cp:revision>
  <dcterms:created xsi:type="dcterms:W3CDTF">2021-02-20T13:56:56Z</dcterms:created>
  <dcterms:modified xsi:type="dcterms:W3CDTF">2021-05-17T13:11:51Z</dcterms:modified>
</cp:coreProperties>
</file>