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9" r:id="rId2"/>
  </p:sldMasterIdLst>
  <p:notesMasterIdLst>
    <p:notesMasterId r:id="rId41"/>
  </p:notesMasterIdLst>
  <p:handoutMasterIdLst>
    <p:handoutMasterId r:id="rId42"/>
  </p:handoutMasterIdLst>
  <p:sldIdLst>
    <p:sldId id="274" r:id="rId3"/>
    <p:sldId id="446" r:id="rId4"/>
    <p:sldId id="276" r:id="rId5"/>
    <p:sldId id="471" r:id="rId6"/>
    <p:sldId id="419" r:id="rId7"/>
    <p:sldId id="420" r:id="rId8"/>
    <p:sldId id="536" r:id="rId9"/>
    <p:sldId id="541" r:id="rId10"/>
    <p:sldId id="501" r:id="rId11"/>
    <p:sldId id="502" r:id="rId12"/>
    <p:sldId id="504" r:id="rId13"/>
    <p:sldId id="505" r:id="rId14"/>
    <p:sldId id="506" r:id="rId15"/>
    <p:sldId id="507" r:id="rId16"/>
    <p:sldId id="508" r:id="rId17"/>
    <p:sldId id="509" r:id="rId18"/>
    <p:sldId id="510" r:id="rId19"/>
    <p:sldId id="511" r:id="rId20"/>
    <p:sldId id="512" r:id="rId21"/>
    <p:sldId id="514" r:id="rId22"/>
    <p:sldId id="513" r:id="rId23"/>
    <p:sldId id="516" r:id="rId24"/>
    <p:sldId id="517" r:id="rId25"/>
    <p:sldId id="518" r:id="rId26"/>
    <p:sldId id="542" r:id="rId27"/>
    <p:sldId id="543" r:id="rId28"/>
    <p:sldId id="519" r:id="rId29"/>
    <p:sldId id="538" r:id="rId30"/>
    <p:sldId id="539" r:id="rId31"/>
    <p:sldId id="520" r:id="rId32"/>
    <p:sldId id="521" r:id="rId33"/>
    <p:sldId id="532" r:id="rId34"/>
    <p:sldId id="577" r:id="rId35"/>
    <p:sldId id="526" r:id="rId36"/>
    <p:sldId id="562" r:id="rId37"/>
    <p:sldId id="579" r:id="rId38"/>
    <p:sldId id="529" r:id="rId39"/>
    <p:sldId id="530" r:id="rId4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71AA141-4650-4A37-95FC-F8077557ADC6}">
          <p14:sldIdLst>
            <p14:sldId id="274"/>
            <p14:sldId id="446"/>
            <p14:sldId id="276"/>
          </p14:sldIdLst>
        </p14:section>
        <p14:section name="Променливи и типове данни" id="{6CA3F2B5-4C62-4673-AE11-C846427A12C2}">
          <p14:sldIdLst>
            <p14:sldId id="471"/>
            <p14:sldId id="419"/>
            <p14:sldId id="420"/>
            <p14:sldId id="536"/>
            <p14:sldId id="541"/>
            <p14:sldId id="501"/>
            <p14:sldId id="502"/>
            <p14:sldId id="504"/>
            <p14:sldId id="505"/>
            <p14:sldId id="506"/>
          </p14:sldIdLst>
        </p14:section>
        <p14:section name="Прости операции" id="{128769E9-F003-4D1B-AC82-1A19DEACC358}">
          <p14:sldIdLst>
            <p14:sldId id="507"/>
            <p14:sldId id="508"/>
            <p14:sldId id="509"/>
            <p14:sldId id="510"/>
            <p14:sldId id="511"/>
            <p14:sldId id="512"/>
            <p14:sldId id="514"/>
            <p14:sldId id="513"/>
            <p14:sldId id="516"/>
          </p14:sldIdLst>
        </p14:section>
        <p14:section name="Печатане на екрана" id="{586D64DA-A092-4901-8495-14050A9DD9AC}">
          <p14:sldIdLst>
            <p14:sldId id="517"/>
            <p14:sldId id="518"/>
            <p14:sldId id="542"/>
          </p14:sldIdLst>
        </p14:section>
        <p14:section name="Преобразуване на типове" id="{2C2A2273-567A-4F3A-8AA2-32101AFCB7B7}">
          <p14:sldIdLst>
            <p14:sldId id="543"/>
            <p14:sldId id="519"/>
            <p14:sldId id="538"/>
            <p14:sldId id="539"/>
            <p14:sldId id="520"/>
            <p14:sldId id="521"/>
            <p14:sldId id="532"/>
          </p14:sldIdLst>
        </p14:section>
        <p14:section name="Обобщение" id="{E8E89E94-E30E-41AC-AE57-78FE94567DF2}">
          <p14:sldIdLst>
            <p14:sldId id="577"/>
            <p14:sldId id="526"/>
            <p14:sldId id="562"/>
            <p14:sldId id="579"/>
            <p14:sldId id="529"/>
            <p14:sldId id="53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DFFFF"/>
    <a:srgbClr val="0097CC"/>
    <a:srgbClr val="FFF0D9"/>
    <a:srgbClr val="F0F5FA"/>
    <a:srgbClr val="1A8AFA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33" autoAdjust="0"/>
  </p:normalViewPr>
  <p:slideViewPr>
    <p:cSldViewPr>
      <p:cViewPr varScale="1">
        <p:scale>
          <a:sx n="88" d="100"/>
          <a:sy n="88" d="100"/>
        </p:scale>
        <p:origin x="494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10/12/2019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550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0611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2532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6689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381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0466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4134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503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2398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75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1030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1239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3258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8220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713331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98721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899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221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344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213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361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500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744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289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0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5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596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10/12/2019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14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ock sc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-3471" y="0"/>
            <a:ext cx="68768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09" y="5098868"/>
            <a:ext cx="779006" cy="172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0848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666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48248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5933023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10/12/2019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835" y="309941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10/12/2019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72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241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10/12/2019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13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10/12/2019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03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325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90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10/12/2019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98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598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10/12/2019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6592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3" r:id="rId11"/>
    <p:sldLayoutId id="2147483690" r:id="rId12"/>
    <p:sldLayoutId id="2147483691" r:id="rId13"/>
    <p:sldLayoutId id="2147483692" r:id="rId14"/>
    <p:sldLayoutId id="2147483662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1#3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1#3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3.png"/><Relationship Id="rId26" Type="http://schemas.openxmlformats.org/officeDocument/2006/relationships/image" Target="../media/image57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0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52.pn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7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6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49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46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1.png"/><Relationship Id="rId22" Type="http://schemas.openxmlformats.org/officeDocument/2006/relationships/image" Target="../media/image55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9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61.gif"/><Relationship Id="rId4" Type="http://schemas.openxmlformats.org/officeDocument/2006/relationships/image" Target="../media/image58.jpeg"/><Relationship Id="rId9" Type="http://schemas.openxmlformats.org/officeDocument/2006/relationships/hyperlink" Target="https://www.lukanet.com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2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csharp-book.softuni.bg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forum.softuni.bg/" TargetMode="External"/><Relationship Id="rId4" Type="http://schemas.openxmlformats.org/officeDocument/2006/relationships/hyperlink" Target="https://www.facebook.com/SoftwareUniversit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Работа с </a:t>
            </a:r>
            <a:r>
              <a:rPr lang="bg-BG" dirty="0"/>
              <a:t>конзола</a:t>
            </a:r>
            <a:r>
              <a:rPr lang="ru-RU" dirty="0"/>
              <a:t>, </a:t>
            </a:r>
            <a:r>
              <a:rPr lang="bg-BG" dirty="0"/>
              <a:t>аритметични</a:t>
            </a:r>
            <a:r>
              <a:rPr lang="ru-RU" dirty="0"/>
              <a:t> операции</a:t>
            </a:r>
            <a:r>
              <a:rPr lang="en-US" dirty="0"/>
              <a:t> </a:t>
            </a:r>
            <a:r>
              <a:rPr lang="bg-BG" dirty="0"/>
              <a:t>с числа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Прости операции и пресмятания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4412" y="6136259"/>
            <a:ext cx="1842040" cy="444793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3" y="2358106"/>
            <a:ext cx="2160896" cy="57158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0972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175129"/>
            <a:ext cx="3213640" cy="832014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9DE54E3-007B-4F30-A2C6-1A7D1ABA44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777" y="2027787"/>
            <a:ext cx="2622262" cy="267603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9AE818C-2ED0-44A5-B22D-E3572907786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9" r="-1897"/>
          <a:stretch/>
        </p:blipFill>
        <p:spPr>
          <a:xfrm>
            <a:off x="3430590" y="3686743"/>
            <a:ext cx="2812373" cy="222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EA1AE-1D3D-4F61-BED0-98AF3A3648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412" y="1143000"/>
            <a:ext cx="9927138" cy="5276048"/>
          </a:xfrm>
        </p:spPr>
        <p:txBody>
          <a:bodyPr/>
          <a:lstStyle/>
          <a:p>
            <a:r>
              <a:rPr lang="bg-BG" sz="3200" dirty="0"/>
              <a:t>Всичко, което </a:t>
            </a:r>
            <a:r>
              <a:rPr lang="bg-BG" sz="3200" dirty="0">
                <a:solidFill>
                  <a:schemeClr val="bg1"/>
                </a:solidFill>
              </a:rPr>
              <a:t>получаваме</a:t>
            </a:r>
            <a:r>
              <a:rPr lang="bg-BG" sz="3200" dirty="0"/>
              <a:t> от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конзолата</a:t>
            </a:r>
            <a:r>
              <a:rPr lang="bg-BG" sz="3200" dirty="0"/>
              <a:t>, 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bg-BG" sz="3200" dirty="0"/>
              <a:t>идва под формата на </a:t>
            </a:r>
            <a:r>
              <a:rPr lang="bg-BG" sz="3200" dirty="0">
                <a:solidFill>
                  <a:schemeClr val="bg1"/>
                </a:solidFill>
              </a:rPr>
              <a:t>текст</a:t>
            </a:r>
          </a:p>
          <a:p>
            <a:pPr lvl="1"/>
            <a:r>
              <a:rPr lang="bg-BG" sz="3000" dirty="0"/>
              <a:t>Всичко, което </a:t>
            </a:r>
            <a:r>
              <a:rPr lang="bg-BG" sz="3000" dirty="0">
                <a:solidFill>
                  <a:schemeClr val="bg1"/>
                </a:solidFill>
              </a:rPr>
              <a:t>печатаме</a:t>
            </a:r>
            <a:r>
              <a:rPr lang="bg-BG" sz="3000" dirty="0"/>
              <a:t>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конзолата</a:t>
            </a:r>
            <a:r>
              <a:rPr lang="bg-BG" sz="3000" dirty="0"/>
              <a:t>, се </a:t>
            </a:r>
            <a:r>
              <a:rPr lang="bg-BG" sz="3000" dirty="0">
                <a:solidFill>
                  <a:schemeClr val="bg1"/>
                </a:solidFill>
              </a:rPr>
              <a:t>преобразува в текст</a:t>
            </a:r>
          </a:p>
          <a:p>
            <a:r>
              <a:rPr lang="bg-BG" dirty="0"/>
              <a:t>Команда за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четене</a:t>
            </a:r>
            <a:r>
              <a:rPr lang="bg-BG" dirty="0"/>
              <a:t> от конзолата:</a:t>
            </a:r>
            <a:endParaRPr lang="en-US" dirty="0"/>
          </a:p>
          <a:p>
            <a:endParaRPr lang="bg-BG" dirty="0"/>
          </a:p>
          <a:p>
            <a:pPr lvl="1"/>
            <a:r>
              <a:rPr lang="bg-BG" dirty="0"/>
              <a:t>Връща ни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текстът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въведен</a:t>
            </a:r>
            <a:r>
              <a:rPr lang="bg-BG" dirty="0"/>
              <a:t> от потребителя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Прочитане на текст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817812" y="4191000"/>
            <a:ext cx="6781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name = Console.ReadLine();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1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текст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251D2F-4600-442F-B41F-5ECC5E461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4812" y="1117410"/>
            <a:ext cx="10033549" cy="5276048"/>
          </a:xfrm>
        </p:spPr>
        <p:txBody>
          <a:bodyPr/>
          <a:lstStyle/>
          <a:p>
            <a:r>
              <a:rPr lang="bg-BG" sz="3600" dirty="0"/>
              <a:t>Програма, която </a:t>
            </a:r>
            <a:r>
              <a:rPr lang="bg-BG" sz="3600" dirty="0">
                <a:solidFill>
                  <a:schemeClr val="bg1"/>
                </a:solidFill>
              </a:rPr>
              <a:t>чете</a:t>
            </a:r>
            <a:r>
              <a:rPr lang="bg-BG" sz="3600" dirty="0"/>
              <a:t> име от конзолата и го </a:t>
            </a:r>
            <a:br>
              <a:rPr lang="bg-BG" sz="3600" dirty="0"/>
            </a:br>
            <a:r>
              <a:rPr lang="bg-BG" sz="3600" dirty="0">
                <a:solidFill>
                  <a:schemeClr val="bg1"/>
                </a:solidFill>
              </a:rPr>
              <a:t>принтира</a:t>
            </a:r>
            <a:r>
              <a:rPr lang="bg-BG" sz="3600" dirty="0"/>
              <a:t>:</a:t>
            </a:r>
            <a:endParaRPr lang="en-US" sz="3600" dirty="0"/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482131" y="1888752"/>
            <a:ext cx="6661455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name = Console.ReadLine();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Console.WriteLine(name);</a:t>
            </a:r>
          </a:p>
        </p:txBody>
      </p:sp>
      <p:sp>
        <p:nvSpPr>
          <p:cNvPr id="14" name="AutoShape 5">
            <a:extLst>
              <a:ext uri="{FF2B5EF4-FFF2-40B4-BE49-F238E27FC236}">
                <a16:creationId xmlns:a16="http://schemas.microsoft.com/office/drawing/2014/main" id="{E47DBF83-D8DB-455C-8B82-C78F84C96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0600" y="4486633"/>
            <a:ext cx="1430074" cy="578882"/>
          </a:xfrm>
          <a:prstGeom prst="wedgeRoundRectCallout">
            <a:avLst>
              <a:gd name="adj1" fmla="val 70275"/>
              <a:gd name="adj2" fmla="val -581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Изход</a:t>
            </a:r>
          </a:p>
        </p:txBody>
      </p:sp>
      <p:sp>
        <p:nvSpPr>
          <p:cNvPr id="15" name="AutoShape 5">
            <a:extLst>
              <a:ext uri="{FF2B5EF4-FFF2-40B4-BE49-F238E27FC236}">
                <a16:creationId xmlns:a16="http://schemas.microsoft.com/office/drawing/2014/main" id="{E0F631D5-B1D2-41A9-A3DA-B77EE5EE8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8999" y="3622079"/>
            <a:ext cx="2801675" cy="578882"/>
          </a:xfrm>
          <a:prstGeom prst="wedgeRoundRectCallout">
            <a:avLst>
              <a:gd name="adj1" fmla="val 60365"/>
              <a:gd name="adj2" fmla="val 312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Примерен вход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6739C2-0BF3-4003-8FFA-429DEEDF1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7283" y="3429000"/>
            <a:ext cx="5432530" cy="1466907"/>
          </a:xfrm>
          <a:prstGeom prst="rect">
            <a:avLst/>
          </a:prstGeom>
          <a:ln w="9525"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6269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числа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1BCE95-3EF2-4BCF-B2C1-B263B13A15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7212" y="1138314"/>
            <a:ext cx="10033549" cy="5276048"/>
          </a:xfrm>
        </p:spPr>
        <p:txBody>
          <a:bodyPr>
            <a:normAutofit/>
          </a:bodyPr>
          <a:lstStyle/>
          <a:p>
            <a:r>
              <a:rPr lang="bg-BG" sz="3200" dirty="0"/>
              <a:t>Четене на цяло число: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>
              <a:spcBef>
                <a:spcPts val="1200"/>
              </a:spcBef>
            </a:pPr>
            <a:endParaRPr lang="bg-BG" sz="3200" dirty="0"/>
          </a:p>
          <a:p>
            <a:pPr>
              <a:spcBef>
                <a:spcPts val="1200"/>
              </a:spcBef>
            </a:pPr>
            <a:r>
              <a:rPr lang="bg-BG" sz="3200" dirty="0"/>
              <a:t>Пример: пресмятане на лице на квадрат със страна 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а</a:t>
            </a:r>
            <a:r>
              <a:rPr lang="bg-BG" sz="3200" dirty="0"/>
              <a:t>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59308" y="4117589"/>
            <a:ext cx="8107103" cy="14450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int a = </a:t>
            </a:r>
            <a:r>
              <a:rPr lang="nn-NO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int.Parse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(Console.ReadLine());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559309" y="1901298"/>
            <a:ext cx="6887904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input = 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Console.ReadLine();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nn-NO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int.Parse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(input);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4C86F51F-C130-47C4-B75A-3DCFAEBE6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0012" y="3001445"/>
            <a:ext cx="3581400" cy="965716"/>
          </a:xfrm>
          <a:prstGeom prst="wedgeRoundRectCallout">
            <a:avLst>
              <a:gd name="adj1" fmla="val 17412"/>
              <a:gd name="adj2" fmla="val 695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Прочитане на цяло число на един ред</a:t>
            </a:r>
          </a:p>
        </p:txBody>
      </p:sp>
    </p:spTree>
    <p:extLst>
      <p:ext uri="{BB962C8B-B14F-4D97-AF65-F5344CB8AC3E}">
        <p14:creationId xmlns:p14="http://schemas.microsoft.com/office/powerpoint/2010/main" val="377360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дробно число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9CE3077-E259-4497-900D-2A8A58A3AF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Четене на дробно число</a:t>
            </a:r>
            <a:r>
              <a:rPr lang="en-US" sz="3600" dirty="0"/>
              <a:t> </a:t>
            </a:r>
            <a:r>
              <a:rPr lang="bg-BG" sz="3600" dirty="0"/>
              <a:t>от конзолата:</a:t>
            </a:r>
          </a:p>
          <a:p>
            <a:pPr marL="0" indent="0">
              <a:buNone/>
            </a:pPr>
            <a:endParaRPr lang="en-US" sz="3600" dirty="0"/>
          </a:p>
          <a:p>
            <a:pPr>
              <a:spcBef>
                <a:spcPts val="1200"/>
              </a:spcBef>
            </a:pPr>
            <a:endParaRPr lang="en-US" sz="3600" dirty="0"/>
          </a:p>
          <a:p>
            <a:pPr>
              <a:spcBef>
                <a:spcPts val="1200"/>
              </a:spcBef>
            </a:pPr>
            <a:r>
              <a:rPr lang="bg-BG" sz="3600" dirty="0"/>
              <a:t>Пример: конвертиране от инчове в сантиметри</a:t>
            </a:r>
            <a:endParaRPr lang="en-US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070004" y="4378506"/>
            <a:ext cx="9066076" cy="14126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 inches = </a:t>
            </a:r>
            <a:r>
              <a:rPr lang="nn-NO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double.Parse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(Console.ReadLine());</a:t>
            </a:r>
            <a:endParaRPr lang="it-IT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  <a:cs typeface="Consolas" pitchFamily="49" charset="0"/>
              </a:rPr>
              <a:t>double centimeters = </a:t>
            </a:r>
            <a:r>
              <a:rPr lang="it-IT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inches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 * </a:t>
            </a:r>
            <a:r>
              <a:rPr lang="it-IT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2.54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{0:F2}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it-IT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centimeters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);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057537" y="1960711"/>
            <a:ext cx="6399076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num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nn-NO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double.Parse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(input);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045F0CA5-A614-438D-96E3-A080FCE05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6812" y="3289656"/>
            <a:ext cx="3691075" cy="965716"/>
          </a:xfrm>
          <a:prstGeom prst="wedgeRoundRectCallout">
            <a:avLst>
              <a:gd name="adj1" fmla="val 17412"/>
              <a:gd name="adj2" fmla="val 695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Прочитане на дробно число на един ред</a:t>
            </a:r>
          </a:p>
        </p:txBody>
      </p:sp>
    </p:spTree>
    <p:extLst>
      <p:ext uri="{BB962C8B-B14F-4D97-AF65-F5344CB8AC3E}">
        <p14:creationId xmlns:p14="http://schemas.microsoft.com/office/powerpoint/2010/main" val="149867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7A6618-144A-4FA8-A6DC-F7FCC0EA6F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Прости операции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747E11-AE8C-4756-AD25-638BE0AA56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562600"/>
            <a:ext cx="10958928" cy="499819"/>
          </a:xfrm>
        </p:spPr>
        <p:txBody>
          <a:bodyPr/>
          <a:lstStyle/>
          <a:p>
            <a:r>
              <a:rPr lang="bg-BG" dirty="0"/>
              <a:t>Работа с текст и числа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857" y="1524000"/>
            <a:ext cx="2237110" cy="223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00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27D20-0F62-4AD3-826D-12B16CD3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r>
              <a:rPr lang="bg-BG" dirty="0"/>
              <a:t>Да се </a:t>
            </a:r>
            <a:r>
              <a:rPr lang="bg-BG" dirty="0">
                <a:solidFill>
                  <a:schemeClr val="bg1"/>
                </a:solidFill>
              </a:rPr>
              <a:t>напише програма</a:t>
            </a:r>
            <a:r>
              <a:rPr lang="bg-BG" dirty="0"/>
              <a:t>, която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Чете от конзолата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име</a:t>
            </a:r>
            <a:r>
              <a:rPr lang="bg-BG" dirty="0"/>
              <a:t> на човек, въведено от </a:t>
            </a:r>
            <a:r>
              <a:rPr lang="bg-BG" dirty="0">
                <a:solidFill>
                  <a:schemeClr val="bg1"/>
                </a:solidFill>
              </a:rPr>
              <a:t>потребителя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Отпечатва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Hello,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&lt;name&gt;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en-US" dirty="0"/>
              <a:t>"</a:t>
            </a:r>
            <a:r>
              <a:rPr lang="bg-BG" dirty="0"/>
              <a:t>, където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&lt;name&gt; </a:t>
            </a:r>
            <a:r>
              <a:rPr lang="bg-BG" dirty="0"/>
              <a:t>е </a:t>
            </a:r>
            <a:r>
              <a:rPr lang="en-US" dirty="0"/>
              <a:t/>
            </a:r>
            <a:br>
              <a:rPr lang="en-US" dirty="0"/>
            </a:br>
            <a:r>
              <a:rPr lang="bg-BG" dirty="0">
                <a:solidFill>
                  <a:schemeClr val="bg1"/>
                </a:solidFill>
              </a:rPr>
              <a:t>въведеното </a:t>
            </a:r>
            <a:r>
              <a:rPr lang="bg-BG" dirty="0"/>
              <a:t>преди това </a:t>
            </a:r>
            <a:r>
              <a:rPr lang="bg-BG" b="1" dirty="0"/>
              <a:t>име</a:t>
            </a:r>
            <a:endParaRPr lang="en-US" b="1" dirty="0"/>
          </a:p>
          <a:p>
            <a:r>
              <a:rPr lang="bg-BG" sz="3200" dirty="0"/>
              <a:t>Примерен вход и изход:</a:t>
            </a:r>
          </a:p>
          <a:p>
            <a:endParaRPr lang="en-US" sz="3200" dirty="0"/>
          </a:p>
          <a:p>
            <a:endParaRPr lang="en-US" sz="32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Поздрав по име - пример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01257DB-7BAB-4102-8F23-D167C1265F04}"/>
              </a:ext>
            </a:extLst>
          </p:cNvPr>
          <p:cNvGrpSpPr/>
          <p:nvPr/>
        </p:nvGrpSpPr>
        <p:grpSpPr>
          <a:xfrm>
            <a:off x="1083653" y="4572000"/>
            <a:ext cx="5010759" cy="553229"/>
            <a:chOff x="736384" y="4787519"/>
            <a:chExt cx="4739929" cy="55322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4E24AC2-4AE6-4B50-B40C-A345D732B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349005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Petar</a:t>
              </a:r>
            </a:p>
          </p:txBody>
        </p:sp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442DDA5-0C08-4B68-914C-772E8D7F4961}"/>
                </a:ext>
              </a:extLst>
            </p:cNvPr>
            <p:cNvSpPr/>
            <p:nvPr/>
          </p:nvSpPr>
          <p:spPr>
            <a:xfrm>
              <a:off x="2218362" y="4893904"/>
              <a:ext cx="380868" cy="3273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97F45730-95E9-4323-BA16-F9056F432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2204" y="4787519"/>
              <a:ext cx="2744109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Hello, Petar!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FA5F752-6025-43AE-AF39-89C66A703431}"/>
              </a:ext>
            </a:extLst>
          </p:cNvPr>
          <p:cNvGrpSpPr/>
          <p:nvPr/>
        </p:nvGrpSpPr>
        <p:grpSpPr>
          <a:xfrm>
            <a:off x="1064459" y="5449596"/>
            <a:ext cx="5029953" cy="540149"/>
            <a:chOff x="736384" y="4800599"/>
            <a:chExt cx="4326768" cy="50356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3C56C4-C2A2-4744-A0F3-01D47ABE2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243228" cy="5035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Viktor</a:t>
              </a:r>
            </a:p>
          </p:txBody>
        </p:sp>
        <p:sp>
          <p:nvSpPr>
            <p:cNvPr id="11" name="Right Arrow 17">
              <a:extLst>
                <a:ext uri="{FF2B5EF4-FFF2-40B4-BE49-F238E27FC236}">
                  <a16:creationId xmlns:a16="http://schemas.microsoft.com/office/drawing/2014/main" id="{A67CAE03-E619-4A3F-8240-196488EB65FB}"/>
                </a:ext>
              </a:extLst>
            </p:cNvPr>
            <p:cNvSpPr/>
            <p:nvPr/>
          </p:nvSpPr>
          <p:spPr>
            <a:xfrm>
              <a:off x="2089345" y="4905798"/>
              <a:ext cx="341399" cy="293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47EC7A80-F465-4206-944C-905C43E2B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1891" y="4800599"/>
              <a:ext cx="2521261" cy="5035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Hello, Viktor!</a:t>
              </a:r>
            </a:p>
          </p:txBody>
        </p:sp>
      </p:grpSp>
      <p:pic>
        <p:nvPicPr>
          <p:cNvPr id="13" name="Picture 2" descr="Ð ÐµÐ·ÑÐ»ÑÐ°Ñ Ñ Ð¸Ð·Ð¾Ð±ÑÐ°Ð¶ÐµÐ½Ð¸Ðµ Ð·Ð° hello png">
            <a:extLst>
              <a:ext uri="{FF2B5EF4-FFF2-40B4-BE49-F238E27FC236}">
                <a16:creationId xmlns:a16="http://schemas.microsoft.com/office/drawing/2014/main" id="{9B5DE4CC-557F-4136-B824-C059BCD6B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740" y="3710589"/>
            <a:ext cx="2742371" cy="2279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339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8817AB-EDAF-4201-AE5E-EA334B620C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0412" y="1676400"/>
            <a:ext cx="7086600" cy="1663762"/>
          </a:xfr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900" dirty="0">
                <a:solidFill>
                  <a:schemeClr val="tx1"/>
                </a:solidFill>
              </a:rPr>
              <a:t>string name = </a:t>
            </a:r>
            <a:r>
              <a:rPr lang="en-US" sz="2900" dirty="0">
                <a:solidFill>
                  <a:schemeClr val="tx1"/>
                </a:solidFill>
              </a:rPr>
              <a:t>Console.ReadLine()</a:t>
            </a:r>
            <a:r>
              <a:rPr lang="it-IT" sz="2900" dirty="0">
                <a:solidFill>
                  <a:schemeClr val="tx1"/>
                </a:solidFill>
              </a:rPr>
              <a:t>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900" dirty="0">
                <a:solidFill>
                  <a:schemeClr val="tx1"/>
                </a:solidFill>
              </a:rPr>
              <a:t>Console.</a:t>
            </a:r>
            <a:r>
              <a:rPr lang="it-IT" sz="2900" dirty="0">
                <a:solidFill>
                  <a:schemeClr val="bg1"/>
                </a:solidFill>
              </a:rPr>
              <a:t>Write</a:t>
            </a:r>
            <a:r>
              <a:rPr lang="it-IT" sz="2900" dirty="0">
                <a:solidFill>
                  <a:schemeClr val="tx1"/>
                </a:solidFill>
              </a:rPr>
              <a:t>("Hello</a:t>
            </a:r>
            <a:r>
              <a:rPr lang="bg-BG" sz="2900" dirty="0">
                <a:solidFill>
                  <a:schemeClr val="tx1"/>
                </a:solidFill>
              </a:rPr>
              <a:t>,</a:t>
            </a:r>
            <a:r>
              <a:rPr lang="it-IT" sz="2900" dirty="0">
                <a:solidFill>
                  <a:schemeClr val="tx1"/>
                </a:solidFill>
              </a:rPr>
              <a:t> ");</a:t>
            </a:r>
            <a:endParaRPr lang="bg-BG" sz="2900" dirty="0">
              <a:solidFill>
                <a:schemeClr val="tx1"/>
              </a:solidFill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900" dirty="0">
                <a:solidFill>
                  <a:schemeClr val="tx1"/>
                </a:solidFill>
              </a:rPr>
              <a:t>Console.</a:t>
            </a:r>
            <a:r>
              <a:rPr lang="it-IT" sz="2900" dirty="0">
                <a:solidFill>
                  <a:schemeClr val="bg1"/>
                </a:solidFill>
              </a:rPr>
              <a:t>WriteLine</a:t>
            </a:r>
            <a:r>
              <a:rPr lang="it-IT" sz="2900" dirty="0">
                <a:solidFill>
                  <a:schemeClr val="tx1"/>
                </a:solidFill>
              </a:rPr>
              <a:t>(name);</a:t>
            </a:r>
            <a:endParaRPr lang="en-US" sz="2900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Поздрав по име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B08817AB-EDAF-4201-AE5E-EA334B620C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0412" y="3733800"/>
            <a:ext cx="7086600" cy="1199917"/>
          </a:xfr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900" dirty="0">
                <a:solidFill>
                  <a:schemeClr val="tx1"/>
                </a:solidFill>
              </a:rPr>
              <a:t>string name = </a:t>
            </a:r>
            <a:r>
              <a:rPr lang="en-US" sz="2900" dirty="0">
                <a:solidFill>
                  <a:schemeClr val="tx1"/>
                </a:solidFill>
              </a:rPr>
              <a:t>Console.ReadLine()</a:t>
            </a:r>
            <a:r>
              <a:rPr lang="it-IT" sz="2900" dirty="0">
                <a:solidFill>
                  <a:schemeClr val="tx1"/>
                </a:solidFill>
              </a:rPr>
              <a:t>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900" dirty="0">
                <a:solidFill>
                  <a:schemeClr val="tx1"/>
                </a:solidFill>
              </a:rPr>
              <a:t>Console.</a:t>
            </a:r>
            <a:r>
              <a:rPr lang="it-IT" sz="2900" dirty="0">
                <a:solidFill>
                  <a:schemeClr val="bg1"/>
                </a:solidFill>
              </a:rPr>
              <a:t>Write</a:t>
            </a:r>
            <a:r>
              <a:rPr lang="it-IT" sz="2900" dirty="0">
                <a:solidFill>
                  <a:schemeClr val="tx1"/>
                </a:solidFill>
              </a:rPr>
              <a:t>("Hello</a:t>
            </a:r>
            <a:r>
              <a:rPr lang="bg-BG" sz="2900" dirty="0">
                <a:solidFill>
                  <a:schemeClr val="tx1"/>
                </a:solidFill>
              </a:rPr>
              <a:t>,</a:t>
            </a:r>
            <a:r>
              <a:rPr lang="it-IT" sz="2900" dirty="0">
                <a:solidFill>
                  <a:schemeClr val="tx1"/>
                </a:solidFill>
              </a:rPr>
              <a:t> " + name);</a:t>
            </a:r>
            <a:endParaRPr lang="bg-BG" sz="2900" dirty="0">
              <a:solidFill>
                <a:schemeClr val="tx1"/>
              </a:solidFill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170612" y="4800600"/>
            <a:ext cx="2156052" cy="754871"/>
          </a:xfrm>
          <a:prstGeom prst="wedgeRoundRectCallout">
            <a:avLst>
              <a:gd name="adj1" fmla="val -59549"/>
              <a:gd name="adj2" fmla="val -396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Долепяне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306978" y="2623149"/>
            <a:ext cx="3080068" cy="913832"/>
          </a:xfrm>
          <a:prstGeom prst="wedgeRoundRectCallout">
            <a:avLst>
              <a:gd name="adj1" fmla="val -59549"/>
              <a:gd name="adj2" fmla="val -396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Курсорът остава на същия ред</a:t>
            </a:r>
          </a:p>
        </p:txBody>
      </p:sp>
    </p:spTree>
    <p:extLst>
      <p:ext uri="{BB962C8B-B14F-4D97-AF65-F5344CB8AC3E}">
        <p14:creationId xmlns:p14="http://schemas.microsoft.com/office/powerpoint/2010/main" val="126467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81887A-6A40-4C2C-A0BA-8F9ABCCC75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Съединяване на текст и число</a:t>
            </a:r>
            <a:r>
              <a:rPr lang="en-US" dirty="0"/>
              <a:t> (</a:t>
            </a:r>
            <a:r>
              <a:rPr lang="bg-BG" dirty="0">
                <a:solidFill>
                  <a:schemeClr val="bg1"/>
                </a:solidFill>
              </a:rPr>
              <a:t>оператор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число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60612" y="1921747"/>
            <a:ext cx="9399588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latin typeface="Consolas" pitchFamily="49" charset="0"/>
                <a:cs typeface="Consolas" pitchFamily="49" charset="0"/>
              </a:rPr>
              <a:t>s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tring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firstName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"Maria";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latin typeface="Consolas" pitchFamily="49" charset="0"/>
                <a:cs typeface="Consolas" pitchFamily="49" charset="0"/>
              </a:rPr>
              <a:t>s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tring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lastName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"Ivanova";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a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ge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19;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latin typeface="Consolas" pitchFamily="49" charset="0"/>
                <a:cs typeface="Consolas" pitchFamily="49" charset="0"/>
              </a:rPr>
              <a:t>s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tring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str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firstName + " " + lastName + " @ " + age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Console.WriteLine(str); </a:t>
            </a:r>
            <a:endParaRPr lang="nn-NO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360612" y="4581311"/>
            <a:ext cx="9399588" cy="156966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a 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= 1.5;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2.5;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latin typeface="Consolas" pitchFamily="49" charset="0"/>
                <a:cs typeface="Consolas" pitchFamily="49" charset="0"/>
              </a:rPr>
              <a:t>s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tring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"The sum is: " + a + 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Console.WriteLine(sum);  </a:t>
            </a:r>
            <a:endParaRPr lang="nn-NO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730042-AE24-4843-AF77-47AA99DDA66B}"/>
              </a:ext>
            </a:extLst>
          </p:cNvPr>
          <p:cNvSpPr txBox="1"/>
          <p:nvPr/>
        </p:nvSpPr>
        <p:spPr>
          <a:xfrm>
            <a:off x="7028541" y="3384088"/>
            <a:ext cx="4601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Maria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Ivanova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@ 19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E5AE42-FA14-4E0D-A356-651A6832D1F3}"/>
              </a:ext>
            </a:extLst>
          </p:cNvPr>
          <p:cNvSpPr txBox="1"/>
          <p:nvPr/>
        </p:nvSpPr>
        <p:spPr>
          <a:xfrm>
            <a:off x="7028540" y="5689306"/>
            <a:ext cx="4601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The sum is 1.52.5</a:t>
            </a:r>
            <a:endParaRPr lang="en-US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6826CBD7-5340-47B4-A8E4-3DC344365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3957" y="3998901"/>
            <a:ext cx="4114799" cy="954847"/>
          </a:xfrm>
          <a:prstGeom prst="wedgeRoundRectCallout">
            <a:avLst>
              <a:gd name="adj1" fmla="val 53885"/>
              <a:gd name="adj2" fmla="val -386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Резултатът е долепяне/конкатенация</a:t>
            </a:r>
          </a:p>
        </p:txBody>
      </p:sp>
    </p:spTree>
    <p:extLst>
      <p:ext uri="{BB962C8B-B14F-4D97-AF65-F5344CB8AC3E}">
        <p14:creationId xmlns:p14="http://schemas.microsoft.com/office/powerpoint/2010/main" val="351659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3" grpId="0"/>
      <p:bldP spid="9" grpId="0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52AFF0-71BB-41CA-86B2-29EB39EE88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Събиране на числа</a:t>
            </a:r>
            <a:r>
              <a:rPr lang="en-US" dirty="0"/>
              <a:t> (</a:t>
            </a:r>
            <a:r>
              <a:rPr lang="bg-BG" dirty="0">
                <a:solidFill>
                  <a:schemeClr val="bg1"/>
                </a:solidFill>
              </a:rPr>
              <a:t>оператор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/>
              <a:t>Изваждане на числа</a:t>
            </a:r>
            <a:r>
              <a:rPr lang="en-US" dirty="0"/>
              <a:t> (</a:t>
            </a:r>
            <a:r>
              <a:rPr lang="bg-BG" dirty="0">
                <a:solidFill>
                  <a:schemeClr val="bg1"/>
                </a:solidFill>
              </a:rPr>
              <a:t>оператор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latin typeface="Consolas" panose="020B0609020204030204" pitchFamily="49" charset="0"/>
              </a:rPr>
              <a:t>-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741612" y="1876842"/>
            <a:ext cx="4575919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+ 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41613" y="4458200"/>
            <a:ext cx="67056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a = </a:t>
            </a:r>
            <a:r>
              <a:rPr lang="nn-NO" b="1" noProof="1">
                <a:latin typeface="Consolas" pitchFamily="49" charset="0"/>
                <a:cs typeface="Consolas" pitchFamily="49" charset="0"/>
              </a:rPr>
              <a:t>int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b = </a:t>
            </a:r>
            <a:r>
              <a:rPr lang="nn-NO" b="1" noProof="1">
                <a:latin typeface="Consolas" pitchFamily="49" charset="0"/>
                <a:cs typeface="Consolas" pitchFamily="49" charset="0"/>
              </a:rPr>
              <a:t>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result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- 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Console.WriteLine(result);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6115511" y="2553951"/>
            <a:ext cx="1121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b="1" dirty="0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bg-BG" sz="2800" dirty="0">
                <a:solidFill>
                  <a:schemeClr val="accent2"/>
                </a:solidFill>
              </a:rPr>
              <a:t> </a:t>
            </a:r>
            <a:r>
              <a:rPr lang="bg-BG" sz="2800" b="1" dirty="0">
                <a:solidFill>
                  <a:schemeClr val="accent2"/>
                </a:solidFill>
                <a:latin typeface="Consolas" pitchFamily="49" charset="0"/>
              </a:rPr>
              <a:t>12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6427">
            <a:off x="8591829" y="953154"/>
            <a:ext cx="3529896" cy="352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7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429EFF7-BD56-46AB-9F40-A0A6A6C772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Умножение на числа</a:t>
            </a:r>
            <a:r>
              <a:rPr lang="en-US" dirty="0"/>
              <a:t> (</a:t>
            </a:r>
            <a:r>
              <a:rPr lang="bg-BG" dirty="0">
                <a:solidFill>
                  <a:schemeClr val="bg1"/>
                </a:solidFill>
              </a:rPr>
              <a:t>оператор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/>
              <a:t>Деление на числа</a:t>
            </a:r>
            <a:r>
              <a:rPr lang="en-US" dirty="0"/>
              <a:t> (</a:t>
            </a:r>
            <a:r>
              <a:rPr lang="bg-BG" dirty="0">
                <a:solidFill>
                  <a:schemeClr val="bg1"/>
                </a:solidFill>
              </a:rPr>
              <a:t>оператор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bg-BG" dirty="0">
                <a:latin typeface="Consolas" panose="020B0609020204030204" pitchFamily="49" charset="0"/>
              </a:rPr>
              <a:t>*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latin typeface="Consolas" panose="020B0609020204030204" pitchFamily="49" charset="0"/>
              </a:rPr>
              <a:t>/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741613" y="1855560"/>
            <a:ext cx="46101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product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41612" y="4347575"/>
            <a:ext cx="81534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/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4;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/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4.0;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4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error = a / 0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endParaRPr lang="nn-NO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6304040" y="2586499"/>
            <a:ext cx="1066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b="1" dirty="0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bg-BG" sz="2500" dirty="0">
                <a:solidFill>
                  <a:schemeClr val="accent2"/>
                </a:solidFill>
              </a:rPr>
              <a:t> </a:t>
            </a:r>
            <a:r>
              <a:rPr lang="bg-BG" sz="2500" b="1" dirty="0">
                <a:solidFill>
                  <a:schemeClr val="accent2"/>
                </a:solidFill>
                <a:latin typeface="Consolas" pitchFamily="49" charset="0"/>
              </a:rPr>
              <a:t>35</a:t>
            </a:r>
            <a:endParaRPr lang="en-US" sz="25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6139699" y="5060034"/>
            <a:ext cx="49102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chemeClr val="bg1"/>
                </a:solidFill>
                <a:latin typeface="Consolas" pitchFamily="49" charset="0"/>
              </a:defRPr>
            </a:lvl1pPr>
          </a:lstStyle>
          <a:p>
            <a:r>
              <a:rPr lang="en-US" sz="2500" i="0" noProof="1">
                <a:solidFill>
                  <a:schemeClr val="accent2"/>
                </a:solidFill>
              </a:rPr>
              <a:t>// </a:t>
            </a:r>
            <a:r>
              <a:rPr lang="bg-BG" sz="2500" i="0" noProof="1">
                <a:solidFill>
                  <a:schemeClr val="accent2"/>
                </a:solidFill>
              </a:rPr>
              <a:t>6.25 </a:t>
            </a:r>
            <a:r>
              <a:rPr lang="en-US" sz="2500" i="0" noProof="1">
                <a:solidFill>
                  <a:schemeClr val="accent2"/>
                </a:solidFill>
              </a:rPr>
              <a:t>-</a:t>
            </a:r>
            <a:r>
              <a:rPr lang="bg-BG" sz="2500" i="0" noProof="1">
                <a:solidFill>
                  <a:schemeClr val="accent2"/>
                </a:solidFill>
              </a:rPr>
              <a:t> дробно делене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6109536" y="5436301"/>
            <a:ext cx="49102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chemeClr val="bg1"/>
                </a:solidFill>
                <a:latin typeface="Consolas" pitchFamily="49" charset="0"/>
              </a:defRPr>
            </a:lvl1pPr>
          </a:lstStyle>
          <a:p>
            <a:r>
              <a:rPr lang="en-US" sz="2500" i="0" noProof="1">
                <a:solidFill>
                  <a:schemeClr val="accent2"/>
                </a:solidFill>
              </a:rPr>
              <a:t>// </a:t>
            </a:r>
            <a:r>
              <a:rPr lang="bg-BG" sz="2500" i="0" noProof="1">
                <a:solidFill>
                  <a:schemeClr val="accent2"/>
                </a:solidFill>
              </a:rPr>
              <a:t>Грешка: деление на 0</a:t>
            </a:r>
            <a:endParaRPr lang="en-US" sz="2500" i="0" noProof="1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5266575" y="4694074"/>
            <a:ext cx="5658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b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bg-BG" sz="2500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bg-BG" sz="2500" b="1" dirty="0">
                <a:solidFill>
                  <a:schemeClr val="accent2"/>
                </a:solidFill>
                <a:latin typeface="Consolas" panose="020B0609020204030204" pitchFamily="49" charset="0"/>
              </a:rPr>
              <a:t>6</a:t>
            </a:r>
            <a:r>
              <a:rPr lang="en-US" sz="2500" b="1" dirty="0">
                <a:solidFill>
                  <a:schemeClr val="accent2"/>
                </a:solidFill>
                <a:latin typeface="Consolas" panose="020B0609020204030204" pitchFamily="49" charset="0"/>
              </a:rPr>
              <a:t> -</a:t>
            </a:r>
            <a:r>
              <a:rPr lang="bg-BG" sz="2500" b="1" dirty="0">
                <a:solidFill>
                  <a:schemeClr val="accent2"/>
                </a:solidFill>
                <a:latin typeface="Consolas" panose="020B0609020204030204" pitchFamily="49" charset="0"/>
              </a:rPr>
              <a:t> дробната част се отрязва</a:t>
            </a:r>
            <a:endParaRPr lang="en-US" sz="25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8462F8A-4CDC-48E1-94B0-4BC5B777A7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6919">
            <a:off x="9543268" y="1887680"/>
            <a:ext cx="1657930" cy="165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85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sli.do</a:t>
            </a:r>
            <a:r>
              <a:rPr lang="en-US" sz="6000" b="1" dirty="0">
                <a:solidFill>
                  <a:schemeClr val="bg1"/>
                </a:solidFill>
              </a:rPr>
              <a:t/>
            </a:r>
            <a:br>
              <a:rPr lang="en-US" sz="6000" b="1" dirty="0">
                <a:solidFill>
                  <a:schemeClr val="bg1"/>
                </a:solidFill>
              </a:rPr>
            </a:br>
            <a:r>
              <a:rPr lang="en-US" sz="11500" b="1" dirty="0"/>
              <a:t>#pb-oct</a:t>
            </a:r>
            <a:endParaRPr lang="bg-BG" sz="115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Имате въпроси?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63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F072B01-48EB-476E-9416-6EB0144742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 деление на цели числа резултатът е </a:t>
            </a:r>
            <a:r>
              <a:rPr lang="bg-BG" dirty="0">
                <a:solidFill>
                  <a:schemeClr val="bg1"/>
                </a:solidFill>
              </a:rPr>
              <a:t>цяло число</a:t>
            </a:r>
            <a:r>
              <a:rPr lang="bg-BG" dirty="0"/>
              <a:t>:</a:t>
            </a:r>
          </a:p>
          <a:p>
            <a:endParaRPr lang="bg-BG" dirty="0"/>
          </a:p>
          <a:p>
            <a:endParaRPr lang="bg-BG" dirty="0"/>
          </a:p>
          <a:p>
            <a:pPr>
              <a:spcBef>
                <a:spcPts val="3000"/>
              </a:spcBef>
            </a:pPr>
            <a:r>
              <a:rPr lang="bg-BG" dirty="0"/>
              <a:t>При деление на дробни числа резултатът е </a:t>
            </a:r>
            <a:r>
              <a:rPr lang="bg-BG" dirty="0">
                <a:solidFill>
                  <a:schemeClr val="bg1"/>
                </a:solidFill>
              </a:rPr>
              <a:t>дробно число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Особености при деление</a:t>
            </a:r>
            <a:r>
              <a:rPr lang="en-US" dirty="0"/>
              <a:t> </a:t>
            </a:r>
            <a:r>
              <a:rPr lang="bg-BG" dirty="0"/>
              <a:t>на числа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3436" y="1967805"/>
            <a:ext cx="1051877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Console.WriteLine(a /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Console.WriteLine(a / 0)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3436" y="4267200"/>
            <a:ext cx="10518776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double a =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15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Console.WriteLine(a /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2.0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Console.WriteLine(a / 0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.0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0.0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/ 0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.0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8951FC-27C4-4223-B7B1-4D2C82A5B7C2}"/>
              </a:ext>
            </a:extLst>
          </p:cNvPr>
          <p:cNvSpPr txBox="1"/>
          <p:nvPr/>
        </p:nvSpPr>
        <p:spPr>
          <a:xfrm>
            <a:off x="6103766" y="2380653"/>
            <a:ext cx="52484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Целочислен резултат:</a:t>
            </a:r>
            <a:r>
              <a:rPr lang="en-US" sz="2800" b="1" noProof="1">
                <a:solidFill>
                  <a:schemeClr val="accent2"/>
                </a:solidFill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Грешка:</a:t>
            </a:r>
            <a:r>
              <a:rPr lang="bg-BG" sz="2800" b="1" noProof="1">
                <a:solidFill>
                  <a:schemeClr val="accent2"/>
                </a:solidFill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деление на 0</a:t>
            </a:r>
            <a:endParaRPr lang="en-US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49C5D1-56F5-46FE-B42A-3AD70F9559DC}"/>
              </a:ext>
            </a:extLst>
          </p:cNvPr>
          <p:cNvSpPr txBox="1"/>
          <p:nvPr/>
        </p:nvSpPr>
        <p:spPr>
          <a:xfrm>
            <a:off x="6736268" y="4708743"/>
            <a:ext cx="52382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Дробен резултат:</a:t>
            </a:r>
            <a:r>
              <a:rPr lang="bg-BG" sz="2800" b="1" noProof="1">
                <a:solidFill>
                  <a:schemeClr val="accent2"/>
                </a:solidFill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7.5</a:t>
            </a:r>
            <a:endParaRPr lang="en-US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Резултат:</a:t>
            </a:r>
            <a:r>
              <a:rPr lang="bg-BG" sz="2800" b="1" noProof="1">
                <a:solidFill>
                  <a:schemeClr val="accent2"/>
                </a:solidFill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Infinity</a:t>
            </a:r>
            <a:endParaRPr lang="bg-BG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Резултат:</a:t>
            </a:r>
            <a:r>
              <a:rPr lang="bg-BG" sz="2800" b="1" noProof="1">
                <a:solidFill>
                  <a:schemeClr val="accent2"/>
                </a:solidFill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NaN</a:t>
            </a:r>
            <a:endParaRPr lang="bg-BG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i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875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0140FA0-EDBF-463A-BA59-911A22F4EC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Модул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остатък от целочислено</a:t>
            </a:r>
            <a:r>
              <a:rPr lang="bg-BG" dirty="0"/>
              <a:t> деление на числа</a:t>
            </a:r>
            <a:br>
              <a:rPr lang="bg-BG" dirty="0"/>
            </a:br>
            <a:r>
              <a:rPr lang="bg-BG" dirty="0"/>
              <a:t> </a:t>
            </a:r>
            <a:r>
              <a:rPr lang="en-US" dirty="0"/>
              <a:t>(</a:t>
            </a:r>
            <a:r>
              <a:rPr lang="bg-BG" dirty="0">
                <a:solidFill>
                  <a:schemeClr val="bg1"/>
                </a:solidFill>
              </a:rPr>
              <a:t>оператор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%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%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1223" y="2729805"/>
            <a:ext cx="5183189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a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b =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2;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product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b;</a:t>
            </a:r>
            <a:r>
              <a:rPr lang="en-US" sz="28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1223" y="4833923"/>
            <a:ext cx="9551787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odd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3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2;</a:t>
            </a:r>
            <a:endParaRPr lang="en-US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е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ven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4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2;</a:t>
            </a:r>
            <a:endParaRPr lang="en-US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error = 3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0;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89237" y="359158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accent4"/>
                </a:solidFill>
                <a:latin typeface="Consolas" panose="020B0609020204030204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solidFill>
                  <a:schemeClr val="accent2"/>
                </a:solidFill>
              </a:rPr>
              <a:t>// </a:t>
            </a:r>
            <a:r>
              <a:rPr lang="en-GB" noProof="1">
                <a:solidFill>
                  <a:schemeClr val="accent2"/>
                </a:solidFill>
              </a:rPr>
              <a:t>1</a:t>
            </a:r>
            <a:endParaRPr lang="nn-NO" noProof="1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54771" y="4870234"/>
            <a:ext cx="5508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1 </a:t>
            </a:r>
            <a:r>
              <a:rPr lang="bg-BG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–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числото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 3</a:t>
            </a:r>
            <a:r>
              <a:rPr lang="bg-BG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 е нечетно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 </a:t>
            </a:r>
            <a:endParaRPr lang="en-US" sz="2800" b="1" dirty="0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19655" y="5295293"/>
            <a:ext cx="4916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accent4"/>
                </a:solidFill>
                <a:latin typeface="Consolas" panose="020B0609020204030204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solidFill>
                  <a:schemeClr val="accent2"/>
                </a:solidFill>
              </a:rPr>
              <a:t>// </a:t>
            </a:r>
            <a:r>
              <a:rPr lang="bg-BG" noProof="1">
                <a:solidFill>
                  <a:schemeClr val="accent2"/>
                </a:solidFill>
              </a:rPr>
              <a:t>0 – числото</a:t>
            </a:r>
            <a:r>
              <a:rPr lang="en-US" noProof="1">
                <a:solidFill>
                  <a:schemeClr val="accent2"/>
                </a:solidFill>
              </a:rPr>
              <a:t> 4</a:t>
            </a:r>
            <a:r>
              <a:rPr lang="bg-BG" noProof="1">
                <a:solidFill>
                  <a:schemeClr val="accent2"/>
                </a:solidFill>
              </a:rPr>
              <a:t> е четно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19655" y="5723106"/>
            <a:ext cx="4719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accent4"/>
                </a:solidFill>
                <a:latin typeface="Consolas" panose="020B0609020204030204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solidFill>
                  <a:schemeClr val="accent2"/>
                </a:solidFill>
              </a:rPr>
              <a:t>// </a:t>
            </a:r>
            <a:r>
              <a:rPr lang="bg-BG" noProof="1">
                <a:solidFill>
                  <a:schemeClr val="accent2"/>
                </a:solidFill>
              </a:rPr>
              <a:t>Грешка: деление на 0</a:t>
            </a:r>
            <a:endParaRPr lang="nn-NO" noProof="1">
              <a:solidFill>
                <a:schemeClr val="accent2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4036" y="2362200"/>
            <a:ext cx="3294288" cy="183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19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45EDF7-B454-4F60-9729-FBB9DC468F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Задачи с прости изчисления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46B64E7-C062-4F4C-B55C-E8F2B2040A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8" y="5638800"/>
            <a:ext cx="10958928" cy="499819"/>
          </a:xfrm>
        </p:spPr>
        <p:txBody>
          <a:bodyPr/>
          <a:lstStyle/>
          <a:p>
            <a:r>
              <a:rPr lang="bg-BG" dirty="0"/>
              <a:t>Решаване на задачи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1026" name="Picture 2" descr="Ð ÐµÐ·ÑÐ»ÑÐ°Ñ Ñ Ð¸Ð·Ð¾Ð±ÑÐ°Ð¶ÐµÐ½Ð¸Ðµ Ð·Ð° work png">
            <a:extLst>
              <a:ext uri="{FF2B5EF4-FFF2-40B4-BE49-F238E27FC236}">
                <a16:creationId xmlns:a16="http://schemas.microsoft.com/office/drawing/2014/main" id="{4A2620B7-41B5-4982-B023-EE4E33EF4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12" y="1393883"/>
            <a:ext cx="2635956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983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4C6FEE-1445-4ACE-9B7E-7B31CCB221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Печатане на конзолата</a:t>
            </a:r>
          </a:p>
        </p:txBody>
      </p:sp>
      <p:sp>
        <p:nvSpPr>
          <p:cNvPr id="10" name="Oval Callout 7">
            <a:extLst>
              <a:ext uri="{FF2B5EF4-FFF2-40B4-BE49-F238E27FC236}">
                <a16:creationId xmlns:a16="http://schemas.microsoft.com/office/drawing/2014/main" id="{38CB8CA4-8746-4FE2-9DC1-E827FBD62AD7}"/>
              </a:ext>
            </a:extLst>
          </p:cNvPr>
          <p:cNvSpPr/>
          <p:nvPr/>
        </p:nvSpPr>
        <p:spPr>
          <a:xfrm>
            <a:off x="4935579" y="1512630"/>
            <a:ext cx="2317668" cy="2137918"/>
          </a:xfrm>
          <a:prstGeom prst="wedgeEllipseCallout">
            <a:avLst>
              <a:gd name="adj1" fmla="val -48582"/>
              <a:gd name="adj2" fmla="val 55368"/>
            </a:avLst>
          </a:prstGeom>
          <a:solidFill>
            <a:schemeClr val="tx2">
              <a:lumMod val="75000"/>
            </a:schemeClr>
          </a:solidFill>
          <a:ln w="66675">
            <a:solidFill>
              <a:srgbClr val="FF5549"/>
            </a:solidFill>
            <a:prstDash val="solid"/>
          </a:ln>
          <a:effectLst>
            <a:outerShdw dist="25400" dir="9600000" sx="98000" sy="98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159E77-E637-4906-9760-6FBE186260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50072">
            <a:off x="5281099" y="1768276"/>
            <a:ext cx="1626626" cy="162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348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CC9AB-DC72-4797-B2F3-ACB3FBF3E7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При печатане на текст, числа и други данни, можем да ги </a:t>
            </a:r>
          </a:p>
          <a:p>
            <a:pPr marL="0" indent="0">
              <a:buNone/>
            </a:pPr>
            <a:r>
              <a:rPr lang="bg-BG" sz="3200" dirty="0"/>
              <a:t>     съединим, използвайки </a:t>
            </a:r>
            <a:r>
              <a:rPr lang="bg-BG" sz="3200" b="1" dirty="0"/>
              <a:t>шаблони</a:t>
            </a:r>
            <a:r>
              <a:rPr lang="en-US" sz="3200" dirty="0"/>
              <a:t> </a:t>
            </a:r>
            <a:r>
              <a:rPr lang="en-US" sz="3200" b="1" dirty="0"/>
              <a:t>{0}, {1}, {2} </a:t>
            </a:r>
            <a:r>
              <a:rPr lang="en-US" sz="3200" dirty="0"/>
              <a:t>…</a:t>
            </a:r>
            <a:endParaRPr lang="bg-BG" sz="3200" dirty="0"/>
          </a:p>
          <a:p>
            <a:pPr marL="0" indent="0">
              <a:buNone/>
            </a:pPr>
            <a:endParaRPr lang="en-US" sz="3200" dirty="0"/>
          </a:p>
          <a:p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217612" y="2551523"/>
            <a:ext cx="9753600" cy="33840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string firstName = </a:t>
            </a:r>
            <a:r>
              <a:rPr lang="it-IT" sz="2800" b="1" noProof="1">
                <a:latin typeface="Consolas" pitchFamily="49" charset="0"/>
              </a:rPr>
              <a:t>Console.ReadLine();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string lastName = </a:t>
            </a:r>
            <a:r>
              <a:rPr lang="it-IT" sz="2800" b="1" noProof="1">
                <a:latin typeface="Consolas" pitchFamily="49" charset="0"/>
              </a:rPr>
              <a:t>Console.ReadLine(); 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int age = int.Parse(</a:t>
            </a:r>
            <a:r>
              <a:rPr lang="it-IT" sz="2800" b="1" noProof="1">
                <a:latin typeface="Consolas" pitchFamily="49" charset="0"/>
              </a:rPr>
              <a:t>Console.ReadLine()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string town = </a:t>
            </a:r>
            <a:r>
              <a:rPr lang="it-IT" sz="2800" b="1" noProof="1">
                <a:latin typeface="Consolas" pitchFamily="49" charset="0"/>
              </a:rPr>
              <a:t>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Console.WriteLine("You are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{0}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{1}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, a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{2}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-years old person from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{3}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.", firstName, lastName, age, town);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0412" y="6221938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 </a:t>
            </a:r>
            <a:r>
              <a:rPr lang="en-US" sz="2400" dirty="0">
                <a:hlinkClick r:id="rId3"/>
              </a:rPr>
              <a:t>https://judge.softuni.bg/Contests/Compete/Index/1011#3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659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CC9AB-DC72-4797-B2F3-ACB3FBF3E7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Друг начин за форматиране на изхода е чрез </a:t>
            </a:r>
            <a:r>
              <a:rPr lang="bg-BG" sz="3200" b="1" dirty="0"/>
              <a:t>интерполация</a:t>
            </a:r>
            <a:r>
              <a:rPr lang="en-US" sz="3200" b="1" dirty="0"/>
              <a:t>,</a:t>
            </a:r>
            <a:r>
              <a:rPr lang="bg-BG" sz="3200" b="1" dirty="0"/>
              <a:t> </a:t>
            </a:r>
            <a:br>
              <a:rPr lang="bg-BG" sz="3200" b="1" dirty="0"/>
            </a:br>
            <a:r>
              <a:rPr lang="bg-BG" sz="3200" dirty="0"/>
              <a:t>която се означава със символа '</a:t>
            </a:r>
            <a:r>
              <a:rPr lang="en-US" sz="3200" b="1" dirty="0"/>
              <a:t>$</a:t>
            </a:r>
            <a:r>
              <a:rPr lang="bg-BG" sz="3200" dirty="0"/>
              <a:t>'</a:t>
            </a:r>
            <a:r>
              <a:rPr lang="en-US" sz="3200" dirty="0"/>
              <a:t>:</a:t>
            </a:r>
            <a:r>
              <a:rPr lang="bg-BG" sz="3200" dirty="0"/>
              <a:t/>
            </a:r>
            <a:br>
              <a:rPr lang="bg-BG" sz="3200" dirty="0"/>
            </a:br>
            <a:endParaRPr lang="bg-BG" sz="3200" dirty="0"/>
          </a:p>
          <a:p>
            <a:pPr marL="0" indent="0">
              <a:buNone/>
            </a:pPr>
            <a:endParaRPr lang="en-US" sz="3200" dirty="0"/>
          </a:p>
          <a:p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числа</a:t>
            </a:r>
            <a:r>
              <a:rPr lang="en-US" dirty="0"/>
              <a:t>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83977" y="2453879"/>
            <a:ext cx="10210800" cy="29100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string firstName = </a:t>
            </a:r>
            <a:r>
              <a:rPr lang="it-IT" sz="2800" b="1" noProof="1">
                <a:latin typeface="Consolas" pitchFamily="49" charset="0"/>
              </a:rPr>
              <a:t>Console.ReadLine();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string lastName = </a:t>
            </a:r>
            <a:r>
              <a:rPr lang="it-IT" sz="2800" b="1" noProof="1">
                <a:latin typeface="Consolas" pitchFamily="49" charset="0"/>
              </a:rPr>
              <a:t>Console.ReadLine(); 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int age = int.Parse(</a:t>
            </a:r>
            <a:r>
              <a:rPr lang="it-IT" sz="2800" b="1" noProof="1">
                <a:latin typeface="Consolas" pitchFamily="49" charset="0"/>
              </a:rPr>
              <a:t>Console.ReadLine()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string town = </a:t>
            </a:r>
            <a:r>
              <a:rPr lang="it-IT" sz="2800" b="1" noProof="1">
                <a:latin typeface="Consolas" pitchFamily="49" charset="0"/>
              </a:rPr>
              <a:t>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"You are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{lastName}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, a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{age}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-years old person from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{town}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.");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0412" y="625514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 </a:t>
            </a:r>
            <a:r>
              <a:rPr lang="en-US" sz="2400" dirty="0">
                <a:hlinkClick r:id="rId3"/>
              </a:rPr>
              <a:t>https://judge.softuni.bg/Contests/Compete/Index/1011#3</a:t>
            </a:r>
            <a:r>
              <a:rPr lang="en-US" sz="2400" dirty="0"/>
              <a:t> </a:t>
            </a: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9B6FA879-BAE7-4850-B550-A5A488DE9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7540" y="2971800"/>
            <a:ext cx="3138488" cy="1219200"/>
          </a:xfrm>
          <a:prstGeom prst="wedgeRoundRectCallout">
            <a:avLst>
              <a:gd name="adj1" fmla="val -34446"/>
              <a:gd name="adj2" fmla="val 6852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rgbClr val="FFFFFF"/>
                </a:solidFill>
              </a:rPr>
              <a:t>В къдравите скоби поставяме името на променливата</a:t>
            </a:r>
          </a:p>
        </p:txBody>
      </p:sp>
    </p:spTree>
    <p:extLst>
      <p:ext uri="{BB962C8B-B14F-4D97-AF65-F5344CB8AC3E}">
        <p14:creationId xmlns:p14="http://schemas.microsoft.com/office/powerpoint/2010/main" val="2513224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4C6FEE-1445-4ACE-9B7E-7B31CCB221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Преобразуване на типове</a:t>
            </a:r>
          </a:p>
        </p:txBody>
      </p:sp>
      <p:pic>
        <p:nvPicPr>
          <p:cNvPr id="1026" name="Picture 2" descr="Ð ÐµÐ·ÑÐ»ÑÐ°Ñ Ñ Ð¸Ð·Ð¾Ð±ÑÐ°Ð¶ÐµÐ½Ð¸Ðµ Ð·Ð° data png">
            <a:extLst>
              <a:ext uri="{FF2B5EF4-FFF2-40B4-BE49-F238E27FC236}">
                <a16:creationId xmlns:a16="http://schemas.microsoft.com/office/drawing/2014/main" id="{1EF40DE8-6ABC-4507-9E4B-64ADAE0B7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154" y="1447800"/>
            <a:ext cx="3392515" cy="242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18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В програмирането можем да закръгляме дробни числа</a:t>
            </a:r>
            <a:endParaRPr lang="en-US" dirty="0"/>
          </a:p>
          <a:p>
            <a:pPr lvl="1"/>
            <a:r>
              <a:rPr lang="bg-BG" dirty="0"/>
              <a:t>Закръгляне до следващо (по-голямо) цяло число:</a:t>
            </a:r>
          </a:p>
          <a:p>
            <a:pPr lvl="1"/>
            <a:endParaRPr lang="bg-BG" dirty="0"/>
          </a:p>
          <a:p>
            <a:pPr lvl="1"/>
            <a:r>
              <a:rPr lang="bg-BG" dirty="0"/>
              <a:t>Закръгляне до предишно (по-малко) цяло число:</a:t>
            </a:r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Намиране на абсолютна стойност</a:t>
            </a:r>
          </a:p>
          <a:p>
            <a:pPr lvl="1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числа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293813" y="2590800"/>
            <a:ext cx="7620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double up = Math.Ceiling(23.45);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24</a:t>
            </a:r>
            <a:endParaRPr lang="nn-NO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6A2756D-9649-47BD-976B-7CCC79097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813" y="3886200"/>
            <a:ext cx="7620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double down = Math.Floor(45.67);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45</a:t>
            </a:r>
            <a:endParaRPr lang="nn-NO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4" name="Picture 2" descr="Ð ÐµÐ·ÑÐ»ÑÐ°Ñ Ñ Ð¸Ð·Ð¾Ð±ÑÐ°Ð¶ÐµÐ½Ð¸Ðµ Ð·Ð° math png">
            <a:extLst>
              <a:ext uri="{FF2B5EF4-FFF2-40B4-BE49-F238E27FC236}">
                <a16:creationId xmlns:a16="http://schemas.microsoft.com/office/drawing/2014/main" id="{8F06CCC1-36E8-480A-83AA-859FB9E7E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812" y="4470400"/>
            <a:ext cx="234315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5">
            <a:extLst>
              <a:ext uri="{FF2B5EF4-FFF2-40B4-BE49-F238E27FC236}">
                <a16:creationId xmlns:a16="http://schemas.microsoft.com/office/drawing/2014/main" id="{3595C0B5-6346-4D52-9569-4289BB149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811" y="5400265"/>
            <a:ext cx="7620001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example1 = Math.Abs(-50);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50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example2 = Math.Abs(50);  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nn-NO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50</a:t>
            </a:r>
            <a:endParaRPr lang="en-US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035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219200"/>
            <a:ext cx="11815018" cy="5201066"/>
          </a:xfrm>
        </p:spPr>
        <p:txBody>
          <a:bodyPr>
            <a:normAutofit/>
          </a:bodyPr>
          <a:lstStyle/>
          <a:p>
            <a:pPr lvl="1"/>
            <a:r>
              <a:rPr lang="bg-BG" dirty="0"/>
              <a:t>Закръгляне до </a:t>
            </a:r>
            <a:r>
              <a:rPr lang="bg-BG" b="1" dirty="0"/>
              <a:t>2</a:t>
            </a:r>
            <a:r>
              <a:rPr lang="en-US" dirty="0"/>
              <a:t> </a:t>
            </a:r>
            <a:r>
              <a:rPr lang="bg-BG" dirty="0"/>
              <a:t>знака след десетичната запетая:</a:t>
            </a:r>
            <a:endParaRPr lang="en-US" dirty="0"/>
          </a:p>
          <a:p>
            <a:pPr marL="609219" lvl="1" indent="0">
              <a:buNone/>
            </a:pPr>
            <a:endParaRPr lang="en-US" dirty="0"/>
          </a:p>
          <a:p>
            <a:pPr lvl="1"/>
            <a:r>
              <a:rPr lang="bg-BG" dirty="0"/>
              <a:t>Форматиране до </a:t>
            </a:r>
            <a:r>
              <a:rPr lang="bg-BG" b="1" dirty="0"/>
              <a:t>2</a:t>
            </a:r>
            <a:r>
              <a:rPr lang="bg-BG" dirty="0"/>
              <a:t> знака след десетичната запетая:</a:t>
            </a:r>
          </a:p>
          <a:p>
            <a:endParaRPr lang="bg-BG" dirty="0"/>
          </a:p>
          <a:p>
            <a:endParaRPr lang="bg-BG" dirty="0"/>
          </a:p>
          <a:p>
            <a:pPr lvl="1"/>
            <a:r>
              <a:rPr lang="bg-BG" dirty="0"/>
              <a:t>Разлика между форматиране и закръгляне: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Форматиране и Закръгляне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BB099F2-E289-4CB2-B7E6-3E8A40B88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0632" y="3167390"/>
            <a:ext cx="9753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{0:F2}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", 123.456);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endParaRPr lang="en-US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3416856D-6CCE-47DA-A468-21B0AF7D8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4412" y="3724333"/>
            <a:ext cx="3680359" cy="870141"/>
          </a:xfrm>
          <a:prstGeom prst="wedgeRoundRectCallout">
            <a:avLst>
              <a:gd name="adj1" fmla="val -56969"/>
              <a:gd name="adj2" fmla="val -5547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Брой символи след десетичната запетая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2658040C-7905-468E-83EB-9ED66089B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0632" y="1865027"/>
            <a:ext cx="9753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double round = Math.Round(45.67852,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8A6937-2A81-4976-A56B-CAF00718F7EB}"/>
              </a:ext>
            </a:extLst>
          </p:cNvPr>
          <p:cNvSpPr txBox="1"/>
          <p:nvPr/>
        </p:nvSpPr>
        <p:spPr>
          <a:xfrm>
            <a:off x="1070632" y="5346217"/>
            <a:ext cx="10129180" cy="107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Console.WriteLine(Math.Round(45.6</a:t>
            </a:r>
            <a:r>
              <a:rPr lang="bg-BG" sz="2600" b="1" noProof="1">
                <a:latin typeface="Consolas" pitchFamily="49" charset="0"/>
              </a:rPr>
              <a:t>0000</a:t>
            </a:r>
            <a:r>
              <a:rPr lang="en-US" sz="2600" b="1" noProof="1">
                <a:latin typeface="Consolas" pitchFamily="49" charset="0"/>
              </a:rPr>
              <a:t>, 4))</a:t>
            </a:r>
            <a:r>
              <a:rPr lang="bg-BG" sz="2600" b="1" noProof="1">
                <a:latin typeface="Consolas" pitchFamily="49" charset="0"/>
              </a:rPr>
              <a:t>;</a:t>
            </a:r>
            <a:endParaRPr lang="nn-NO" sz="2600" b="1" noProof="1">
              <a:solidFill>
                <a:schemeClr val="accent4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Console.WriteLine("{0:F4}", 45.6</a:t>
            </a:r>
            <a:r>
              <a:rPr lang="bg-BG" sz="2600" b="1" noProof="1">
                <a:latin typeface="Consolas" pitchFamily="49" charset="0"/>
              </a:rPr>
              <a:t>0000</a:t>
            </a:r>
            <a:r>
              <a:rPr lang="en-US" sz="2600" b="1" noProof="1">
                <a:latin typeface="Consolas" pitchFamily="49" charset="0"/>
              </a:rPr>
              <a:t>);</a:t>
            </a:r>
            <a:r>
              <a:rPr lang="bg-BG" sz="2600" b="1" noProof="1">
                <a:latin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</a:rPr>
              <a:t>     </a:t>
            </a:r>
            <a:endParaRPr lang="en-US" sz="2600" b="1" noProof="1">
              <a:solidFill>
                <a:schemeClr val="accent4"/>
              </a:solidFill>
              <a:latin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33233C-84E8-40D2-9B0E-FD1B5055A336}"/>
              </a:ext>
            </a:extLst>
          </p:cNvPr>
          <p:cNvSpPr txBox="1"/>
          <p:nvPr/>
        </p:nvSpPr>
        <p:spPr>
          <a:xfrm>
            <a:off x="8976700" y="1798495"/>
            <a:ext cx="1847532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45.68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4F3527-EC30-42AC-A257-36AE75CEC411}"/>
              </a:ext>
            </a:extLst>
          </p:cNvPr>
          <p:cNvSpPr txBox="1"/>
          <p:nvPr/>
        </p:nvSpPr>
        <p:spPr>
          <a:xfrm>
            <a:off x="8842287" y="3096038"/>
            <a:ext cx="2275906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123.46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595D4C-760E-49E4-9855-144A988B220C}"/>
              </a:ext>
            </a:extLst>
          </p:cNvPr>
          <p:cNvSpPr txBox="1"/>
          <p:nvPr/>
        </p:nvSpPr>
        <p:spPr>
          <a:xfrm>
            <a:off x="9066212" y="5346217"/>
            <a:ext cx="2275906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// 45.6</a:t>
            </a:r>
            <a:endParaRPr lang="nn-NO" sz="2800" b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9DB982-C23C-4E42-B2D6-13847F969B80}"/>
              </a:ext>
            </a:extLst>
          </p:cNvPr>
          <p:cNvSpPr txBox="1"/>
          <p:nvPr/>
        </p:nvSpPr>
        <p:spPr>
          <a:xfrm>
            <a:off x="8923906" y="5814956"/>
            <a:ext cx="2275906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</a:rPr>
              <a:t>45.6000</a:t>
            </a:r>
            <a:endParaRPr lang="nn-NO" sz="2800" b="1" noProof="1">
              <a:solidFill>
                <a:schemeClr val="accent2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369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5" grpId="0" animBg="1"/>
      <p:bldP spid="7" grpId="0"/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4A4722-AC52-4928-887A-DD177B86A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Манипулация</a:t>
            </a:r>
            <a:r>
              <a:rPr lang="en-US" dirty="0"/>
              <a:t> </a:t>
            </a:r>
            <a:r>
              <a:rPr lang="bg-BG" dirty="0"/>
              <a:t>на </a:t>
            </a:r>
            <a:r>
              <a:rPr lang="en-US" dirty="0"/>
              <a:t>string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6D434E-D66F-46A9-86D8-579BFCF7B46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CDBAA5D7-BABE-40AE-B919-BB5D5C733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9412" y="1282227"/>
            <a:ext cx="9927138" cy="5276048"/>
          </a:xfrm>
        </p:spPr>
        <p:txBody>
          <a:bodyPr/>
          <a:lstStyle/>
          <a:p>
            <a:r>
              <a:rPr lang="bg-BG" dirty="0"/>
              <a:t>Преобразуване на </a:t>
            </a:r>
            <a:r>
              <a:rPr lang="en-US" b="1" dirty="0">
                <a:latin typeface="Consolas" panose="020B0609020204030204" pitchFamily="49" charset="0"/>
              </a:rPr>
              <a:t>string</a:t>
            </a:r>
            <a:r>
              <a:rPr lang="en-US" dirty="0"/>
              <a:t> </a:t>
            </a:r>
            <a:r>
              <a:rPr lang="bg-BG" dirty="0"/>
              <a:t>в малки букви: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Преобразуване на </a:t>
            </a:r>
            <a:r>
              <a:rPr lang="en-US" b="1" dirty="0">
                <a:latin typeface="Consolas" panose="020B0609020204030204" pitchFamily="49" charset="0"/>
              </a:rPr>
              <a:t>string</a:t>
            </a:r>
            <a:r>
              <a:rPr lang="en-US" dirty="0"/>
              <a:t> </a:t>
            </a:r>
            <a:r>
              <a:rPr lang="bg-BG" dirty="0"/>
              <a:t>в големи букви: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EF6B817-F8AD-4226-B434-926E09C67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653" y="2100146"/>
            <a:ext cx="10791105" cy="10141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string text = Console.ReadLine(); </a:t>
            </a: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bg-BG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въвеждаме </a:t>
            </a: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SoftUni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string lower = text.ToLower();    </a:t>
            </a: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softuni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B6AE7564-DA7B-4808-A3A8-FD3F9A21A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653" y="4188457"/>
            <a:ext cx="10791105" cy="10141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string text = Console.ReadLine(); </a:t>
            </a: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bg-BG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въвеждаме</a:t>
            </a: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 SoftUni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string upper = text.ToUpper();    </a:t>
            </a: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SOFTUNI</a:t>
            </a:r>
          </a:p>
        </p:txBody>
      </p:sp>
    </p:spTree>
    <p:extLst>
      <p:ext uri="{BB962C8B-B14F-4D97-AF65-F5344CB8AC3E}">
        <p14:creationId xmlns:p14="http://schemas.microsoft.com/office/powerpoint/2010/main" val="3614812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79412" y="1327990"/>
            <a:ext cx="8097481" cy="553001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sz="3000" dirty="0"/>
              <a:t>Променливи и типове данни</a:t>
            </a:r>
            <a:endParaRPr lang="en-US" sz="3000" dirty="0"/>
          </a:p>
          <a:p>
            <a:pPr marL="514350" lvl="0" indent="-514350">
              <a:buFont typeface="+mj-lt"/>
              <a:buAutoNum type="arabicPeriod"/>
            </a:pPr>
            <a:r>
              <a:rPr lang="bg-BG" sz="3000" dirty="0"/>
              <a:t>Четене на потребителски вход</a:t>
            </a:r>
            <a:endParaRPr lang="en-US" sz="3000" dirty="0"/>
          </a:p>
          <a:p>
            <a:pPr marL="514350" indent="-514350">
              <a:buFont typeface="+mj-lt"/>
              <a:buAutoNum type="arabicPeriod"/>
            </a:pPr>
            <a:r>
              <a:rPr lang="bg-BG" sz="3000" dirty="0"/>
              <a:t>Прости операции</a:t>
            </a:r>
          </a:p>
          <a:p>
            <a:pPr marL="819096" lvl="1" indent="-514350"/>
            <a:r>
              <a:rPr lang="bg-BG" sz="3000" dirty="0"/>
              <a:t>Работа с текст</a:t>
            </a:r>
          </a:p>
          <a:p>
            <a:pPr marL="819096" lvl="1" indent="-514350"/>
            <a:r>
              <a:rPr lang="bg-BG" sz="3000" dirty="0"/>
              <a:t>Работа с числа</a:t>
            </a:r>
            <a:endParaRPr lang="en-US" sz="3000" dirty="0"/>
          </a:p>
          <a:p>
            <a:pPr marL="514350" lvl="0" indent="-514350">
              <a:buFont typeface="+mj-lt"/>
              <a:buAutoNum type="arabicPeriod"/>
            </a:pPr>
            <a:r>
              <a:rPr lang="bg-BG" sz="3000" dirty="0"/>
              <a:t>Печатане на екрана</a:t>
            </a:r>
            <a:endParaRPr lang="en-US" sz="3000" dirty="0"/>
          </a:p>
          <a:p>
            <a:pPr lvl="1"/>
            <a:r>
              <a:rPr lang="bg-BG" sz="3000" dirty="0"/>
              <a:t>Форматиране на изход</a:t>
            </a:r>
            <a:endParaRPr lang="en-US" sz="30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FBB85A63-41A6-48E2-8AF2-E8085CCB95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66012" y="1763903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714E8-3308-435B-9DA6-26D8A7D4EB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Лица и периметри на фигури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DA27F-5BC8-41DD-A463-8A6CA8BE6F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535915"/>
            <a:ext cx="10958928" cy="499819"/>
          </a:xfrm>
        </p:spPr>
        <p:txBody>
          <a:bodyPr/>
          <a:lstStyle/>
          <a:p>
            <a:r>
              <a:rPr lang="bg-BG" dirty="0"/>
              <a:t>Решаване на задачи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721354"/>
            <a:ext cx="1963137" cy="1117601"/>
          </a:xfrm>
          <a:prstGeom prst="roundRect">
            <a:avLst>
              <a:gd name="adj" fmla="val 1444"/>
            </a:avLst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8008" y="2432553"/>
            <a:ext cx="1380201" cy="1207675"/>
          </a:xfrm>
          <a:prstGeom prst="roundRect">
            <a:avLst>
              <a:gd name="adj" fmla="val 684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619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Текстово поле 23">
            <a:extLst>
              <a:ext uri="{FF2B5EF4-FFF2-40B4-BE49-F238E27FC236}">
                <a16:creationId xmlns:a16="http://schemas.microsoft.com/office/drawing/2014/main" id="{655B208F-AF43-41DA-864F-D7EF10F9D1AD}"/>
              </a:ext>
            </a:extLst>
          </p:cNvPr>
          <p:cNvSpPr txBox="1"/>
          <p:nvPr/>
        </p:nvSpPr>
        <p:spPr>
          <a:xfrm>
            <a:off x="9224797" y="5033501"/>
            <a:ext cx="910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 = 2*r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7D256A-8A76-4298-99A1-13CB7CF632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</a:t>
            </a:r>
            <a:r>
              <a:rPr lang="bg-BG" dirty="0">
                <a:solidFill>
                  <a:schemeClr val="bg1"/>
                </a:solidFill>
              </a:rPr>
              <a:t>програма</a:t>
            </a:r>
            <a:r>
              <a:rPr lang="bg-BG" dirty="0"/>
              <a:t>, която въвежда радиуса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dirty="0"/>
              <a:t> </a:t>
            </a:r>
            <a:r>
              <a:rPr lang="bg-BG" dirty="0"/>
              <a:t>на кръг и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bg-BG" dirty="0"/>
              <a:t>изчислява </a:t>
            </a:r>
            <a:r>
              <a:rPr lang="bg-BG" dirty="0">
                <a:solidFill>
                  <a:schemeClr val="bg1"/>
                </a:solidFill>
              </a:rPr>
              <a:t>лицето</a:t>
            </a:r>
            <a:r>
              <a:rPr lang="bg-BG" dirty="0"/>
              <a:t> и </a:t>
            </a:r>
            <a:r>
              <a:rPr lang="bg-BG" dirty="0">
                <a:solidFill>
                  <a:schemeClr val="bg1"/>
                </a:solidFill>
              </a:rPr>
              <a:t>периметъра</a:t>
            </a:r>
            <a:r>
              <a:rPr lang="bg-BG" dirty="0"/>
              <a:t> на кръга </a:t>
            </a:r>
          </a:p>
          <a:p>
            <a:pPr lvl="1"/>
            <a:r>
              <a:rPr lang="bg-BG" dirty="0"/>
              <a:t>Лице = </a:t>
            </a: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bg-BG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</a:p>
          <a:p>
            <a:pPr lvl="1"/>
            <a:r>
              <a:rPr lang="bg-BG" dirty="0"/>
              <a:t>Периметър =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bg-BG" dirty="0"/>
              <a:t> * </a:t>
            </a: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bg-BG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Примерен вход и изход:</a:t>
            </a:r>
            <a:endParaRPr lang="en-US" dirty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Периметър и лице на кръг – пример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56212" y="2743200"/>
            <a:ext cx="6096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l-GR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el-GR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≈</a:t>
            </a:r>
            <a:r>
              <a:rPr lang="bg-BG" sz="3200" dirty="0"/>
              <a:t> </a:t>
            </a:r>
            <a:r>
              <a:rPr lang="en-US" sz="3200" dirty="0"/>
              <a:t>3</a:t>
            </a:r>
            <a:r>
              <a:rPr lang="bg-BG" sz="3200" dirty="0"/>
              <a:t>.</a:t>
            </a:r>
            <a:r>
              <a:rPr lang="en-US" sz="3200" dirty="0"/>
              <a:t>14159265358979323846</a:t>
            </a:r>
            <a:r>
              <a:rPr lang="bg-BG" sz="3200" dirty="0"/>
              <a:t>…</a:t>
            </a:r>
            <a:endParaRPr lang="en-US" sz="3200" dirty="0"/>
          </a:p>
        </p:txBody>
      </p:sp>
      <p:grpSp>
        <p:nvGrpSpPr>
          <p:cNvPr id="7" name="Group 6"/>
          <p:cNvGrpSpPr/>
          <p:nvPr/>
        </p:nvGrpSpPr>
        <p:grpSpPr>
          <a:xfrm>
            <a:off x="1101668" y="4872969"/>
            <a:ext cx="2977296" cy="954107"/>
            <a:chOff x="982303" y="4800599"/>
            <a:chExt cx="2977296" cy="954107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982303" y="5050667"/>
              <a:ext cx="799475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</a:rPr>
                <a:t>5</a:t>
              </a:r>
              <a:endParaRPr lang="en-US" sz="2800" b="1" noProof="1">
                <a:latin typeface="Consolas" pitchFamily="49" charset="0"/>
              </a:endParaRPr>
            </a:p>
          </p:txBody>
        </p:sp>
        <p:sp>
          <p:nvSpPr>
            <p:cNvPr id="9" name="Right Arrow 8"/>
            <p:cNvSpPr/>
            <p:nvPr/>
          </p:nvSpPr>
          <p:spPr>
            <a:xfrm>
              <a:off x="2019252" y="5206441"/>
              <a:ext cx="28040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2525582" y="4800599"/>
              <a:ext cx="1434017" cy="95410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78.54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31.42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941731" y="4801757"/>
            <a:ext cx="2977296" cy="954107"/>
            <a:chOff x="982303" y="4800599"/>
            <a:chExt cx="2977296" cy="954107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982303" y="5089563"/>
              <a:ext cx="799475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12</a:t>
              </a:r>
            </a:p>
          </p:txBody>
        </p:sp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2525582" y="4800599"/>
              <a:ext cx="1434017" cy="95410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452.39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75.40</a:t>
              </a:r>
            </a:p>
          </p:txBody>
        </p:sp>
      </p:grpSp>
      <p:sp>
        <p:nvSpPr>
          <p:cNvPr id="15" name="Овал 14">
            <a:extLst>
              <a:ext uri="{FF2B5EF4-FFF2-40B4-BE49-F238E27FC236}">
                <a16:creationId xmlns:a16="http://schemas.microsoft.com/office/drawing/2014/main" id="{E5EFC7A7-0540-444C-8BD2-0127C17982F4}"/>
              </a:ext>
            </a:extLst>
          </p:cNvPr>
          <p:cNvSpPr/>
          <p:nvPr/>
        </p:nvSpPr>
        <p:spPr>
          <a:xfrm>
            <a:off x="9224797" y="3980085"/>
            <a:ext cx="2228822" cy="216388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cxnSp>
        <p:nvCxnSpPr>
          <p:cNvPr id="17" name="Право съединение 16">
            <a:extLst>
              <a:ext uri="{FF2B5EF4-FFF2-40B4-BE49-F238E27FC236}">
                <a16:creationId xmlns:a16="http://schemas.microsoft.com/office/drawing/2014/main" id="{A647AC74-C043-403B-A3BD-1EFB7F4162D8}"/>
              </a:ext>
            </a:extLst>
          </p:cNvPr>
          <p:cNvCxnSpPr>
            <a:cxnSpLocks/>
            <a:endCxn id="15" idx="5"/>
          </p:cNvCxnSpPr>
          <p:nvPr/>
        </p:nvCxnSpPr>
        <p:spPr>
          <a:xfrm>
            <a:off x="10339208" y="5056566"/>
            <a:ext cx="788008" cy="77051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аво съединение 19">
            <a:extLst>
              <a:ext uri="{FF2B5EF4-FFF2-40B4-BE49-F238E27FC236}">
                <a16:creationId xmlns:a16="http://schemas.microsoft.com/office/drawing/2014/main" id="{0D839D82-4BA2-455B-8B5A-03E2E302F584}"/>
              </a:ext>
            </a:extLst>
          </p:cNvPr>
          <p:cNvCxnSpPr>
            <a:cxnSpLocks/>
            <a:stCxn id="15" idx="2"/>
            <a:endCxn id="15" idx="6"/>
          </p:cNvCxnSpPr>
          <p:nvPr/>
        </p:nvCxnSpPr>
        <p:spPr>
          <a:xfrm>
            <a:off x="9224797" y="5062027"/>
            <a:ext cx="2228822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Текстово поле 20">
            <a:extLst>
              <a:ext uri="{FF2B5EF4-FFF2-40B4-BE49-F238E27FC236}">
                <a16:creationId xmlns:a16="http://schemas.microsoft.com/office/drawing/2014/main" id="{8C555B23-8978-4B33-ACE2-03FF6180275C}"/>
              </a:ext>
            </a:extLst>
          </p:cNvPr>
          <p:cNvSpPr txBox="1"/>
          <p:nvPr/>
        </p:nvSpPr>
        <p:spPr>
          <a:xfrm>
            <a:off x="11193754" y="3980082"/>
            <a:ext cx="336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</a:p>
        </p:txBody>
      </p:sp>
      <p:sp>
        <p:nvSpPr>
          <p:cNvPr id="22" name="Текстово поле 21">
            <a:extLst>
              <a:ext uri="{FF2B5EF4-FFF2-40B4-BE49-F238E27FC236}">
                <a16:creationId xmlns:a16="http://schemas.microsoft.com/office/drawing/2014/main" id="{8A9D24B9-5EB7-4DD6-9640-4E9F8E29DE80}"/>
              </a:ext>
            </a:extLst>
          </p:cNvPr>
          <p:cNvSpPr txBox="1"/>
          <p:nvPr/>
        </p:nvSpPr>
        <p:spPr>
          <a:xfrm>
            <a:off x="10130614" y="4675533"/>
            <a:ext cx="1344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 (</a:t>
            </a:r>
            <a:r>
              <a:rPr lang="bg-BG" sz="2000" dirty="0"/>
              <a:t>център</a:t>
            </a:r>
            <a:r>
              <a:rPr lang="en-US" sz="2000" dirty="0"/>
              <a:t>)</a:t>
            </a:r>
          </a:p>
        </p:txBody>
      </p:sp>
      <p:sp>
        <p:nvSpPr>
          <p:cNvPr id="23" name="Текстово поле 22">
            <a:extLst>
              <a:ext uri="{FF2B5EF4-FFF2-40B4-BE49-F238E27FC236}">
                <a16:creationId xmlns:a16="http://schemas.microsoft.com/office/drawing/2014/main" id="{3F76447B-5070-4EAD-AEA3-A8EB8EA70079}"/>
              </a:ext>
            </a:extLst>
          </p:cNvPr>
          <p:cNvSpPr txBox="1"/>
          <p:nvPr/>
        </p:nvSpPr>
        <p:spPr>
          <a:xfrm>
            <a:off x="10339208" y="5362620"/>
            <a:ext cx="309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</a:p>
        </p:txBody>
      </p:sp>
      <p:sp>
        <p:nvSpPr>
          <p:cNvPr id="25" name="Right Arrow 8">
            <a:extLst>
              <a:ext uri="{FF2B5EF4-FFF2-40B4-BE49-F238E27FC236}">
                <a16:creationId xmlns:a16="http://schemas.microsoft.com/office/drawing/2014/main" id="{E324DE24-A255-402D-94DC-4AA4D99D4A82}"/>
              </a:ext>
            </a:extLst>
          </p:cNvPr>
          <p:cNvSpPr/>
          <p:nvPr/>
        </p:nvSpPr>
        <p:spPr>
          <a:xfrm>
            <a:off x="5978593" y="5174993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4927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5" grpId="0" animBg="1"/>
      <p:bldP spid="21" grpId="0"/>
      <p:bldP spid="22" grpId="0"/>
      <p:bldP spid="23" grpId="0"/>
      <p:bldP spid="2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Успоредник 2"/>
          <p:cNvSpPr/>
          <p:nvPr/>
        </p:nvSpPr>
        <p:spPr bwMode="auto">
          <a:xfrm>
            <a:off x="1979612" y="990600"/>
            <a:ext cx="2743200" cy="9906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Consolas" panose="020B0609020204030204" pitchFamily="49" charset="0"/>
              </a:rPr>
              <a:t>Read radius</a:t>
            </a:r>
          </a:p>
        </p:txBody>
      </p:sp>
      <p:cxnSp>
        <p:nvCxnSpPr>
          <p:cNvPr id="8" name="Съединител &quot;права стрелка&quot; 7"/>
          <p:cNvCxnSpPr>
            <a:stCxn id="3" idx="4"/>
          </p:cNvCxnSpPr>
          <p:nvPr/>
        </p:nvCxnSpPr>
        <p:spPr>
          <a:xfrm>
            <a:off x="3351212" y="1981200"/>
            <a:ext cx="0" cy="6096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авоъгълник 10"/>
          <p:cNvSpPr/>
          <p:nvPr/>
        </p:nvSpPr>
        <p:spPr bwMode="auto">
          <a:xfrm>
            <a:off x="2017712" y="2590800"/>
            <a:ext cx="2667000" cy="990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Consolas" panose="020B0609020204030204" pitchFamily="49" charset="0"/>
              </a:rPr>
              <a:t>Calculate area</a:t>
            </a:r>
          </a:p>
        </p:txBody>
      </p:sp>
      <p:sp>
        <p:nvSpPr>
          <p:cNvPr id="16" name="Правоъгълник 15"/>
          <p:cNvSpPr/>
          <p:nvPr/>
        </p:nvSpPr>
        <p:spPr bwMode="auto">
          <a:xfrm>
            <a:off x="2017712" y="4191000"/>
            <a:ext cx="2667000" cy="990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Consolas" panose="020B0609020204030204" pitchFamily="49" charset="0"/>
              </a:rPr>
              <a:t>Calculate perimeter</a:t>
            </a:r>
          </a:p>
        </p:txBody>
      </p:sp>
      <p:cxnSp>
        <p:nvCxnSpPr>
          <p:cNvPr id="18" name="Съединител &quot;права стрелка&quot; 17"/>
          <p:cNvCxnSpPr/>
          <p:nvPr/>
        </p:nvCxnSpPr>
        <p:spPr>
          <a:xfrm>
            <a:off x="3351212" y="3581400"/>
            <a:ext cx="0" cy="6096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Успоредник 18"/>
          <p:cNvSpPr/>
          <p:nvPr/>
        </p:nvSpPr>
        <p:spPr bwMode="auto">
          <a:xfrm>
            <a:off x="5311959" y="4191000"/>
            <a:ext cx="2743200" cy="9906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Consolas" panose="020B0609020204030204" pitchFamily="49" charset="0"/>
              </a:rPr>
              <a:t>Print area</a:t>
            </a:r>
          </a:p>
        </p:txBody>
      </p:sp>
      <p:sp>
        <p:nvSpPr>
          <p:cNvPr id="20" name="Успоредник 19"/>
          <p:cNvSpPr/>
          <p:nvPr/>
        </p:nvSpPr>
        <p:spPr bwMode="auto">
          <a:xfrm>
            <a:off x="8561387" y="4191000"/>
            <a:ext cx="2743200" cy="9906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Consolas" panose="020B0609020204030204" pitchFamily="49" charset="0"/>
              </a:rPr>
              <a:t>Print perimeter</a:t>
            </a:r>
          </a:p>
        </p:txBody>
      </p:sp>
      <p:cxnSp>
        <p:nvCxnSpPr>
          <p:cNvPr id="22" name="Съединител &quot;права стрелка&quot; 21"/>
          <p:cNvCxnSpPr>
            <a:cxnSpLocks/>
            <a:stCxn id="16" idx="3"/>
          </p:cNvCxnSpPr>
          <p:nvPr/>
        </p:nvCxnSpPr>
        <p:spPr>
          <a:xfrm flipV="1">
            <a:off x="4684712" y="4679642"/>
            <a:ext cx="723900" cy="665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ъединител &quot;права стрелка&quot; 23"/>
          <p:cNvCxnSpPr>
            <a:cxnSpLocks/>
            <a:stCxn id="19" idx="2"/>
          </p:cNvCxnSpPr>
          <p:nvPr/>
        </p:nvCxnSpPr>
        <p:spPr>
          <a:xfrm>
            <a:off x="7931334" y="4686300"/>
            <a:ext cx="75387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62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19" grpId="0" animBg="1"/>
      <p:bldP spid="2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7696" y="1624494"/>
            <a:ext cx="7581212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>
                <a:solidFill>
                  <a:schemeClr val="bg2"/>
                </a:solidFill>
              </a:rPr>
              <a:t>Въвеждане на текст</a:t>
            </a:r>
            <a:endParaRPr lang="en-US" sz="3200" dirty="0">
              <a:solidFill>
                <a:schemeClr val="bg2"/>
              </a:solidFill>
            </a:endParaRPr>
          </a:p>
          <a:p>
            <a:r>
              <a:rPr lang="bg-BG" sz="3200" dirty="0">
                <a:solidFill>
                  <a:schemeClr val="bg2"/>
                </a:solidFill>
              </a:rPr>
              <a:t>Четене на число</a:t>
            </a:r>
          </a:p>
          <a:p>
            <a:r>
              <a:rPr lang="bg-BG" sz="3200" dirty="0">
                <a:solidFill>
                  <a:schemeClr val="bg2"/>
                </a:solidFill>
              </a:rPr>
              <a:t>Пресмятания с числа: </a:t>
            </a:r>
            <a:r>
              <a:rPr lang="en-US" sz="3200" b="1" dirty="0">
                <a:solidFill>
                  <a:schemeClr val="bg1"/>
                </a:solidFill>
              </a:rPr>
              <a:t>+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-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*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/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()</a:t>
            </a:r>
          </a:p>
          <a:p>
            <a:r>
              <a:rPr lang="bg-BG" sz="3200" dirty="0">
                <a:solidFill>
                  <a:schemeClr val="bg2"/>
                </a:solidFill>
              </a:rPr>
              <a:t>Извеждане на текст по шаблон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endParaRPr 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66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7026502" y="6457451"/>
            <a:ext cx="5149849" cy="36353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8000" dirty="0">
                <a:solidFill>
                  <a:schemeClr val="bg1"/>
                </a:solidFill>
                <a:hlinkClick r:id="rId3"/>
              </a:rPr>
              <a:t>https://softuni.bg/courses/programming-basics</a:t>
            </a:r>
            <a:endParaRPr lang="en-US" sz="80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84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526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418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586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419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3505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418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617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5679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419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2216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419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3385" y="5654316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25948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620865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6715" y="1314991"/>
            <a:ext cx="11815018" cy="5201066"/>
          </a:xfrm>
        </p:spPr>
        <p:txBody>
          <a:bodyPr>
            <a:normAutofit fontScale="92500" lnSpcReduction="20000"/>
          </a:bodyPr>
          <a:lstStyle/>
          <a:p>
            <a:r>
              <a:rPr lang="bg-BG" sz="3200" dirty="0"/>
              <a:t>Настоящият курс </a:t>
            </a:r>
            <a:r>
              <a:rPr lang="en-US" sz="3200" dirty="0"/>
              <a:t>(</a:t>
            </a:r>
            <a:r>
              <a:rPr lang="bg-BG" sz="3200" dirty="0"/>
              <a:t>слайдове</a:t>
            </a:r>
            <a:r>
              <a:rPr lang="en-US" sz="3200" dirty="0"/>
              <a:t>, </a:t>
            </a:r>
            <a:r>
              <a:rPr lang="bg-BG" sz="3200" dirty="0"/>
              <a:t>примери</a:t>
            </a:r>
            <a:r>
              <a:rPr lang="en-US" sz="3200" dirty="0"/>
              <a:t>, </a:t>
            </a:r>
            <a:r>
              <a:rPr lang="bg-BG" sz="3200" dirty="0"/>
              <a:t>видео</a:t>
            </a:r>
            <a:r>
              <a:rPr lang="en-US" sz="3200" dirty="0"/>
              <a:t>, </a:t>
            </a:r>
            <a:r>
              <a:rPr lang="bg-BG" sz="3200" dirty="0"/>
              <a:t>задачи и др.</a:t>
            </a:r>
            <a:r>
              <a:rPr lang="en-US" sz="3200" dirty="0"/>
              <a:t>)</a:t>
            </a:r>
            <a:r>
              <a:rPr lang="bg-BG" sz="3200" dirty="0"/>
              <a:t> се 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bg-BG" sz="3200" dirty="0"/>
              <a:t>разпространяват под свободен лиценз </a:t>
            </a:r>
            <a:br>
              <a:rPr lang="bg-BG" sz="3200" dirty="0"/>
            </a:br>
            <a:r>
              <a:rPr lang="en-US" sz="3200" dirty="0"/>
              <a:t>"</a:t>
            </a:r>
            <a:r>
              <a:rPr lang="en-US" sz="3200" dirty="0">
                <a:hlinkClick r:id="rId3"/>
              </a:rPr>
              <a:t>Creative Commons </a:t>
            </a:r>
            <a:r>
              <a:rPr lang="en-US" sz="3200" noProof="1">
                <a:hlinkClick r:id="rId3"/>
              </a:rPr>
              <a:t>Attribution-NonCommercial-ShareAlike</a:t>
            </a:r>
            <a:r>
              <a:rPr lang="en-US" sz="3200" dirty="0">
                <a:hlinkClick r:id="rId3"/>
              </a:rPr>
              <a:t> </a:t>
            </a:r>
            <a:r>
              <a:rPr lang="bg-BG" sz="3200" dirty="0">
                <a:hlinkClick r:id="rId3"/>
              </a:rPr>
              <a:t> </a:t>
            </a:r>
            <a:r>
              <a:rPr lang="en-US" sz="3200" dirty="0">
                <a:hlinkClick r:id="rId3"/>
              </a:rPr>
              <a:t>4.0 </a:t>
            </a:r>
            <a:r>
              <a:rPr lang="bg-BG" sz="3200" dirty="0">
                <a:hlinkClick r:id="rId3"/>
              </a:rPr>
              <a:t/>
            </a:r>
            <a:br>
              <a:rPr lang="bg-BG" sz="3200" dirty="0">
                <a:hlinkClick r:id="rId3"/>
              </a:rPr>
            </a:br>
            <a:r>
              <a:rPr lang="en-US" sz="3200" dirty="0">
                <a:hlinkClick r:id="rId3"/>
              </a:rPr>
              <a:t>International</a:t>
            </a:r>
            <a:r>
              <a:rPr lang="en-US" sz="3200" dirty="0"/>
              <a:t>"</a:t>
            </a:r>
            <a:endParaRPr lang="bg-BG" sz="3200" dirty="0"/>
          </a:p>
          <a:p>
            <a:endParaRPr lang="bg-BG" sz="2800" dirty="0"/>
          </a:p>
          <a:p>
            <a:endParaRPr lang="bg-BG" sz="2800" dirty="0"/>
          </a:p>
          <a:p>
            <a:endParaRPr lang="bg-BG" sz="2800" dirty="0"/>
          </a:p>
          <a:p>
            <a:pPr>
              <a:spcBef>
                <a:spcPts val="1800"/>
              </a:spcBef>
            </a:pPr>
            <a:r>
              <a:rPr lang="bg-BG" sz="3200" dirty="0"/>
              <a:t>Благодарности</a:t>
            </a:r>
            <a:r>
              <a:rPr lang="en-US" sz="3200" dirty="0"/>
              <a:t>: </a:t>
            </a:r>
            <a:r>
              <a:rPr lang="bg-BG" sz="3200" dirty="0"/>
              <a:t>настоящият материал може да съдържа части от 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bg-BG" sz="3200" dirty="0"/>
              <a:t>следните източници</a:t>
            </a:r>
            <a:endParaRPr lang="en-US" sz="3200" dirty="0"/>
          </a:p>
          <a:p>
            <a:pPr lvl="1"/>
            <a:r>
              <a:rPr lang="bg-BG" sz="3200" dirty="0"/>
              <a:t>Книга </a:t>
            </a:r>
            <a:r>
              <a:rPr lang="en-US" sz="3200" dirty="0"/>
              <a:t>"</a:t>
            </a:r>
            <a:r>
              <a:rPr lang="bg-BG" sz="3200" dirty="0">
                <a:hlinkClick r:id="rId4"/>
              </a:rPr>
              <a:t>Основи на програмирането със </a:t>
            </a:r>
            <a:r>
              <a:rPr lang="en-US" sz="3200" dirty="0">
                <a:hlinkClick r:id="rId4"/>
              </a:rPr>
              <a:t>C#"</a:t>
            </a:r>
            <a:r>
              <a:rPr lang="bg-BG" sz="3200" dirty="0"/>
              <a:t> от Светлин Наков и </a:t>
            </a:r>
            <a:br>
              <a:rPr lang="bg-BG" sz="3200" dirty="0"/>
            </a:br>
            <a:r>
              <a:rPr lang="bg-BG" sz="3200" dirty="0"/>
              <a:t>колектив с лиценз</a:t>
            </a:r>
            <a:r>
              <a:rPr lang="en-US" sz="3200" dirty="0"/>
              <a:t> </a:t>
            </a:r>
            <a:r>
              <a:rPr lang="en-US" sz="3200" dirty="0">
                <a:hlinkClick r:id="rId5"/>
              </a:rPr>
              <a:t>CC-BY-SA</a:t>
            </a:r>
            <a:endParaRPr lang="bg-BG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9024" y="3081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062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E61E26-2300-4BE8-9304-9669DD3B7CB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370" y="1186306"/>
            <a:ext cx="9501534" cy="5496127"/>
          </a:xfrm>
        </p:spPr>
        <p:txBody>
          <a:bodyPr>
            <a:noAutofit/>
          </a:bodyPr>
          <a:lstStyle/>
          <a:p>
            <a:r>
              <a:rPr lang="en-US" sz="3200" dirty="0"/>
              <a:t>Software University – High-Quality Education, </a:t>
            </a:r>
            <a:r>
              <a:rPr lang="bg-BG" sz="3200" dirty="0"/>
              <a:t/>
            </a:r>
            <a:br>
              <a:rPr lang="bg-BG" sz="3200" dirty="0"/>
            </a:br>
            <a:r>
              <a:rPr lang="en-US" sz="3200" dirty="0"/>
              <a:t>Profession and Job for Software Developers</a:t>
            </a:r>
          </a:p>
          <a:p>
            <a:pPr lvl="1"/>
            <a:r>
              <a:rPr lang="en-US" sz="2800" noProof="1">
                <a:hlinkClick r:id="rId2"/>
              </a:rPr>
              <a:t>softuni.bg</a:t>
            </a:r>
            <a:r>
              <a:rPr lang="en-US" sz="2800" noProof="1"/>
              <a:t> </a:t>
            </a:r>
          </a:p>
          <a:p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2800" noProof="1">
                <a:hlinkClick r:id="rId3"/>
              </a:rPr>
              <a:t>http://softuni.foundation/</a:t>
            </a:r>
            <a:endParaRPr lang="bg-BG" sz="2800" noProof="1"/>
          </a:p>
          <a:p>
            <a:r>
              <a:rPr lang="en-US" sz="3200" dirty="0"/>
              <a:t>Software University @ Facebook</a:t>
            </a:r>
            <a:endParaRPr lang="bg-BG" sz="3200" dirty="0"/>
          </a:p>
          <a:p>
            <a:pPr lvl="1"/>
            <a:r>
              <a:rPr lang="en-US" sz="2800" noProof="1">
                <a:hlinkClick r:id="rId4"/>
              </a:rPr>
              <a:t>facebook.com/SoftwareUniversity</a:t>
            </a:r>
            <a:endParaRPr lang="bg-BG" sz="2800" noProof="1"/>
          </a:p>
          <a:p>
            <a:r>
              <a:rPr lang="en-US" sz="3200" noProof="1"/>
              <a:t>Software University Forums</a:t>
            </a:r>
            <a:endParaRPr lang="bg-BG" sz="3200" noProof="1"/>
          </a:p>
          <a:p>
            <a:pPr lvl="1"/>
            <a:r>
              <a:rPr lang="en-US" sz="2800" dirty="0">
                <a:hlinkClick r:id="rId5"/>
              </a:rPr>
              <a:t>forum.softuni.bg</a:t>
            </a:r>
            <a:endParaRPr lang="en-US" sz="2800" noProof="1"/>
          </a:p>
          <a:p>
            <a:endParaRPr lang="bg-BG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77A064-53CE-4F14-BAAF-BA06D52E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Обучения в СофтУни</a:t>
            </a:r>
          </a:p>
        </p:txBody>
      </p:sp>
    </p:spTree>
    <p:extLst>
      <p:ext uri="{BB962C8B-B14F-4D97-AF65-F5344CB8AC3E}">
        <p14:creationId xmlns:p14="http://schemas.microsoft.com/office/powerpoint/2010/main" val="240299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4A7C25-AF27-4C32-83E5-B7EFBFFCD0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Променливи и типове данни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0A821A-27B2-407E-B66E-C7EA073B43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542" y="2141452"/>
            <a:ext cx="294174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570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3" y="1196124"/>
            <a:ext cx="11815018" cy="5357075"/>
          </a:xfrm>
        </p:spPr>
        <p:txBody>
          <a:bodyPr>
            <a:normAutofit/>
          </a:bodyPr>
          <a:lstStyle/>
          <a:p>
            <a:r>
              <a:rPr lang="bg-BG" dirty="0"/>
              <a:t>Компютрите са машини, които обработват </a:t>
            </a:r>
            <a:r>
              <a:rPr lang="bg-BG" dirty="0">
                <a:solidFill>
                  <a:schemeClr val="bg1"/>
                </a:solidFill>
              </a:rPr>
              <a:t>данни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Данните</a:t>
            </a:r>
            <a:r>
              <a:rPr lang="en-US" dirty="0"/>
              <a:t> </a:t>
            </a:r>
            <a:r>
              <a:rPr lang="bg-BG" dirty="0"/>
              <a:t>се записват в компютърната памет в</a:t>
            </a:r>
            <a:r>
              <a:rPr lang="en-US" dirty="0"/>
              <a:t> </a:t>
            </a:r>
            <a:r>
              <a:rPr lang="bg-BG" dirty="0">
                <a:solidFill>
                  <a:schemeClr val="bg1"/>
                </a:solidFill>
              </a:rPr>
              <a:t>променливи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Променливите</a:t>
            </a:r>
            <a:r>
              <a:rPr lang="bg-BG" dirty="0"/>
              <a:t> имат</a:t>
            </a:r>
            <a:r>
              <a:rPr lang="en-US" dirty="0"/>
              <a:t> </a:t>
            </a:r>
            <a:r>
              <a:rPr lang="bg-BG" dirty="0">
                <a:solidFill>
                  <a:schemeClr val="bg1"/>
                </a:solidFill>
              </a:rPr>
              <a:t>име</a:t>
            </a:r>
            <a:r>
              <a:rPr lang="en-US" dirty="0"/>
              <a:t>, </a:t>
            </a:r>
            <a:r>
              <a:rPr lang="bg-BG" dirty="0">
                <a:solidFill>
                  <a:schemeClr val="bg1"/>
                </a:solidFill>
              </a:rPr>
              <a:t>тип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/>
              <a:t>и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>
                <a:solidFill>
                  <a:schemeClr val="bg1"/>
                </a:solidFill>
              </a:rPr>
              <a:t>стойност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 </a:t>
            </a:r>
            <a:r>
              <a:rPr lang="bg-BG" dirty="0">
                <a:solidFill>
                  <a:schemeClr val="bg1"/>
                </a:solidFill>
              </a:rPr>
              <a:t>Дефиниране</a:t>
            </a:r>
            <a:r>
              <a:rPr lang="bg-BG" dirty="0"/>
              <a:t> на променлива и </a:t>
            </a:r>
            <a:r>
              <a:rPr lang="bg-BG" dirty="0">
                <a:solidFill>
                  <a:schemeClr val="bg1"/>
                </a:solidFill>
              </a:rPr>
              <a:t>присвояване</a:t>
            </a:r>
            <a:r>
              <a:rPr lang="bg-BG" dirty="0"/>
              <a:t> на стойност: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Променливи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3656012" y="4495800"/>
            <a:ext cx="3276600" cy="60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count = 5;</a:t>
            </a:r>
          </a:p>
        </p:txBody>
      </p:sp>
      <p:sp>
        <p:nvSpPr>
          <p:cNvPr id="560133" name="AutoShape 5"/>
          <p:cNvSpPr>
            <a:spLocks noChangeArrowheads="1"/>
          </p:cNvSpPr>
          <p:nvPr/>
        </p:nvSpPr>
        <p:spPr bwMode="auto">
          <a:xfrm>
            <a:off x="2665412" y="4254905"/>
            <a:ext cx="910341" cy="578882"/>
          </a:xfrm>
          <a:prstGeom prst="wedgeRoundRectCallout">
            <a:avLst>
              <a:gd name="adj1" fmla="val 69352"/>
              <a:gd name="adj2" fmla="val 334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</a:t>
            </a: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5227822" y="3965464"/>
            <a:ext cx="3721979" cy="578882"/>
          </a:xfrm>
          <a:prstGeom prst="wedgeRoundRectCallout">
            <a:avLst>
              <a:gd name="adj1" fmla="val -53402"/>
              <a:gd name="adj2" fmla="val 484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променлива</a:t>
            </a: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6704012" y="5105051"/>
            <a:ext cx="1995846" cy="578882"/>
          </a:xfrm>
          <a:prstGeom prst="wedgeRoundRectCallout">
            <a:avLst>
              <a:gd name="adj1" fmla="val -55789"/>
              <a:gd name="adj2" fmla="val -510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 </a:t>
            </a:r>
          </a:p>
        </p:txBody>
      </p:sp>
    </p:spTree>
    <p:extLst>
      <p:ext uri="{BB962C8B-B14F-4D97-AF65-F5344CB8AC3E}">
        <p14:creationId xmlns:p14="http://schemas.microsoft.com/office/powerpoint/2010/main" val="32742423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1" grpId="0" uiExpand="1" build="p"/>
      <p:bldP spid="560132" grpId="0" animBg="1"/>
      <p:bldP spid="560133" grpId="0" animBg="1"/>
      <p:bldP spid="560134" grpId="0" animBg="1"/>
      <p:bldP spid="5601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Променливите </a:t>
            </a:r>
            <a:r>
              <a:rPr lang="bg-BG" dirty="0"/>
              <a:t>съхраняват </a:t>
            </a:r>
            <a:r>
              <a:rPr lang="bg-BG" dirty="0">
                <a:solidFill>
                  <a:schemeClr val="bg1"/>
                </a:solidFill>
              </a:rPr>
              <a:t>стойност от даден тип</a:t>
            </a:r>
          </a:p>
          <a:p>
            <a:pPr lvl="1"/>
            <a:r>
              <a:rPr lang="bg-BG" dirty="0"/>
              <a:t>Число, буква, текст (низ), дата, цвят, картинка, </a:t>
            </a:r>
            <a:endParaRPr lang="en-US" dirty="0"/>
          </a:p>
          <a:p>
            <a:pPr marL="609219" lvl="1" indent="0">
              <a:buNone/>
            </a:pPr>
            <a:r>
              <a:rPr lang="bg-BG" dirty="0"/>
              <a:t>списък</a:t>
            </a:r>
            <a:r>
              <a:rPr lang="en-US" dirty="0"/>
              <a:t>, …</a:t>
            </a:r>
            <a:endParaRPr lang="bg-BG" dirty="0"/>
          </a:p>
          <a:p>
            <a:pPr>
              <a:spcBef>
                <a:spcPts val="120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Типове данни</a:t>
            </a:r>
            <a:r>
              <a:rPr lang="en-US" dirty="0"/>
              <a:t> – </a:t>
            </a:r>
            <a:r>
              <a:rPr lang="bg-BG" dirty="0"/>
              <a:t>примери</a:t>
            </a:r>
            <a:r>
              <a:rPr lang="en-US" dirty="0"/>
              <a:t>: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bg-BG" dirty="0"/>
              <a:t> </a:t>
            </a:r>
            <a:r>
              <a:rPr lang="en-US" dirty="0"/>
              <a:t>–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цяло число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double</a:t>
            </a:r>
            <a:r>
              <a:rPr lang="en-US" dirty="0"/>
              <a:t> –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дробно число</a:t>
            </a:r>
            <a:r>
              <a:rPr lang="en-US" dirty="0"/>
              <a:t>: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0.5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3.14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-1.5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char</a:t>
            </a:r>
            <a:r>
              <a:rPr lang="en-US" dirty="0"/>
              <a:t> –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символ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'a'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'b'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'#'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string</a:t>
            </a:r>
            <a:r>
              <a:rPr lang="en-US" dirty="0"/>
              <a:t> –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текст (низ)</a:t>
            </a:r>
            <a:r>
              <a:rPr lang="en-US" dirty="0"/>
              <a:t>: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"Здрасти"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Hi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Banana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…</a:t>
            </a:r>
            <a:endParaRPr lang="bg-BG" dirty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b="1" dirty="0">
                <a:latin typeface="Consolas" pitchFamily="49" charset="0"/>
              </a:rPr>
              <a:t>bool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/>
              <a:t>– </a:t>
            </a:r>
            <a:r>
              <a:rPr lang="bg-BG" dirty="0"/>
              <a:t>булев тип: </a:t>
            </a:r>
            <a:r>
              <a:rPr lang="en-US" b="1" dirty="0">
                <a:latin typeface="Consolas" panose="020B0609020204030204" pitchFamily="49" charset="0"/>
              </a:rPr>
              <a:t>true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latin typeface="Consolas" panose="020B0609020204030204" pitchFamily="49" charset="0"/>
              </a:rPr>
              <a:t>false</a:t>
            </a:r>
            <a:endParaRPr lang="bg-BG" b="1" dirty="0">
              <a:latin typeface="Consolas" panose="020B0609020204030204" pitchFamily="49" charset="0"/>
            </a:endParaRP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6619" y="91872"/>
            <a:ext cx="8397308" cy="882654"/>
          </a:xfrm>
        </p:spPr>
        <p:txBody>
          <a:bodyPr/>
          <a:lstStyle/>
          <a:p>
            <a:r>
              <a:rPr lang="bg-BG" dirty="0"/>
              <a:t>Типове данни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4433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181031-BA76-4EE3-B52E-30FC8B467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012" y="31217"/>
            <a:ext cx="8397308" cy="882654"/>
          </a:xfrm>
        </p:spPr>
        <p:txBody>
          <a:bodyPr/>
          <a:lstStyle/>
          <a:p>
            <a:r>
              <a:rPr lang="bg-BG" dirty="0"/>
              <a:t>Типове данни</a:t>
            </a:r>
            <a:r>
              <a:rPr lang="en-US" dirty="0"/>
              <a:t> (2)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6E9F7D-7C7B-471D-A5B1-39C847888D2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287F652-76B5-4619-A2A9-9A8BCF9AF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057962"/>
              </p:ext>
            </p:extLst>
          </p:nvPr>
        </p:nvGraphicFramePr>
        <p:xfrm>
          <a:off x="2381716" y="1621793"/>
          <a:ext cx="9181684" cy="3169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1995333467"/>
                    </a:ext>
                  </a:extLst>
                </a:gridCol>
                <a:gridCol w="2264896">
                  <a:extLst>
                    <a:ext uri="{9D8B030D-6E8A-4147-A177-3AD203B41FA5}">
                      <a16:colId xmlns:a16="http://schemas.microsoft.com/office/drawing/2014/main" val="1104704574"/>
                    </a:ext>
                  </a:extLst>
                </a:gridCol>
                <a:gridCol w="4325988">
                  <a:extLst>
                    <a:ext uri="{9D8B030D-6E8A-4147-A177-3AD203B41FA5}">
                      <a16:colId xmlns:a16="http://schemas.microsoft.com/office/drawing/2014/main" val="2372594243"/>
                    </a:ext>
                  </a:extLst>
                </a:gridCol>
              </a:tblGrid>
              <a:tr h="31914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Тип</a:t>
                      </a:r>
                      <a:endParaRPr lang="en-US" sz="2398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Ключова дума</a:t>
                      </a:r>
                      <a:endParaRPr lang="en-US" sz="2398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bg-BG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Допустими стойности</a:t>
                      </a:r>
                      <a:endParaRPr lang="en-US" sz="2398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899410"/>
                  </a:ext>
                </a:extLst>
              </a:tr>
              <a:tr h="467058">
                <a:tc>
                  <a:txBody>
                    <a:bodyPr/>
                    <a:lstStyle/>
                    <a:p>
                      <a:pPr algn="ctr"/>
                      <a:r>
                        <a:rPr lang="bg-BG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символ</a:t>
                      </a:r>
                      <a:endParaRPr lang="en-US" sz="2398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char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398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9611568"/>
                  </a:ext>
                </a:extLst>
              </a:tr>
              <a:tr h="474274">
                <a:tc>
                  <a:txBody>
                    <a:bodyPr/>
                    <a:lstStyle/>
                    <a:p>
                      <a:pPr algn="ctr"/>
                      <a:r>
                        <a:rPr lang="bg-BG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цяло число</a:t>
                      </a:r>
                      <a:endParaRPr lang="en-US" sz="2398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-2,147,483,648 </a:t>
                      </a:r>
                      <a:r>
                        <a:rPr lang="bg-BG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 </a:t>
                      </a:r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2,147,483,647</a:t>
                      </a:r>
                      <a:endParaRPr lang="en-US" b="1" dirty="0">
                        <a:ln>
                          <a:solidFill>
                            <a:schemeClr val="accent6">
                              <a:lumMod val="90000"/>
                            </a:schemeClr>
                          </a:solidFill>
                        </a:ln>
                        <a:solidFill>
                          <a:schemeClr val="accent6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0646646"/>
                  </a:ext>
                </a:extLst>
              </a:tr>
              <a:tr h="813910">
                <a:tc>
                  <a:txBody>
                    <a:bodyPr/>
                    <a:lstStyle/>
                    <a:p>
                      <a:pPr algn="ctr"/>
                      <a:r>
                        <a:rPr lang="bg-BG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число с десетична </a:t>
                      </a:r>
                    </a:p>
                    <a:p>
                      <a:pPr algn="ctr"/>
                      <a:r>
                        <a:rPr lang="bg-BG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запетая</a:t>
                      </a:r>
                      <a:endParaRPr lang="en-US" sz="2398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double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-1.7 x 10</a:t>
                      </a:r>
                      <a:r>
                        <a:rPr lang="en-US" sz="2398" b="1" i="0" u="none" strike="noStrike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308</a:t>
                      </a:r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bg-BG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</a:t>
                      </a:r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+1.7 x 10</a:t>
                      </a:r>
                      <a:r>
                        <a:rPr lang="en-US" sz="2398" b="1" i="0" u="none" strike="noStrike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308</a:t>
                      </a:r>
                      <a:endParaRPr lang="en-US" sz="2398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4888129"/>
                  </a:ext>
                </a:extLst>
              </a:tr>
              <a:tr h="474274">
                <a:tc>
                  <a:txBody>
                    <a:bodyPr/>
                    <a:lstStyle/>
                    <a:p>
                      <a:pPr algn="ctr"/>
                      <a:r>
                        <a:rPr lang="bg-BG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булев тип</a:t>
                      </a:r>
                      <a:endParaRPr lang="en-US" sz="2398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bool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true</a:t>
                      </a:r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bg-BG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 </a:t>
                      </a:r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2767824"/>
                  </a:ext>
                </a:extLst>
              </a:tr>
              <a:tr h="474274">
                <a:tc>
                  <a:txBody>
                    <a:bodyPr/>
                    <a:lstStyle/>
                    <a:p>
                      <a:pPr algn="ctr"/>
                      <a:r>
                        <a:rPr lang="bg-BG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текст(низ)</a:t>
                      </a:r>
                      <a:endParaRPr lang="en-US" sz="2398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ln>
                          <a:solidFill>
                            <a:schemeClr val="accent6">
                              <a:lumMod val="90000"/>
                            </a:schemeClr>
                          </a:solidFill>
                        </a:ln>
                        <a:solidFill>
                          <a:schemeClr val="accent6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313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68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1D314C3-3EA0-4F58-BEAB-015F76B33B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Можем да достъпим минималните и </a:t>
            </a:r>
            <a:br>
              <a:rPr lang="bg-BG" dirty="0"/>
            </a:br>
            <a:r>
              <a:rPr lang="bg-BG" dirty="0"/>
              <a:t>максималните стойности на числовите типове с  </a:t>
            </a:r>
            <a:r>
              <a:rPr lang="en-US" b="1" dirty="0"/>
              <a:t>MinValue</a:t>
            </a:r>
            <a:r>
              <a:rPr lang="en-US" dirty="0"/>
              <a:t> / </a:t>
            </a:r>
            <a:r>
              <a:rPr lang="en-US" b="1" dirty="0"/>
              <a:t>MaxValue</a:t>
            </a:r>
            <a:r>
              <a:rPr lang="bg-BG" dirty="0"/>
              <a:t>: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DEE2F3-9C3E-424B-AE71-F4D28A6CB23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3AC53D0-A9B2-4068-8C57-E0FD54CAE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5412" y="2895600"/>
            <a:ext cx="7620000" cy="14881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min = int.MinValue;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-2147483648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double max = double.MaxValue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1.79769313486232E+308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D125EA3-9232-4650-82B0-5D49DE187B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6619" y="91872"/>
            <a:ext cx="8397308" cy="882654"/>
          </a:xfrm>
        </p:spPr>
        <p:txBody>
          <a:bodyPr/>
          <a:lstStyle/>
          <a:p>
            <a:r>
              <a:rPr lang="bg-BG" dirty="0"/>
              <a:t>Типове данни</a:t>
            </a:r>
            <a:r>
              <a:rPr lang="en-US" dirty="0"/>
              <a:t> (3)</a:t>
            </a:r>
          </a:p>
        </p:txBody>
      </p:sp>
    </p:spTree>
    <p:extLst>
      <p:ext uri="{BB962C8B-B14F-4D97-AF65-F5344CB8AC3E}">
        <p14:creationId xmlns:p14="http://schemas.microsoft.com/office/powerpoint/2010/main" val="325481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082576-52D4-4112-BB4D-6580ED6D94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Четене на потребителски вход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9BA30-29BF-4014-B942-4A76112607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Работа с конзола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12" y="1219200"/>
            <a:ext cx="2665008" cy="269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78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1897</Words>
  <Application>Microsoft Office PowerPoint</Application>
  <PresentationFormat>Custom</PresentationFormat>
  <Paragraphs>399</Paragraphs>
  <Slides>38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Прости операции и пресмятания</vt:lpstr>
      <vt:lpstr>Имате въпроси?</vt:lpstr>
      <vt:lpstr>Съдържание</vt:lpstr>
      <vt:lpstr>PowerPoint Presentation</vt:lpstr>
      <vt:lpstr>Променливи</vt:lpstr>
      <vt:lpstr>Типове данни</vt:lpstr>
      <vt:lpstr>Типове данни (2)</vt:lpstr>
      <vt:lpstr>Типове данни (3)</vt:lpstr>
      <vt:lpstr>PowerPoint Presentation</vt:lpstr>
      <vt:lpstr>Прочитане на текст</vt:lpstr>
      <vt:lpstr>Четене на текст</vt:lpstr>
      <vt:lpstr>Четене на числа</vt:lpstr>
      <vt:lpstr>Четене на дробно число</vt:lpstr>
      <vt:lpstr>PowerPoint Presentation</vt:lpstr>
      <vt:lpstr>Поздрав по име - пример</vt:lpstr>
      <vt:lpstr>Поздрав по име - решение</vt:lpstr>
      <vt:lpstr>Съединяване на текст и число</vt:lpstr>
      <vt:lpstr>Аритметични операции: + и -</vt:lpstr>
      <vt:lpstr>Аритметични операции: * и /</vt:lpstr>
      <vt:lpstr>Особености при деление на числа</vt:lpstr>
      <vt:lpstr>Аритметични операции: %</vt:lpstr>
      <vt:lpstr>PowerPoint Presentation</vt:lpstr>
      <vt:lpstr>PowerPoint Presentation</vt:lpstr>
      <vt:lpstr>Съединяване на текст и числа</vt:lpstr>
      <vt:lpstr>Съединяване на текст и числа (2)</vt:lpstr>
      <vt:lpstr>PowerPoint Presentation</vt:lpstr>
      <vt:lpstr>Работа с числа</vt:lpstr>
      <vt:lpstr>Форматиране и Закръгляне</vt:lpstr>
      <vt:lpstr>Манипулация на string</vt:lpstr>
      <vt:lpstr>PowerPoint Presentation</vt:lpstr>
      <vt:lpstr>Периметър и лице на кръг – пример</vt:lpstr>
      <vt:lpstr>PowerPoint Presentation</vt:lpstr>
      <vt:lpstr>Какво научихме днес?</vt:lpstr>
      <vt:lpstr>PowerPoint Presentation</vt:lpstr>
      <vt:lpstr>SoftUni Diamond Partners</vt:lpstr>
      <vt:lpstr>SoftUni Organizational Partners</vt:lpstr>
      <vt:lpstr>Лиценз</vt:lpstr>
      <vt:lpstr>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пресмятания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2019-10-12T06:44:52Z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