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883" autoAdjust="0"/>
  </p:normalViewPr>
  <p:slideViewPr>
    <p:cSldViewPr showGuides="1">
      <p:cViewPr varScale="1">
        <p:scale>
          <a:sx n="68" d="100"/>
          <a:sy n="68" d="100"/>
        </p:scale>
        <p:origin x="79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4823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3.png"/><Relationship Id="rId20" Type="http://schemas.openxmlformats.org/officeDocument/2006/relationships/image" Target="../media/image5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Tables have strict structure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to other tables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(SQL) for defining and manipulating data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Extremely powerful for complex queries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are the most widely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used data management technology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Relational DB model organizes data into one or more </a:t>
            </a:r>
            <a:r>
              <a:rPr dirty="0"/>
              <a:t/>
            </a:r>
            <a:br>
              <a:rPr dirty="0"/>
            </a:b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columns and rows 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with a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unique</a:t>
            </a:r>
            <a:r>
              <a:rPr lang="bg-BG" sz="30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key</a:t>
            </a:r>
            <a:r>
              <a:rPr lang="bg-BG" sz="30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identifying each row and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foreign</a:t>
            </a:r>
            <a:r>
              <a:rPr lang="bg-BG" sz="30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keys</a:t>
            </a:r>
            <a:r>
              <a:rPr lang="bg-BG" sz="30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defining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r>
              <a:t/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Data is stored in many ways: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Document-oriented 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Column-oriented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Graph-based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Key-value store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scalable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You handle more traffic by </a:t>
            </a:r>
            <a:r>
              <a:rPr dirty="0"/>
              <a:t/>
            </a:r>
            <a:br>
              <a:rPr dirty="0"/>
            </a:b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and adding more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servers in your NoSQL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database cluster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scalable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(CPU, RAM, SSD)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to a cluster of several servers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SQL databases hold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dynamic data</a:t>
            </a:r>
            <a:endParaRPr lang="bg-BG" sz="30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NoSQL databases implement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four main data models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Document store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Wide-column store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Key-value data store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Graph store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SQL databases are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table-based</a:t>
            </a:r>
            <a:endParaRPr lang="bg-BG" sz="30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Better option for: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Applications that require </a:t>
            </a:r>
            <a:r>
              <a:rPr dirty="0"/>
              <a:t/>
            </a:r>
            <a:br>
              <a:rPr dirty="0"/>
            </a:b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multi-row transactions,  such as an accounting system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Complex transaction processing systems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examples: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MongoDB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Redis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Google BigTable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Amazon DynamoDB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Azure Cosmos DB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Cassandra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SQL databases 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examples: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MySQL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PostgreSQL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Oracle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Microsoft SQL Server</a:t>
            </a:r>
            <a:endParaRPr lang="bg-BG" sz="28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SQLite and Web SQL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 in a database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the data itself, the data format, 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field names and data types, record structure and file structure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examples: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MySQL, MS SQL Server, Oracle, PostgreSQL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MongoDB, Cassandra, Redis, HBase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Amazon DynamoDB, Azure Cosmos DB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dirty="0"/>
              <a:t>Databases: </a:t>
            </a:r>
            <a:r>
              <a:rPr lang="bg-BG" sz="3400" dirty="0" smtClean="0"/>
              <a:t>Introduction</a:t>
            </a: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 smtClean="0">
                <a:cs typeface="Calibri" panose="020F0502020204030204" pitchFamily="34" charset="0"/>
              </a:rPr>
              <a:t>SQL </a:t>
            </a:r>
            <a:r>
              <a:rPr lang="bg-BG" sz="3400" strike="noStrike" spc="-1" dirty="0">
                <a:cs typeface="Calibri" panose="020F0502020204030204" pitchFamily="34" charset="0"/>
              </a:rPr>
              <a:t>vs. </a:t>
            </a:r>
            <a:r>
              <a:rPr lang="bg-BG" sz="3400" dirty="0"/>
              <a:t>NoSQL</a:t>
            </a:r>
            <a:r>
              <a:rPr lang="bg-BG" sz="3400" strike="noStrike" spc="-1" dirty="0">
                <a:cs typeface="Calibri" panose="020F0502020204030204" pitchFamily="34" charset="0"/>
              </a:rPr>
              <a:t> </a:t>
            </a:r>
            <a:r>
              <a:rPr lang="bg-BG" sz="3400" strike="noStrike" spc="-1" dirty="0" smtClean="0">
                <a:cs typeface="Calibri" panose="020F0502020204030204" pitchFamily="34" charset="0"/>
              </a:rPr>
              <a:t>Databases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 smtClean="0">
                <a:cs typeface="Calibri" panose="020F0502020204030204" pitchFamily="34" charset="0"/>
              </a:rPr>
              <a:t>DBMS </a:t>
            </a:r>
            <a:r>
              <a:rPr lang="bg-BG" sz="3400" strike="noStrike" spc="-1" dirty="0">
                <a:cs typeface="Calibri" panose="020F0502020204030204" pitchFamily="34" charset="0"/>
              </a:rPr>
              <a:t>Systems (Database </a:t>
            </a:r>
            <a:r>
              <a:rPr lang="bg-BG" sz="3400" strike="noStrike" spc="-1" dirty="0" smtClean="0">
                <a:cs typeface="Calibri" panose="020F0502020204030204" pitchFamily="34" charset="0"/>
              </a:rPr>
              <a:t>Engines)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 smtClean="0">
                <a:cs typeface="Calibri" panose="020F0502020204030204" pitchFamily="34" charset="0"/>
              </a:rPr>
              <a:t>Relational </a:t>
            </a:r>
            <a:r>
              <a:rPr lang="bg-BG" sz="3400" strike="noStrike" spc="-1" dirty="0">
                <a:cs typeface="Calibri" panose="020F0502020204030204" pitchFamily="34" charset="0"/>
              </a:rPr>
              <a:t>Databases, </a:t>
            </a:r>
            <a:r>
              <a:rPr lang="bg-BG" sz="3400" strike="noStrike" spc="-1" dirty="0" smtClean="0">
                <a:cs typeface="Calibri" panose="020F0502020204030204" pitchFamily="34" charset="0"/>
              </a:rPr>
              <a:t>SQL </a:t>
            </a:r>
            <a:r>
              <a:rPr lang="bg-BG" sz="3400" strike="noStrike" spc="-1" dirty="0">
                <a:cs typeface="Calibri" panose="020F0502020204030204" pitchFamily="34" charset="0"/>
              </a:rPr>
              <a:t>and MySQL </a:t>
            </a:r>
            <a:r>
              <a:rPr lang="bg-BG" sz="3400" strike="noStrike" spc="-1" dirty="0" smtClean="0">
                <a:cs typeface="Calibri" panose="020F0502020204030204" pitchFamily="34" charset="0"/>
              </a:rPr>
              <a:t>Database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 smtClean="0">
                <a:cs typeface="Calibri" panose="020F0502020204030204" pitchFamily="34" charset="0"/>
              </a:rPr>
              <a:t>NoSQL </a:t>
            </a:r>
            <a:r>
              <a:rPr lang="bg-BG" sz="3400" strike="noStrike" spc="-1" dirty="0">
                <a:cs typeface="Calibri" panose="020F0502020204030204" pitchFamily="34" charset="0"/>
              </a:rPr>
              <a:t>Databases and MongoDB</a:t>
            </a:r>
          </a:p>
        </p:txBody>
      </p:sp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 the relational databases</a:t>
            </a: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entity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data they contain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5894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databases (RDBMS)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Used to communicate with the database engine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Logically, SQL is divided into four sections: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 retrieve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access the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 rollback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pic>
        <p:nvPicPr>
          <p:cNvPr id="484" name="Picture 22"/>
          <p:cNvPicPr/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/>
        </p:blipFill>
        <p:spPr>
          <a:xfrm>
            <a:off x="8386920" y="1645560"/>
            <a:ext cx="952920" cy="107352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server platforms: Linux, Windows, macOS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software projects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Amazon, Apple, Facebook, others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r>
              <a:rPr dirty="0"/>
              <a:t/>
            </a:r>
            <a:br>
              <a:rPr dirty="0"/>
            </a:b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between them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is used to query / manipulate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Calibri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 is Web-based MySQL admin tool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 == Web server development stack</a:t>
            </a:r>
            <a:endParaRPr lang="bg-BG" sz="3000" b="0" strike="noStrike" spc="-1" dirty="0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Apache + MariaDB + PHP + phpMyAdmin</a:t>
            </a:r>
            <a:endParaRPr lang="bg-BG" sz="28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Calibri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GUI tool for managing MySQL, </a:t>
            </a:r>
            <a:r>
              <a:rPr dirty="0"/>
              <a:t/>
            </a:r>
            <a:br>
              <a:rPr dirty="0"/>
            </a:b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MSSQL and PostgreSQL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Query / modify database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Explore database objects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flexibility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 database in MySQL: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databases in MySQL</a:t>
            </a:r>
            <a:r>
              <a:rPr lang="bg-BG" sz="3400" b="0" strike="noStrike" spc="-1" dirty="0" smtClean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r>
              <a:t/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 rows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database objects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 smtClean="0">
                <a:solidFill>
                  <a:srgbClr val="234465"/>
                </a:solidFill>
                <a:latin typeface="Calibri"/>
              </a:rPr>
              <a:t>Table</a:t>
            </a:r>
            <a:endParaRPr lang="bg-BG" sz="3200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Entire database</a:t>
            </a:r>
            <a:endParaRPr lang="bg-BG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latin typeface="Arial"/>
              </a:rPr>
              <a:t/>
            </a:r>
            <a:br>
              <a:rPr lang="en-US" sz="3200" b="0" strike="noStrike" spc="-1" dirty="0" smtClean="0">
                <a:latin typeface="Arial"/>
              </a:rPr>
            </a:b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cannot be undone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4990611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 smtClean="0">
                <a:solidFill>
                  <a:srgbClr val="F2AC44"/>
                </a:solidFill>
                <a:uFillTx/>
                <a:latin typeface="Calibri"/>
              </a:rPr>
              <a:t>MongoDB </a:t>
            </a: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</a:t>
            </a:r>
            <a:r>
              <a:rPr lang="bg-BG" sz="3200" b="0" strike="noStrike" spc="-1" dirty="0" smtClean="0">
                <a:solidFill>
                  <a:srgbClr val="234465"/>
                </a:solidFill>
                <a:latin typeface="Calibri"/>
              </a:rPr>
              <a:t>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 smtClean="0">
                <a:solidFill>
                  <a:srgbClr val="234465"/>
                </a:solidFill>
                <a:latin typeface="Calibri"/>
              </a:rPr>
              <a:t>Object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Calibri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format</a:t>
            </a:r>
            <a:endParaRPr lang="bg-BG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20" y="165530"/>
            <a:ext cx="9715594" cy="882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4000" b="1" spc="-1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SoftUni Diamond Partners</a:t>
            </a:r>
            <a:endParaRPr lang="bg-BG" sz="4000" b="1" spc="-1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6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5120C-A99E-4AA0-8D14-6131E5C0AA1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Educational Partners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28" name="Group 3"/>
          <p:cNvGrpSpPr/>
          <p:nvPr/>
        </p:nvGrpSpPr>
        <p:grpSpPr>
          <a:xfrm>
            <a:off x="785880" y="1764000"/>
            <a:ext cx="5036760" cy="1394280"/>
            <a:chOff x="785880" y="1764000"/>
            <a:chExt cx="5036760" cy="1394280"/>
          </a:xfrm>
        </p:grpSpPr>
        <p:sp>
          <p:nvSpPr>
            <p:cNvPr id="629" name="CustomShape 4"/>
            <p:cNvSpPr/>
            <p:nvPr/>
          </p:nvSpPr>
          <p:spPr>
            <a:xfrm>
              <a:off x="785880" y="1764000"/>
              <a:ext cx="5036760" cy="139428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30" name="Picture 6"/>
            <p:cNvPicPr/>
            <p:nvPr/>
          </p:nvPicPr>
          <p:blipFill>
            <a:blip r:embed="rId2"/>
            <a:stretch/>
          </p:blipFill>
          <p:spPr>
            <a:xfrm>
              <a:off x="947520" y="1876680"/>
              <a:ext cx="4713840" cy="1169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31" name="Group 5"/>
          <p:cNvGrpSpPr/>
          <p:nvPr/>
        </p:nvGrpSpPr>
        <p:grpSpPr>
          <a:xfrm>
            <a:off x="785880" y="4239000"/>
            <a:ext cx="5036760" cy="2082240"/>
            <a:chOff x="785880" y="4239000"/>
            <a:chExt cx="5036760" cy="2082240"/>
          </a:xfrm>
        </p:grpSpPr>
        <p:pic>
          <p:nvPicPr>
            <p:cNvPr id="632" name="Picture 8"/>
            <p:cNvPicPr/>
            <p:nvPr/>
          </p:nvPicPr>
          <p:blipFill>
            <a:blip r:embed="rId3"/>
            <a:stretch/>
          </p:blipFill>
          <p:spPr>
            <a:xfrm>
              <a:off x="785880" y="4239000"/>
              <a:ext cx="5036760" cy="2082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33" name="CustomShape 6"/>
            <p:cNvSpPr/>
            <p:nvPr/>
          </p:nvSpPr>
          <p:spPr>
            <a:xfrm>
              <a:off x="785880" y="4239000"/>
              <a:ext cx="5036400" cy="2069280"/>
            </a:xfrm>
            <a:prstGeom prst="roundRect">
              <a:avLst>
                <a:gd name="adj" fmla="val 16667"/>
              </a:avLst>
            </a:prstGeom>
            <a:noFill/>
            <a:ln w="12600">
              <a:solidFill>
                <a:schemeClr val="accent6">
                  <a:lumMod val="1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34" name="Group 7"/>
          <p:cNvGrpSpPr/>
          <p:nvPr/>
        </p:nvGrpSpPr>
        <p:grpSpPr>
          <a:xfrm>
            <a:off x="7130880" y="2034000"/>
            <a:ext cx="4113000" cy="3752280"/>
            <a:chOff x="7130880" y="2034000"/>
            <a:chExt cx="4113000" cy="3752280"/>
          </a:xfrm>
        </p:grpSpPr>
        <p:sp>
          <p:nvSpPr>
            <p:cNvPr id="635" name="CustomShape 8"/>
            <p:cNvSpPr/>
            <p:nvPr/>
          </p:nvSpPr>
          <p:spPr>
            <a:xfrm>
              <a:off x="7130880" y="2799000"/>
              <a:ext cx="4113000" cy="215928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36" name="Picture 12"/>
            <p:cNvPicPr/>
            <p:nvPr/>
          </p:nvPicPr>
          <p:blipFill>
            <a:blip r:embed="rId4"/>
            <a:stretch/>
          </p:blipFill>
          <p:spPr>
            <a:xfrm>
              <a:off x="7310880" y="2034000"/>
              <a:ext cx="3752280" cy="37522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33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/ Read / Update / Delete data </a:t>
            </a:r>
            <a:r>
              <a:rPr sz="3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Databases hold and manage data in the back-end systems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(RDBMS)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language to query / modify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 MySQL, PostgreSQL, Web SQL in HTML5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documents or key-value pairs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 MongoDB, IndexedDB in HTML5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0" y="4599459"/>
            <a:ext cx="1806789" cy="1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Conventional data storage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Orders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Receipts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01000" y="1237763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primary reason to use a database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with: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Ease of searching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Ease of updating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Performance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Accuracy and consistency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Security and access control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Redundancy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18095</TotalTime>
  <Words>13862</Words>
  <Application>Microsoft Office PowerPoint</Application>
  <PresentationFormat>Widescreen</PresentationFormat>
  <Paragraphs>1789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Microsoft YaHei</vt:lpstr>
      <vt:lpstr>Arial</vt:lpstr>
      <vt:lpstr>Arial</vt:lpstr>
      <vt:lpstr>Calibri</vt:lpstr>
      <vt:lpstr>Consolas</vt:lpstr>
      <vt:lpstr>DejaVu Sans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576</cp:revision>
  <dcterms:created xsi:type="dcterms:W3CDTF">2018-05-23T13:08:44Z</dcterms:created>
  <dcterms:modified xsi:type="dcterms:W3CDTF">2021-07-27T12:10:53Z</dcterms:modified>
  <cp:category>programming fundamentals;computer programming;software development;web development</cp:category>
</cp:coreProperties>
</file>