
<file path=[Content_Types].xml><?xml version="1.0" encoding="utf-8"?>
<Types xmlns="http://schemas.openxmlformats.org/package/2006/content-types">
  <Default Extension="emf" ContentType="image/x-emf"/>
  <Default Extension="jfif" ContentType="image/pn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433151-56AC-4729-82FD-552C4DB24D9F}">
          <p14:sldIdLst>
            <p14:sldId id="256"/>
            <p14:sldId id="257"/>
            <p14:sldId id="258"/>
          </p14:sldIdLst>
        </p14:section>
        <p14:section name="Software Quality Assurance" id="{B2C4CD1A-4BF3-455C-8609-4AD87847232B}">
          <p14:sldIdLst>
            <p14:sldId id="259"/>
            <p14:sldId id="260"/>
          </p14:sldIdLst>
        </p14:section>
        <p14:section name="The QA Role and Its Responsibilities" id="{688A0003-6656-4E65-A1F8-81D85CF9C6C5}">
          <p14:sldIdLst>
            <p14:sldId id="261"/>
            <p14:sldId id="262"/>
            <p14:sldId id="263"/>
            <p14:sldId id="264"/>
          </p14:sldIdLst>
        </p14:section>
        <p14:section name="Defects, Bugs, Issues" id="{8E607570-62CD-4F3F-A23B-46D79A364FF0}">
          <p14:sldIdLst>
            <p14:sldId id="265"/>
            <p14:sldId id="266"/>
            <p14:sldId id="267"/>
            <p14:sldId id="268"/>
            <p14:sldId id="269"/>
            <p14:sldId id="270"/>
            <p14:sldId id="271"/>
            <p14:sldId id="272"/>
          </p14:sldIdLst>
        </p14:section>
        <p14:section name="Software Testing" id="{3F436A38-1236-41F1-8CD9-ED7F7E36251F}">
          <p14:sldIdLst>
            <p14:sldId id="273"/>
            <p14:sldId id="274"/>
            <p14:sldId id="275"/>
            <p14:sldId id="276"/>
            <p14:sldId id="277"/>
            <p14:sldId id="278"/>
            <p14:sldId id="279"/>
            <p14:sldId id="280"/>
            <p14:sldId id="281"/>
            <p14:sldId id="282"/>
            <p14:sldId id="283"/>
          </p14:sldIdLst>
        </p14:section>
        <p14:section name="Test Automation" id="{E60B5DDA-C535-4B69-874C-34621088BEDD}">
          <p14:sldIdLst>
            <p14:sldId id="284"/>
            <p14:sldId id="285"/>
            <p14:sldId id="286"/>
            <p14:sldId id="287"/>
            <p14:sldId id="288"/>
            <p14:sldId id="289"/>
            <p14:sldId id="290"/>
            <p14:sldId id="291"/>
            <p14:sldId id="292"/>
            <p14:sldId id="293"/>
          </p14:sldIdLst>
        </p14:section>
        <p14:section name="The CI/CD Pipeline" id="{1B5EA76D-C129-479C-B021-6F6310A8EE12}">
          <p14:sldIdLst>
            <p14:sldId id="294"/>
            <p14:sldId id="295"/>
            <p14:sldId id="296"/>
            <p14:sldId id="297"/>
          </p14:sldIdLst>
        </p14:section>
        <p14:section name="Conclusion" id="{B129E3CC-B9F1-443D-8F8F-AB9561B55E35}">
          <p14:sldIdLst>
            <p14:sldId id="298"/>
            <p14:sldId id="299"/>
            <p14:sldId id="300"/>
            <p14:sldId id="301"/>
            <p14:sldId id="302"/>
            <p14:sldId id="30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92883" autoAdjust="0"/>
  </p:normalViewPr>
  <p:slideViewPr>
    <p:cSldViewPr showGuides="1">
      <p:cViewPr varScale="1">
        <p:scale>
          <a:sx n="76" d="100"/>
          <a:sy n="76" d="100"/>
        </p:scale>
        <p:origin x="739" y="62"/>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9.8.2021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09-Aug-21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9139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46328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23166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12203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7015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477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4254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56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41851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18</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1786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0321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675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8550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8540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88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25</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7366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0516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519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03277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2122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670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15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3045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5309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27835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214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84377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8188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666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6542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9923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125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noRot="1" noChangeAspect="1"/>
          </p:cNvSpPr>
          <p:nvPr>
            <p:ph type="sldImg"/>
          </p:nvPr>
        </p:nvSpPr>
        <p:spPr>
          <a:xfrm>
            <a:off x="685800" y="1143000"/>
            <a:ext cx="5486400" cy="3086100"/>
          </a:xfrm>
          <a:prstGeom prst="rect">
            <a:avLst/>
          </a:prstGeom>
        </p:spPr>
      </p:sp>
      <p:sp>
        <p:nvSpPr>
          <p:cNvPr id="661"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pPr>
            <a:r>
              <a:rPr lang="bg-BG" sz="2000" b="0" strike="noStrike" spc="-1">
                <a:latin typeface="Arial"/>
              </a:rPr>
              <a:t>A </a:t>
            </a:r>
            <a:r>
              <a:rPr lang="bg-BG" sz="2000" b="1" strike="noStrike" spc="-1">
                <a:latin typeface="Arial"/>
              </a:rPr>
              <a:t>database</a:t>
            </a:r>
            <a:r>
              <a:rPr lang="bg-BG" sz="2000" b="0" strike="noStrike" spc="-1">
                <a:latin typeface="Arial"/>
              </a:rPr>
              <a:t> is a collection of data that is organized so that it can be easily </a:t>
            </a:r>
            <a:r>
              <a:rPr lang="bg-BG" sz="2000" b="1" strike="noStrike" spc="-1">
                <a:latin typeface="Arial"/>
              </a:rPr>
              <a:t>accessed</a:t>
            </a:r>
            <a:r>
              <a:rPr lang="bg-BG" sz="2000" b="0" strike="noStrike" spc="-1">
                <a:latin typeface="Arial"/>
              </a:rPr>
              <a:t>, </a:t>
            </a:r>
            <a:r>
              <a:rPr lang="bg-BG" sz="2000" b="1" strike="noStrike" spc="-1">
                <a:latin typeface="Arial"/>
              </a:rPr>
              <a:t>managed</a:t>
            </a:r>
            <a:r>
              <a:rPr lang="bg-BG" sz="2000" b="0" strike="noStrike" spc="-1">
                <a:latin typeface="Arial"/>
              </a:rPr>
              <a:t>, and </a:t>
            </a:r>
            <a:r>
              <a:rPr lang="bg-BG" sz="2000" b="1" strike="noStrike" spc="-1">
                <a:latin typeface="Arial"/>
              </a:rPr>
              <a:t>updated</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Usually, you need to store data that will be accessible even after you end the program execution.</a:t>
            </a:r>
          </a:p>
          <a:p>
            <a:pPr marL="171360" indent="-170640">
              <a:lnSpc>
                <a:spcPct val="100000"/>
              </a:lnSpc>
              <a:buClr>
                <a:srgbClr val="000000"/>
              </a:buClr>
              <a:buFont typeface="Arial"/>
              <a:buChar char="•"/>
            </a:pPr>
            <a:r>
              <a:rPr lang="bg-BG" sz="2000" b="0" strike="noStrike" spc="-1">
                <a:latin typeface="Arial"/>
              </a:rPr>
              <a:t>One way to do that is by using a </a:t>
            </a:r>
            <a:r>
              <a:rPr lang="bg-BG" sz="2000" b="1" strike="noStrike" spc="-1">
                <a:latin typeface="Arial"/>
              </a:rPr>
              <a:t>text file </a:t>
            </a:r>
            <a:r>
              <a:rPr lang="bg-BG" sz="2000" b="0" strike="noStrike" spc="-1">
                <a:latin typeface="Arial"/>
              </a:rPr>
              <a:t>but this is </a:t>
            </a:r>
            <a:r>
              <a:rPr lang="bg-BG" sz="2000" b="1" strike="noStrike" spc="-1">
                <a:latin typeface="Arial"/>
              </a:rPr>
              <a:t>not scalable </a:t>
            </a:r>
            <a:r>
              <a:rPr lang="bg-BG" sz="2000" b="0" strike="noStrike" spc="-1">
                <a:latin typeface="Arial"/>
              </a:rPr>
              <a:t>and doesn’t provide any structure.</a:t>
            </a:r>
          </a:p>
          <a:p>
            <a:pPr>
              <a:lnSpc>
                <a:spcPct val="100000"/>
              </a:lnSpc>
            </a:pPr>
            <a:endParaRPr lang="bg-BG" sz="2000" b="0" strike="noStrike" spc="-1">
              <a:latin typeface="Arial"/>
            </a:endParaRPr>
          </a:p>
          <a:p>
            <a:pPr>
              <a:lnSpc>
                <a:spcPct val="100000"/>
              </a:lnSpc>
            </a:pPr>
            <a:r>
              <a:rPr lang="bg-BG" sz="2000" b="0" strike="noStrike" spc="-1">
                <a:latin typeface="Arial"/>
              </a:rPr>
              <a:t>This is where </a:t>
            </a:r>
            <a:r>
              <a:rPr lang="bg-BG" sz="2000" b="1" strike="noStrike" spc="-1">
                <a:latin typeface="Arial"/>
              </a:rPr>
              <a:t>databases</a:t>
            </a:r>
            <a:r>
              <a:rPr lang="bg-BG" sz="2000" b="0" strike="noStrike" spc="-1">
                <a:latin typeface="Arial"/>
              </a:rPr>
              <a:t> kick in.</a:t>
            </a:r>
          </a:p>
          <a:p>
            <a:pPr marL="171360" indent="-170640">
              <a:lnSpc>
                <a:spcPct val="100000"/>
              </a:lnSpc>
              <a:buClr>
                <a:srgbClr val="000000"/>
              </a:buClr>
              <a:buFont typeface="Arial"/>
              <a:buChar char="•"/>
            </a:pPr>
            <a:r>
              <a:rPr lang="bg-BG" sz="2000" b="0" strike="noStrike" spc="-1">
                <a:latin typeface="Arial"/>
              </a:rPr>
              <a:t>Modern databases are managed by a </a:t>
            </a:r>
            <a:r>
              <a:rPr lang="bg-BG" sz="2000" b="1" strike="noStrike" spc="-1">
                <a:latin typeface="Arial"/>
              </a:rPr>
              <a:t>Database Management System (DBMS)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makes it much easier for the developers to </a:t>
            </a:r>
            <a:r>
              <a:rPr lang="bg-BG" sz="2000" b="1" strike="noStrike" spc="-1">
                <a:latin typeface="Arial"/>
              </a:rPr>
              <a:t>store</a:t>
            </a:r>
            <a:r>
              <a:rPr lang="bg-BG" sz="2000" b="0" strike="noStrike" spc="-1">
                <a:latin typeface="Arial"/>
              </a:rPr>
              <a:t>, </a:t>
            </a:r>
            <a:r>
              <a:rPr lang="bg-BG" sz="2000" b="1" strike="noStrike" spc="-1">
                <a:latin typeface="Arial"/>
              </a:rPr>
              <a:t>retrieve</a:t>
            </a:r>
            <a:r>
              <a:rPr lang="bg-BG" sz="2000" b="0" strike="noStrike" spc="-1">
                <a:latin typeface="Arial"/>
              </a:rPr>
              <a:t> and </a:t>
            </a:r>
            <a:r>
              <a:rPr lang="bg-BG" sz="2000" b="1" strike="noStrike" spc="-1">
                <a:latin typeface="Arial"/>
              </a:rPr>
              <a:t>manage</a:t>
            </a:r>
            <a:r>
              <a:rPr lang="bg-BG" sz="2000" b="0" strike="noStrike" spc="-1">
                <a:latin typeface="Arial"/>
              </a:rPr>
              <a:t> data.</a:t>
            </a:r>
          </a:p>
          <a:p>
            <a:pPr marL="628560" lvl="1" indent="-170640">
              <a:lnSpc>
                <a:spcPct val="100000"/>
              </a:lnSpc>
              <a:buClr>
                <a:srgbClr val="000000"/>
              </a:buClr>
              <a:buFont typeface="Arial"/>
              <a:buChar char="•"/>
            </a:pPr>
            <a:r>
              <a:rPr lang="bg-BG" sz="2000" b="1" strike="noStrike" spc="-1">
                <a:latin typeface="Arial"/>
              </a:rPr>
              <a:t>DBMS systems </a:t>
            </a:r>
            <a:r>
              <a:rPr lang="bg-BG" sz="2000" b="0" strike="noStrike" spc="-1">
                <a:latin typeface="Arial"/>
              </a:rPr>
              <a:t>are also called "</a:t>
            </a:r>
            <a:r>
              <a:rPr lang="bg-BG" sz="2000" b="1" strike="noStrike" spc="-1">
                <a:latin typeface="Arial"/>
              </a:rPr>
              <a:t>databases servers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because they manage data and serve developers through an </a:t>
            </a:r>
            <a:r>
              <a:rPr lang="bg-BG" sz="2000" b="1" strike="noStrike" spc="-1">
                <a:latin typeface="Arial"/>
              </a:rPr>
              <a:t>API</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using the "</a:t>
            </a:r>
            <a:r>
              <a:rPr lang="bg-BG" sz="2000" b="1" strike="noStrike" spc="-1">
                <a:latin typeface="Arial"/>
              </a:rPr>
              <a:t>client-server</a:t>
            </a:r>
            <a:r>
              <a:rPr lang="bg-BG" sz="2000" b="0" strike="noStrike" spc="-1">
                <a:latin typeface="Arial"/>
              </a:rPr>
              <a:t>" model of communication.</a:t>
            </a:r>
          </a:p>
          <a:p>
            <a:pPr>
              <a:lnSpc>
                <a:spcPct val="100000"/>
              </a:lnSpc>
            </a:pPr>
            <a:endParaRPr lang="bg-BG" sz="2000" b="0" strike="noStrike" spc="-1">
              <a:latin typeface="Arial"/>
            </a:endParaRPr>
          </a:p>
          <a:p>
            <a:pPr>
              <a:lnSpc>
                <a:spcPct val="100000"/>
              </a:lnSpc>
            </a:pPr>
            <a:r>
              <a:rPr lang="bg-BG" sz="2000" b="0" strike="noStrike" spc="-1">
                <a:latin typeface="Arial"/>
              </a:rPr>
              <a:t>In comparison with the "text file" option, database systems provide </a:t>
            </a:r>
            <a:r>
              <a:rPr lang="bg-BG" sz="2000" b="1" strike="noStrike" spc="-1">
                <a:latin typeface="Arial"/>
              </a:rPr>
              <a:t>structure</a:t>
            </a:r>
            <a:r>
              <a:rPr lang="bg-BG" sz="2000" b="0" strike="noStrike" spc="-1">
                <a:latin typeface="Arial"/>
              </a:rPr>
              <a:t> for the stored data.</a:t>
            </a:r>
          </a:p>
          <a:p>
            <a:pPr marL="171360" indent="-170640">
              <a:lnSpc>
                <a:spcPct val="100000"/>
              </a:lnSpc>
              <a:buClr>
                <a:srgbClr val="000000"/>
              </a:buClr>
              <a:buFont typeface="Arial"/>
              <a:buChar char="•"/>
            </a:pPr>
            <a:r>
              <a:rPr lang="bg-BG" sz="2000" b="0" strike="noStrike" spc="-1">
                <a:latin typeface="Arial"/>
              </a:rPr>
              <a:t>This makes databases </a:t>
            </a:r>
            <a:r>
              <a:rPr lang="bg-BG" sz="2000" b="1" strike="noStrike" spc="-1">
                <a:latin typeface="Arial"/>
              </a:rPr>
              <a:t>flexible</a:t>
            </a:r>
            <a:r>
              <a:rPr lang="bg-BG" sz="2000" b="0" strike="noStrike" spc="-1">
                <a:latin typeface="Arial"/>
              </a:rPr>
              <a:t> and optimized for </a:t>
            </a:r>
            <a:r>
              <a:rPr lang="bg-BG" sz="2000" b="1" strike="noStrike" spc="-1">
                <a:latin typeface="Arial"/>
              </a:rPr>
              <a:t>data management</a:t>
            </a:r>
            <a:r>
              <a:rPr lang="bg-BG" sz="2000" b="0" strike="noStrike" spc="-1">
                <a:latin typeface="Arial"/>
              </a:rPr>
              <a:t>, </a:t>
            </a:r>
            <a:r>
              <a:rPr lang="bg-BG" sz="2000" b="1" strike="noStrike" spc="-1">
                <a:latin typeface="Arial"/>
              </a:rPr>
              <a:t>storage</a:t>
            </a:r>
            <a:r>
              <a:rPr lang="bg-BG" sz="2000" b="0" strike="noStrike" spc="-1">
                <a:latin typeface="Arial"/>
              </a:rPr>
              <a:t> and </a:t>
            </a:r>
            <a:r>
              <a:rPr lang="bg-BG" sz="2000" b="1" strike="noStrike" spc="-1">
                <a:latin typeface="Arial"/>
              </a:rPr>
              <a:t>retrieval</a:t>
            </a:r>
            <a:r>
              <a:rPr lang="bg-BG" sz="2000" b="0" strike="noStrike" spc="-1">
                <a:latin typeface="Arial"/>
              </a:rPr>
              <a:t>.</a:t>
            </a:r>
          </a:p>
          <a:p>
            <a:pPr>
              <a:lnSpc>
                <a:spcPct val="100000"/>
              </a:lnSpc>
            </a:pPr>
            <a:r>
              <a:rPr lang="bg-BG" sz="2000" b="0" strike="noStrike" spc="-1">
                <a:latin typeface="Arial"/>
              </a:rPr>
              <a:t>Data is stored in </a:t>
            </a:r>
            <a:r>
              <a:rPr lang="bg-BG" sz="2000" b="1" strike="noStrike" spc="-1">
                <a:latin typeface="Arial"/>
              </a:rPr>
              <a:t>tables</a:t>
            </a:r>
            <a:r>
              <a:rPr lang="bg-BG" sz="2000" b="0" strike="noStrike" spc="-1">
                <a:latin typeface="Arial"/>
              </a:rPr>
              <a:t> (or </a:t>
            </a:r>
            <a:r>
              <a:rPr lang="bg-BG" sz="2000" b="1" strike="noStrike" spc="-1">
                <a:latin typeface="Arial"/>
              </a:rPr>
              <a:t>collections</a:t>
            </a:r>
            <a:r>
              <a:rPr lang="bg-BG" sz="2000" b="0" strike="noStrike" spc="-1">
                <a:latin typeface="Arial"/>
              </a:rPr>
              <a:t>), which hold entities (represented as </a:t>
            </a:r>
            <a:r>
              <a:rPr lang="bg-BG" sz="2000" b="1" strike="noStrike" spc="-1">
                <a:latin typeface="Arial"/>
              </a:rPr>
              <a:t>table rows </a:t>
            </a:r>
            <a:r>
              <a:rPr lang="bg-BG" sz="2000" b="0" strike="noStrike" spc="-1">
                <a:latin typeface="Arial"/>
              </a:rPr>
              <a:t>or </a:t>
            </a:r>
            <a:r>
              <a:rPr lang="bg-BG" sz="2000" b="1" strike="noStrike" spc="-1">
                <a:latin typeface="Arial"/>
              </a:rPr>
              <a:t>documents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Entities</a:t>
            </a:r>
            <a:r>
              <a:rPr lang="bg-BG" sz="2000" b="0" strike="noStrike" spc="-1">
                <a:latin typeface="Arial"/>
              </a:rPr>
              <a:t> have properties (or data </a:t>
            </a:r>
            <a:r>
              <a:rPr lang="bg-BG" sz="2000" b="1" strike="noStrike" spc="-1">
                <a:latin typeface="Arial"/>
              </a:rPr>
              <a:t>columns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Entities can have </a:t>
            </a:r>
            <a:r>
              <a:rPr lang="bg-BG" sz="2000" b="1" strike="noStrike" spc="-1">
                <a:latin typeface="Arial"/>
              </a:rPr>
              <a:t>relationships</a:t>
            </a:r>
            <a:r>
              <a:rPr lang="bg-BG" sz="2000" b="0" strike="noStrike" spc="-1">
                <a:latin typeface="Arial"/>
              </a:rPr>
              <a:t> between.</a:t>
            </a:r>
          </a:p>
          <a:p>
            <a:pPr marL="628560" lvl="1" indent="-170640">
              <a:lnSpc>
                <a:spcPct val="100000"/>
              </a:lnSpc>
              <a:buClr>
                <a:srgbClr val="000000"/>
              </a:buClr>
              <a:buFont typeface="Arial"/>
              <a:buChar char="•"/>
            </a:pPr>
            <a:r>
              <a:rPr lang="bg-BG" sz="2000" b="0" strike="noStrike" spc="-1">
                <a:latin typeface="Arial"/>
              </a:rPr>
              <a:t>For example one </a:t>
            </a:r>
            <a:r>
              <a:rPr lang="bg-BG" sz="2000" b="1" strike="noStrike" spc="-1">
                <a:latin typeface="Arial"/>
              </a:rPr>
              <a:t>purchase order</a:t>
            </a:r>
            <a:r>
              <a:rPr lang="bg-BG" sz="2000" b="0" strike="noStrike" spc="-1">
                <a:latin typeface="Arial"/>
              </a:rPr>
              <a:t> could hold many </a:t>
            </a:r>
            <a:r>
              <a:rPr lang="bg-BG" sz="2000" b="1" strike="noStrike" spc="-1">
                <a:latin typeface="Arial"/>
              </a:rPr>
              <a:t>products</a:t>
            </a:r>
            <a:r>
              <a:rPr lang="bg-BG" sz="2000" b="0" strike="noStrike" spc="-1">
                <a:latin typeface="Arial"/>
              </a:rPr>
              <a:t> ordered in certain quantities.</a:t>
            </a:r>
          </a:p>
          <a:p>
            <a:pPr marL="171360" indent="-170640">
              <a:lnSpc>
                <a:spcPct val="100000"/>
              </a:lnSpc>
              <a:buClr>
                <a:srgbClr val="000000"/>
              </a:buClr>
              <a:buFont typeface="Arial"/>
              <a:buChar char="•"/>
            </a:pPr>
            <a:r>
              <a:rPr lang="bg-BG" sz="2000" b="0" strike="noStrike" spc="-1">
                <a:latin typeface="Arial"/>
              </a:rPr>
              <a:t>For better performance, data tables may be </a:t>
            </a:r>
            <a:r>
              <a:rPr lang="bg-BG" sz="2000" b="1" strike="noStrike" spc="-1">
                <a:latin typeface="Arial"/>
              </a:rPr>
              <a:t>indexed</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means "internally ordered and optimized for faster search by key".</a:t>
            </a:r>
          </a:p>
          <a:p>
            <a:pPr>
              <a:lnSpc>
                <a:spcPct val="100000"/>
              </a:lnSpc>
            </a:pPr>
            <a:endParaRPr lang="bg-BG" sz="2000" b="0" strike="noStrike" spc="-1">
              <a:latin typeface="Arial"/>
            </a:endParaRPr>
          </a:p>
          <a:p>
            <a:pPr>
              <a:lnSpc>
                <a:spcPct val="100000"/>
              </a:lnSpc>
            </a:pPr>
            <a:r>
              <a:rPr lang="bg-BG" sz="2000" b="0" strike="noStrike" spc="-1">
                <a:latin typeface="Arial"/>
              </a:rPr>
              <a:t>Databases implement the classical </a:t>
            </a:r>
            <a:r>
              <a:rPr lang="bg-BG" sz="2000" b="1" strike="noStrike" spc="-1">
                <a:latin typeface="Arial"/>
              </a:rPr>
              <a:t>CRUD operations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CRUD </a:t>
            </a:r>
            <a:r>
              <a:rPr lang="bg-BG" sz="2000" b="0" strike="noStrike" spc="-1">
                <a:latin typeface="Arial"/>
              </a:rPr>
              <a:t>is an abbreviation.</a:t>
            </a:r>
          </a:p>
          <a:p>
            <a:pPr marL="628560" lvl="1" indent="-170640">
              <a:lnSpc>
                <a:spcPct val="100000"/>
              </a:lnSpc>
              <a:buClr>
                <a:srgbClr val="000000"/>
              </a:buClr>
              <a:buFont typeface="Arial"/>
              <a:buChar char="•"/>
            </a:pPr>
            <a:r>
              <a:rPr lang="bg-BG" sz="2000" b="0" strike="noStrike" spc="-1">
                <a:latin typeface="Arial"/>
              </a:rPr>
              <a:t>Each letter stands for a single operation.</a:t>
            </a:r>
          </a:p>
          <a:p>
            <a:pPr marL="171360" indent="-170640">
              <a:lnSpc>
                <a:spcPct val="100000"/>
              </a:lnSpc>
              <a:buClr>
                <a:srgbClr val="000000"/>
              </a:buClr>
              <a:buFont typeface="Arial"/>
              <a:buChar char="•"/>
            </a:pPr>
            <a:r>
              <a:rPr lang="bg-BG" sz="2000" b="0" strike="noStrike" spc="-1">
                <a:latin typeface="Arial"/>
              </a:rPr>
              <a:t>Those are the basic </a:t>
            </a:r>
            <a:r>
              <a:rPr lang="bg-BG" sz="2000" b="1" strike="noStrike" spc="-1">
                <a:latin typeface="Arial"/>
              </a:rPr>
              <a:t>operations</a:t>
            </a:r>
            <a:r>
              <a:rPr lang="bg-BG" sz="2000" b="0" strike="noStrike" spc="-1">
                <a:latin typeface="Arial"/>
              </a:rPr>
              <a:t> you will be performing on a database:</a:t>
            </a:r>
          </a:p>
          <a:p>
            <a:pPr marL="628560" lvl="1" indent="-170640">
              <a:lnSpc>
                <a:spcPct val="100000"/>
              </a:lnSpc>
              <a:buClr>
                <a:srgbClr val="000000"/>
              </a:buClr>
              <a:buFont typeface="Arial"/>
              <a:buChar char="•"/>
            </a:pPr>
            <a:r>
              <a:rPr lang="bg-BG" sz="2000" b="1" strike="noStrike" spc="-1">
                <a:latin typeface="Arial"/>
              </a:rPr>
              <a:t>C</a:t>
            </a:r>
            <a:r>
              <a:rPr lang="bg-BG" sz="2000" b="0" strike="noStrike" spc="-1">
                <a:latin typeface="Arial"/>
              </a:rPr>
              <a:t> – Create (or add or insert) new data.</a:t>
            </a:r>
          </a:p>
          <a:p>
            <a:pPr marL="628560" lvl="1" indent="-170640">
              <a:lnSpc>
                <a:spcPct val="100000"/>
              </a:lnSpc>
              <a:buClr>
                <a:srgbClr val="000000"/>
              </a:buClr>
              <a:buFont typeface="Arial"/>
              <a:buChar char="•"/>
            </a:pPr>
            <a:r>
              <a:rPr lang="bg-BG" sz="2000" b="1" strike="noStrike" spc="-1">
                <a:latin typeface="Arial"/>
              </a:rPr>
              <a:t>R</a:t>
            </a:r>
            <a:r>
              <a:rPr lang="bg-BG" sz="2000" b="0" strike="noStrike" spc="-1">
                <a:latin typeface="Arial"/>
              </a:rPr>
              <a:t> – Read (or retrieve or query) data.</a:t>
            </a:r>
          </a:p>
          <a:p>
            <a:pPr marL="628560" lvl="1" indent="-170640">
              <a:lnSpc>
                <a:spcPct val="100000"/>
              </a:lnSpc>
              <a:buClr>
                <a:srgbClr val="000000"/>
              </a:buClr>
              <a:buFont typeface="Arial"/>
              <a:buChar char="•"/>
            </a:pPr>
            <a:r>
              <a:rPr lang="bg-BG" sz="2000" b="1" strike="noStrike" spc="-1">
                <a:latin typeface="Arial"/>
              </a:rPr>
              <a:t>U</a:t>
            </a:r>
            <a:r>
              <a:rPr lang="bg-BG" sz="2000" b="0" strike="noStrike" spc="-1">
                <a:latin typeface="Arial"/>
              </a:rPr>
              <a:t> – Update existing data.</a:t>
            </a:r>
          </a:p>
          <a:p>
            <a:pPr marL="628560" lvl="1" indent="-170640">
              <a:lnSpc>
                <a:spcPct val="100000"/>
              </a:lnSpc>
              <a:buClr>
                <a:srgbClr val="000000"/>
              </a:buClr>
              <a:buFont typeface="Arial"/>
              <a:buChar char="•"/>
            </a:pPr>
            <a:r>
              <a:rPr lang="bg-BG" sz="2000" b="1" strike="noStrike" spc="-1">
                <a:latin typeface="Arial"/>
              </a:rPr>
              <a:t>D</a:t>
            </a:r>
            <a:r>
              <a:rPr lang="bg-BG" sz="2000" b="0" strike="noStrike" spc="-1">
                <a:latin typeface="Arial"/>
              </a:rPr>
              <a:t> – Delete existing data.</a:t>
            </a:r>
          </a:p>
          <a:p>
            <a:pPr>
              <a:lnSpc>
                <a:spcPct val="100000"/>
              </a:lnSpc>
            </a:pPr>
            <a:endParaRPr lang="bg-BG" sz="2000" b="0" strike="noStrike" spc="-1">
              <a:latin typeface="Arial"/>
            </a:endParaRPr>
          </a:p>
          <a:p>
            <a:pPr>
              <a:lnSpc>
                <a:spcPct val="100000"/>
              </a:lnSpc>
            </a:pPr>
            <a:r>
              <a:rPr lang="bg-BG" sz="2000" b="1" strike="noStrike" spc="-1">
                <a:latin typeface="Arial"/>
              </a:rPr>
              <a:t>Databases </a:t>
            </a:r>
            <a:r>
              <a:rPr lang="bg-BG" sz="2000" b="0" strike="noStrike" spc="-1">
                <a:latin typeface="Arial"/>
              </a:rPr>
              <a:t>also give you the possibility to execute more complex data retrieval operations with data </a:t>
            </a:r>
            <a:r>
              <a:rPr lang="bg-BG" sz="2000" b="1" strike="noStrike" spc="-1">
                <a:latin typeface="Arial"/>
              </a:rPr>
              <a:t>queries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Those can be for </a:t>
            </a:r>
            <a:r>
              <a:rPr lang="bg-BG" sz="2000" b="1" strike="noStrike" spc="-1">
                <a:latin typeface="Arial"/>
              </a:rPr>
              <a:t>searching</a:t>
            </a:r>
            <a:r>
              <a:rPr lang="bg-BG" sz="2000" b="0" strike="noStrike" spc="-1">
                <a:latin typeface="Arial"/>
              </a:rPr>
              <a:t>, </a:t>
            </a:r>
            <a:r>
              <a:rPr lang="bg-BG" sz="2000" b="1" strike="noStrike" spc="-1">
                <a:latin typeface="Arial"/>
              </a:rPr>
              <a:t>sorting</a:t>
            </a:r>
            <a:r>
              <a:rPr lang="bg-BG" sz="2000" b="0" strike="noStrike" spc="-1">
                <a:latin typeface="Arial"/>
              </a:rPr>
              <a:t>, </a:t>
            </a:r>
            <a:r>
              <a:rPr lang="bg-BG" sz="2000" b="1" strike="noStrike" spc="-1">
                <a:latin typeface="Arial"/>
              </a:rPr>
              <a:t>filtering</a:t>
            </a:r>
            <a:r>
              <a:rPr lang="bg-BG" sz="2000" b="0" strike="noStrike" spc="-1">
                <a:latin typeface="Arial"/>
              </a:rPr>
              <a:t>, </a:t>
            </a:r>
            <a:r>
              <a:rPr lang="bg-BG" sz="2000" b="1" strike="noStrike" spc="-1">
                <a:latin typeface="Arial"/>
              </a:rPr>
              <a:t>grouping</a:t>
            </a:r>
            <a:r>
              <a:rPr lang="bg-BG" sz="2000" b="0" strike="noStrike" spc="-1">
                <a:latin typeface="Arial"/>
              </a:rPr>
              <a:t>, </a:t>
            </a:r>
            <a:r>
              <a:rPr lang="bg-BG" sz="2000" b="1" strike="noStrike" spc="-1">
                <a:latin typeface="Arial"/>
              </a:rPr>
              <a:t>aggregating</a:t>
            </a:r>
            <a:r>
              <a:rPr lang="bg-BG" sz="2000" b="0" strike="noStrike" spc="-1">
                <a:latin typeface="Arial"/>
              </a:rPr>
              <a:t>, and many more.</a:t>
            </a:r>
          </a:p>
          <a:p>
            <a:pPr marL="171360" indent="-170640">
              <a:lnSpc>
                <a:spcPct val="100000"/>
              </a:lnSpc>
              <a:buClr>
                <a:srgbClr val="000000"/>
              </a:buClr>
              <a:buFont typeface="Arial"/>
              <a:buChar char="•"/>
            </a:pPr>
            <a:r>
              <a:rPr lang="bg-BG" sz="2000" b="1" strike="noStrike" spc="-1">
                <a:latin typeface="Arial"/>
              </a:rPr>
              <a:t>Database queries </a:t>
            </a:r>
            <a:r>
              <a:rPr lang="bg-BG" sz="2000" b="0" strike="noStrike" spc="-1">
                <a:latin typeface="Arial"/>
              </a:rPr>
              <a:t>are executed using a specialized </a:t>
            </a:r>
            <a:r>
              <a:rPr lang="bg-BG" sz="2000" b="1" strike="noStrike" spc="-1">
                <a:latin typeface="Arial"/>
              </a:rPr>
              <a:t>query language</a:t>
            </a:r>
            <a:r>
              <a:rPr lang="bg-BG" sz="2000" b="0" strike="noStrike" spc="-1">
                <a:latin typeface="Arial"/>
              </a:rPr>
              <a:t> (such as </a:t>
            </a:r>
            <a:r>
              <a:rPr lang="bg-BG" sz="2000" b="1" strike="noStrike" spc="-1">
                <a:latin typeface="Arial"/>
              </a:rPr>
              <a:t>SQL</a:t>
            </a:r>
            <a:r>
              <a:rPr lang="bg-BG" sz="2000" b="0" strike="noStrike" spc="-1">
                <a:latin typeface="Arial"/>
              </a:rPr>
              <a:t>) or specialized data access </a:t>
            </a:r>
            <a:r>
              <a:rPr lang="bg-BG" sz="2000" b="1" strike="noStrike" spc="-1">
                <a:latin typeface="Arial"/>
              </a:rPr>
              <a:t>API</a:t>
            </a:r>
            <a:r>
              <a:rPr lang="bg-BG" sz="2000" b="0" strike="noStrike" spc="-1">
                <a:latin typeface="Arial"/>
              </a:rPr>
              <a:t>.</a:t>
            </a:r>
          </a:p>
          <a:p>
            <a:pPr>
              <a:lnSpc>
                <a:spcPct val="100000"/>
              </a:lnSpc>
            </a:pPr>
            <a:endParaRPr lang="bg-BG" sz="2000" b="0" strike="noStrike" spc="-1">
              <a:latin typeface="Arial"/>
            </a:endParaRPr>
          </a:p>
          <a:p>
            <a:pPr>
              <a:lnSpc>
                <a:spcPct val="100000"/>
              </a:lnSpc>
            </a:pPr>
            <a:endParaRPr lang="bg-BG" sz="2000" b="0" strike="noStrike" spc="-1">
              <a:latin typeface="Arial"/>
            </a:endParaRPr>
          </a:p>
          <a:p>
            <a:pPr>
              <a:lnSpc>
                <a:spcPct val="100000"/>
              </a:lnSpc>
            </a:pPr>
            <a:endParaRPr lang="bg-BG" sz="2000" b="0" strike="noStrike" spc="-1">
              <a:latin typeface="Arial"/>
            </a:endParaRPr>
          </a:p>
        </p:txBody>
      </p:sp>
      <p:sp>
        <p:nvSpPr>
          <p:cNvPr id="662" name="CustomShape 3"/>
          <p:cNvSpPr/>
          <p:nvPr/>
        </p:nvSpPr>
        <p:spPr>
          <a:xfrm>
            <a:off x="6489000" y="884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06D5E9-1730-4129-AA3A-F873CEE9D6C9}" type="slidenum">
              <a:rPr lang="bg-BG" sz="1200" b="0" strike="noStrike" spc="-1">
                <a:solidFill>
                  <a:srgbClr val="000000"/>
                </a:solidFill>
                <a:latin typeface="+mn-lt"/>
                <a:ea typeface="+mn-ea"/>
              </a:rPr>
              <a:t>8</a:t>
            </a:fld>
            <a:endParaRPr lang="bg-BG" sz="1200" b="0" strike="noStrike" spc="-1">
              <a:latin typeface="Arial"/>
            </a:endParaRPr>
          </a:p>
        </p:txBody>
      </p:sp>
      <p:sp>
        <p:nvSpPr>
          <p:cNvPr id="663" name="CustomShape 4"/>
          <p:cNvSpPr/>
          <p:nvPr/>
        </p:nvSpPr>
        <p:spPr>
          <a:xfrm>
            <a:off x="0" y="8847000"/>
            <a:ext cx="648828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100" b="0" strike="noStrike" spc="-1">
                <a:latin typeface="Times New Roman"/>
              </a:rPr>
              <a:t>© SoftUni – </a:t>
            </a:r>
            <a:r>
              <a:rPr lang="bg-BG" sz="1100" b="0" u="sng" strike="noStrike" spc="-1">
                <a:solidFill>
                  <a:srgbClr val="000000"/>
                </a:solidFill>
                <a:uFillTx/>
                <a:latin typeface="Times New Roman"/>
                <a:hlinkClick r:id="rId3"/>
              </a:rPr>
              <a:t>https://softuni.org</a:t>
            </a:r>
            <a:r>
              <a:rPr lang="bg-BG" sz="1100" b="0" strike="noStrike" spc="-1">
                <a:solidFill>
                  <a:srgbClr val="000000"/>
                </a:solidFill>
                <a:latin typeface="Times New Roman"/>
              </a:rPr>
              <a:t>. Copyrighted document. Unauthorized copy or reproduction is not permitted.</a:t>
            </a:r>
            <a:endParaRPr lang="bg-BG" sz="1100" b="0" strike="noStrike" spc="-1">
              <a:latin typeface="Arial"/>
            </a:endParaRPr>
          </a:p>
        </p:txBody>
      </p:sp>
    </p:spTree>
    <p:extLst>
      <p:ext uri="{BB962C8B-B14F-4D97-AF65-F5344CB8AC3E}">
        <p14:creationId xmlns:p14="http://schemas.microsoft.com/office/powerpoint/2010/main" val="325571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49468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11468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092467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5447570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157687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22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660410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653795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7020834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4133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9047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44758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57114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38832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54121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6"/>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064390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microsoft.com/office/2007/relationships/hdphoto" Target="../media/hdphoto5.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43.jpeg"/><Relationship Id="rId4" Type="http://schemas.openxmlformats.org/officeDocument/2006/relationships/hyperlink" Target="https://www.smartdcc.co.uk/media/3609/testing-approach-document-for-june-2020-release_v03-clean.pdf"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9.png"/><Relationship Id="rId4" Type="http://schemas.openxmlformats.org/officeDocument/2006/relationships/hyperlink" Target="https://github.com/nakov/MVC-app-integration-tests-example-mocha/actions"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nakov/Eventures/actions" TargetMode="External"/><Relationship Id="rId2" Type="http://schemas.openxmlformats.org/officeDocument/2006/relationships/image" Target="../media/image54.png"/><Relationship Id="rId1" Type="http://schemas.openxmlformats.org/officeDocument/2006/relationships/slideLayout" Target="../slideLayouts/slideLayout14.xml"/><Relationship Id="rId4" Type="http://schemas.openxmlformats.org/officeDocument/2006/relationships/hyperlink" Target="https://github.com/nakov/MVC-app-integration-tests-example-mocha/action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hyperlink" Target="https://coca-colahellenic.com/" TargetMode="External"/><Relationship Id="rId18" Type="http://schemas.openxmlformats.org/officeDocument/2006/relationships/image" Target="../media/image63.png"/><Relationship Id="rId3" Type="http://schemas.openxmlformats.org/officeDocument/2006/relationships/hyperlink" Target="http://www.infragistics.com/" TargetMode="External"/><Relationship Id="rId21" Type="http://schemas.openxmlformats.org/officeDocument/2006/relationships/image" Target="../media/image65.png"/><Relationship Id="rId7" Type="http://schemas.openxmlformats.org/officeDocument/2006/relationships/hyperlink" Target="http://www.postbank.bg/" TargetMode="External"/><Relationship Id="rId12" Type="http://schemas.openxmlformats.org/officeDocument/2006/relationships/image" Target="../media/image60.jpeg"/><Relationship Id="rId17" Type="http://schemas.openxmlformats.org/officeDocument/2006/relationships/hyperlink" Target="https://www.zuehlke.com/" TargetMode="External"/><Relationship Id="rId2" Type="http://schemas.openxmlformats.org/officeDocument/2006/relationships/notesSlide" Target="../notesSlides/notesSlide32.xml"/><Relationship Id="rId16" Type="http://schemas.openxmlformats.org/officeDocument/2006/relationships/image" Target="../media/image62.png"/><Relationship Id="rId20" Type="http://schemas.openxmlformats.org/officeDocument/2006/relationships/image" Target="../media/image64.jfif"/><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59.png"/><Relationship Id="rId19" Type="http://schemas.openxmlformats.org/officeDocument/2006/relationships/hyperlink" Target="https://www.softwaregroup.com/" TargetMode="External"/><Relationship Id="rId4" Type="http://schemas.openxmlformats.org/officeDocument/2006/relationships/image" Target="../media/image56.png"/><Relationship Id="rId9" Type="http://schemas.openxmlformats.org/officeDocument/2006/relationships/hyperlink" Target="http://smartit.bg/" TargetMode="External"/><Relationship Id="rId14" Type="http://schemas.openxmlformats.org/officeDocument/2006/relationships/image" Target="../media/image61.png"/><Relationship Id="rId22" Type="http://schemas.openxmlformats.org/officeDocument/2006/relationships/image" Target="../media/image66.png"/></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hyperlink" Target="https://codexio.bg/"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s://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hyperlink" Target="https://calendly.com/pages/jobs/details?gh_jid=4698556002" TargetMode="External"/><Relationship Id="rId7" Type="http://schemas.microsoft.com/office/2007/relationships/hdphoto" Target="../media/hdphoto4.wdp"/><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p:txBody>
          <a:bodyPr/>
          <a:lstStyle/>
          <a:p>
            <a:pPr lvl="0"/>
            <a:r>
              <a:rPr lang="en-US" sz="1800" u="sng">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a:p>
            <a:endParaRPr lang="bg-BG" dirty="0"/>
          </a:p>
        </p:txBody>
      </p:sp>
      <p:sp>
        <p:nvSpPr>
          <p:cNvPr id="5" name="Text Placeholder 4"/>
          <p:cNvSpPr>
            <a:spLocks noGrp="1"/>
          </p:cNvSpPr>
          <p:nvPr>
            <p:ph type="body" sz="quarter" idx="17"/>
          </p:nvPr>
        </p:nvSpPr>
        <p:spPr/>
        <p:txBody>
          <a:bodyPr/>
          <a:lstStyle/>
          <a:p>
            <a:pPr lvl="0"/>
            <a:r>
              <a:rPr lang="en-US" sz="2000" dirty="0">
                <a:solidFill>
                  <a:schemeClr val="tx1"/>
                </a:solidFill>
                <a:ea typeface="Calibri"/>
                <a:cs typeface="Calibri"/>
                <a:sym typeface="Calibri"/>
              </a:rPr>
              <a:t>Software University</a:t>
            </a:r>
          </a:p>
          <a:p>
            <a:endParaRPr lang="bg-BG" dirty="0"/>
          </a:p>
        </p:txBody>
      </p:sp>
      <p:sp>
        <p:nvSpPr>
          <p:cNvPr id="8" name="Text Placeholder 7"/>
          <p:cNvSpPr>
            <a:spLocks noGrp="1"/>
          </p:cNvSpPr>
          <p:nvPr>
            <p:ph type="body" sz="quarter" idx="20"/>
          </p:nvPr>
        </p:nvSpPr>
        <p:spPr/>
        <p:txBody>
          <a:bodyPr/>
          <a:lstStyle/>
          <a:p>
            <a:pPr lvl="0"/>
            <a:r>
              <a:rPr lang="en-US" sz="2400" dirty="0">
                <a:ea typeface="Calibri"/>
                <a:cs typeface="Calibri"/>
                <a:sym typeface="Calibri"/>
              </a:rPr>
              <a:t>Technical Trainers</a:t>
            </a:r>
            <a:endParaRPr lang="bg-BG" dirty="0"/>
          </a:p>
        </p:txBody>
      </p:sp>
      <p:sp>
        <p:nvSpPr>
          <p:cNvPr id="7" name="Text Placeholder 6"/>
          <p:cNvSpPr>
            <a:spLocks noGrp="1"/>
          </p:cNvSpPr>
          <p:nvPr>
            <p:ph type="body" sz="quarter" idx="19"/>
          </p:nvPr>
        </p:nvSpPr>
        <p:spPr/>
        <p:txBody>
          <a:bodyPr/>
          <a:lstStyle/>
          <a:p>
            <a:pPr lvl="0"/>
            <a:r>
              <a:rPr lang="en-US" sz="2800" dirty="0">
                <a:ea typeface="Calibri"/>
                <a:cs typeface="Calibri"/>
                <a:sym typeface="Calibri"/>
              </a:rPr>
              <a:t>SoftUni Team</a:t>
            </a:r>
          </a:p>
          <a:p>
            <a:endParaRPr lang="bg-BG" dirty="0"/>
          </a:p>
        </p:txBody>
      </p:sp>
      <p:sp>
        <p:nvSpPr>
          <p:cNvPr id="3" name="Subtitle 2"/>
          <p:cNvSpPr>
            <a:spLocks noGrp="1"/>
          </p:cNvSpPr>
          <p:nvPr>
            <p:ph type="subTitle" idx="1"/>
          </p:nvPr>
        </p:nvSpPr>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p:txBody>
          <a:bodyPr>
            <a:normAutofit fontScale="90000"/>
          </a:bodyPr>
          <a:lstStyle/>
          <a:p>
            <a:r>
              <a:rPr lang="en-US" sz="5400" dirty="0">
                <a:ea typeface="Calibri"/>
                <a:cs typeface="Calibri"/>
                <a:sym typeface="Calibri"/>
              </a:rPr>
              <a:t>QA Introduction</a:t>
            </a:r>
            <a:endParaRPr lang="bg-BG" sz="4400"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777669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23365833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buClr>
                <a:schemeClr val="tx1"/>
              </a:buClr>
            </a:pPr>
            <a:r>
              <a:rPr lang="en-US" b="1" dirty="0">
                <a:solidFill>
                  <a:schemeClr val="bg1"/>
                </a:solidFill>
              </a:rPr>
              <a:t>Defects</a:t>
            </a:r>
            <a:r>
              <a:rPr lang="en-US" dirty="0"/>
              <a:t> are </a:t>
            </a:r>
            <a:r>
              <a:rPr lang="en-US" b="1" dirty="0">
                <a:solidFill>
                  <a:schemeClr val="bg1"/>
                </a:solidFill>
              </a:rPr>
              <a:t>bugs</a:t>
            </a:r>
            <a:r>
              <a:rPr lang="en-US" dirty="0"/>
              <a:t> in the program code, or</a:t>
            </a:r>
            <a:br>
              <a:rPr lang="en-US" dirty="0"/>
            </a:br>
            <a:r>
              <a:rPr lang="en-US" dirty="0"/>
              <a:t>mistakes in the </a:t>
            </a:r>
            <a:r>
              <a:rPr lang="en-US" b="1" dirty="0">
                <a:solidFill>
                  <a:schemeClr val="bg1"/>
                </a:solidFill>
              </a:rPr>
              <a:t>requirements</a:t>
            </a:r>
            <a:r>
              <a:rPr lang="en-US" dirty="0"/>
              <a:t> / </a:t>
            </a:r>
            <a:r>
              <a:rPr lang="en-US" b="1"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buClr>
                <a:schemeClr val="tx1"/>
              </a:buClr>
            </a:pPr>
            <a:r>
              <a:rPr lang="en-US" b="1" dirty="0">
                <a:solidFill>
                  <a:schemeClr val="bg1"/>
                </a:solidFill>
              </a:rPr>
              <a:t>QA </a:t>
            </a:r>
            <a:r>
              <a:rPr lang="en-US" dirty="0"/>
              <a:t>/</a:t>
            </a:r>
            <a:r>
              <a:rPr lang="en-US" b="1" dirty="0">
                <a:solidFill>
                  <a:schemeClr val="bg1"/>
                </a:solidFill>
              </a:rPr>
              <a:t> software testing </a:t>
            </a:r>
            <a:r>
              <a:rPr lang="en-US" dirty="0"/>
              <a:t>aims to find the</a:t>
            </a:r>
            <a:r>
              <a:rPr lang="en-US" dirty="0">
                <a:solidFill>
                  <a:schemeClr val="bg1"/>
                </a:solidFill>
              </a:rPr>
              <a:t> </a:t>
            </a:r>
            <a:r>
              <a:rPr lang="en-US" b="1" dirty="0">
                <a:solidFill>
                  <a:schemeClr val="bg1"/>
                </a:solidFill>
              </a:rPr>
              <a:t>defects</a:t>
            </a:r>
          </a:p>
          <a:p>
            <a:pPr lvl="1">
              <a:buClr>
                <a:schemeClr val="tx1"/>
              </a:buClr>
            </a:pPr>
            <a:r>
              <a:rPr lang="en-US" b="1" dirty="0">
                <a:solidFill>
                  <a:schemeClr val="bg1"/>
                </a:solidFill>
              </a:rPr>
              <a:t>Automated testing </a:t>
            </a:r>
            <a:r>
              <a:rPr lang="en-US" dirty="0"/>
              <a:t>and </a:t>
            </a:r>
            <a:r>
              <a:rPr lang="en-US" b="1"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8681099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b="1" dirty="0">
                <a:solidFill>
                  <a:schemeClr val="bg1"/>
                </a:solidFill>
              </a:rPr>
              <a:t>cost less</a:t>
            </a:r>
            <a:r>
              <a:rPr lang="en-US" b="1" dirty="0">
                <a:solidFill>
                  <a:srgbClr val="234465"/>
                </a:solidFill>
              </a:rPr>
              <a:t> </a:t>
            </a:r>
            <a:r>
              <a:rPr lang="en-US" dirty="0">
                <a:solidFill>
                  <a:srgbClr val="234465"/>
                </a:solidFill>
              </a:rPr>
              <a:t>when found </a:t>
            </a:r>
            <a:r>
              <a:rPr lang="en-US" b="1"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pic>
        <p:nvPicPr>
          <p:cNvPr id="4" name="Picture 3">
            <a:extLst>
              <a:ext uri="{FF2B5EF4-FFF2-40B4-BE49-F238E27FC236}">
                <a16:creationId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014636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id="{AF35DF04-8260-4868-897B-75B00FF20BDB}"/>
              </a:ext>
            </a:extLst>
          </p:cNvPr>
          <p:cNvSpPr>
            <a:spLocks noGrp="1"/>
          </p:cNvSpPr>
          <p:nvPr>
            <p:ph type="body" sz="quarter" idx="10"/>
          </p:nvPr>
        </p:nvSpPr>
        <p:spPr>
          <a:xfrm>
            <a:off x="190402" y="1196125"/>
            <a:ext cx="6233454"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pPr>
              <a:buClr>
                <a:schemeClr val="tx1"/>
              </a:buClr>
            </a:pPr>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a:t>
            </a:r>
            <a:br>
              <a:rPr lang="bg-BG" dirty="0">
                <a:sym typeface="Wingdings" panose="05000000000000000000" pitchFamily="2" charset="2"/>
              </a:rPr>
            </a:br>
            <a:r>
              <a:rPr lang="en-US" dirty="0">
                <a:sym typeface="Wingdings" panose="05000000000000000000" pitchFamily="2" charset="2"/>
              </a:rPr>
              <a:t>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1688396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a16="http://schemas.microsoft.com/office/drawing/2014/main" id="{FB737833-0193-41C6-B350-0E79A554B3EF}"/>
              </a:ext>
            </a:extLst>
          </p:cNvPr>
          <p:cNvSpPr>
            <a:spLocks noGrp="1"/>
          </p:cNvSpPr>
          <p:nvPr>
            <p:ph type="body" sz="quarter" idx="10"/>
          </p:nvPr>
        </p:nvSpPr>
        <p:spPr/>
        <p:txBody>
          <a:bodyPr/>
          <a:lstStyle/>
          <a:p>
            <a:pPr>
              <a:buClr>
                <a:schemeClr val="tx1"/>
              </a:buClr>
            </a:pPr>
            <a:r>
              <a:rPr lang="en-US" b="1" dirty="0">
                <a:solidFill>
                  <a:schemeClr val="bg1"/>
                </a:solidFill>
              </a:rPr>
              <a:t>QAs</a:t>
            </a:r>
            <a:r>
              <a:rPr lang="en-US" dirty="0"/>
              <a:t> report, describe and </a:t>
            </a:r>
            <a:r>
              <a:rPr lang="en-US" b="1" dirty="0">
                <a:solidFill>
                  <a:schemeClr val="bg1"/>
                </a:solidFill>
              </a:rPr>
              <a:t>track issues </a:t>
            </a:r>
            <a:r>
              <a:rPr lang="en-US" dirty="0"/>
              <a:t>in an issue tracker</a:t>
            </a:r>
          </a:p>
          <a:p>
            <a:pPr>
              <a:buClr>
                <a:schemeClr val="tx1"/>
              </a:buClr>
            </a:pPr>
            <a:r>
              <a:rPr lang="en-US" b="1" dirty="0">
                <a:solidFill>
                  <a:schemeClr val="bg1"/>
                </a:solidFill>
              </a:rPr>
              <a:t>Issues</a:t>
            </a:r>
            <a:r>
              <a:rPr lang="en-US" dirty="0"/>
              <a:t> hold the following information:</a:t>
            </a:r>
          </a:p>
          <a:p>
            <a:pPr lvl="1"/>
            <a:r>
              <a:rPr lang="en-US" dirty="0"/>
              <a:t>Title and description (with steps to reproduce)</a:t>
            </a:r>
          </a:p>
          <a:p>
            <a:pPr lvl="1"/>
            <a:r>
              <a:rPr lang="en-US" dirty="0"/>
              <a:t>State: open / closed</a:t>
            </a:r>
          </a:p>
          <a:p>
            <a:pPr lvl="1"/>
            <a:r>
              <a:rPr lang="en-US" dirty="0"/>
              <a:t>Status: new / assigned / rejected / fixed / verified</a:t>
            </a:r>
          </a:p>
          <a:p>
            <a:pPr lvl="1"/>
            <a:r>
              <a:rPr lang="en-US" dirty="0"/>
              <a:t>Priority: low, medium, high, critical</a:t>
            </a:r>
          </a:p>
          <a:p>
            <a:pPr lvl="1"/>
            <a:r>
              <a:rPr lang="en-US" dirty="0"/>
              <a:t>Assigned team members</a:t>
            </a:r>
          </a:p>
          <a:p>
            <a:pPr lvl="1"/>
            <a:r>
              <a:rPr lang="en-US" dirty="0"/>
              <a:t>Discussion / comments</a:t>
            </a:r>
          </a:p>
        </p:txBody>
      </p:sp>
      <p:sp>
        <p:nvSpPr>
          <p:cNvPr id="4" name="Title 3">
            <a:extLst>
              <a:ext uri="{FF2B5EF4-FFF2-40B4-BE49-F238E27FC236}">
                <a16:creationId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2389868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2241851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a16="http://schemas.microsoft.com/office/drawing/2014/main"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489106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2398485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393210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b="1" dirty="0">
                <a:solidFill>
                  <a:schemeClr val="bg1"/>
                </a:solidFill>
              </a:rPr>
              <a:t>conforms to the requirements</a:t>
            </a:r>
            <a:r>
              <a:rPr lang="en-US" dirty="0"/>
              <a:t>, aims to </a:t>
            </a:r>
            <a:r>
              <a:rPr lang="en-US" b="1" dirty="0">
                <a:solidFill>
                  <a:schemeClr val="bg1"/>
                </a:solidFill>
              </a:rPr>
              <a:t>find defects</a:t>
            </a:r>
            <a:endParaRPr lang="en-US" b="1" dirty="0"/>
          </a:p>
          <a:p>
            <a:pPr>
              <a:spcAft>
                <a:spcPts val="0"/>
              </a:spcAft>
            </a:pPr>
            <a:r>
              <a:rPr lang="en-US" dirty="0"/>
              <a:t>Types of software tests</a:t>
            </a:r>
            <a:endParaRPr lang="bg-BG" dirty="0"/>
          </a:p>
          <a:p>
            <a:pPr lvl="1"/>
            <a:r>
              <a:rPr lang="en-US" dirty="0"/>
              <a:t>Functional and non-functional</a:t>
            </a:r>
          </a:p>
          <a:p>
            <a:pPr lvl="1"/>
            <a:r>
              <a:rPr lang="en-US" dirty="0"/>
              <a:t>Black-box and white-box tests,</a:t>
            </a:r>
            <a:br>
              <a:rPr lang="en-US" dirty="0"/>
            </a:br>
            <a:r>
              <a:rPr lang="en-US" dirty="0"/>
              <a:t>regression tests</a:t>
            </a:r>
          </a:p>
          <a:p>
            <a:pPr lvl="1"/>
            <a:r>
              <a:rPr lang="en-US" dirty="0"/>
              <a:t>Stress tests, load tests, UX and</a:t>
            </a:r>
            <a:br>
              <a:rPr lang="en-US" dirty="0"/>
            </a:br>
            <a:r>
              <a:rPr lang="en-US" dirty="0"/>
              <a:t>usability tests, security tests</a:t>
            </a:r>
          </a:p>
          <a:p>
            <a:pPr lvl="1"/>
            <a:r>
              <a:rPr lang="en-US" dirty="0"/>
              <a:t>Manual vs. automated tests</a:t>
            </a:r>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pic>
        <p:nvPicPr>
          <p:cNvPr id="4098" name="Picture 2" descr="Types of Software Testing - Functionize.com">
            <a:extLst>
              <a:ext uri="{FF2B5EF4-FFF2-40B4-BE49-F238E27FC236}">
                <a16:creationId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68594" y="2338906"/>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6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6" name="Slide Number">
            <a:extLst>
              <a:ext uri="{FF2B5EF4-FFF2-40B4-BE49-F238E27FC236}">
                <a16:creationId xmlns:a16="http://schemas.microsoft.com/office/drawing/2014/main" id="{9613AD12-DC74-4F01-B478-5659A50C595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2" name="Text Placeholder 1"/>
          <p:cNvSpPr>
            <a:spLocks noGrp="1"/>
          </p:cNvSpPr>
          <p:nvPr>
            <p:ph type="body" sz="quarter" idx="10"/>
          </p:nvPr>
        </p:nvSpPr>
        <p:spPr/>
        <p:txBody>
          <a:bodyPr/>
          <a:lstStyle/>
          <a:p>
            <a:pPr marL="514350" indent="-514350">
              <a:lnSpc>
                <a:spcPct val="130000"/>
              </a:lnSpc>
              <a:buClr>
                <a:schemeClr val="tx1"/>
              </a:buClr>
              <a:buSzPct val="100000"/>
              <a:buFont typeface="+mj-lt"/>
              <a:buAutoNum type="arabicPeriod"/>
            </a:pPr>
            <a:r>
              <a:rPr lang="en-US" sz="3400" dirty="0">
                <a:ea typeface="Calibri"/>
                <a:cs typeface="Calibri"/>
                <a:sym typeface="Calibri"/>
              </a:rPr>
              <a:t>Software Quality Assurance: Introduction</a:t>
            </a:r>
            <a:endParaRPr lang="bg-BG" sz="3400" dirty="0">
              <a:ea typeface="Calibri"/>
              <a:cs typeface="Calibri"/>
              <a:sym typeface="Calibri"/>
            </a:endParaRPr>
          </a:p>
          <a:p>
            <a:pPr marL="514350" indent="-514350">
              <a:lnSpc>
                <a:spcPct val="130000"/>
              </a:lnSpc>
              <a:buClr>
                <a:schemeClr val="tx1"/>
              </a:buClr>
              <a:buSzPct val="100000"/>
              <a:buFont typeface="+mj-lt"/>
              <a:buAutoNum type="arabicPeriod"/>
            </a:pPr>
            <a:r>
              <a:rPr lang="en-US" sz="3400" dirty="0">
                <a:ea typeface="Calibri"/>
                <a:cs typeface="Calibri"/>
                <a:sym typeface="Calibri"/>
              </a:rPr>
              <a:t>QA Engineers and Responsibilities</a:t>
            </a:r>
          </a:p>
          <a:p>
            <a:pPr marL="514350" indent="-514350">
              <a:lnSpc>
                <a:spcPct val="130000"/>
              </a:lnSpc>
              <a:buClr>
                <a:schemeClr val="tx1"/>
              </a:buClr>
              <a:buSzPts val="3400"/>
              <a:buFont typeface="+mj-lt"/>
              <a:buAutoNum type="arabicPeriod"/>
            </a:pPr>
            <a:r>
              <a:rPr lang="en-US" sz="3400" dirty="0">
                <a:ea typeface="Calibri"/>
                <a:cs typeface="Calibri"/>
                <a:sym typeface="Calibri"/>
              </a:rPr>
              <a:t>Bugs and Bug Trackers</a:t>
            </a:r>
          </a:p>
          <a:p>
            <a:pPr marL="514350" indent="-514350">
              <a:lnSpc>
                <a:spcPct val="130000"/>
              </a:lnSpc>
              <a:buClr>
                <a:schemeClr val="tx1"/>
              </a:buClr>
              <a:buSzPts val="3400"/>
              <a:buFont typeface="+mj-lt"/>
              <a:buAutoNum type="arabicPeriod"/>
            </a:pPr>
            <a:r>
              <a:rPr lang="en-US" sz="3400" dirty="0">
                <a:ea typeface="Calibri"/>
                <a:cs typeface="Calibri"/>
                <a:sym typeface="Calibri"/>
              </a:rPr>
              <a:t>Testing, Test Types and Test Levels</a:t>
            </a:r>
          </a:p>
          <a:p>
            <a:pPr marL="514350" indent="-514350">
              <a:lnSpc>
                <a:spcPct val="130000"/>
              </a:lnSpc>
              <a:buClr>
                <a:schemeClr val="tx1"/>
              </a:buClr>
              <a:buSzPts val="3400"/>
              <a:buFont typeface="+mj-lt"/>
              <a:buAutoNum type="arabicPeriod"/>
            </a:pPr>
            <a:r>
              <a:rPr lang="en-US" sz="3400" dirty="0">
                <a:ea typeface="Calibri"/>
                <a:cs typeface="Calibri"/>
                <a:sym typeface="Calibri"/>
              </a:rPr>
              <a:t>Test Automation, Frameworks and Tools</a:t>
            </a:r>
          </a:p>
          <a:p>
            <a:pPr marL="514350" indent="-514350">
              <a:lnSpc>
                <a:spcPct val="130000"/>
              </a:lnSpc>
              <a:buClr>
                <a:schemeClr val="tx1"/>
              </a:buClr>
              <a:buSzPts val="3400"/>
              <a:buFont typeface="+mj-lt"/>
              <a:buAutoNum type="arabicPeriod"/>
            </a:pPr>
            <a:r>
              <a:rPr lang="en-US" sz="3400" dirty="0">
                <a:ea typeface="Calibri"/>
                <a:cs typeface="Calibri"/>
                <a:sym typeface="Calibri"/>
              </a:rPr>
              <a:t>Continuous Integration and Continuous Delivery (CI/CD)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pic>
        <p:nvPicPr>
          <p:cNvPr id="3" name="Picture SoftUni Mascot" descr="SoftUni mascot with laptop">
            <a:extLst>
              <a:ext uri="{FF2B5EF4-FFF2-40B4-BE49-F238E27FC236}">
                <a16:creationId xmlns:a16="http://schemas.microsoft.com/office/drawing/2014/main" id="{A5EC437A-7E37-47BD-BCC5-66AECDFED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5623" y="2307941"/>
            <a:ext cx="1860377" cy="2516059"/>
          </a:xfrm>
          <a:prstGeom prst="rect">
            <a:avLst/>
          </a:prstGeom>
        </p:spPr>
      </p:pic>
    </p:spTree>
    <p:extLst>
      <p:ext uri="{BB962C8B-B14F-4D97-AF65-F5344CB8AC3E}">
        <p14:creationId xmlns:p14="http://schemas.microsoft.com/office/powerpoint/2010/main" val="1431101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pPr>
              <a:buClr>
                <a:schemeClr val="tx1"/>
              </a:buClr>
            </a:pPr>
            <a:r>
              <a:rPr lang="en-US" b="1" dirty="0">
                <a:solidFill>
                  <a:schemeClr val="bg1"/>
                </a:solidFill>
              </a:rPr>
              <a:t>Unit tests</a:t>
            </a:r>
          </a:p>
          <a:p>
            <a:pPr lvl="1">
              <a:buClr>
                <a:schemeClr val="tx1"/>
              </a:buClr>
            </a:pPr>
            <a:r>
              <a:rPr lang="en-US" dirty="0"/>
              <a:t>Test single component</a:t>
            </a:r>
          </a:p>
          <a:p>
            <a:pPr lvl="1">
              <a:buClr>
                <a:schemeClr val="tx1"/>
              </a:buClr>
            </a:pPr>
            <a:r>
              <a:rPr lang="en-US" dirty="0"/>
              <a:t>Automated by developers</a:t>
            </a:r>
          </a:p>
          <a:p>
            <a:pPr>
              <a:buClr>
                <a:schemeClr val="tx1"/>
              </a:buClr>
            </a:pPr>
            <a:r>
              <a:rPr lang="en-US" b="1" dirty="0">
                <a:solidFill>
                  <a:schemeClr val="bg1"/>
                </a:solidFill>
              </a:rPr>
              <a:t>Integration tests</a:t>
            </a:r>
          </a:p>
          <a:p>
            <a:pPr lvl="1">
              <a:buClr>
                <a:schemeClr val="tx1"/>
              </a:buClr>
            </a:pPr>
            <a:r>
              <a:rPr lang="en-US" dirty="0"/>
              <a:t>Test interaction between components</a:t>
            </a:r>
          </a:p>
          <a:p>
            <a:pPr>
              <a:buClr>
                <a:schemeClr val="tx1"/>
              </a:buClr>
            </a:pPr>
            <a:r>
              <a:rPr lang="en-US" b="1" dirty="0">
                <a:solidFill>
                  <a:schemeClr val="bg1"/>
                </a:solidFill>
              </a:rPr>
              <a:t>System tests </a:t>
            </a:r>
            <a:r>
              <a:rPr lang="en-US" dirty="0"/>
              <a:t>/ </a:t>
            </a:r>
            <a:r>
              <a:rPr lang="en-US" b="1" dirty="0">
                <a:solidFill>
                  <a:schemeClr val="bg1"/>
                </a:solidFill>
              </a:rPr>
              <a:t>acceptance tests</a:t>
            </a:r>
          </a:p>
          <a:p>
            <a:pPr lvl="1">
              <a:buClr>
                <a:schemeClr val="tx1"/>
              </a:buClr>
            </a:pPr>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90" y="1629000"/>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82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21</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pic>
        <p:nvPicPr>
          <p:cNvPr id="5122" name="Picture 2" descr="The Testing Triangle, Circle, and UAT - DZone Agile">
            <a:extLst>
              <a:ext uri="{FF2B5EF4-FFF2-40B4-BE49-F238E27FC236}">
                <a16:creationId xmlns:a16="http://schemas.microsoft.com/office/drawing/2014/main" id="{993A5B9F-1039-4D31-A699-FB6E320A14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buClr>
                <a:schemeClr val="tx1"/>
              </a:buClr>
            </a:pPr>
            <a:r>
              <a:rPr lang="en-US" sz="3400" b="1" dirty="0">
                <a:solidFill>
                  <a:schemeClr val="bg1"/>
                </a:solidFill>
              </a:rPr>
              <a:t>Unit tests</a:t>
            </a:r>
            <a:r>
              <a:rPr lang="en-US" sz="3400" dirty="0"/>
              <a:t>: fully automated</a:t>
            </a:r>
          </a:p>
          <a:p>
            <a:pPr>
              <a:lnSpc>
                <a:spcPct val="110000"/>
              </a:lnSpc>
              <a:buClr>
                <a:schemeClr val="tx1"/>
              </a:buClr>
            </a:pPr>
            <a:r>
              <a:rPr lang="en-US" sz="3400" b="1" dirty="0">
                <a:solidFill>
                  <a:schemeClr val="bg1"/>
                </a:solidFill>
              </a:rPr>
              <a:t>Integration tests</a:t>
            </a:r>
            <a:r>
              <a:rPr lang="en-US" sz="3400" dirty="0"/>
              <a:t>: fully automated</a:t>
            </a:r>
          </a:p>
          <a:p>
            <a:pPr>
              <a:lnSpc>
                <a:spcPct val="110000"/>
              </a:lnSpc>
              <a:buClr>
                <a:schemeClr val="tx1"/>
              </a:buClr>
            </a:pPr>
            <a:r>
              <a:rPr lang="en-US" sz="3400" b="1" dirty="0">
                <a:solidFill>
                  <a:schemeClr val="bg1"/>
                </a:solidFill>
              </a:rPr>
              <a:t>System tests </a:t>
            </a:r>
            <a:r>
              <a:rPr lang="en-US" sz="3400" dirty="0"/>
              <a:t>/ </a:t>
            </a:r>
            <a:r>
              <a:rPr lang="en-US" sz="3400" b="1" dirty="0">
                <a:solidFill>
                  <a:schemeClr val="bg1"/>
                </a:solidFill>
              </a:rPr>
              <a:t>acceptance tests</a:t>
            </a:r>
            <a:r>
              <a:rPr lang="en-US" sz="3400" dirty="0"/>
              <a:t>: partially automated</a:t>
            </a:r>
          </a:p>
          <a:p>
            <a:pPr>
              <a:lnSpc>
                <a:spcPct val="110000"/>
              </a:lnSpc>
              <a:buClr>
                <a:schemeClr val="tx1"/>
              </a:buClr>
            </a:pPr>
            <a:r>
              <a:rPr lang="en-US" sz="3400" b="1" dirty="0">
                <a:solidFill>
                  <a:schemeClr val="bg1"/>
                </a:solidFill>
              </a:rPr>
              <a:t>UI</a:t>
            </a:r>
            <a:r>
              <a:rPr lang="bg-BG" sz="3400" b="1" dirty="0">
                <a:solidFill>
                  <a:schemeClr val="bg1"/>
                </a:solidFill>
              </a:rPr>
              <a:t> / </a:t>
            </a:r>
            <a:r>
              <a:rPr lang="en-US" sz="3400" b="1" dirty="0">
                <a:solidFill>
                  <a:schemeClr val="bg1"/>
                </a:solidFill>
              </a:rPr>
              <a:t>UX tests</a:t>
            </a:r>
            <a:r>
              <a:rPr lang="en-US" sz="3400" dirty="0"/>
              <a:t>: mostly manual</a:t>
            </a:r>
          </a:p>
        </p:txBody>
      </p:sp>
    </p:spTree>
    <p:extLst>
      <p:ext uri="{BB962C8B-B14F-4D97-AF65-F5344CB8AC3E}">
        <p14:creationId xmlns:p14="http://schemas.microsoft.com/office/powerpoint/2010/main" val="502449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2" name="Picture 2" descr="http://www.highlandsinfotech.com/wpimages/wpa05ed167_06.png">
            <a:extLst>
              <a:ext uri="{FF2B5EF4-FFF2-40B4-BE49-F238E27FC236}">
                <a16:creationId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28764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t>What to test, how to test, when, test 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scenarios,</a:t>
            </a:r>
            <a:br>
              <a:rPr lang="bg-BG" dirty="0"/>
            </a:br>
            <a:r>
              <a:rPr lang="en-US" dirty="0"/>
              <a:t>test 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a16="http://schemas.microsoft.com/office/drawing/2014/main"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pic>
        <p:nvPicPr>
          <p:cNvPr id="1026" name="Picture 2" descr="Why Is Software Testing and QA important for any Business">
            <a:extLst>
              <a:ext uri="{FF2B5EF4-FFF2-40B4-BE49-F238E27FC236}">
                <a16:creationId xmlns:a16="http://schemas.microsoft.com/office/drawing/2014/main" id="{D1FAC168-B6DF-4E4C-968C-24C7786E85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086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how tests will be performed</a:t>
            </a:r>
          </a:p>
          <a:p>
            <a:pPr lvl="1"/>
            <a:r>
              <a:rPr lang="en-US" dirty="0"/>
              <a:t>List of QA and test activities to be performed to ensure </a:t>
            </a:r>
            <a:r>
              <a:rPr lang="en-US" b="1"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(scenarios), test cases, testing approach,</a:t>
            </a:r>
            <a:br>
              <a:rPr lang="en-US" dirty="0"/>
            </a:br>
            <a:r>
              <a:rPr lang="en-US" dirty="0"/>
              <a:t>test schedule, acceptance criteria</a:t>
            </a:r>
          </a:p>
          <a:p>
            <a:r>
              <a:rPr lang="en-US" dirty="0"/>
              <a:t>Test scenarios and test cases</a:t>
            </a:r>
          </a:p>
          <a:p>
            <a:pPr lvl="1"/>
            <a:r>
              <a:rPr lang="en-US" dirty="0"/>
              <a:t>Test scenarios – stories to be tested</a:t>
            </a:r>
          </a:p>
          <a:p>
            <a:pPr lvl="1"/>
            <a:r>
              <a:rPr lang="en-US" dirty="0"/>
              <a:t>Test cases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95211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400" dirty="0">
                <a:ea typeface="Calibri"/>
                <a:cs typeface="Calibri"/>
                <a:sym typeface="Calibri"/>
              </a:rPr>
              <a:t>Sequence of </a:t>
            </a:r>
            <a:r>
              <a:rPr lang="en-US" sz="3400" b="1" dirty="0">
                <a:solidFill>
                  <a:schemeClr val="bg1"/>
                </a:solidFill>
                <a:ea typeface="Calibri"/>
                <a:cs typeface="Calibri"/>
                <a:sym typeface="Calibri"/>
              </a:rPr>
              <a:t>steps</a:t>
            </a:r>
            <a:r>
              <a:rPr lang="en-US" sz="3400" dirty="0">
                <a:ea typeface="Calibri"/>
                <a:cs typeface="Calibri"/>
                <a:sym typeface="Calibri"/>
              </a:rPr>
              <a:t> to check the </a:t>
            </a:r>
            <a:r>
              <a:rPr lang="en-US" sz="3400" b="1" dirty="0">
                <a:solidFill>
                  <a:schemeClr val="bg1"/>
                </a:solidFill>
                <a:ea typeface="Calibri"/>
                <a:cs typeface="Calibri"/>
                <a:sym typeface="Calibri"/>
              </a:rPr>
              <a:t>correct</a:t>
            </a:r>
            <a:r>
              <a:rPr lang="en-US" sz="3400" dirty="0">
                <a:ea typeface="Calibri"/>
                <a:cs typeface="Calibri"/>
                <a:sym typeface="Calibri"/>
              </a:rPr>
              <a:t> behavior</a:t>
            </a:r>
            <a:endParaRPr sz="3400" dirty="0"/>
          </a:p>
          <a:p>
            <a:pPr>
              <a:lnSpc>
                <a:spcPct val="100000"/>
              </a:lnSpc>
              <a:buClr>
                <a:schemeClr val="tx1"/>
              </a:buClr>
              <a:buSzPts val="3400"/>
            </a:pPr>
            <a:r>
              <a:rPr lang="en-US" sz="3400" dirty="0">
                <a:ea typeface="Calibri"/>
                <a:cs typeface="Calibri"/>
                <a:sym typeface="Calibri"/>
              </a:rPr>
              <a:t>At </a:t>
            </a:r>
            <a:r>
              <a:rPr lang="en-US" sz="3400" b="1" dirty="0">
                <a:solidFill>
                  <a:schemeClr val="bg1"/>
                </a:solidFill>
                <a:ea typeface="Calibri"/>
                <a:cs typeface="Calibri"/>
                <a:sym typeface="Calibri"/>
              </a:rPr>
              <a:t>least two cases </a:t>
            </a:r>
            <a:r>
              <a:rPr lang="en-US" sz="3400" dirty="0">
                <a:ea typeface="Calibri"/>
                <a:cs typeface="Calibri"/>
                <a:sym typeface="Calibri"/>
              </a:rPr>
              <a:t>to fully test certain scenario</a:t>
            </a:r>
            <a:endParaRPr sz="3400" dirty="0"/>
          </a:p>
          <a:p>
            <a:pPr marL="835088" lvl="1" indent="-457200">
              <a:lnSpc>
                <a:spcPct val="100000"/>
              </a:lnSpc>
              <a:buClr>
                <a:schemeClr val="tx1"/>
              </a:buClr>
              <a:buSzPct val="100000"/>
            </a:pPr>
            <a:r>
              <a:rPr lang="en-US" sz="3200" dirty="0">
                <a:ea typeface="Consolas"/>
                <a:cs typeface="Consolas"/>
                <a:sym typeface="Consolas"/>
              </a:rPr>
              <a:t>A positive test</a:t>
            </a:r>
            <a:endParaRPr sz="3200" dirty="0"/>
          </a:p>
          <a:p>
            <a:pPr marL="835088" lvl="1" indent="-457200">
              <a:lnSpc>
                <a:spcPct val="100000"/>
              </a:lnSpc>
              <a:buClr>
                <a:schemeClr val="tx1"/>
              </a:buClr>
              <a:buSzPct val="100000"/>
            </a:pPr>
            <a:r>
              <a:rPr lang="en-US" sz="3200" dirty="0">
                <a:ea typeface="Consolas"/>
                <a:cs typeface="Consolas"/>
                <a:sym typeface="Consolas"/>
              </a:rPr>
              <a:t>A negative test</a:t>
            </a:r>
            <a:endParaRPr sz="3200" dirty="0"/>
          </a:p>
          <a:p>
            <a:pPr>
              <a:lnSpc>
                <a:spcPct val="100000"/>
              </a:lnSpc>
              <a:buClr>
                <a:schemeClr val="tx1"/>
              </a:buClr>
              <a:buSzPts val="3400"/>
            </a:pPr>
            <a:r>
              <a:rPr lang="en-US" sz="3400" dirty="0">
                <a:ea typeface="Calibri"/>
                <a:cs typeface="Calibri"/>
                <a:sym typeface="Calibri"/>
              </a:rPr>
              <a:t>Test cases consist of:</a:t>
            </a:r>
            <a:endParaRPr sz="34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pic>
        <p:nvPicPr>
          <p:cNvPr id="2" name="Picture 1">
            <a:extLst>
              <a:ext uri="{FF2B5EF4-FFF2-40B4-BE49-F238E27FC236}">
                <a16:creationId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326082" y="4194000"/>
            <a:ext cx="1884918" cy="2008335"/>
          </a:xfrm>
          <a:prstGeom prst="rect">
            <a:avLst/>
          </a:prstGeom>
        </p:spPr>
      </p:pic>
    </p:spTree>
    <p:extLst>
      <p:ext uri="{BB962C8B-B14F-4D97-AF65-F5344CB8AC3E}">
        <p14:creationId xmlns:p14="http://schemas.microsoft.com/office/powerpoint/2010/main" val="23481490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pPr>
              <a:buClr>
                <a:schemeClr val="tx1"/>
              </a:buClr>
            </a:pPr>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88506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70994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id="{9673980C-FCA2-4FFC-9595-003DA8B50BA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263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dirty="0"/>
              <a:t>Unit Testing, Integration Testing, Mocha, Selenium</a:t>
            </a:r>
          </a:p>
        </p:txBody>
      </p:sp>
      <p:sp>
        <p:nvSpPr>
          <p:cNvPr id="5" name="Title 4"/>
          <p:cNvSpPr>
            <a:spLocks noGrp="1"/>
          </p:cNvSpPr>
          <p:nvPr>
            <p:ph type="title" sz="quarter" idx="10"/>
          </p:nvPr>
        </p:nvSpPr>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4714011" y="1674000"/>
            <a:ext cx="2763978" cy="2057896"/>
          </a:xfrm>
          <a:prstGeom prst="rect">
            <a:avLst/>
          </a:prstGeom>
        </p:spPr>
      </p:pic>
    </p:spTree>
    <p:extLst>
      <p:ext uri="{BB962C8B-B14F-4D97-AF65-F5344CB8AC3E}">
        <p14:creationId xmlns:p14="http://schemas.microsoft.com/office/powerpoint/2010/main" val="393121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01617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6E800A54-A08C-4D2F-AE09-7AE9D6CA8832}"/>
              </a:ext>
            </a:extLst>
          </p:cNvPr>
          <p:cNvSpPr>
            <a:spLocks noGrp="1"/>
          </p:cNvSpPr>
          <p:nvPr>
            <p:ph type="body" sz="quarter" idx="10"/>
          </p:nvPr>
        </p:nvSpPr>
        <p:spPr/>
        <p:txBody>
          <a:bodyPr>
            <a:normAutofit fontScale="92500" lnSpcReduction="20000"/>
          </a:bodyPr>
          <a:lstStyle/>
          <a:p>
            <a:pPr>
              <a:lnSpc>
                <a:spcPct val="112000"/>
              </a:lnSpc>
              <a:buClr>
                <a:schemeClr val="tx1"/>
              </a:buClr>
            </a:pPr>
            <a:r>
              <a:rPr lang="en-US" sz="3500" b="1" dirty="0">
                <a:solidFill>
                  <a:schemeClr val="bg1"/>
                </a:solidFill>
              </a:rPr>
              <a:t>Test automation </a:t>
            </a:r>
            <a:r>
              <a:rPr lang="en-US" sz="3500" dirty="0"/>
              <a:t>is important part of software development</a:t>
            </a:r>
          </a:p>
          <a:p>
            <a:pPr>
              <a:lnSpc>
                <a:spcPct val="112000"/>
              </a:lnSpc>
              <a:buClr>
                <a:schemeClr val="tx1"/>
              </a:buClr>
            </a:pPr>
            <a:r>
              <a:rPr lang="en-US" sz="3500" dirty="0"/>
              <a:t>Test automation is done at many levels:</a:t>
            </a:r>
          </a:p>
          <a:p>
            <a:pPr lvl="1">
              <a:lnSpc>
                <a:spcPct val="112000"/>
              </a:lnSpc>
              <a:buClr>
                <a:schemeClr val="tx1"/>
              </a:buClr>
            </a:pPr>
            <a:r>
              <a:rPr lang="en-US" b="1" dirty="0">
                <a:solidFill>
                  <a:schemeClr val="bg1"/>
                </a:solidFill>
              </a:rPr>
              <a:t>Unit tests</a:t>
            </a:r>
            <a:r>
              <a:rPr lang="en-US" dirty="0"/>
              <a:t>: written by developers</a:t>
            </a:r>
          </a:p>
          <a:p>
            <a:pPr lvl="1">
              <a:lnSpc>
                <a:spcPct val="112000"/>
              </a:lnSpc>
              <a:buClr>
                <a:schemeClr val="tx1"/>
              </a:buClr>
            </a:pPr>
            <a:r>
              <a:rPr lang="en-US" b="1" dirty="0">
                <a:solidFill>
                  <a:schemeClr val="bg1"/>
                </a:solidFill>
              </a:rPr>
              <a:t>Integration tests</a:t>
            </a:r>
            <a:r>
              <a:rPr lang="en-US" dirty="0"/>
              <a:t>: written by </a:t>
            </a:r>
            <a:r>
              <a:rPr lang="en-US" dirty="0" err="1"/>
              <a:t>devs</a:t>
            </a:r>
            <a:r>
              <a:rPr lang="en-US" dirty="0"/>
              <a:t> and QAs</a:t>
            </a:r>
          </a:p>
          <a:p>
            <a:pPr lvl="1">
              <a:lnSpc>
                <a:spcPct val="112000"/>
              </a:lnSpc>
              <a:buClr>
                <a:schemeClr val="tx1"/>
              </a:buClr>
            </a:pPr>
            <a:r>
              <a:rPr lang="en-US" b="1" dirty="0">
                <a:solidFill>
                  <a:schemeClr val="bg1"/>
                </a:solidFill>
              </a:rPr>
              <a:t>UI tests</a:t>
            </a:r>
            <a:r>
              <a:rPr lang="en-US" dirty="0"/>
              <a:t>: written by QAs</a:t>
            </a:r>
          </a:p>
          <a:p>
            <a:pPr>
              <a:lnSpc>
                <a:spcPct val="112000"/>
              </a:lnSpc>
              <a:buClr>
                <a:schemeClr val="tx1"/>
              </a:buClr>
            </a:pPr>
            <a:r>
              <a:rPr lang="en-US" sz="3500" b="1" dirty="0">
                <a:solidFill>
                  <a:schemeClr val="bg1"/>
                </a:solidFill>
              </a:rPr>
              <a:t>Test automation tools </a:t>
            </a:r>
            <a:r>
              <a:rPr lang="en-US" sz="3500" dirty="0"/>
              <a:t>record and execute recorded tests</a:t>
            </a:r>
          </a:p>
          <a:p>
            <a:pPr lvl="1">
              <a:lnSpc>
                <a:spcPct val="112000"/>
              </a:lnSpc>
              <a:buClr>
                <a:schemeClr val="tx1"/>
              </a:buClr>
            </a:pPr>
            <a:r>
              <a:rPr lang="en-US" dirty="0"/>
              <a:t>Testing </a:t>
            </a:r>
            <a:r>
              <a:rPr lang="en-US" b="1" dirty="0">
                <a:solidFill>
                  <a:schemeClr val="bg1"/>
                </a:solidFill>
              </a:rPr>
              <a:t>frameworks</a:t>
            </a:r>
            <a:r>
              <a:rPr lang="en-US" dirty="0"/>
              <a:t> (JUnit, </a:t>
            </a:r>
            <a:r>
              <a:rPr lang="en-US" dirty="0" err="1"/>
              <a:t>NUnit</a:t>
            </a:r>
            <a:r>
              <a:rPr lang="en-US" dirty="0"/>
              <a:t>, Mocha, …)</a:t>
            </a:r>
          </a:p>
          <a:p>
            <a:pPr lvl="1">
              <a:lnSpc>
                <a:spcPct val="112000"/>
              </a:lnSpc>
              <a:buClr>
                <a:schemeClr val="tx1"/>
              </a:buClr>
            </a:pPr>
            <a:r>
              <a:rPr lang="en-US" dirty="0"/>
              <a:t>Automated testing </a:t>
            </a:r>
            <a:r>
              <a:rPr lang="en-US" b="1" dirty="0">
                <a:solidFill>
                  <a:schemeClr val="bg1"/>
                </a:solidFill>
              </a:rPr>
              <a:t>tools</a:t>
            </a:r>
            <a:r>
              <a:rPr lang="en-US" dirty="0"/>
              <a:t> (Selenium, Appium, Sikuli)</a:t>
            </a:r>
          </a:p>
          <a:p>
            <a:pPr lvl="1">
              <a:lnSpc>
                <a:spcPct val="112000"/>
              </a:lnSpc>
              <a:buClr>
                <a:schemeClr val="tx1"/>
              </a:buClr>
            </a:pPr>
            <a:r>
              <a:rPr lang="en-US" b="1" dirty="0">
                <a:solidFill>
                  <a:schemeClr val="bg1"/>
                </a:solidFill>
              </a:rPr>
              <a:t>Web</a:t>
            </a:r>
            <a:r>
              <a:rPr lang="en-US" dirty="0"/>
              <a:t> testing, </a:t>
            </a:r>
            <a:r>
              <a:rPr lang="en-US" b="1" dirty="0">
                <a:solidFill>
                  <a:schemeClr val="bg1"/>
                </a:solidFill>
              </a:rPr>
              <a:t>API</a:t>
            </a:r>
            <a:r>
              <a:rPr lang="en-US" dirty="0"/>
              <a:t> testing, </a:t>
            </a:r>
            <a:r>
              <a:rPr lang="en-US" b="1" dirty="0">
                <a:solidFill>
                  <a:schemeClr val="bg1"/>
                </a:solidFill>
              </a:rPr>
              <a:t>mobile</a:t>
            </a:r>
            <a:r>
              <a:rPr lang="en-US" dirty="0"/>
              <a:t> testing</a:t>
            </a:r>
          </a:p>
        </p:txBody>
      </p:sp>
      <p:sp>
        <p:nvSpPr>
          <p:cNvPr id="4" name="Title 3">
            <a:extLst>
              <a:ext uri="{FF2B5EF4-FFF2-40B4-BE49-F238E27FC236}">
                <a16:creationId xmlns:a16="http://schemas.microsoft.com/office/drawing/2014/main"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a16="http://schemas.microsoft.com/office/drawing/2014/main"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16892300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buClr>
                <a:schemeClr val="tx1"/>
              </a:buClr>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buClr>
                <a:schemeClr val="tx1"/>
              </a:buClr>
            </a:pPr>
            <a:r>
              <a:rPr lang="en-US" b="1"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buClr>
                <a:schemeClr val="tx1"/>
              </a:buClr>
            </a:pPr>
            <a:r>
              <a:rPr lang="en-US" b="1" dirty="0">
                <a:solidFill>
                  <a:schemeClr val="bg1"/>
                </a:solidFill>
              </a:rPr>
              <a:t>Technical</a:t>
            </a:r>
            <a:r>
              <a:rPr lang="en-US" dirty="0">
                <a:solidFill>
                  <a:schemeClr val="bg1"/>
                </a:solidFill>
              </a:rPr>
              <a:t> </a:t>
            </a:r>
            <a:r>
              <a:rPr lang="en-US" dirty="0"/>
              <a:t>skills: coding, OOP, Web technologies, front-end, back-end, databases, services and APIs, software engineering, etc.</a:t>
            </a:r>
          </a:p>
          <a:p>
            <a:pPr lvl="1">
              <a:lnSpc>
                <a:spcPct val="110000"/>
              </a:lnSpc>
              <a:buClr>
                <a:schemeClr val="tx1"/>
              </a:buClr>
            </a:pPr>
            <a:r>
              <a:rPr lang="en-US" b="1" dirty="0">
                <a:solidFill>
                  <a:schemeClr val="bg1"/>
                </a:solidFill>
              </a:rPr>
              <a:t>QA</a:t>
            </a:r>
            <a:r>
              <a:rPr lang="en-US" dirty="0">
                <a:solidFill>
                  <a:schemeClr val="bg1"/>
                </a:solidFill>
              </a:rPr>
              <a:t> </a:t>
            </a:r>
            <a:r>
              <a:rPr lang="en-US" dirty="0"/>
              <a:t>skills: testing frameworks and test automation tools</a:t>
            </a:r>
          </a:p>
          <a:p>
            <a:pPr lvl="1">
              <a:lnSpc>
                <a:spcPct val="110000"/>
              </a:lnSpc>
              <a:buClr>
                <a:schemeClr val="tx1"/>
              </a:buClr>
            </a:pPr>
            <a:r>
              <a:rPr lang="en-US" b="1" dirty="0">
                <a:solidFill>
                  <a:schemeClr val="bg1"/>
                </a:solidFill>
              </a:rPr>
              <a:t>DevOps</a:t>
            </a:r>
            <a:r>
              <a:rPr lang="en-US" dirty="0"/>
              <a:t> skills: containers, cloud, CI/CD pipeline</a:t>
            </a:r>
          </a:p>
          <a:p>
            <a:pPr lvl="1">
              <a:lnSpc>
                <a:spcPct val="110000"/>
              </a:lnSpc>
              <a:buClr>
                <a:schemeClr val="tx1"/>
              </a:buClr>
            </a:pPr>
            <a:r>
              <a:rPr lang="en-US" dirty="0"/>
              <a:t>Logical thinking and problem-solving skills</a:t>
            </a:r>
          </a:p>
          <a:p>
            <a:pPr lvl="1">
              <a:lnSpc>
                <a:spcPct val="110000"/>
              </a:lnSpc>
              <a:buClr>
                <a:schemeClr val="tx1"/>
              </a:buClr>
            </a:pPr>
            <a:r>
              <a:rPr lang="en-US" dirty="0"/>
              <a:t>Planning and organizational skills</a:t>
            </a:r>
          </a:p>
          <a:p>
            <a:pPr lvl="1">
              <a:lnSpc>
                <a:spcPct val="110000"/>
              </a:lnSpc>
              <a:buClr>
                <a:schemeClr val="tx1"/>
              </a:buClr>
            </a:pPr>
            <a:r>
              <a:rPr lang="en-US" dirty="0"/>
              <a:t>Attention to details</a:t>
            </a:r>
          </a:p>
        </p:txBody>
      </p:sp>
      <p:sp>
        <p:nvSpPr>
          <p:cNvPr id="4" name="Title 3">
            <a:extLst>
              <a:ext uri="{FF2B5EF4-FFF2-40B4-BE49-F238E27FC236}">
                <a16:creationId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14193094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2" y="1225621"/>
            <a:ext cx="11818096" cy="5531629"/>
          </a:xfrm>
        </p:spPr>
        <p:txBody>
          <a:bodyPr/>
          <a:lstStyle/>
          <a:p>
            <a:pPr>
              <a:buClr>
                <a:schemeClr val="tx1"/>
              </a:buClr>
            </a:pPr>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a16="http://schemas.microsoft.com/office/drawing/2014/main"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39999911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pPr>
              <a:buClr>
                <a:schemeClr val="tx1"/>
              </a:buClr>
            </a:pPr>
            <a:r>
              <a:rPr lang="en-US" b="1" dirty="0">
                <a:solidFill>
                  <a:schemeClr val="bg1"/>
                </a:solidFill>
              </a:rPr>
              <a:t>Unit testing frameworks</a:t>
            </a:r>
            <a:r>
              <a:rPr lang="en-US" b="1" dirty="0"/>
              <a:t> </a:t>
            </a:r>
            <a:r>
              <a:rPr lang="en-US" dirty="0"/>
              <a:t>simplify unit testing and reporting</a:t>
            </a:r>
          </a:p>
          <a:p>
            <a:pPr lvl="1">
              <a:buClr>
                <a:schemeClr val="tx1"/>
              </a:buClr>
            </a:pPr>
            <a:r>
              <a:rPr lang="en-US" dirty="0"/>
              <a:t>Example: </a:t>
            </a:r>
            <a:r>
              <a:rPr lang="en-US" b="1" dirty="0">
                <a:solidFill>
                  <a:schemeClr val="bg1"/>
                </a:solidFill>
              </a:rPr>
              <a:t>Mocha</a:t>
            </a:r>
            <a:r>
              <a:rPr lang="en-US" dirty="0"/>
              <a:t> JS testing framework</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627869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38519402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3A831C-682B-40D6-AF84-F678AFA1FAC8}"/>
              </a:ext>
            </a:extLst>
          </p:cNvPr>
          <p:cNvSpPr>
            <a:spLocks noGrp="1"/>
          </p:cNvSpPr>
          <p:nvPr>
            <p:ph type="sldNum" sz="quarter" idx="5"/>
          </p:nvPr>
        </p:nvSpPr>
        <p:spPr/>
        <p:txBody>
          <a:bodyPr/>
          <a:lstStyle/>
          <a:p>
            <a:fld id="{2BF067CD-8E6B-4360-9AA8-C5DF2A48A6D1}" type="slidenum">
              <a:rPr lang="en-US" noProof="0" smtClean="0"/>
              <a:pPr/>
              <a:t>35</a:t>
            </a:fld>
            <a:endParaRPr lang="en-US" noProof="0" dirty="0"/>
          </a:p>
        </p:txBody>
      </p:sp>
      <p:sp>
        <p:nvSpPr>
          <p:cNvPr id="3" name="Text Placeholder 2">
            <a:extLst>
              <a:ext uri="{FF2B5EF4-FFF2-40B4-BE49-F238E27FC236}">
                <a16:creationId xmlns:a16="http://schemas.microsoft.com/office/drawing/2014/main" id="{9B50DEAF-41CE-4BD6-A9F2-A75CD7542247}"/>
              </a:ext>
            </a:extLst>
          </p:cNvPr>
          <p:cNvSpPr>
            <a:spLocks noGrp="1"/>
          </p:cNvSpPr>
          <p:nvPr>
            <p:ph type="body" sz="quarter" idx="10"/>
          </p:nvPr>
        </p:nvSpPr>
        <p:spPr/>
        <p:txBody>
          <a:bodyPr>
            <a:normAutofit fontScale="92500" lnSpcReduction="10000"/>
          </a:bodyPr>
          <a:lstStyle/>
          <a:p>
            <a:pPr>
              <a:buClr>
                <a:schemeClr val="tx1"/>
              </a:buClr>
            </a:pPr>
            <a:r>
              <a:rPr lang="en-US" sz="3500" b="1" dirty="0">
                <a:solidFill>
                  <a:schemeClr val="bg1"/>
                </a:solidFill>
              </a:rPr>
              <a:t>Integration testing </a:t>
            </a:r>
            <a:r>
              <a:rPr lang="en-US" sz="3500" dirty="0"/>
              <a:t>test several units (components) together</a:t>
            </a:r>
          </a:p>
          <a:p>
            <a:pPr lvl="1">
              <a:buClr>
                <a:schemeClr val="tx1"/>
              </a:buClr>
            </a:pPr>
            <a:r>
              <a:rPr lang="en-US" dirty="0"/>
              <a:t>Aims to expose faults in the </a:t>
            </a:r>
            <a:r>
              <a:rPr lang="en-US" b="1" dirty="0">
                <a:solidFill>
                  <a:schemeClr val="bg1"/>
                </a:solidFill>
              </a:rPr>
              <a:t>interaction between integrated units</a:t>
            </a:r>
          </a:p>
          <a:p>
            <a:pPr lvl="1">
              <a:buClr>
                <a:schemeClr val="tx1"/>
              </a:buClr>
            </a:pPr>
            <a:r>
              <a:rPr lang="en-US" dirty="0"/>
              <a:t>Example: test user registration + data access services + database storage (check whether the new user is stored in the DB)</a:t>
            </a:r>
          </a:p>
          <a:p>
            <a:pPr>
              <a:buClr>
                <a:schemeClr val="tx1"/>
              </a:buClr>
            </a:pPr>
            <a:r>
              <a:rPr lang="en-US" sz="3500" b="1" dirty="0">
                <a:solidFill>
                  <a:schemeClr val="bg1"/>
                </a:solidFill>
              </a:rPr>
              <a:t>Unit testing </a:t>
            </a:r>
            <a:r>
              <a:rPr lang="en-US" sz="3500" dirty="0"/>
              <a:t>vs. </a:t>
            </a:r>
            <a:r>
              <a:rPr lang="en-US" sz="3500" b="1" dirty="0">
                <a:solidFill>
                  <a:schemeClr val="bg1"/>
                </a:solidFill>
              </a:rPr>
              <a:t>integration testing</a:t>
            </a:r>
          </a:p>
          <a:p>
            <a:pPr lvl="1">
              <a:buClr>
                <a:schemeClr val="tx1"/>
              </a:buClr>
            </a:pPr>
            <a:r>
              <a:rPr lang="en-US" dirty="0"/>
              <a:t>Integration testing tests the interaction between several units</a:t>
            </a:r>
          </a:p>
          <a:p>
            <a:pPr lvl="1">
              <a:buClr>
                <a:schemeClr val="tx1"/>
              </a:buClr>
            </a:pPr>
            <a:r>
              <a:rPr lang="en-US" dirty="0"/>
              <a:t>Unit testing tests a single unit (component)</a:t>
            </a:r>
          </a:p>
          <a:p>
            <a:pPr>
              <a:buClr>
                <a:schemeClr val="tx1"/>
              </a:buClr>
            </a:pPr>
            <a:r>
              <a:rPr lang="en-US" sz="3500" dirty="0"/>
              <a:t>Integration testing is implemented by:</a:t>
            </a:r>
          </a:p>
          <a:p>
            <a:pPr lvl="1">
              <a:buClr>
                <a:schemeClr val="tx1"/>
              </a:buClr>
            </a:pPr>
            <a:r>
              <a:rPr lang="en-US" dirty="0"/>
              <a:t>Testing framework + test stubs / mocks</a:t>
            </a:r>
          </a:p>
        </p:txBody>
      </p:sp>
      <p:sp>
        <p:nvSpPr>
          <p:cNvPr id="4" name="Title 3">
            <a:extLst>
              <a:ext uri="{FF2B5EF4-FFF2-40B4-BE49-F238E27FC236}">
                <a16:creationId xmlns:a16="http://schemas.microsoft.com/office/drawing/2014/main"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2502378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249683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buClr>
                <a:schemeClr val="tx1"/>
              </a:buClr>
            </a:pPr>
            <a:r>
              <a:rPr lang="en-US" b="1" dirty="0">
                <a:solidFill>
                  <a:schemeClr val="bg1"/>
                </a:solidFill>
              </a:rPr>
              <a:t>System testing </a:t>
            </a:r>
            <a:r>
              <a:rPr lang="en-US" dirty="0"/>
              <a:t>tests the entire system:</a:t>
            </a:r>
          </a:p>
          <a:p>
            <a:pPr lvl="1">
              <a:lnSpc>
                <a:spcPct val="110000"/>
              </a:lnSpc>
              <a:buClr>
                <a:schemeClr val="tx1"/>
              </a:buClr>
            </a:pPr>
            <a:r>
              <a:rPr lang="en-US" dirty="0"/>
              <a:t>E.g. front-end (UI logic) + back-end (business logic) + database</a:t>
            </a:r>
          </a:p>
          <a:p>
            <a:pPr>
              <a:lnSpc>
                <a:spcPct val="110000"/>
              </a:lnSpc>
              <a:buClr>
                <a:schemeClr val="tx1"/>
              </a:buClr>
            </a:pPr>
            <a:r>
              <a:rPr lang="en-US" dirty="0"/>
              <a:t>Example: automated system testing for Web apps</a:t>
            </a:r>
          </a:p>
          <a:p>
            <a:pPr lvl="1">
              <a:lnSpc>
                <a:spcPct val="110000"/>
              </a:lnSpc>
              <a:buClr>
                <a:schemeClr val="tx1"/>
              </a:buClr>
            </a:pPr>
            <a:r>
              <a:rPr lang="en-US" dirty="0"/>
              <a:t>Auto deploy the Web app in a </a:t>
            </a:r>
            <a:r>
              <a:rPr lang="en-US" b="1" dirty="0">
                <a:solidFill>
                  <a:schemeClr val="bg1"/>
                </a:solidFill>
              </a:rPr>
              <a:t>testing environment </a:t>
            </a:r>
            <a:r>
              <a:rPr lang="en-US" b="1" dirty="0"/>
              <a:t>(</a:t>
            </a:r>
            <a:r>
              <a:rPr lang="en-US" dirty="0"/>
              <a:t>e.g. Docker)</a:t>
            </a:r>
          </a:p>
          <a:p>
            <a:pPr lvl="1">
              <a:lnSpc>
                <a:spcPct val="110000"/>
              </a:lnSpc>
              <a:buClr>
                <a:schemeClr val="tx1"/>
              </a:buClr>
            </a:pPr>
            <a:r>
              <a:rPr lang="en-US" dirty="0"/>
              <a:t>Execute </a:t>
            </a:r>
            <a:r>
              <a:rPr lang="en-US" b="1"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buClr>
                <a:schemeClr val="tx1"/>
              </a:buClr>
            </a:pPr>
            <a:r>
              <a:rPr lang="en-US" b="1" dirty="0">
                <a:solidFill>
                  <a:schemeClr val="bg1"/>
                </a:solidFill>
              </a:rPr>
              <a:t>Selenium </a:t>
            </a:r>
            <a:r>
              <a:rPr lang="en-US" dirty="0"/>
              <a:t>automates testing of Web apps</a:t>
            </a:r>
          </a:p>
          <a:p>
            <a:pPr lvl="1">
              <a:lnSpc>
                <a:spcPct val="110000"/>
              </a:lnSpc>
              <a:buClr>
                <a:schemeClr val="tx1"/>
              </a:buClr>
            </a:pPr>
            <a:r>
              <a:rPr lang="en-US" dirty="0"/>
              <a:t>Automates the Web browser:</a:t>
            </a:r>
            <a:br>
              <a:rPr lang="en-US" dirty="0"/>
            </a:br>
            <a:r>
              <a:rPr lang="en-US" dirty="0"/>
              <a:t>test recording + asserts + execution</a:t>
            </a:r>
          </a:p>
        </p:txBody>
      </p:sp>
      <p:sp>
        <p:nvSpPr>
          <p:cNvPr id="4" name="Title 3">
            <a:extLst>
              <a:ext uri="{FF2B5EF4-FFF2-40B4-BE49-F238E27FC236}">
                <a16:creationId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21851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29033123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sz="4000" dirty="0">
                <a:ea typeface="Calibri"/>
                <a:cs typeface="Calibri"/>
                <a:sym typeface="Calibri"/>
              </a:rPr>
              <a:t>Continuous Integration and Continuous Delivery</a:t>
            </a:r>
            <a:endParaRPr lang="en-US" dirty="0"/>
          </a:p>
        </p:txBody>
      </p:sp>
      <p:sp>
        <p:nvSpPr>
          <p:cNvPr id="5" name="Title 4"/>
          <p:cNvSpPr>
            <a:spLocks noGrp="1"/>
          </p:cNvSpPr>
          <p:nvPr>
            <p:ph type="title" sz="quarter" idx="10"/>
          </p:nvPr>
        </p:nvSpPr>
        <p:spPr/>
        <p:txBody>
          <a:bodyPr/>
          <a:lstStyle/>
          <a:p>
            <a:pPr>
              <a:buClr>
                <a:schemeClr val="tx1"/>
              </a:buClr>
              <a:buSzPts val="3400"/>
            </a:pPr>
            <a:r>
              <a:rPr lang="en-US" sz="5000" dirty="0">
                <a:ea typeface="Calibri"/>
                <a:cs typeface="Calibri"/>
                <a:sym typeface="Calibri"/>
              </a:rPr>
              <a:t>The CI/CD Pipeline</a:t>
            </a:r>
          </a:p>
        </p:txBody>
      </p:sp>
      <p:pic>
        <p:nvPicPr>
          <p:cNvPr id="8" name="Picture 7">
            <a:extLst>
              <a:ext uri="{FF2B5EF4-FFF2-40B4-BE49-F238E27FC236}">
                <a16:creationId xmlns:a16="http://schemas.microsoft.com/office/drawing/2014/main" id="{0D6B03BF-31AB-427F-94DA-7D40D310E6EE}"/>
              </a:ext>
            </a:extLst>
          </p:cNvPr>
          <p:cNvPicPr>
            <a:picLocks noChangeAspect="1"/>
          </p:cNvPicPr>
          <p:nvPr/>
        </p:nvPicPr>
        <p:blipFill>
          <a:blip r:embed="rId2"/>
          <a:stretch>
            <a:fillRect/>
          </a:stretch>
        </p:blipFill>
        <p:spPr>
          <a:xfrm>
            <a:off x="4623688" y="1989000"/>
            <a:ext cx="2944623" cy="1475360"/>
          </a:xfrm>
          <a:prstGeom prst="rect">
            <a:avLst/>
          </a:prstGeom>
        </p:spPr>
      </p:pic>
    </p:spTree>
    <p:extLst>
      <p:ext uri="{BB962C8B-B14F-4D97-AF65-F5344CB8AC3E}">
        <p14:creationId xmlns:p14="http://schemas.microsoft.com/office/powerpoint/2010/main" val="2981832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id="{9D2BBCDA-566C-48DE-8C24-985069CA837A}"/>
              </a:ext>
            </a:extLst>
          </p:cNvPr>
          <p:cNvSpPr>
            <a:spLocks noGrp="1"/>
          </p:cNvSpPr>
          <p:nvPr>
            <p:ph type="title" sz="quarter" idx="10"/>
          </p:nvPr>
        </p:nvSpPr>
        <p:spPr/>
        <p:txBody>
          <a:bodyPr/>
          <a:lstStyle/>
          <a:p>
            <a:r>
              <a:rPr lang="en-US" dirty="0"/>
              <a:t>Software Quality Assurance</a:t>
            </a:r>
          </a:p>
        </p:txBody>
      </p:sp>
    </p:spTree>
    <p:extLst>
      <p:ext uri="{BB962C8B-B14F-4D97-AF65-F5344CB8AC3E}">
        <p14:creationId xmlns:p14="http://schemas.microsoft.com/office/powerpoint/2010/main" val="30846721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10" name="Text Placeholder 9">
            <a:extLst>
              <a:ext uri="{FF2B5EF4-FFF2-40B4-BE49-F238E27FC236}">
                <a16:creationId xmlns:a16="http://schemas.microsoft.com/office/drawing/2014/main" id="{4EEA891E-7726-452A-B421-F9EA68E48629}"/>
              </a:ext>
            </a:extLst>
          </p:cNvPr>
          <p:cNvSpPr>
            <a:spLocks noGrp="1"/>
          </p:cNvSpPr>
          <p:nvPr>
            <p:ph type="body" sz="quarter" idx="10"/>
          </p:nvPr>
        </p:nvSpPr>
        <p:spPr/>
        <p:txBody>
          <a:bodyPr/>
          <a:lstStyle/>
          <a:p>
            <a:pPr>
              <a:buClr>
                <a:schemeClr val="tx1"/>
              </a:buClr>
            </a:pPr>
            <a:r>
              <a:rPr lang="en-US" b="1" dirty="0">
                <a:solidFill>
                  <a:schemeClr val="bg1"/>
                </a:solidFill>
              </a:rPr>
              <a:t>Software engineering</a:t>
            </a:r>
            <a:r>
              <a:rPr lang="en-US" dirty="0">
                <a:solidFill>
                  <a:schemeClr val="bg1"/>
                </a:solidFill>
              </a:rPr>
              <a:t> </a:t>
            </a:r>
            <a:r>
              <a:rPr lang="en-US" dirty="0"/>
              <a:t>is not just coding!</a:t>
            </a:r>
          </a:p>
          <a:p>
            <a:pPr>
              <a:spcBef>
                <a:spcPts val="1200"/>
              </a:spcBef>
              <a:buClr>
                <a:schemeClr val="tx1"/>
              </a:buClr>
            </a:pPr>
            <a:r>
              <a:rPr lang="en-US" dirty="0"/>
              <a:t>The </a:t>
            </a:r>
            <a:r>
              <a:rPr lang="en-US" b="1" dirty="0">
                <a:solidFill>
                  <a:schemeClr val="bg1"/>
                </a:solidFill>
              </a:rPr>
              <a:t>SDLC</a:t>
            </a:r>
            <a:r>
              <a:rPr lang="en-US" dirty="0"/>
              <a:t> includes the following activities</a:t>
            </a:r>
            <a:r>
              <a:rPr lang="bg-BG" dirty="0"/>
              <a:t>:</a:t>
            </a:r>
            <a:endParaRPr lang="en-US" dirty="0"/>
          </a:p>
          <a:p>
            <a:pPr lvl="1">
              <a:buClr>
                <a:schemeClr val="tx1"/>
              </a:buClr>
            </a:pPr>
            <a:r>
              <a:rPr lang="en-US" b="1" dirty="0">
                <a:solidFill>
                  <a:schemeClr val="bg1"/>
                </a:solidFill>
              </a:rPr>
              <a:t>Requirements</a:t>
            </a:r>
            <a:r>
              <a:rPr lang="en-US" dirty="0"/>
              <a:t> analysis</a:t>
            </a:r>
          </a:p>
          <a:p>
            <a:pPr lvl="1">
              <a:buClr>
                <a:schemeClr val="tx1"/>
              </a:buClr>
            </a:pPr>
            <a:r>
              <a:rPr lang="en-US" dirty="0"/>
              <a:t>Software </a:t>
            </a:r>
            <a:r>
              <a:rPr lang="en-US" b="1" dirty="0">
                <a:solidFill>
                  <a:schemeClr val="bg1"/>
                </a:solidFill>
              </a:rPr>
              <a:t>design</a:t>
            </a:r>
          </a:p>
          <a:p>
            <a:pPr lvl="1">
              <a:buClr>
                <a:schemeClr val="tx1"/>
              </a:buClr>
            </a:pPr>
            <a:r>
              <a:rPr lang="en-US" b="1" dirty="0">
                <a:solidFill>
                  <a:schemeClr val="bg1"/>
                </a:solidFill>
              </a:rPr>
              <a:t>Construction</a:t>
            </a:r>
          </a:p>
          <a:p>
            <a:pPr lvl="1">
              <a:buClr>
                <a:schemeClr val="tx1"/>
              </a:buClr>
            </a:pPr>
            <a:r>
              <a:rPr lang="en-US" b="1" dirty="0">
                <a:solidFill>
                  <a:schemeClr val="bg1"/>
                </a:solidFill>
              </a:rPr>
              <a:t>Testing</a:t>
            </a:r>
          </a:p>
          <a:p>
            <a:pPr>
              <a:spcBef>
                <a:spcPts val="1200"/>
              </a:spcBef>
              <a:buClr>
                <a:schemeClr val="tx1"/>
              </a:buClr>
            </a:pPr>
            <a:r>
              <a:rPr lang="en-US" b="1" dirty="0">
                <a:solidFill>
                  <a:schemeClr val="bg1"/>
                </a:solidFill>
              </a:rPr>
              <a:t>Development processes </a:t>
            </a:r>
            <a:r>
              <a:rPr lang="en-US" dirty="0"/>
              <a:t>(Waterfall / Scrum /Kanban) define workflow and key practices</a:t>
            </a:r>
          </a:p>
        </p:txBody>
      </p:sp>
      <p:sp>
        <p:nvSpPr>
          <p:cNvPr id="4" name="Title 3">
            <a:extLst>
              <a:ext uri="{FF2B5EF4-FFF2-40B4-BE49-F238E27FC236}">
                <a16:creationId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solidFill>
                  <a:schemeClr val="bg1"/>
                </a:solidFill>
              </a:rPr>
              <a:t>management</a:t>
            </a:r>
          </a:p>
        </p:txBody>
      </p:sp>
      <p:pic>
        <p:nvPicPr>
          <p:cNvPr id="18" name="Picture 17">
            <a:extLst>
              <a:ext uri="{FF2B5EF4-FFF2-40B4-BE49-F238E27FC236}">
                <a16:creationId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id="{0C616FD8-FCEC-45E0-9A18-2FC0FFFD2201}"/>
              </a:ext>
            </a:extLst>
          </p:cNvPr>
          <p:cNvSpPr txBox="1"/>
          <p:nvPr/>
        </p:nvSpPr>
        <p:spPr>
          <a:xfrm>
            <a:off x="3599852" y="3978334"/>
            <a:ext cx="3351148" cy="609077"/>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Maintenance</a:t>
            </a:r>
          </a:p>
        </p:txBody>
      </p:sp>
    </p:spTree>
    <p:extLst>
      <p:ext uri="{BB962C8B-B14F-4D97-AF65-F5344CB8AC3E}">
        <p14:creationId xmlns:p14="http://schemas.microsoft.com/office/powerpoint/2010/main" val="9776871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3" name="Text Placeholder 2">
            <a:extLst>
              <a:ext uri="{FF2B5EF4-FFF2-40B4-BE49-F238E27FC236}">
                <a16:creationId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pPr>
              <a:buClr>
                <a:schemeClr val="tx1"/>
              </a:buClr>
            </a:pPr>
            <a:r>
              <a:rPr lang="en-US" b="1" dirty="0">
                <a:solidFill>
                  <a:schemeClr val="bg1"/>
                </a:solidFill>
              </a:rPr>
              <a:t>CI/CD pipeline</a:t>
            </a:r>
          </a:p>
          <a:p>
            <a:pPr lvl="1">
              <a:buClr>
                <a:schemeClr val="tx1"/>
              </a:buClr>
            </a:pPr>
            <a:r>
              <a:rPr lang="en-US" dirty="0"/>
              <a:t>Continuously integrate</a:t>
            </a:r>
            <a:br>
              <a:rPr lang="en-US" dirty="0"/>
            </a:br>
            <a:r>
              <a:rPr lang="en-US" dirty="0"/>
              <a:t>and release new features</a:t>
            </a:r>
          </a:p>
          <a:p>
            <a:pPr>
              <a:buClr>
                <a:schemeClr val="tx1"/>
              </a:buClr>
            </a:pPr>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buClr>
                <a:schemeClr val="tx1"/>
              </a:buClr>
            </a:pPr>
            <a:r>
              <a:rPr lang="en-US" dirty="0"/>
              <a:t>Write code, test and integrate it in the product</a:t>
            </a:r>
          </a:p>
          <a:p>
            <a:pPr>
              <a:buClr>
                <a:schemeClr val="tx1"/>
              </a:buClr>
            </a:pPr>
            <a:r>
              <a:rPr lang="en-US" b="1" dirty="0">
                <a:solidFill>
                  <a:schemeClr val="bg1"/>
                </a:solidFill>
              </a:rPr>
              <a:t>Continuous delivery</a:t>
            </a:r>
            <a:r>
              <a:rPr lang="en-US" dirty="0"/>
              <a:t> (</a:t>
            </a:r>
            <a:r>
              <a:rPr lang="en-US" b="1" dirty="0">
                <a:solidFill>
                  <a:schemeClr val="bg1"/>
                </a:solidFill>
              </a:rPr>
              <a:t>CD</a:t>
            </a:r>
            <a:r>
              <a:rPr lang="en-US" dirty="0"/>
              <a:t>)</a:t>
            </a:r>
          </a:p>
          <a:p>
            <a:pPr lvl="1">
              <a:buClr>
                <a:schemeClr val="tx1"/>
              </a:buClr>
            </a:pPr>
            <a:r>
              <a:rPr lang="en-US" dirty="0"/>
              <a:t>Continuously release new features</a:t>
            </a:r>
          </a:p>
          <a:p>
            <a:pPr>
              <a:buClr>
                <a:schemeClr val="tx1"/>
              </a:buClr>
            </a:pPr>
            <a:r>
              <a:rPr lang="en-US" b="1" dirty="0">
                <a:solidFill>
                  <a:schemeClr val="bg1"/>
                </a:solidFill>
              </a:rPr>
              <a:t>QAs</a:t>
            </a:r>
            <a:r>
              <a:rPr lang="en-US" dirty="0"/>
              <a:t> maintain and monitor the CI/CD pipeline</a:t>
            </a:r>
          </a:p>
        </p:txBody>
      </p:sp>
      <p:sp>
        <p:nvSpPr>
          <p:cNvPr id="4" name="Title 3">
            <a:extLst>
              <a:ext uri="{FF2B5EF4-FFF2-40B4-BE49-F238E27FC236}">
                <a16:creationId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5342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2799000"/>
            <a:ext cx="6065892" cy="634780"/>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br>
              <a:rPr lang="en-US" dirty="0"/>
            </a:br>
            <a:r>
              <a:rPr lang="en-US" dirty="0"/>
              <a:t>with GitHub Actions</a:t>
            </a:r>
          </a:p>
        </p:txBody>
      </p:sp>
      <p:pic>
        <p:nvPicPr>
          <p:cNvPr id="9218" name="Picture 2" descr="Marketplace · Tools to improve your workflow · GitHub">
            <a:extLst>
              <a:ext uri="{FF2B5EF4-FFF2-40B4-BE49-F238E27FC236}">
                <a16:creationId xmlns:a16="http://schemas.microsoft.com/office/drawing/2014/main" id="{5B18F038-AE55-474D-A7EB-EAAA39910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id="{01818DAB-5ECA-46AA-B85D-F00E4254BAD3}"/>
              </a:ext>
            </a:extLst>
          </p:cNvPr>
          <p:cNvSpPr txBox="1"/>
          <p:nvPr/>
        </p:nvSpPr>
        <p:spPr>
          <a:xfrm>
            <a:off x="4704109" y="3619187"/>
            <a:ext cx="6705600" cy="461665"/>
          </a:xfrm>
          <a:prstGeom prst="rect">
            <a:avLst/>
          </a:prstGeom>
          <a:noFill/>
          <a:ln w="12700">
            <a:noFill/>
          </a:ln>
        </p:spPr>
        <p:txBody>
          <a:bodyPr wrap="square">
            <a:spAutoFit/>
          </a:bodyPr>
          <a:lstStyle/>
          <a:p>
            <a:pPr algn="ctr"/>
            <a:r>
              <a:rPr lang="en-US" sz="2400" dirty="0">
                <a:hlinkClick r:id="rId3"/>
              </a:rPr>
              <a:t>https://github.com/nakov/Eventures/actions</a:t>
            </a:r>
            <a:endParaRPr lang="en-US" sz="2400" dirty="0"/>
          </a:p>
        </p:txBody>
      </p:sp>
      <p:sp>
        <p:nvSpPr>
          <p:cNvPr id="12" name="TextBox 11">
            <a:extLst>
              <a:ext uri="{FF2B5EF4-FFF2-40B4-BE49-F238E27FC236}">
                <a16:creationId xmlns:a16="http://schemas.microsoft.com/office/drawing/2014/main" id="{CAF3AE8F-5509-4540-878C-2D8DFAB00C6B}"/>
              </a:ext>
            </a:extLst>
          </p:cNvPr>
          <p:cNvSpPr txBox="1"/>
          <p:nvPr/>
        </p:nvSpPr>
        <p:spPr>
          <a:xfrm>
            <a:off x="3623374" y="4284000"/>
            <a:ext cx="8412626" cy="400110"/>
          </a:xfrm>
          <a:prstGeom prst="rect">
            <a:avLst/>
          </a:prstGeom>
          <a:noFill/>
          <a:ln w="12700">
            <a:noFill/>
          </a:ln>
        </p:spPr>
        <p:txBody>
          <a:bodyPr wrap="square">
            <a:spAutoFit/>
          </a:bodyPr>
          <a:lstStyle/>
          <a:p>
            <a:pPr algn="ctr"/>
            <a:r>
              <a:rPr lang="en-US" sz="2000" dirty="0">
                <a:hlinkClick r:id="rId4"/>
              </a:rPr>
              <a:t>https://github.com/nakov/MVC-app-integration-tests-example-mocha/actions</a:t>
            </a:r>
            <a:endParaRPr lang="en-US" sz="2000" dirty="0"/>
          </a:p>
        </p:txBody>
      </p:sp>
    </p:spTree>
    <p:extLst>
      <p:ext uri="{BB962C8B-B14F-4D97-AF65-F5344CB8AC3E}">
        <p14:creationId xmlns:p14="http://schemas.microsoft.com/office/powerpoint/2010/main" val="483468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bg1">
                    <a:lumMod val="60000"/>
                    <a:lumOff val="40000"/>
                  </a:schemeClr>
                </a:solidFill>
                <a:latin typeface="+mj-lt"/>
                <a:ea typeface="Calibri"/>
                <a:cs typeface="Calibri"/>
                <a:sym typeface="Calibri"/>
              </a:rPr>
              <a:t>software</a:t>
            </a:r>
            <a:r>
              <a:rPr lang="en-US" sz="3600" b="1" dirty="0">
                <a:solidFill>
                  <a:schemeClr val="bg1"/>
                </a:solidFill>
                <a:latin typeface="+mj-lt"/>
                <a:ea typeface="Calibri"/>
                <a:cs typeface="Calibri"/>
                <a:sym typeface="Calibri"/>
              </a:rPr>
              <a:t> </a:t>
            </a:r>
            <a:r>
              <a:rPr lang="en-US" sz="3600" b="1" dirty="0">
                <a:solidFill>
                  <a:schemeClr val="bg1">
                    <a:lumMod val="60000"/>
                    <a:lumOff val="40000"/>
                  </a:schemeClr>
                </a:solidFill>
                <a:latin typeface="+mj-lt"/>
                <a:ea typeface="Calibri"/>
                <a:cs typeface="Calibri"/>
                <a:sym typeface="Calibri"/>
              </a:rPr>
              <a:t>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bg1">
                    <a:lumMod val="60000"/>
                    <a:lumOff val="40000"/>
                  </a:schemeClr>
                </a:solidFill>
                <a:latin typeface="+mj-lt"/>
                <a:ea typeface="Calibri"/>
                <a:cs typeface="Calibri"/>
                <a:sym typeface="Calibri"/>
              </a:rPr>
              <a:t>testing</a:t>
            </a:r>
            <a:r>
              <a:rPr lang="en-US" sz="3600" b="1" dirty="0">
                <a:solidFill>
                  <a:schemeClr val="bg1"/>
                </a:solidFill>
                <a:latin typeface="+mj-lt"/>
                <a:ea typeface="Calibri"/>
                <a:cs typeface="Calibri"/>
                <a:sym typeface="Calibri"/>
              </a:rPr>
              <a:t> </a:t>
            </a:r>
            <a:r>
              <a:rPr lang="en-US" sz="3600" b="1" dirty="0">
                <a:solidFill>
                  <a:schemeClr val="bg1">
                    <a:lumMod val="60000"/>
                    <a:lumOff val="40000"/>
                  </a:schemeClr>
                </a:solidFill>
                <a:latin typeface="+mj-lt"/>
                <a:ea typeface="Calibri"/>
                <a:cs typeface="Calibri"/>
                <a:sym typeface="Calibri"/>
              </a:rPr>
              <a:t>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bg1">
                    <a:lumMod val="60000"/>
                    <a:lumOff val="40000"/>
                  </a:schemeClr>
                </a:solidFill>
                <a:latin typeface="+mj-lt"/>
                <a:ea typeface="Calibri"/>
                <a:cs typeface="Calibri"/>
                <a:sym typeface="Calibri"/>
              </a:rPr>
              <a:t>test</a:t>
            </a:r>
            <a:r>
              <a:rPr lang="en-US" sz="3600" b="1" dirty="0">
                <a:solidFill>
                  <a:schemeClr val="bg1"/>
                </a:solidFill>
                <a:latin typeface="+mj-lt"/>
                <a:ea typeface="Calibri"/>
                <a:cs typeface="Calibri"/>
                <a:sym typeface="Calibri"/>
              </a:rPr>
              <a:t> </a:t>
            </a:r>
            <a:r>
              <a:rPr lang="en-US" sz="3600" b="1" dirty="0">
                <a:solidFill>
                  <a:schemeClr val="bg1">
                    <a:lumMod val="60000"/>
                    <a:lumOff val="40000"/>
                  </a:schemeClr>
                </a:solidFill>
                <a:latin typeface="+mj-lt"/>
                <a:ea typeface="Calibri"/>
                <a:cs typeface="Calibri"/>
                <a:sym typeface="Calibri"/>
              </a:rPr>
              <a:t>cases</a:t>
            </a:r>
            <a:r>
              <a:rPr lang="en-US" sz="3600" dirty="0">
                <a:solidFill>
                  <a:schemeClr val="bg1"/>
                </a:solidFill>
                <a:latin typeface="+mj-lt"/>
                <a:ea typeface="Calibri"/>
                <a:cs typeface="Calibri"/>
                <a:sym typeface="Calibri"/>
              </a:rPr>
              <a:t> </a:t>
            </a:r>
            <a:r>
              <a:rPr lang="en-US" sz="3600" dirty="0">
                <a:solidFill>
                  <a:schemeClr val="bg2"/>
                </a:solidFill>
                <a:latin typeface="+mj-lt"/>
                <a:ea typeface="Calibri"/>
                <a:cs typeface="Calibri"/>
                <a:sym typeface="Calibri"/>
              </a:rPr>
              <a:t>and execute </a:t>
            </a:r>
            <a:r>
              <a:rPr lang="en-US" sz="3600" b="1" dirty="0">
                <a:solidFill>
                  <a:schemeClr val="bg1">
                    <a:lumMod val="60000"/>
                    <a:lumOff val="40000"/>
                  </a:schemeClr>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bg1">
                    <a:lumMod val="60000"/>
                    <a:lumOff val="40000"/>
                  </a:schemeClr>
                </a:solidFill>
                <a:latin typeface="+mj-lt"/>
                <a:ea typeface="Calibri"/>
                <a:cs typeface="Calibri"/>
                <a:sym typeface="Calibri"/>
              </a:rPr>
              <a:t>test</a:t>
            </a:r>
            <a:r>
              <a:rPr lang="en-US" sz="3600" b="1" dirty="0">
                <a:solidFill>
                  <a:schemeClr val="bg1"/>
                </a:solidFill>
                <a:latin typeface="+mj-lt"/>
                <a:ea typeface="Calibri"/>
                <a:cs typeface="Calibri"/>
                <a:sym typeface="Calibri"/>
              </a:rPr>
              <a:t> </a:t>
            </a:r>
            <a:r>
              <a:rPr lang="en-US" sz="3600" b="1" dirty="0">
                <a:solidFill>
                  <a:schemeClr val="bg1">
                    <a:lumMod val="60000"/>
                    <a:lumOff val="40000"/>
                  </a:schemeClr>
                </a:solidFill>
                <a:latin typeface="+mj-lt"/>
                <a:ea typeface="Calibri"/>
                <a:cs typeface="Calibri"/>
                <a:sym typeface="Calibri"/>
              </a:rPr>
              <a:t>automation</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bg1">
                    <a:lumMod val="60000"/>
                    <a:lumOff val="40000"/>
                  </a:schemeClr>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bg1">
                    <a:lumMod val="60000"/>
                    <a:lumOff val="40000"/>
                  </a:schemeClr>
                </a:solidFill>
                <a:latin typeface="+mj-lt"/>
                <a:ea typeface="Calibri"/>
                <a:cs typeface="Calibri"/>
                <a:sym typeface="Calibri"/>
              </a:rPr>
              <a:t>CI/CD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2594321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222522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8209" y="2547249"/>
            <a:ext cx="3625551" cy="1009712"/>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7954" y="1393728"/>
            <a:ext cx="3334615" cy="966797"/>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2280" y="5307007"/>
            <a:ext cx="3655944" cy="1134902"/>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8209" y="1393728"/>
            <a:ext cx="3625551" cy="989152"/>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305" y="4078250"/>
            <a:ext cx="2554395" cy="2363659"/>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45</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2280" y="3834279"/>
            <a:ext cx="3655944" cy="1230808"/>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224" y="2606080"/>
            <a:ext cx="1600787" cy="1230809"/>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58" y="2617384"/>
            <a:ext cx="1600787" cy="1208202"/>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733" y="5307007"/>
            <a:ext cx="3625551" cy="1134903"/>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2280" y="1393728"/>
            <a:ext cx="3391512" cy="2163232"/>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732" y="3863192"/>
            <a:ext cx="3625551" cy="1230808"/>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930901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6000" y="1764000"/>
            <a:ext cx="5037446" cy="1395000"/>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6000" y="4239000"/>
            <a:ext cx="5037446" cy="2083029"/>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7131000" y="2034000"/>
            <a:ext cx="4113596" cy="3753000"/>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Tree>
    <p:extLst>
      <p:ext uri="{BB962C8B-B14F-4D97-AF65-F5344CB8AC3E}">
        <p14:creationId xmlns:p14="http://schemas.microsoft.com/office/powerpoint/2010/main" val="6373587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47</a:t>
            </a:fld>
            <a:endParaRPr lang="en-US" noProof="0" dirty="0"/>
          </a:p>
        </p:txBody>
      </p:sp>
    </p:spTree>
    <p:extLst>
      <p:ext uri="{BB962C8B-B14F-4D97-AF65-F5344CB8AC3E}">
        <p14:creationId xmlns:p14="http://schemas.microsoft.com/office/powerpoint/2010/main" val="253913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48</a:t>
            </a:fld>
            <a:endParaRPr lang="en-US" dirty="0"/>
          </a:p>
        </p:txBody>
      </p:sp>
    </p:spTree>
    <p:extLst>
      <p:ext uri="{BB962C8B-B14F-4D97-AF65-F5344CB8AC3E}">
        <p14:creationId xmlns:p14="http://schemas.microsoft.com/office/powerpoint/2010/main" val="1285885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dirty="0">
                <a:solidFill>
                  <a:schemeClr val="bg1"/>
                </a:solidFill>
              </a:rPr>
              <a:t>SQA</a:t>
            </a:r>
            <a:r>
              <a:rPr lang="en-US" dirty="0"/>
              <a:t>)?</a:t>
            </a:r>
          </a:p>
          <a:p>
            <a:pPr lvl="1">
              <a:buClr>
                <a:schemeClr val="tx1"/>
              </a:buClr>
            </a:pPr>
            <a:r>
              <a:rPr lang="en-US" dirty="0"/>
              <a:t>Software quality assurance aims to </a:t>
            </a:r>
            <a:r>
              <a:rPr lang="en-US" b="1" dirty="0">
                <a:solidFill>
                  <a:schemeClr val="bg1"/>
                </a:solidFill>
              </a:rPr>
              <a:t>assure</a:t>
            </a:r>
            <a:r>
              <a:rPr lang="en-US" dirty="0"/>
              <a:t> that</a:t>
            </a:r>
            <a:br>
              <a:rPr lang="en-US" dirty="0"/>
            </a:br>
            <a:r>
              <a:rPr lang="en-US" dirty="0"/>
              <a:t>the </a:t>
            </a:r>
            <a:r>
              <a:rPr lang="en-US" b="1" dirty="0">
                <a:solidFill>
                  <a:schemeClr val="bg1"/>
                </a:solidFill>
              </a:rPr>
              <a:t>software</a:t>
            </a:r>
            <a:r>
              <a:rPr lang="en-US" dirty="0"/>
              <a:t> is </a:t>
            </a:r>
            <a:r>
              <a:rPr lang="en-US" b="1" dirty="0">
                <a:solidFill>
                  <a:schemeClr val="bg1"/>
                </a:solidFill>
              </a:rPr>
              <a:t>bug free </a:t>
            </a:r>
            <a:r>
              <a:rPr lang="en-US" dirty="0"/>
              <a:t>(behaves as expected)</a:t>
            </a:r>
          </a:p>
          <a:p>
            <a:pPr lvl="1">
              <a:buClr>
                <a:schemeClr val="tx1"/>
              </a:buClr>
            </a:pPr>
            <a:r>
              <a:rPr lang="en-US" dirty="0"/>
              <a:t>Defects are reported and tracked through a</a:t>
            </a:r>
            <a:r>
              <a:rPr lang="en-US" b="1" dirty="0"/>
              <a:t> </a:t>
            </a:r>
            <a:r>
              <a:rPr lang="en-US" b="1" dirty="0">
                <a:solidFill>
                  <a:schemeClr val="bg1"/>
                </a:solidFill>
              </a:rPr>
              <a:t>bug tracking system</a:t>
            </a:r>
          </a:p>
          <a:p>
            <a:pPr lvl="1">
              <a:buClr>
                <a:schemeClr val="tx1"/>
              </a:buClr>
            </a:pPr>
            <a:r>
              <a:rPr lang="en-US" dirty="0"/>
              <a:t>Performed by the Quality Assurance engineers (</a:t>
            </a:r>
            <a:r>
              <a:rPr lang="en-US" b="1"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b="1" dirty="0">
                <a:solidFill>
                  <a:schemeClr val="bg1"/>
                </a:solidFill>
              </a:rPr>
              <a:t>Manual</a:t>
            </a:r>
            <a:r>
              <a:rPr lang="en-US" dirty="0"/>
              <a:t> testing (click and check the results)</a:t>
            </a:r>
          </a:p>
          <a:p>
            <a:pPr lvl="1">
              <a:buClr>
                <a:schemeClr val="tx1"/>
              </a:buClr>
            </a:pPr>
            <a:r>
              <a:rPr lang="en-US" b="1"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380921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23297131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918331" y="983404"/>
            <a:ext cx="10219236" cy="5636107"/>
          </a:xfrm>
        </p:spPr>
        <p:txBody>
          <a:bodyPr>
            <a:normAutofit fontScale="85000" lnSpcReduction="20000"/>
          </a:bodyPr>
          <a:lstStyle/>
          <a:p>
            <a:pPr>
              <a:lnSpc>
                <a:spcPct val="110000"/>
              </a:lnSpc>
              <a:buClr>
                <a:schemeClr val="tx1"/>
              </a:buClr>
            </a:pPr>
            <a:r>
              <a:rPr lang="en-US" altLang="bg-BG" sz="3500" b="1" dirty="0">
                <a:solidFill>
                  <a:schemeClr val="bg1"/>
                </a:solidFill>
              </a:rPr>
              <a:t>QA engineers</a:t>
            </a:r>
            <a:r>
              <a:rPr lang="en-US" altLang="bg-BG" sz="3500" b="1" dirty="0"/>
              <a:t> </a:t>
            </a:r>
            <a:r>
              <a:rPr lang="en-US" altLang="bg-BG" sz="3500" dirty="0"/>
              <a:t>ensure the </a:t>
            </a:r>
            <a:r>
              <a:rPr lang="en-US" altLang="bg-BG" sz="3500" b="1" dirty="0">
                <a:solidFill>
                  <a:schemeClr val="bg1"/>
                </a:solidFill>
              </a:rPr>
              <a:t>software quality</a:t>
            </a:r>
          </a:p>
          <a:p>
            <a:pPr>
              <a:lnSpc>
                <a:spcPct val="110000"/>
              </a:lnSpc>
            </a:pPr>
            <a:r>
              <a:rPr lang="en-US" altLang="bg-BG" sz="3500" dirty="0"/>
              <a:t>Plan and execute </a:t>
            </a:r>
            <a:r>
              <a:rPr lang="en-US" altLang="bg-BG" sz="3500" b="1" dirty="0">
                <a:solidFill>
                  <a:schemeClr val="bg1"/>
                </a:solidFill>
              </a:rPr>
              <a:t>testing activities</a:t>
            </a:r>
            <a:endParaRPr lang="en-US" sz="3500" b="1" dirty="0">
              <a:solidFill>
                <a:schemeClr val="bg1"/>
              </a:solidFill>
            </a:endParaRPr>
          </a:p>
          <a:p>
            <a:pPr lvl="1">
              <a:lnSpc>
                <a:spcPct val="110000"/>
              </a:lnSpc>
            </a:pPr>
            <a:r>
              <a:rPr lang="en-US" sz="3300" b="1" dirty="0">
                <a:solidFill>
                  <a:schemeClr val="bg1"/>
                </a:solidFill>
              </a:rPr>
              <a:t>Test</a:t>
            </a:r>
            <a:r>
              <a:rPr lang="en-US" sz="3300" dirty="0"/>
              <a:t> the software, its functionality, UX and usability, etc.</a:t>
            </a:r>
          </a:p>
          <a:p>
            <a:pPr lvl="1">
              <a:lnSpc>
                <a:spcPct val="110000"/>
              </a:lnSpc>
            </a:pPr>
            <a:r>
              <a:rPr lang="en-US" altLang="bg-BG" sz="3300" dirty="0"/>
              <a:t>Create </a:t>
            </a:r>
            <a:r>
              <a:rPr lang="en-US" altLang="bg-BG" sz="3300" b="1" dirty="0">
                <a:solidFill>
                  <a:schemeClr val="bg1"/>
                </a:solidFill>
              </a:rPr>
              <a:t>test plans</a:t>
            </a:r>
            <a:r>
              <a:rPr lang="en-US" altLang="bg-BG" sz="3300" dirty="0"/>
              <a:t>, design </a:t>
            </a:r>
            <a:r>
              <a:rPr lang="en-US" altLang="bg-BG" sz="3300" b="1" dirty="0">
                <a:solidFill>
                  <a:schemeClr val="bg1"/>
                </a:solidFill>
              </a:rPr>
              <a:t>test cases</a:t>
            </a:r>
            <a:r>
              <a:rPr lang="en-US" altLang="bg-BG" sz="3300" dirty="0"/>
              <a:t>, </a:t>
            </a:r>
            <a:r>
              <a:rPr lang="en-US" altLang="bg-BG" sz="3300" b="1" dirty="0">
                <a:solidFill>
                  <a:schemeClr val="bg1"/>
                </a:solidFill>
              </a:rPr>
              <a:t>execute tests</a:t>
            </a:r>
            <a:endParaRPr lang="en-US" sz="3300" b="1" dirty="0">
              <a:solidFill>
                <a:schemeClr val="bg1"/>
              </a:solidFill>
            </a:endParaRPr>
          </a:p>
          <a:p>
            <a:pPr lvl="1">
              <a:lnSpc>
                <a:spcPct val="110000"/>
              </a:lnSpc>
            </a:pPr>
            <a:r>
              <a:rPr lang="en-US" altLang="bg-BG" sz="3300" dirty="0"/>
              <a:t>Develop and execute </a:t>
            </a:r>
            <a:r>
              <a:rPr lang="en-US" altLang="bg-BG" sz="3300" b="1" dirty="0">
                <a:solidFill>
                  <a:schemeClr val="bg1"/>
                </a:solidFill>
              </a:rPr>
              <a:t>test automation</a:t>
            </a:r>
            <a:r>
              <a:rPr lang="en-US" altLang="bg-BG" sz="3300" b="1" dirty="0"/>
              <a:t> </a:t>
            </a:r>
            <a:r>
              <a:rPr lang="en-US" altLang="bg-BG" sz="3300" dirty="0"/>
              <a:t>scripts </a:t>
            </a:r>
          </a:p>
          <a:p>
            <a:pPr>
              <a:lnSpc>
                <a:spcPct val="110000"/>
              </a:lnSpc>
              <a:buClr>
                <a:schemeClr val="tx1"/>
              </a:buClr>
            </a:pPr>
            <a:r>
              <a:rPr lang="en-US" sz="3500" b="1" dirty="0">
                <a:solidFill>
                  <a:schemeClr val="bg1"/>
                </a:solidFill>
              </a:rPr>
              <a:t>Report</a:t>
            </a:r>
            <a:r>
              <a:rPr lang="en-US" sz="3500" dirty="0">
                <a:solidFill>
                  <a:schemeClr val="bg1"/>
                </a:solidFill>
              </a:rPr>
              <a:t> </a:t>
            </a:r>
            <a:r>
              <a:rPr lang="en-US" sz="3500" dirty="0"/>
              <a:t>and </a:t>
            </a:r>
            <a:r>
              <a:rPr lang="en-US" sz="3500" b="1" dirty="0">
                <a:solidFill>
                  <a:schemeClr val="bg1"/>
                </a:solidFill>
              </a:rPr>
              <a:t>track bugs</a:t>
            </a:r>
            <a:r>
              <a:rPr lang="en-US" sz="3500" b="1" dirty="0"/>
              <a:t> </a:t>
            </a:r>
            <a:r>
              <a:rPr lang="en-US" sz="3500" dirty="0"/>
              <a:t>and their lifecycle</a:t>
            </a:r>
          </a:p>
          <a:p>
            <a:pPr lvl="1">
              <a:lnSpc>
                <a:spcPct val="110000"/>
              </a:lnSpc>
            </a:pPr>
            <a:r>
              <a:rPr lang="en-US" altLang="bg-BG" sz="3300" dirty="0"/>
              <a:t>Perform </a:t>
            </a:r>
            <a:r>
              <a:rPr lang="en-US" altLang="bg-BG" sz="3300" b="1" dirty="0">
                <a:solidFill>
                  <a:schemeClr val="bg1"/>
                </a:solidFill>
              </a:rPr>
              <a:t>regression testing </a:t>
            </a:r>
            <a:r>
              <a:rPr lang="en-US" altLang="bg-BG" sz="3300" dirty="0"/>
              <a:t>when bugs are resolved</a:t>
            </a:r>
            <a:endParaRPr lang="en-US" sz="3300" dirty="0">
              <a:solidFill>
                <a:schemeClr val="bg1"/>
              </a:solidFill>
            </a:endParaRPr>
          </a:p>
          <a:p>
            <a:pPr>
              <a:lnSpc>
                <a:spcPct val="110000"/>
              </a:lnSpc>
            </a:pPr>
            <a:r>
              <a:rPr lang="en-US" sz="3500" dirty="0"/>
              <a:t>Track the </a:t>
            </a:r>
            <a:r>
              <a:rPr lang="en-US" sz="3500" b="1" dirty="0">
                <a:solidFill>
                  <a:schemeClr val="bg1"/>
                </a:solidFill>
              </a:rPr>
              <a:t>development process </a:t>
            </a:r>
            <a:r>
              <a:rPr lang="en-US" sz="3500" dirty="0"/>
              <a:t>and its quality</a:t>
            </a:r>
          </a:p>
          <a:p>
            <a:pPr lvl="1">
              <a:lnSpc>
                <a:spcPct val="110000"/>
              </a:lnSpc>
            </a:pPr>
            <a:r>
              <a:rPr lang="en-US" altLang="bg-BG" sz="3300" dirty="0"/>
              <a:t>Review the </a:t>
            </a:r>
            <a:r>
              <a:rPr lang="en-US" altLang="bg-BG" sz="3300" b="1" dirty="0">
                <a:solidFill>
                  <a:schemeClr val="bg1"/>
                </a:solidFill>
              </a:rPr>
              <a:t>requirements</a:t>
            </a:r>
            <a:r>
              <a:rPr lang="en-US" altLang="bg-BG" sz="3300" b="1" dirty="0"/>
              <a:t>, </a:t>
            </a:r>
            <a:r>
              <a:rPr lang="en-US" altLang="bg-BG" sz="3300" b="1" dirty="0">
                <a:solidFill>
                  <a:schemeClr val="bg1"/>
                </a:solidFill>
              </a:rPr>
              <a:t>design</a:t>
            </a:r>
            <a:r>
              <a:rPr lang="en-US" altLang="bg-BG" sz="3300" b="1" dirty="0"/>
              <a:t> </a:t>
            </a:r>
            <a:r>
              <a:rPr lang="en-US" altLang="bg-BG" sz="3300" dirty="0"/>
              <a:t>and</a:t>
            </a:r>
            <a:r>
              <a:rPr lang="en-US" altLang="bg-BG" sz="3300" b="1" dirty="0"/>
              <a:t> </a:t>
            </a:r>
            <a:r>
              <a:rPr lang="en-US" altLang="bg-BG" sz="3300" b="1" dirty="0">
                <a:solidFill>
                  <a:schemeClr val="bg1"/>
                </a:solidFill>
              </a:rPr>
              <a:t>code</a:t>
            </a:r>
          </a:p>
          <a:p>
            <a:pPr lvl="1">
              <a:lnSpc>
                <a:spcPct val="110000"/>
              </a:lnSpc>
            </a:pPr>
            <a:r>
              <a:rPr lang="en-US" altLang="bg-BG" sz="3300" dirty="0"/>
              <a:t>Build and monitor </a:t>
            </a:r>
            <a:r>
              <a:rPr lang="en-US" altLang="bg-BG" sz="3300" b="1" dirty="0">
                <a:solidFill>
                  <a:schemeClr val="bg1"/>
                </a:solidFill>
              </a:rPr>
              <a:t>CI/CD pipeline</a:t>
            </a:r>
            <a:r>
              <a:rPr lang="en-US" altLang="bg-BG" sz="3300" dirty="0"/>
              <a:t>, track QA </a:t>
            </a:r>
            <a:r>
              <a:rPr lang="en-US" altLang="bg-BG" sz="3300" b="1"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7071097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2046000" y="1123269"/>
            <a:ext cx="8066880" cy="55458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latin typeface="Calibri" panose="020F0502020204030204" pitchFamily="34" charset="0"/>
                <a:cs typeface="Calibri" panose="020F0502020204030204" pitchFamily="34" charset="0"/>
              </a:rPr>
              <a:t>A </a:t>
            </a:r>
            <a:r>
              <a:rPr lang="bg-BG" sz="3200" b="1" strike="noStrike" spc="-1" dirty="0">
                <a:solidFill>
                  <a:srgbClr val="FFA000"/>
                </a:solidFill>
                <a:latin typeface="Calibri" panose="020F0502020204030204" pitchFamily="34" charset="0"/>
                <a:cs typeface="Calibri" panose="020F0502020204030204" pitchFamily="34" charset="0"/>
              </a:rPr>
              <a:t>database</a:t>
            </a:r>
            <a:r>
              <a:rPr lang="bg-BG" sz="3200" b="0" strike="noStrike" spc="-1" dirty="0">
                <a:solidFill>
                  <a:srgbClr val="234465"/>
                </a:solidFill>
                <a:latin typeface="Calibri" panose="020F0502020204030204" pitchFamily="34" charset="0"/>
                <a:cs typeface="Calibri" panose="020F0502020204030204" pitchFamily="34" charset="0"/>
              </a:rPr>
              <a:t> is a collection of data, organized to be easily accessed, managed and updated</a:t>
            </a:r>
            <a:endParaRPr lang="bg-BG" sz="3200" b="0" strike="noStrike" spc="-1" dirty="0">
              <a:latin typeface="Calibri" panose="020F0502020204030204" pitchFamily="34" charset="0"/>
              <a:cs typeface="Calibri" panose="020F0502020204030204" pitchFamily="34" charset="0"/>
            </a:endParaRPr>
          </a:p>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latin typeface="Calibri" panose="020F0502020204030204" pitchFamily="34" charset="0"/>
                <a:cs typeface="Calibri" panose="020F0502020204030204" pitchFamily="34" charset="0"/>
              </a:rPr>
              <a:t>Modern databases are managed by </a:t>
            </a:r>
            <a:r>
              <a:rPr lang="bg-BG" sz="3200" b="1" strike="noStrike" spc="-1" dirty="0">
                <a:solidFill>
                  <a:srgbClr val="FFA000"/>
                </a:solidFill>
                <a:latin typeface="Calibri" panose="020F0502020204030204" pitchFamily="34" charset="0"/>
                <a:cs typeface="Calibri" panose="020F0502020204030204" pitchFamily="34" charset="0"/>
              </a:rPr>
              <a:t>Database Management Systems</a:t>
            </a:r>
            <a:r>
              <a:rPr lang="bg-BG" sz="3200" b="0" strike="noStrike" spc="-1" dirty="0">
                <a:solidFill>
                  <a:srgbClr val="234465"/>
                </a:solidFill>
                <a:latin typeface="Calibri" panose="020F0502020204030204" pitchFamily="34" charset="0"/>
                <a:cs typeface="Calibri" panose="020F0502020204030204" pitchFamily="34" charset="0"/>
              </a:rPr>
              <a:t> (DBMS)</a:t>
            </a:r>
            <a:endParaRPr lang="bg-BG" sz="3200" b="0" strike="noStrike" spc="-1" dirty="0">
              <a:latin typeface="Calibri" panose="020F0502020204030204" pitchFamily="34" charset="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latin typeface="Calibri" panose="020F0502020204030204" pitchFamily="34" charset="0"/>
                <a:cs typeface="Calibri" panose="020F0502020204030204" pitchFamily="34" charset="0"/>
              </a:rPr>
              <a:t>Define database </a:t>
            </a:r>
            <a:r>
              <a:rPr lang="bg-BG" sz="3000" b="1" strike="noStrike" spc="-1" dirty="0">
                <a:solidFill>
                  <a:srgbClr val="FFA000"/>
                </a:solidFill>
                <a:latin typeface="Calibri" panose="020F0502020204030204" pitchFamily="34" charset="0"/>
                <a:cs typeface="Calibri" panose="020F0502020204030204" pitchFamily="34" charset="0"/>
              </a:rPr>
              <a:t>structure</a:t>
            </a:r>
            <a:r>
              <a:rPr lang="bg-BG" sz="3000" b="0" strike="noStrike" spc="-1" dirty="0">
                <a:solidFill>
                  <a:srgbClr val="234465"/>
                </a:solidFill>
                <a:latin typeface="Calibri" panose="020F0502020204030204" pitchFamily="34" charset="0"/>
                <a:cs typeface="Calibri" panose="020F0502020204030204" pitchFamily="34" charset="0"/>
              </a:rPr>
              <a:t>, e.g. tables, collections, columns, relations, indexes</a:t>
            </a:r>
            <a:endParaRPr lang="bg-BG" sz="3000" b="0" strike="noStrike" spc="-1" dirty="0">
              <a:latin typeface="Calibri" panose="020F0502020204030204" pitchFamily="34" charset="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latin typeface="Calibri" panose="020F0502020204030204" pitchFamily="34" charset="0"/>
                <a:cs typeface="Calibri" panose="020F0502020204030204" pitchFamily="34" charset="0"/>
              </a:rPr>
              <a:t>Create / Read / Update / Delete data </a:t>
            </a:r>
            <a:br>
              <a:rPr sz="3000" dirty="0">
                <a:latin typeface="Calibri" panose="020F0502020204030204" pitchFamily="34" charset="0"/>
                <a:cs typeface="Calibri" panose="020F0502020204030204" pitchFamily="34" charset="0"/>
              </a:rPr>
            </a:br>
            <a:r>
              <a:rPr lang="bg-BG" sz="3000" b="0" strike="noStrike" spc="-1" dirty="0">
                <a:solidFill>
                  <a:srgbClr val="234465"/>
                </a:solidFill>
                <a:latin typeface="Calibri" panose="020F0502020204030204" pitchFamily="34" charset="0"/>
                <a:cs typeface="Calibri" panose="020F0502020204030204" pitchFamily="34" charset="0"/>
              </a:rPr>
              <a:t>(CRUD operations)</a:t>
            </a:r>
            <a:endParaRPr lang="bg-BG" sz="3000" b="0" strike="noStrike" spc="-1" dirty="0">
              <a:latin typeface="Calibri" panose="020F0502020204030204" pitchFamily="34" charset="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latin typeface="Calibri" panose="020F0502020204030204" pitchFamily="34" charset="0"/>
                <a:cs typeface="Calibri" panose="020F0502020204030204" pitchFamily="34" charset="0"/>
              </a:rPr>
              <a:t>Execute </a:t>
            </a:r>
            <a:r>
              <a:rPr lang="bg-BG" sz="3000" b="1" strike="noStrike" spc="-1" dirty="0">
                <a:solidFill>
                  <a:srgbClr val="FFA000"/>
                </a:solidFill>
                <a:latin typeface="Calibri" panose="020F0502020204030204" pitchFamily="34" charset="0"/>
                <a:cs typeface="Calibri" panose="020F0502020204030204" pitchFamily="34" charset="0"/>
              </a:rPr>
              <a:t>queries</a:t>
            </a:r>
            <a:r>
              <a:rPr lang="bg-BG" sz="3000" b="0" strike="noStrike" spc="-1" dirty="0">
                <a:solidFill>
                  <a:srgbClr val="234465"/>
                </a:solidFill>
                <a:latin typeface="Calibri" panose="020F0502020204030204" pitchFamily="34" charset="0"/>
                <a:cs typeface="Calibri" panose="020F0502020204030204" pitchFamily="34" charset="0"/>
              </a:rPr>
              <a:t> (filter / search data)</a:t>
            </a:r>
            <a:endParaRPr lang="bg-BG" sz="3000" b="0" strike="noStrike" spc="-1" dirty="0">
              <a:latin typeface="Calibri" panose="020F0502020204030204" pitchFamily="34" charset="0"/>
              <a:cs typeface="Calibri" panose="020F0502020204030204" pitchFamily="34" charset="0"/>
            </a:endParaRPr>
          </a:p>
        </p:txBody>
      </p:sp>
      <p:sp>
        <p:nvSpPr>
          <p:cNvPr id="339" name="CustomShape 2"/>
          <p:cNvSpPr/>
          <p:nvPr/>
        </p:nvSpPr>
        <p:spPr>
          <a:xfrm>
            <a:off x="1297080" y="100800"/>
            <a:ext cx="8624880" cy="8820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234465"/>
                </a:solidFill>
                <a:latin typeface="Calibri"/>
              </a:rPr>
              <a:t>What is а Database?</a:t>
            </a:r>
            <a:endParaRPr lang="bg-BG" sz="4000" b="0" strike="noStrike" spc="-1">
              <a:latin typeface="Arial"/>
            </a:endParaRPr>
          </a:p>
        </p:txBody>
      </p:sp>
      <p:sp>
        <p:nvSpPr>
          <p:cNvPr id="340" name="CustomShape 3"/>
          <p:cNvSpPr/>
          <p:nvPr/>
        </p:nvSpPr>
        <p:spPr>
          <a:xfrm>
            <a:off x="11752920" y="650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842654A-6953-4A8C-81FE-A361EFA96B48}" type="slidenum">
              <a:rPr lang="bg-BG" sz="1000" b="0" strike="noStrike" spc="-1">
                <a:solidFill>
                  <a:srgbClr val="234465"/>
                </a:solidFill>
                <a:latin typeface="Calibri"/>
                <a:ea typeface="DejaVu Sans"/>
              </a:rPr>
              <a:t>8</a:t>
            </a:fld>
            <a:endParaRPr lang="bg-BG" sz="1000" b="0" strike="noStrike" spc="-1">
              <a:latin typeface="Arial"/>
            </a:endParaRPr>
          </a:p>
        </p:txBody>
      </p:sp>
      <p:pic>
        <p:nvPicPr>
          <p:cNvPr id="341" name="Picture 5"/>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p:blipFill>
        <p:spPr>
          <a:xfrm>
            <a:off x="9561000" y="3699000"/>
            <a:ext cx="2014560" cy="2014560"/>
          </a:xfrm>
          <a:prstGeom prst="rect">
            <a:avLst/>
          </a:prstGeom>
          <a:ln>
            <a:noFill/>
          </a:ln>
        </p:spPr>
      </p:pic>
    </p:spTree>
    <p:extLst>
      <p:ext uri="{BB962C8B-B14F-4D97-AF65-F5344CB8AC3E}">
        <p14:creationId xmlns:p14="http://schemas.microsoft.com/office/powerpoint/2010/main" val="1253219581"/>
      </p:ext>
    </p:extLst>
  </p:cSld>
  <p:clrMapOvr>
    <a:masterClrMapping/>
  </p:clrMapOvr>
  <mc:AlternateContent xmlns:mc="http://schemas.openxmlformats.org/markup-compatibility/2006" xmlns:p14="http://schemas.microsoft.com/office/powerpoint/2010/main">
    <mc:Choice Requires="p14">
      <p:transition p14:dur="10" advTm="5000"/>
    </mc:Choice>
    <mc:Fallback xmlns:p15="http://schemas.microsoft.com/office/powerpoint/2012/main" xmlns="">
      <p:transition advTm="5000"/>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3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id="{E6B818EB-B3FE-474A-BBF4-B92B02678804}"/>
              </a:ext>
            </a:extLst>
          </p:cNvPr>
          <p:cNvSpPr/>
          <p:nvPr/>
        </p:nvSpPr>
        <p:spPr>
          <a:xfrm>
            <a:off x="4692083" y="3266004"/>
            <a:ext cx="7162345" cy="1107996"/>
          </a:xfrm>
          <a:prstGeom prst="rect">
            <a:avLst/>
          </a:prstGeom>
        </p:spPr>
        <p:txBody>
          <a:bodyPr wrap="none">
            <a:spAutoFit/>
          </a:bodyPr>
          <a:lstStyle/>
          <a:p>
            <a:pPr algn="ctr"/>
            <a:r>
              <a:rPr lang="en-US" sz="2200" dirty="0">
                <a:hlinkClick r:id="rId3"/>
              </a:rPr>
              <a:t>https://calendly.com/pages/jobs/details?gh_jid=4698556002</a:t>
            </a:r>
            <a:endParaRPr lang="en-US" sz="22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10446494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18106</TotalTime>
  <Words>14261</Words>
  <Application>Microsoft Office PowerPoint</Application>
  <PresentationFormat>Widescreen</PresentationFormat>
  <Paragraphs>1444</Paragraphs>
  <Slides>48</Slides>
  <Notes>34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-apple-system</vt:lpstr>
      <vt:lpstr>Helvetica Neue</vt:lpstr>
      <vt:lpstr>Noto Sans</vt:lpstr>
      <vt:lpstr>Arial</vt:lpstr>
      <vt:lpstr>Arial</vt:lpstr>
      <vt:lpstr>Calibri</vt:lpstr>
      <vt:lpstr>Consolas</vt:lpstr>
      <vt:lpstr>Roboto</vt:lpstr>
      <vt:lpstr>Times New Roman</vt:lpstr>
      <vt:lpstr>Wingdings</vt:lpstr>
      <vt:lpstr>Wingdings 2</vt:lpstr>
      <vt:lpstr>1_SoftUni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PowerPoint Presentation</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The CI/CD Pipeline</vt:lpstr>
      <vt:lpstr>Software Development Lifecycle (SLDC)</vt:lpstr>
      <vt:lpstr>CI/CD Pipeline</vt:lpstr>
      <vt:lpstr>CI/CD Pipeline with GitHub Actions</vt:lpstr>
      <vt:lpstr>Summary</vt:lpstr>
      <vt:lpstr>Questions?</vt:lpstr>
      <vt:lpstr>SoftUni Diamond Partners</vt:lpstr>
      <vt:lpstr>Educational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subject>Programming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Svetlin Nakov (SoftUni)</cp:lastModifiedBy>
  <cp:revision>581</cp:revision>
  <dcterms:created xsi:type="dcterms:W3CDTF">2018-05-23T13:08:44Z</dcterms:created>
  <dcterms:modified xsi:type="dcterms:W3CDTF">2021-08-09T16:41:38Z</dcterms:modified>
  <cp:category>programming fundamentals;computer programming;software development;web development</cp:category>
</cp:coreProperties>
</file>