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k8npSoKDi3WpXrKU6xtbyad0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E8D4C0-17AD-4F3E-A44E-975513FB0F45}">
  <a:tblStyle styleId="{ADE8D4C0-17AD-4F3E-A44E-975513FB0F4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2505875" y="1887220"/>
            <a:ext cx="413702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90425" y="1212596"/>
            <a:ext cx="8307070" cy="274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90425" y="1212596"/>
            <a:ext cx="8307070" cy="274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qlite.org/docs.html" TargetMode="External"/><Relationship Id="rId4" Type="http://schemas.openxmlformats.org/officeDocument/2006/relationships/hyperlink" Target="http://www.w3schools.com/sql/default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2505875" y="1887220"/>
            <a:ext cx="41370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Discussion 12</a:t>
            </a:r>
            <a:endParaRPr sz="5200"/>
          </a:p>
        </p:txBody>
      </p:sp>
      <p:sp>
        <p:nvSpPr>
          <p:cNvPr id="44" name="Google Shape;44;p1"/>
          <p:cNvSpPr txBox="1"/>
          <p:nvPr/>
        </p:nvSpPr>
        <p:spPr>
          <a:xfrm>
            <a:off x="3707606" y="2899155"/>
            <a:ext cx="17291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3: Help the intern!</a:t>
            </a:r>
            <a:endParaRPr/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390425" y="1212596"/>
            <a:ext cx="8307070" cy="274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have a new intern who is ready to work on curing animals. However, they are new to the job and do not know how to handle aggressive pets. Return a list of patients they can help with.</a:t>
            </a:r>
            <a:endParaRPr/>
          </a:p>
          <a:p>
            <a:pPr indent="0" lvl="0" marL="12700" marR="118745" rtl="0" algn="l">
              <a:lnSpc>
                <a:spcPct val="116100"/>
              </a:lnSpc>
              <a:spcBef>
                <a:spcPts val="1595"/>
              </a:spcBef>
              <a:spcAft>
                <a:spcPts val="0"/>
              </a:spcAft>
              <a:buNone/>
            </a:pPr>
            <a:r>
              <a:rPr lang="en-US"/>
              <a:t>Task: Filter the database for pets whose aggressiveness is 10 or lower. Return a list of tuples, the tuples consisting of the name of the animals who are the least aggressive.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546100" y="1998979"/>
            <a:ext cx="8054340" cy="1119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3314700" lvl="0" marL="332740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Make sure you installed DB Browser for SQLite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Tips on working with databases</a:t>
            </a:r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390425" y="1212596"/>
            <a:ext cx="83070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18745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always, </a:t>
            </a:r>
            <a:r>
              <a:rPr b="1" lang="en-US"/>
              <a:t>read the documentation</a:t>
            </a:r>
            <a:r>
              <a:rPr lang="en-US"/>
              <a:t>!</a:t>
            </a:r>
            <a:endParaRPr/>
          </a:p>
          <a:p>
            <a:pPr indent="0" lvl="0" marL="12700" marR="118745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/>
              <a:t>Documentation:</a:t>
            </a:r>
            <a:endParaRPr/>
          </a:p>
          <a:p>
            <a:pPr indent="0" lvl="0" marL="12700" marR="5046980" rtl="0" algn="l">
              <a:lnSpc>
                <a:spcPct val="115599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97A7"/>
                </a:solidFill>
              </a:rPr>
              <a:t>https://</a:t>
            </a:r>
            <a:r>
              <a:rPr lang="en-US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www.sqlite.org/docs.html</a:t>
            </a:r>
            <a:r>
              <a:rPr lang="en-US">
                <a:solidFill>
                  <a:srgbClr val="0097A7"/>
                </a:solidFill>
              </a:rPr>
              <a:t> </a:t>
            </a:r>
            <a:endParaRPr>
              <a:solidFill>
                <a:srgbClr val="0097A7"/>
              </a:solidFill>
            </a:endParaRPr>
          </a:p>
          <a:p>
            <a:pPr indent="0" lvl="0" marL="12700" marR="5046980" rtl="0" algn="l">
              <a:lnSpc>
                <a:spcPct val="115599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marR="5046980" rtl="0" algn="l">
              <a:lnSpc>
                <a:spcPct val="115599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/>
              <a:t>Good examples: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97A7"/>
                </a:solidFill>
              </a:rPr>
              <a:t>https://</a:t>
            </a:r>
            <a:r>
              <a:rPr lang="en-US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www.w3schools.com/sql/default.asp</a:t>
            </a:r>
            <a:endParaRPr/>
          </a:p>
          <a:p>
            <a:pPr indent="0" lvl="0" marL="12700" marR="5080" rtl="0" algn="l">
              <a:lnSpc>
                <a:spcPct val="115599"/>
              </a:lnSpc>
              <a:spcBef>
                <a:spcPts val="1605"/>
              </a:spcBef>
              <a:spcAft>
                <a:spcPts val="0"/>
              </a:spcAft>
              <a:buNone/>
            </a:pPr>
            <a:r>
              <a:rPr lang="en-US"/>
              <a:t>Useful things to read: SELECT, WHERE, JOIN, INSERT, IF NOT EXISTS, how to insert values into tables, seeing what gets returned by a Select call,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Dropping</a:t>
            </a:r>
            <a:endParaRPr/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390425" y="1212596"/>
            <a:ext cx="83070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 TABLE IF EXISTS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Tablename </a:t>
            </a:r>
            <a:r>
              <a:rPr lang="en-US"/>
              <a:t>will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completely wipe out </a:t>
            </a:r>
            <a:r>
              <a:rPr lang="en-US"/>
              <a:t>your table. Not useful if you want to keep adding to your table every time your code runs (hint hint final project).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Instead, you can use: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IF NOT EXISTS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Tablename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will create a table if one doesn’t exist, but will not override an existing 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 with two different keys</a:t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390425" y="1243076"/>
            <a:ext cx="6947534" cy="808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Sometimes you may want to have two tables linked by a shared key.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E.g., people and their favourite movie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" name="Google Shape;68;p5"/>
          <p:cNvGraphicFramePr/>
          <p:nvPr/>
        </p:nvGraphicFramePr>
        <p:xfrm>
          <a:off x="230737" y="2457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{ADE8D4C0-17AD-4F3E-A44E-975513FB0F45}</a:tableStyleId>
              </a:tblPr>
              <a:tblGrid>
                <a:gridCol w="1311900"/>
                <a:gridCol w="1419225"/>
              </a:tblGrid>
              <a:tr h="608975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58102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Favourite Movie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54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Jane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Jack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Jenny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Jacob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Josefina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Google Shape;69;p5"/>
          <p:cNvGraphicFramePr/>
          <p:nvPr/>
        </p:nvGraphicFramePr>
        <p:xfrm>
          <a:off x="3439036" y="2453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{ADE8D4C0-17AD-4F3E-A44E-975513FB0F45}</a:tableStyleId>
              </a:tblPr>
              <a:tblGrid>
                <a:gridCol w="1405900"/>
                <a:gridCol w="1405900"/>
                <a:gridCol w="1405900"/>
                <a:gridCol w="1405900"/>
              </a:tblGrid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Release Date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Genre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Horror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Pulp Fiction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1994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Crime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Parasite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547370" rtl="0" algn="l">
                        <a:lnSpc>
                          <a:spcPct val="11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Comedy / Thriller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Celda 211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2009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Prison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Monsters Inc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Animation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075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/>
        </p:nvSpPr>
        <p:spPr>
          <a:xfrm>
            <a:off x="390425" y="512571"/>
            <a:ext cx="44183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Your Task: Animal Hospital!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390425" y="1212596"/>
            <a:ext cx="811593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have been hired by the great, but not-tech-savvy, local animal hospital! You will help them with a series of tasks.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1: Create the database and add in Fluffle</a:t>
            </a:r>
            <a:endParaRPr/>
          </a:p>
        </p:txBody>
      </p:sp>
      <p:sp>
        <p:nvSpPr>
          <p:cNvPr id="81" name="Google Shape;81;p7"/>
          <p:cNvSpPr txBox="1"/>
          <p:nvPr/>
        </p:nvSpPr>
        <p:spPr>
          <a:xfrm>
            <a:off x="504724" y="1243076"/>
            <a:ext cx="8066405" cy="1126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1.	Create a new table in the database with the following fields: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54965" marR="5080" rtl="0" algn="l">
              <a:lnSpc>
                <a:spcPct val="115599"/>
              </a:lnSpc>
              <a:spcBef>
                <a:spcPts val="15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Pet id, name (string), species_id (number), age (integer), cuteness (integer), aggressiveness (number)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390424" y="3111652"/>
            <a:ext cx="83148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63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2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	Populate it with the following entry: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5080" rtl="0" algn="l">
              <a:lnSpc>
                <a:spcPct val="115599"/>
              </a:lnSpc>
              <a:spcBef>
                <a:spcPts val="16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Name = </a:t>
            </a:r>
            <a:r>
              <a:rPr lang="en-US" sz="1800">
                <a:solidFill>
                  <a:srgbClr val="595959"/>
                </a:solidFill>
              </a:rPr>
              <a:t>“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Fluffle</a:t>
            </a:r>
            <a:r>
              <a:rPr lang="en-US" sz="1800">
                <a:solidFill>
                  <a:srgbClr val="595959"/>
                </a:solidFill>
              </a:rPr>
              <a:t>”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species = “Rabbit”, age = 3, cuteness = 90, aggressiveness = 100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4930" rtl="0" algn="l">
              <a:lnSpc>
                <a:spcPct val="1111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(You will find what species_id to enter for Fluffle by looking at the table “Species”, which we create for you. Read code / animal_hospital.db for details)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 Output</a:t>
            </a:r>
            <a:endParaRPr/>
          </a:p>
        </p:txBody>
      </p:sp>
      <p:pic>
        <p:nvPicPr>
          <p:cNvPr id="88" name="Google Shape;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15" y="1740407"/>
            <a:ext cx="8583168" cy="166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390424" y="512571"/>
            <a:ext cx="7351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2: Merge the hospitals!</a:t>
            </a:r>
            <a:endParaRPr/>
          </a:p>
        </p:txBody>
      </p:sp>
      <p:sp>
        <p:nvSpPr>
          <p:cNvPr id="94" name="Google Shape;94;p9"/>
          <p:cNvSpPr txBox="1"/>
          <p:nvPr/>
        </p:nvSpPr>
        <p:spPr>
          <a:xfrm>
            <a:off x="390425" y="1288796"/>
            <a:ext cx="803973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Your animal hospital and another one are merging together. Import their patient list into your table! They provided their patient list in a JSON file.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390425" y="2666492"/>
            <a:ext cx="64395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Task: Read in the JSON file and add the pets to your database.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390425" y="3666235"/>
            <a:ext cx="7608570" cy="659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will need to search the Species table to know what id to put in for each species.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2023-03-22T15:23:29Z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2020-11-09T00:00:00Z</vt:filetime>
  </property>
  <property fmtid="{D5CDD505-2E9C-101B-9397-08002B2CF9AE}" pid="3" name="LastSaved">
    <vt:filetime>2023-03-22T00:00:00Z</vt:filetime>
  </property>
  <property fmtid="{D5CDD505-2E9C-101B-9397-08002B2CF9AE}" pid="4" name="Producer">
    <vt:lpwstr>macOS Version 10.15.5 (Build 19F101) Quartz PDFContext</vt:lpwstr>
  </property>
</Properties>
</file>