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
      <p:font typeface="Lato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LatoBlack-bold.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lac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0821a75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0821a75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50821a75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0821a75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50821a75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50821a75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0821a75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0821a75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0821a75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0821a75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50821a75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50821a75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0821a7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0821a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0821a75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0821a75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0821a75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50821a75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0821a75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821a75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0821a75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821a75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0821a75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0821a75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50821a75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50821a75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edcaa0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edcaa0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Domain_Name_System" TargetMode="External"/><Relationship Id="rId4" Type="http://schemas.openxmlformats.org/officeDocument/2006/relationships/hyperlink" Target="http://textofvideo.nptel.ac.in/106105081/lec34.pdf" TargetMode="External"/><Relationship Id="rId5" Type="http://schemas.openxmlformats.org/officeDocument/2006/relationships/hyperlink" Target="https://gist.github.com/fffaraz/9d9170b57791c28ccda9255b48315168" TargetMode="External"/><Relationship Id="rId6" Type="http://schemas.openxmlformats.org/officeDocument/2006/relationships/hyperlink" Target="https://theswissbay.ch/pdf/Gentoomen%20Library/Networking/Prentice%20Hall%20-%20Computer%20Networks%20Tanenbaum%204ed.pdf" TargetMode="External"/><Relationship Id="rId7" Type="http://schemas.openxmlformats.org/officeDocument/2006/relationships/hyperlink" Target="https://lira.epac.to/DOCS-TECH/Networking/The%20TCP-IP%20Guid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ternic.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iitbbs.ac.in" TargetMode="External"/><Relationship Id="rId4" Type="http://schemas.openxmlformats.org/officeDocument/2006/relationships/hyperlink" Target="http://www.iitbbs.ac.in" TargetMode="External"/><Relationship Id="rId5" Type="http://schemas.openxmlformats.org/officeDocument/2006/relationships/hyperlink" Target="http://www.iitbbs.ac.in/profile.php/sudip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56925"/>
            <a:ext cx="7688100" cy="16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5000">
                <a:latin typeface="Playfair Display"/>
                <a:ea typeface="Playfair Display"/>
                <a:cs typeface="Playfair Display"/>
                <a:sym typeface="Playfair Display"/>
              </a:rPr>
              <a:t>Domain Name System</a:t>
            </a:r>
            <a:endParaRPr b="0" sz="5000">
              <a:latin typeface="Playfair Display"/>
              <a:ea typeface="Playfair Display"/>
              <a:cs typeface="Playfair Display"/>
              <a:sym typeface="Playfair Display"/>
            </a:endParaRPr>
          </a:p>
          <a:p>
            <a:pPr indent="0" lvl="0" marL="0" rtl="0" algn="l">
              <a:spcBef>
                <a:spcPts val="0"/>
              </a:spcBef>
              <a:spcAft>
                <a:spcPts val="0"/>
              </a:spcAft>
              <a:buNone/>
            </a:pPr>
            <a:r>
              <a:rPr lang="en" sz="2500">
                <a:latin typeface="Playfair Display"/>
                <a:ea typeface="Playfair Display"/>
                <a:cs typeface="Playfair Display"/>
                <a:sym typeface="Playfair Display"/>
              </a:rPr>
              <a:t>(RFC </a:t>
            </a:r>
            <a:r>
              <a:rPr lang="en" sz="2500">
                <a:latin typeface="Arial"/>
                <a:ea typeface="Arial"/>
                <a:cs typeface="Arial"/>
                <a:sym typeface="Arial"/>
              </a:rPr>
              <a:t>1034,1035,2181</a:t>
            </a:r>
            <a:r>
              <a:rPr lang="en" sz="2500">
                <a:latin typeface="Playfair Display"/>
                <a:ea typeface="Playfair Display"/>
                <a:cs typeface="Playfair Display"/>
                <a:sym typeface="Playfair Display"/>
              </a:rPr>
              <a:t>)</a:t>
            </a:r>
            <a:endParaRPr sz="2500">
              <a:latin typeface="Playfair Display"/>
              <a:ea typeface="Playfair Display"/>
              <a:cs typeface="Playfair Display"/>
              <a:sym typeface="Playfair Display"/>
            </a:endParaRPr>
          </a:p>
        </p:txBody>
      </p:sp>
      <p:sp>
        <p:nvSpPr>
          <p:cNvPr id="87" name="Google Shape;87;p13"/>
          <p:cNvSpPr txBox="1"/>
          <p:nvPr>
            <p:ph idx="1" type="subTitle"/>
          </p:nvPr>
        </p:nvSpPr>
        <p:spPr>
          <a:xfrm>
            <a:off x="1004675" y="3436025"/>
            <a:ext cx="7688100" cy="1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2200">
                <a:latin typeface="Playfair Display"/>
                <a:ea typeface="Playfair Display"/>
                <a:cs typeface="Playfair Display"/>
                <a:sym typeface="Playfair Display"/>
              </a:rPr>
              <a:t>Mark Sathish Pairdha</a:t>
            </a:r>
            <a:endParaRPr b="1" sz="2200">
              <a:latin typeface="Playfair Display"/>
              <a:ea typeface="Playfair Display"/>
              <a:cs typeface="Playfair Display"/>
              <a:sym typeface="Playfair Display"/>
            </a:endParaRPr>
          </a:p>
          <a:p>
            <a:pPr indent="0" lvl="0" marL="0" rtl="0" algn="l">
              <a:spcBef>
                <a:spcPts val="0"/>
              </a:spcBef>
              <a:spcAft>
                <a:spcPts val="0"/>
              </a:spcAft>
              <a:buNone/>
            </a:pPr>
            <a:r>
              <a:rPr b="1" lang="en">
                <a:latin typeface="Playfair Display"/>
                <a:ea typeface="Playfair Display"/>
                <a:cs typeface="Playfair Display"/>
                <a:sym typeface="Playfair Display"/>
              </a:rPr>
              <a:t>                                                                                              </a:t>
            </a:r>
            <a:r>
              <a:rPr b="1" lang="en" sz="2000">
                <a:latin typeface="Arial"/>
                <a:ea typeface="Arial"/>
                <a:cs typeface="Arial"/>
                <a:sym typeface="Arial"/>
              </a:rPr>
              <a:t>16</a:t>
            </a:r>
            <a:r>
              <a:rPr b="1" lang="en" sz="1800">
                <a:latin typeface="Arial"/>
                <a:ea typeface="Arial"/>
                <a:cs typeface="Arial"/>
                <a:sym typeface="Arial"/>
              </a:rPr>
              <a:t>CS</a:t>
            </a:r>
            <a:r>
              <a:rPr b="1" lang="en" sz="2000">
                <a:latin typeface="Arial"/>
                <a:ea typeface="Arial"/>
                <a:cs typeface="Arial"/>
                <a:sym typeface="Arial"/>
              </a:rPr>
              <a:t>01032</a:t>
            </a:r>
            <a:endParaRPr b="1"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99675" y="1316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DNS Header Format</a:t>
            </a:r>
            <a:endParaRPr>
              <a:latin typeface="Playfair Display"/>
              <a:ea typeface="Playfair Display"/>
              <a:cs typeface="Playfair Display"/>
              <a:sym typeface="Playfair Display"/>
            </a:endParaRPr>
          </a:p>
        </p:txBody>
      </p:sp>
      <p:pic>
        <p:nvPicPr>
          <p:cNvPr id="141" name="Google Shape;141;p22"/>
          <p:cNvPicPr preferRelativeResize="0"/>
          <p:nvPr/>
        </p:nvPicPr>
        <p:blipFill>
          <a:blip r:embed="rId3">
            <a:alphaModFix/>
          </a:blip>
          <a:stretch>
            <a:fillRect/>
          </a:stretch>
        </p:blipFill>
        <p:spPr>
          <a:xfrm>
            <a:off x="438300" y="1897875"/>
            <a:ext cx="8417702" cy="312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729450" y="1293525"/>
            <a:ext cx="76887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12 bytes is the header section, which has a number of fields. The first field is a 16-bit number that identifies the query. This identifier is copied into the reply message to a query, allowing the client to match received replies with sent queries. There are a number of flags in the flag field ,1-bit query/reply flag indicates whether the message is a query (0) or a reply (1). A 1-bit authoritative flag is set in a reply message when a DNS server is an authoritative server for a queried name. A 1-bit recursion-desired flag is set when a client (host or DNS server) desires that the DNS server perform recursion when it doesn’t have the record. A 1-bit recursion available field is set in a reply if the DNS server supports recursion.In the header,there are also four number-of fields. These fields indicate the number of occurrences of the four types of data sections that follow the header.</a:t>
            </a:r>
            <a:endParaRPr/>
          </a:p>
          <a:p>
            <a:pPr indent="0" lvl="0" marL="0" rtl="0" algn="l">
              <a:spcBef>
                <a:spcPts val="1600"/>
              </a:spcBef>
              <a:spcAft>
                <a:spcPts val="0"/>
              </a:spcAft>
              <a:buNone/>
            </a:pPr>
            <a:r>
              <a:rPr lang="en"/>
              <a:t>The question section contains information about the query that is being made. This section includes (1) a name field that contains the name that is being queried, and (2) a type field that indicates the type of question being asked about the name—for example, a host address associated with a name (Type A) or the mail server for a name (Type MX).</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29450" y="1674750"/>
            <a:ext cx="7688700" cy="33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 a reply from a DNS server, the answer section contains the resource records for the name that was originally queried. Recall that in each resource record there is the Type (for example, A, NS, CNAME, and MX), the Value, and the TTL. A reply can return multiple RRs in the answer, since a hostname can have multiple IP addresses.</a:t>
            </a:r>
            <a:endParaRPr/>
          </a:p>
          <a:p>
            <a:pPr indent="0" lvl="0" marL="0" rtl="0" algn="l">
              <a:spcBef>
                <a:spcPts val="1600"/>
              </a:spcBef>
              <a:spcAft>
                <a:spcPts val="0"/>
              </a:spcAft>
              <a:buNone/>
            </a:pPr>
            <a:r>
              <a:rPr lang="en"/>
              <a:t>The authority section contains records of other authoritative servers.</a:t>
            </a:r>
            <a:endParaRPr/>
          </a:p>
          <a:p>
            <a:pPr indent="0" lvl="0" marL="0" rtl="0" algn="l">
              <a:spcBef>
                <a:spcPts val="1600"/>
              </a:spcBef>
              <a:spcAft>
                <a:spcPts val="0"/>
              </a:spcAft>
              <a:buClr>
                <a:srgbClr val="000000"/>
              </a:buClr>
              <a:buSzPts val="1100"/>
              <a:buFont typeface="Arial"/>
              <a:buNone/>
            </a:pPr>
            <a:r>
              <a:rPr lang="en"/>
              <a:t>The additional section contains other helpful records. For example, the answer field in a reply to an MX query contains a resource record providing the canonical hostname of a mail server. The additional section contains a Type A record providing the IP address for the canonical hostname of the mail server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84550" y="127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 DNS Query </a:t>
            </a:r>
            <a:endParaRPr>
              <a:latin typeface="Playfair Display"/>
              <a:ea typeface="Playfair Display"/>
              <a:cs typeface="Playfair Display"/>
              <a:sym typeface="Playfair Display"/>
            </a:endParaRPr>
          </a:p>
        </p:txBody>
      </p:sp>
      <p:sp>
        <p:nvSpPr>
          <p:cNvPr id="157" name="Google Shape;157;p25"/>
          <p:cNvSpPr txBox="1"/>
          <p:nvPr>
            <p:ph idx="1" type="body"/>
          </p:nvPr>
        </p:nvSpPr>
        <p:spPr>
          <a:xfrm>
            <a:off x="729450" y="2078875"/>
            <a:ext cx="7688700" cy="29217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None/>
            </a:pPr>
            <a:r>
              <a:rPr b="1" lang="en" sz="1100">
                <a:solidFill>
                  <a:srgbClr val="424242"/>
                </a:solidFill>
                <a:latin typeface="Arial"/>
                <a:ea typeface="Arial"/>
                <a:cs typeface="Arial"/>
                <a:sym typeface="Arial"/>
              </a:rPr>
              <a:t>Recursive DNS Query</a:t>
            </a:r>
            <a:r>
              <a:rPr b="1" lang="en" sz="1050">
                <a:solidFill>
                  <a:srgbClr val="424242"/>
                </a:solidFill>
                <a:latin typeface="Arial"/>
                <a:ea typeface="Arial"/>
                <a:cs typeface="Arial"/>
                <a:sym typeface="Arial"/>
              </a:rPr>
              <a:t> :</a:t>
            </a:r>
            <a:r>
              <a:rPr lang="en" sz="1050">
                <a:solidFill>
                  <a:srgbClr val="424242"/>
                </a:solidFill>
                <a:latin typeface="Arial"/>
                <a:ea typeface="Arial"/>
                <a:cs typeface="Arial"/>
                <a:sym typeface="Arial"/>
              </a:rPr>
              <a:t>, The DNS resolver sends a Query to a </a:t>
            </a:r>
            <a:r>
              <a:rPr lang="en" sz="1000">
                <a:solidFill>
                  <a:srgbClr val="424242"/>
                </a:solidFill>
                <a:latin typeface="Arial"/>
                <a:ea typeface="Arial"/>
                <a:cs typeface="Arial"/>
                <a:sym typeface="Arial"/>
              </a:rPr>
              <a:t>DNS Server</a:t>
            </a:r>
            <a:r>
              <a:rPr lang="en" sz="1050">
                <a:solidFill>
                  <a:srgbClr val="424242"/>
                </a:solidFill>
                <a:latin typeface="Arial"/>
                <a:ea typeface="Arial"/>
                <a:cs typeface="Arial"/>
                <a:sym typeface="Arial"/>
              </a:rPr>
              <a:t> for name resolution. The reply to the </a:t>
            </a:r>
            <a:r>
              <a:rPr lang="en" sz="1000">
                <a:solidFill>
                  <a:srgbClr val="424242"/>
                </a:solidFill>
                <a:latin typeface="Arial"/>
                <a:ea typeface="Arial"/>
                <a:cs typeface="Arial"/>
                <a:sym typeface="Arial"/>
              </a:rPr>
              <a:t>DNS Query</a:t>
            </a:r>
            <a:r>
              <a:rPr lang="en" sz="1050">
                <a:solidFill>
                  <a:srgbClr val="424242"/>
                </a:solidFill>
                <a:latin typeface="Arial"/>
                <a:ea typeface="Arial"/>
                <a:cs typeface="Arial"/>
                <a:sym typeface="Arial"/>
              </a:rPr>
              <a:t> can be an answer to the query or an error message.If the DNS Server doesn't know the answer to provide accurate answer to the DNS resolver, DNS Server may iterative query other DNS Servers on behalf of the DNS resolver.</a:t>
            </a:r>
            <a:endParaRPr sz="1050">
              <a:solidFill>
                <a:srgbClr val="424242"/>
              </a:solidFill>
              <a:latin typeface="Arial"/>
              <a:ea typeface="Arial"/>
              <a:cs typeface="Arial"/>
              <a:sym typeface="Arial"/>
            </a:endParaRPr>
          </a:p>
          <a:p>
            <a:pPr indent="0" lvl="0" marL="0" rtl="0" algn="just">
              <a:lnSpc>
                <a:spcPct val="135000"/>
              </a:lnSpc>
              <a:spcBef>
                <a:spcPts val="0"/>
              </a:spcBef>
              <a:spcAft>
                <a:spcPts val="0"/>
              </a:spcAft>
              <a:buClr>
                <a:srgbClr val="000000"/>
              </a:buClr>
              <a:buSzPts val="1100"/>
              <a:buFont typeface="Arial"/>
              <a:buNone/>
            </a:pPr>
            <a:r>
              <a:t/>
            </a:r>
            <a:endParaRPr sz="1050">
              <a:solidFill>
                <a:srgbClr val="424242"/>
              </a:solidFill>
              <a:latin typeface="Arial"/>
              <a:ea typeface="Arial"/>
              <a:cs typeface="Arial"/>
              <a:sym typeface="Arial"/>
            </a:endParaRPr>
          </a:p>
          <a:p>
            <a:pPr indent="0" lvl="0" marL="0" rtl="0" algn="just">
              <a:spcBef>
                <a:spcPts val="0"/>
              </a:spcBef>
              <a:spcAft>
                <a:spcPts val="0"/>
              </a:spcAft>
              <a:buNone/>
            </a:pPr>
            <a:r>
              <a:rPr b="1" lang="en" sz="1100">
                <a:solidFill>
                  <a:srgbClr val="424242"/>
                </a:solidFill>
                <a:latin typeface="Arial"/>
                <a:ea typeface="Arial"/>
                <a:cs typeface="Arial"/>
                <a:sym typeface="Arial"/>
              </a:rPr>
              <a:t>Iterative DNS Query </a:t>
            </a:r>
            <a:r>
              <a:rPr b="1" lang="en" sz="1050">
                <a:solidFill>
                  <a:srgbClr val="424242"/>
                </a:solidFill>
                <a:latin typeface="Arial"/>
                <a:ea typeface="Arial"/>
                <a:cs typeface="Arial"/>
                <a:sym typeface="Arial"/>
              </a:rPr>
              <a:t>: </a:t>
            </a:r>
            <a:r>
              <a:rPr lang="en" sz="1050">
                <a:solidFill>
                  <a:srgbClr val="424242"/>
                </a:solidFill>
                <a:latin typeface="Arial"/>
                <a:ea typeface="Arial"/>
                <a:cs typeface="Arial"/>
                <a:sym typeface="Arial"/>
              </a:rPr>
              <a:t> When a DNS resolver asks the DNS root server for name resolution, the DNS Server provides the best answer it has. If the DNS Server doesn't know the answer, the server  responses with an address reference to a </a:t>
            </a:r>
            <a:r>
              <a:rPr lang="en" sz="1100">
                <a:solidFill>
                  <a:srgbClr val="424242"/>
                </a:solidFill>
                <a:latin typeface="Arial"/>
                <a:ea typeface="Arial"/>
                <a:cs typeface="Arial"/>
                <a:sym typeface="Arial"/>
              </a:rPr>
              <a:t>TLD/</a:t>
            </a:r>
            <a:r>
              <a:rPr lang="en" sz="1100">
                <a:solidFill>
                  <a:srgbClr val="222222"/>
                </a:solidFill>
                <a:highlight>
                  <a:srgbClr val="FFFFFF"/>
                </a:highlight>
              </a:rPr>
              <a:t>a</a:t>
            </a:r>
            <a:r>
              <a:rPr lang="en" sz="1100">
                <a:solidFill>
                  <a:srgbClr val="222222"/>
                </a:solidFill>
                <a:highlight>
                  <a:srgbClr val="FFFFFF"/>
                </a:highlight>
              </a:rPr>
              <a:t>uthoritative  server</a:t>
            </a:r>
            <a:r>
              <a:rPr lang="en" sz="1050">
                <a:solidFill>
                  <a:srgbClr val="424242"/>
                </a:solidFill>
                <a:latin typeface="Arial"/>
                <a:ea typeface="Arial"/>
                <a:cs typeface="Arial"/>
                <a:sym typeface="Arial"/>
              </a:rPr>
              <a:t>.</a:t>
            </a:r>
            <a:r>
              <a:rPr lang="en" sz="1050">
                <a:solidFill>
                  <a:srgbClr val="424242"/>
                </a:solidFill>
                <a:latin typeface="Arial"/>
                <a:ea typeface="Arial"/>
                <a:cs typeface="Arial"/>
                <a:sym typeface="Arial"/>
              </a:rPr>
              <a:t> This lower level DNS Server is delegated at the higher level DNS Server to be Authoritative for the DNS namespace which the DNS Query is related with. Once the DNS resolver get the referral from higher level DNS Server, it can then send a DNS Query to the lower level DNS server, got as referral.</a:t>
            </a:r>
            <a:endParaRPr sz="1050">
              <a:solidFill>
                <a:srgbClr val="424242"/>
              </a:solidFill>
              <a:latin typeface="Arial"/>
              <a:ea typeface="Arial"/>
              <a:cs typeface="Arial"/>
              <a:sym typeface="Arial"/>
            </a:endParaRPr>
          </a:p>
          <a:p>
            <a:pPr indent="0" lvl="0" marL="0" rtl="0" algn="just">
              <a:spcBef>
                <a:spcPts val="0"/>
              </a:spcBef>
              <a:spcAft>
                <a:spcPts val="0"/>
              </a:spcAft>
              <a:buClr>
                <a:srgbClr val="000000"/>
              </a:buClr>
              <a:buSzPts val="1100"/>
              <a:buFont typeface="Arial"/>
              <a:buNone/>
            </a:pPr>
            <a:r>
              <a:t/>
            </a:r>
            <a:endParaRPr sz="1050">
              <a:solidFill>
                <a:srgbClr val="424242"/>
              </a:solidFill>
              <a:latin typeface="Arial"/>
              <a:ea typeface="Arial"/>
              <a:cs typeface="Arial"/>
              <a:sym typeface="Arial"/>
            </a:endParaRPr>
          </a:p>
          <a:p>
            <a:pPr indent="0" lvl="0" marL="0" rtl="0" algn="l">
              <a:spcBef>
                <a:spcPts val="0"/>
              </a:spcBef>
              <a:spcAft>
                <a:spcPts val="1600"/>
              </a:spcAft>
              <a:buNone/>
            </a:pPr>
            <a:r>
              <a:rPr b="1" lang="en" sz="1100">
                <a:latin typeface="Arial"/>
                <a:ea typeface="Arial"/>
                <a:cs typeface="Arial"/>
                <a:sym typeface="Arial"/>
              </a:rPr>
              <a:t>Inverse DNS Query</a:t>
            </a:r>
            <a:r>
              <a:rPr lang="en" sz="1100"/>
              <a:t>  </a:t>
            </a:r>
            <a:r>
              <a:rPr lang="en"/>
              <a:t>:   </a:t>
            </a:r>
            <a:r>
              <a:rPr lang="en" sz="1050">
                <a:solidFill>
                  <a:srgbClr val="424242"/>
                </a:solidFill>
                <a:latin typeface="Arial"/>
                <a:ea typeface="Arial"/>
                <a:cs typeface="Arial"/>
                <a:sym typeface="Arial"/>
              </a:rPr>
              <a:t>Inverse DNS Queries (Reverse DNS Queries) are used when the user wants to resolve the IP Address to a </a:t>
            </a:r>
            <a:r>
              <a:rPr lang="en" sz="1000">
                <a:solidFill>
                  <a:srgbClr val="424242"/>
                </a:solidFill>
                <a:latin typeface="Arial"/>
                <a:ea typeface="Arial"/>
                <a:cs typeface="Arial"/>
                <a:sym typeface="Arial"/>
              </a:rPr>
              <a:t>Fully qualified domain name. </a:t>
            </a:r>
            <a:r>
              <a:rPr lang="en" sz="1050">
                <a:solidFill>
                  <a:srgbClr val="424242"/>
                </a:solidFill>
                <a:latin typeface="Arial"/>
                <a:ea typeface="Arial"/>
                <a:cs typeface="Arial"/>
                <a:sym typeface="Arial"/>
              </a:rPr>
              <a:t> Pointer (PTR) records  are added to the in-addr.arpa domain. PTR  Resource Records must be added in local DNS Server for Inverse Name Resolution to work properly.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6"/>
          <p:cNvPicPr preferRelativeResize="0"/>
          <p:nvPr/>
        </p:nvPicPr>
        <p:blipFill>
          <a:blip r:embed="rId3">
            <a:alphaModFix/>
          </a:blip>
          <a:stretch>
            <a:fillRect/>
          </a:stretch>
        </p:blipFill>
        <p:spPr>
          <a:xfrm>
            <a:off x="687950" y="742650"/>
            <a:ext cx="7584699" cy="411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48825" y="130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References</a:t>
            </a:r>
            <a:r>
              <a:rPr lang="en"/>
              <a:t> </a:t>
            </a:r>
            <a:endParaRPr/>
          </a:p>
        </p:txBody>
      </p:sp>
      <p:sp>
        <p:nvSpPr>
          <p:cNvPr id="170" name="Google Shape;170;p27"/>
          <p:cNvSpPr txBox="1"/>
          <p:nvPr>
            <p:ph idx="1" type="body"/>
          </p:nvPr>
        </p:nvSpPr>
        <p:spPr>
          <a:xfrm>
            <a:off x="848825" y="1942575"/>
            <a:ext cx="7688700" cy="235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layfair Display"/>
              <a:buChar char="●"/>
            </a:pPr>
            <a:r>
              <a:rPr lang="en" sz="1600" u="sng">
                <a:solidFill>
                  <a:schemeClr val="hlink"/>
                </a:solidFill>
                <a:latin typeface="Playfair Display"/>
                <a:ea typeface="Playfair Display"/>
                <a:cs typeface="Playfair Display"/>
                <a:sym typeface="Playfair Display"/>
                <a:hlinkClick r:id="rId3"/>
              </a:rPr>
              <a:t>Wikipedia : Domain-name-system </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u="sng">
                <a:solidFill>
                  <a:schemeClr val="hlink"/>
                </a:solidFill>
                <a:latin typeface="Playfair Display"/>
                <a:ea typeface="Playfair Display"/>
                <a:cs typeface="Playfair Display"/>
                <a:sym typeface="Playfair Display"/>
                <a:hlinkClick r:id="rId4"/>
              </a:rPr>
              <a:t>Indian Institute of Technology,Kharagpur NPTEL</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u="sng">
                <a:solidFill>
                  <a:schemeClr val="hlink"/>
                </a:solidFill>
                <a:latin typeface="Playfair Display"/>
                <a:ea typeface="Playfair Display"/>
                <a:cs typeface="Playfair Display"/>
                <a:sym typeface="Playfair Display"/>
                <a:hlinkClick r:id="rId5"/>
              </a:rPr>
              <a:t>Github DNS Code</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u="sng">
                <a:solidFill>
                  <a:schemeClr val="hlink"/>
                </a:solidFill>
                <a:latin typeface="Playfair Display"/>
                <a:ea typeface="Playfair Display"/>
                <a:cs typeface="Playfair Display"/>
                <a:sym typeface="Playfair Display"/>
                <a:hlinkClick r:id="rId6"/>
              </a:rPr>
              <a:t>Computer Networks Tanenbaum PDF</a:t>
            </a:r>
            <a:endParaRPr sz="1600">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sz="1600" u="sng">
                <a:solidFill>
                  <a:schemeClr val="hlink"/>
                </a:solidFill>
                <a:latin typeface="Playfair Display"/>
                <a:ea typeface="Playfair Display"/>
                <a:cs typeface="Playfair Display"/>
                <a:sym typeface="Playfair Display"/>
                <a:hlinkClick r:id="rId7"/>
              </a:rPr>
              <a:t>The TCP/IP Guide PDF</a:t>
            </a:r>
            <a:endParaRPr sz="16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951300" y="1270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History </a:t>
            </a:r>
            <a:endParaRPr>
              <a:latin typeface="Playfair Display"/>
              <a:ea typeface="Playfair Display"/>
              <a:cs typeface="Playfair Display"/>
              <a:sym typeface="Playfair Display"/>
            </a:endParaRPr>
          </a:p>
        </p:txBody>
      </p:sp>
      <p:sp>
        <p:nvSpPr>
          <p:cNvPr id="93" name="Google Shape;93;p14"/>
          <p:cNvSpPr txBox="1"/>
          <p:nvPr>
            <p:ph idx="1" type="body"/>
          </p:nvPr>
        </p:nvSpPr>
        <p:spPr>
          <a:xfrm>
            <a:off x="729450" y="1723675"/>
            <a:ext cx="8132400" cy="310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Way back in the</a:t>
            </a:r>
            <a:r>
              <a:rPr b="1" lang="en" sz="1400"/>
              <a:t> arpanet</a:t>
            </a:r>
            <a:r>
              <a:rPr lang="en" sz="1400"/>
              <a:t> days,there was a text file called </a:t>
            </a:r>
            <a:r>
              <a:rPr b="1" lang="en" sz="1400"/>
              <a:t>hosts.txt</a:t>
            </a:r>
            <a:r>
              <a:rPr lang="en" sz="1400"/>
              <a:t> that listed all the computer names and IP addresses(~100).Every night all hosts fetch it from </a:t>
            </a:r>
            <a:r>
              <a:rPr lang="en" sz="1400" u="sng">
                <a:solidFill>
                  <a:schemeClr val="hlink"/>
                </a:solidFill>
                <a:latin typeface="Arial"/>
                <a:ea typeface="Arial"/>
                <a:cs typeface="Arial"/>
                <a:sym typeface="Arial"/>
                <a:hlinkClick r:id="rId3"/>
              </a:rPr>
              <a:t>https://www.internic.net/</a:t>
            </a:r>
            <a:r>
              <a:rPr lang="en" sz="1400"/>
              <a:t> where it was maintained.</a:t>
            </a:r>
            <a:endParaRPr sz="1400"/>
          </a:p>
          <a:p>
            <a:pPr indent="0" lvl="0" marL="457200" rtl="0" algn="l">
              <a:spcBef>
                <a:spcPts val="1600"/>
              </a:spcBef>
              <a:spcAft>
                <a:spcPts val="0"/>
              </a:spcAft>
              <a:buNone/>
            </a:pPr>
            <a:r>
              <a:rPr lang="en" sz="1400"/>
              <a:t> Since the #internet users increased rapidly,the size of file became large thereby hostname   conflicts occured &amp; maintaining a single,centralized host table had become slow and unwieldy.</a:t>
            </a:r>
            <a:endParaRPr sz="1400"/>
          </a:p>
          <a:p>
            <a:pPr indent="0" lvl="0" marL="457200" rtl="0" algn="l">
              <a:spcBef>
                <a:spcPts val="1600"/>
              </a:spcBef>
              <a:spcAft>
                <a:spcPts val="0"/>
              </a:spcAft>
              <a:buNone/>
            </a:pPr>
            <a:r>
              <a:rPr lang="en" sz="1400"/>
              <a:t>This let to the invention of Domain Name System.</a:t>
            </a:r>
            <a:endParaRPr sz="1400"/>
          </a:p>
          <a:p>
            <a:pPr indent="0" lvl="0" marL="457200" rtl="0" algn="l">
              <a:spcBef>
                <a:spcPts val="1600"/>
              </a:spcBef>
              <a:spcAft>
                <a:spcPts val="0"/>
              </a:spcAft>
              <a:buNone/>
            </a:pPr>
            <a:r>
              <a:rPr lang="en" sz="1400"/>
              <a:t>The hosts.txt file is  stored in </a:t>
            </a:r>
            <a:r>
              <a:rPr b="1" lang="en" sz="1400" u="sng"/>
              <a:t>C:/Windows/system32/drivers/etc/hosts.txt</a:t>
            </a:r>
            <a:r>
              <a:rPr lang="en" sz="1400"/>
              <a:t> (Windows) and </a:t>
            </a:r>
            <a:r>
              <a:rPr b="1" lang="en" sz="1400" u="sng"/>
              <a:t>/etc/resolv.conf</a:t>
            </a:r>
            <a:r>
              <a:rPr lang="en" sz="1400"/>
              <a:t> (Linux).</a:t>
            </a:r>
            <a:endParaRPr sz="14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4572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84550" y="1333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What is DNS ?</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99" name="Google Shape;99;p15"/>
          <p:cNvSpPr txBox="1"/>
          <p:nvPr>
            <p:ph idx="1" type="body"/>
          </p:nvPr>
        </p:nvSpPr>
        <p:spPr>
          <a:xfrm>
            <a:off x="729450" y="1804175"/>
            <a:ext cx="7688700" cy="323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Playfair Display"/>
              <a:buChar char="●"/>
            </a:pPr>
            <a:r>
              <a:rPr lang="en">
                <a:latin typeface="Playfair Display"/>
                <a:ea typeface="Playfair Display"/>
                <a:cs typeface="Playfair Display"/>
                <a:sym typeface="Playfair Display"/>
              </a:rPr>
              <a:t>The domain name system is mechanism that maps host names  to an IP addresses. (ex : </a:t>
            </a:r>
            <a:r>
              <a:rPr lang="en" u="sng">
                <a:solidFill>
                  <a:schemeClr val="accent5"/>
                </a:solidFill>
                <a:latin typeface="Playfair Display"/>
                <a:ea typeface="Playfair Display"/>
                <a:cs typeface="Playfair Display"/>
                <a:sym typeface="Playfair Display"/>
                <a:hlinkClick r:id="rId3"/>
              </a:rPr>
              <a:t>www.iitbbs.ac.in</a:t>
            </a:r>
            <a:r>
              <a:rPr lang="en">
                <a:latin typeface="Playfair Display"/>
                <a:ea typeface="Playfair Display"/>
                <a:cs typeface="Playfair Display"/>
                <a:sym typeface="Playfair Display"/>
              </a:rPr>
              <a:t> to  14.139.204.218).</a:t>
            </a:r>
            <a:endParaRPr>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a:latin typeface="Playfair Display"/>
                <a:ea typeface="Playfair Display"/>
                <a:cs typeface="Playfair Display"/>
                <a:sym typeface="Playfair Display"/>
              </a:rPr>
              <a:t>It is  hierarchical and has distributed domain based naming scheme &amp; a distributed database system.</a:t>
            </a:r>
            <a:endParaRPr>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a:latin typeface="Playfair Display"/>
                <a:ea typeface="Playfair Display"/>
                <a:cs typeface="Playfair Display"/>
                <a:sym typeface="Playfair Display"/>
              </a:rPr>
              <a:t>Domain names comprise of hierarchy so that names are unique,yet easy to remember.</a:t>
            </a:r>
            <a:endParaRPr>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a:latin typeface="Playfair Display"/>
                <a:ea typeface="Playfair Display"/>
                <a:cs typeface="Playfair Display"/>
                <a:sym typeface="Playfair Display"/>
              </a:rPr>
              <a:t>The DNS delegates the responsibility of assigning domain names and mapping those to IP address by designating authoritative name server for each domain.</a:t>
            </a:r>
            <a:endParaRPr>
              <a:latin typeface="Playfair Display"/>
              <a:ea typeface="Playfair Display"/>
              <a:cs typeface="Playfair Display"/>
              <a:sym typeface="Playfair Display"/>
            </a:endParaRPr>
          </a:p>
          <a:p>
            <a:pPr indent="-311150" lvl="0" marL="457200" rtl="0" algn="l">
              <a:spcBef>
                <a:spcPts val="0"/>
              </a:spcBef>
              <a:spcAft>
                <a:spcPts val="0"/>
              </a:spcAft>
              <a:buClr>
                <a:srgbClr val="434343"/>
              </a:buClr>
              <a:buSzPts val="1300"/>
              <a:buFont typeface="Playfair Display"/>
              <a:buChar char="●"/>
            </a:pPr>
            <a:r>
              <a:rPr lang="en">
                <a:solidFill>
                  <a:srgbClr val="434343"/>
                </a:solidFill>
                <a:highlight>
                  <a:srgbClr val="FFFFFF"/>
                </a:highlight>
                <a:latin typeface="Playfair Display"/>
                <a:ea typeface="Playfair Display"/>
                <a:cs typeface="Playfair Display"/>
                <a:sym typeface="Playfair Display"/>
              </a:rPr>
              <a:t>Network administrators may delegate authority over sub-domains  of their allocated name space to other name servers. This mechanism provides distributed and fault tolerant  service and was designed to avoid a single large central database (ex :</a:t>
            </a:r>
            <a:r>
              <a:rPr lang="en">
                <a:solidFill>
                  <a:schemeClr val="accent5"/>
                </a:solidFill>
                <a:highlight>
                  <a:srgbClr val="FFFFFF"/>
                </a:highlight>
                <a:latin typeface="Playfair Display"/>
                <a:ea typeface="Playfair Display"/>
                <a:cs typeface="Playfair Display"/>
                <a:sym typeface="Playfair Display"/>
              </a:rPr>
              <a:t> </a:t>
            </a:r>
            <a:r>
              <a:rPr lang="en" u="sng">
                <a:solidFill>
                  <a:schemeClr val="accent5"/>
                </a:solidFill>
                <a:highlight>
                  <a:srgbClr val="FFFFFF"/>
                </a:highlight>
                <a:latin typeface="Playfair Display"/>
                <a:ea typeface="Playfair Display"/>
                <a:cs typeface="Playfair Display"/>
                <a:sym typeface="Playfair Display"/>
                <a:hlinkClick r:id="rId4"/>
              </a:rPr>
              <a:t>www.iitbbs.ac.in</a:t>
            </a:r>
            <a:r>
              <a:rPr lang="en">
                <a:solidFill>
                  <a:srgbClr val="434343"/>
                </a:solidFill>
                <a:highlight>
                  <a:srgbClr val="FFFFFF"/>
                </a:highlight>
                <a:latin typeface="Playfair Display"/>
                <a:ea typeface="Playfair Display"/>
                <a:cs typeface="Playfair Display"/>
                <a:sym typeface="Playfair Display"/>
              </a:rPr>
              <a:t> domain admin has authority over sub domain  </a:t>
            </a:r>
            <a:r>
              <a:rPr lang="en" u="sng">
                <a:solidFill>
                  <a:schemeClr val="accent5"/>
                </a:solidFill>
                <a:latin typeface="Playfair Display"/>
                <a:ea typeface="Playfair Display"/>
                <a:cs typeface="Playfair Display"/>
                <a:sym typeface="Playfair Display"/>
                <a:hlinkClick r:id="rId5"/>
              </a:rPr>
              <a:t>www.erp.iitbbs.ac.in</a:t>
            </a:r>
            <a:r>
              <a:rPr lang="en">
                <a:solidFill>
                  <a:srgbClr val="434343"/>
                </a:solidFill>
                <a:highlight>
                  <a:srgbClr val="FFFFFF"/>
                </a:highlight>
                <a:latin typeface="Playfair Display"/>
                <a:ea typeface="Playfair Display"/>
                <a:cs typeface="Playfair Display"/>
                <a:sym typeface="Playfair Display"/>
              </a:rPr>
              <a:t>).</a:t>
            </a:r>
            <a:endParaRPr>
              <a:solidFill>
                <a:srgbClr val="434343"/>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DNS protocol transport</a:t>
            </a:r>
            <a:endParaRPr>
              <a:latin typeface="Playfair Display"/>
              <a:ea typeface="Playfair Display"/>
              <a:cs typeface="Playfair Display"/>
              <a:sym typeface="Playfair Display"/>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latin typeface="Arial"/>
                <a:ea typeface="Arial"/>
                <a:cs typeface="Arial"/>
                <a:sym typeface="Arial"/>
              </a:rPr>
              <a:t>DNS primarily uses the User Datagram Protocol (UDP) on port number 53 to serve requests.</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000">
                <a:solidFill>
                  <a:srgbClr val="222222"/>
                </a:solidFill>
                <a:highlight>
                  <a:srgbClr val="FFFFFF"/>
                </a:highlight>
                <a:latin typeface="Arial"/>
                <a:ea typeface="Arial"/>
                <a:cs typeface="Arial"/>
                <a:sym typeface="Arial"/>
              </a:rPr>
              <a:t> DNS queries consist of a single UDP request from the client followed by a single UDP reply from the server. </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000">
                <a:solidFill>
                  <a:srgbClr val="222222"/>
                </a:solidFill>
                <a:highlight>
                  <a:srgbClr val="FFFFFF"/>
                </a:highlight>
                <a:latin typeface="Arial"/>
                <a:ea typeface="Arial"/>
                <a:cs typeface="Arial"/>
                <a:sym typeface="Arial"/>
              </a:rPr>
              <a:t>When the length of the answer exceeds 512 bytes and both client and server support EDNS, larger UDP packets are used. </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000">
                <a:solidFill>
                  <a:srgbClr val="222222"/>
                </a:solidFill>
                <a:highlight>
                  <a:srgbClr val="FFFFFF"/>
                </a:highlight>
                <a:latin typeface="Arial"/>
                <a:ea typeface="Arial"/>
                <a:cs typeface="Arial"/>
                <a:sym typeface="Arial"/>
              </a:rPr>
              <a:t>Otherwise, the query is sent again using the Transmission Control Protocol (TCP). TCP is also used for tasks such as zone transfers.Some resolver implementations use TCP for all queries.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12400" y="1309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Domain Name Space &amp; Hierarchy</a:t>
            </a:r>
            <a:endParaRPr>
              <a:latin typeface="Playfair Display"/>
              <a:ea typeface="Playfair Display"/>
              <a:cs typeface="Playfair Display"/>
              <a:sym typeface="Playfair Display"/>
            </a:endParaRPr>
          </a:p>
        </p:txBody>
      </p:sp>
      <p:sp>
        <p:nvSpPr>
          <p:cNvPr id="111" name="Google Shape;111;p17"/>
          <p:cNvSpPr txBox="1"/>
          <p:nvPr>
            <p:ph idx="1" type="body"/>
          </p:nvPr>
        </p:nvSpPr>
        <p:spPr>
          <a:xfrm>
            <a:off x="849075" y="1945425"/>
            <a:ext cx="7688700" cy="30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t>
            </a:r>
            <a:endParaRPr/>
          </a:p>
        </p:txBody>
      </p:sp>
      <p:pic>
        <p:nvPicPr>
          <p:cNvPr id="112" name="Google Shape;112;p17"/>
          <p:cNvPicPr preferRelativeResize="0"/>
          <p:nvPr/>
        </p:nvPicPr>
        <p:blipFill>
          <a:blip r:embed="rId3">
            <a:alphaModFix/>
          </a:blip>
          <a:stretch>
            <a:fillRect/>
          </a:stretch>
        </p:blipFill>
        <p:spPr>
          <a:xfrm>
            <a:off x="909050" y="2007900"/>
            <a:ext cx="4065350" cy="2328800"/>
          </a:xfrm>
          <a:prstGeom prst="rect">
            <a:avLst/>
          </a:prstGeom>
          <a:noFill/>
          <a:ln>
            <a:noFill/>
          </a:ln>
        </p:spPr>
      </p:pic>
      <p:pic>
        <p:nvPicPr>
          <p:cNvPr id="113" name="Google Shape;113;p17"/>
          <p:cNvPicPr preferRelativeResize="0"/>
          <p:nvPr/>
        </p:nvPicPr>
        <p:blipFill>
          <a:blip r:embed="rId4">
            <a:alphaModFix/>
          </a:blip>
          <a:stretch>
            <a:fillRect/>
          </a:stretch>
        </p:blipFill>
        <p:spPr>
          <a:xfrm>
            <a:off x="5047663" y="2485825"/>
            <a:ext cx="3057525" cy="19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217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 Name Servers </a:t>
            </a:r>
            <a:endParaRPr/>
          </a:p>
        </p:txBody>
      </p:sp>
      <p:sp>
        <p:nvSpPr>
          <p:cNvPr id="119" name="Google Shape;119;p18"/>
          <p:cNvSpPr txBox="1"/>
          <p:nvPr>
            <p:ph idx="1" type="body"/>
          </p:nvPr>
        </p:nvSpPr>
        <p:spPr>
          <a:xfrm>
            <a:off x="828500" y="1507575"/>
            <a:ext cx="7688700" cy="26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22222"/>
                </a:solidFill>
                <a:highlight>
                  <a:srgbClr val="FFFFFF"/>
                </a:highlight>
                <a:latin typeface="Arial"/>
                <a:ea typeface="Arial"/>
                <a:cs typeface="Arial"/>
                <a:sym typeface="Arial"/>
              </a:rPr>
              <a:t>A </a:t>
            </a:r>
            <a:r>
              <a:rPr b="1" lang="en" sz="1200">
                <a:solidFill>
                  <a:srgbClr val="222222"/>
                </a:solidFill>
                <a:highlight>
                  <a:srgbClr val="FFFFFF"/>
                </a:highlight>
                <a:latin typeface="Arial"/>
                <a:ea typeface="Arial"/>
                <a:cs typeface="Arial"/>
                <a:sym typeface="Arial"/>
              </a:rPr>
              <a:t>name server</a:t>
            </a:r>
            <a:r>
              <a:rPr lang="en" sz="1200">
                <a:solidFill>
                  <a:srgbClr val="222222"/>
                </a:solidFill>
                <a:highlight>
                  <a:srgbClr val="FFFFFF"/>
                </a:highlight>
                <a:latin typeface="Arial"/>
                <a:ea typeface="Arial"/>
                <a:cs typeface="Arial"/>
                <a:sym typeface="Arial"/>
              </a:rPr>
              <a:t> implements a network service for providing responses to queries against a directory service.</a:t>
            </a:r>
            <a:endParaRPr sz="1200">
              <a:solidFill>
                <a:srgbClr val="000000"/>
              </a:solidFill>
              <a:latin typeface="Lato Black"/>
              <a:ea typeface="Lato Black"/>
              <a:cs typeface="Lato Black"/>
              <a:sym typeface="Lato Black"/>
            </a:endParaRPr>
          </a:p>
          <a:p>
            <a:pPr indent="0" lvl="0" marL="0" rtl="0" algn="l">
              <a:spcBef>
                <a:spcPts val="1600"/>
              </a:spcBef>
              <a:spcAft>
                <a:spcPts val="0"/>
              </a:spcAft>
              <a:buNone/>
            </a:pPr>
            <a:r>
              <a:rPr lang="en" sz="1200">
                <a:solidFill>
                  <a:srgbClr val="000000"/>
                </a:solidFill>
                <a:latin typeface="Lato Black"/>
                <a:ea typeface="Lato Black"/>
                <a:cs typeface="Lato Black"/>
                <a:sym typeface="Lato Black"/>
              </a:rPr>
              <a:t>Root name server</a:t>
            </a:r>
            <a:r>
              <a:rPr lang="en" sz="1200">
                <a:solidFill>
                  <a:srgbClr val="000000"/>
                </a:solidFill>
              </a:rPr>
              <a:t> </a:t>
            </a:r>
            <a:r>
              <a:rPr lang="en" sz="1200"/>
              <a:t>:  </a:t>
            </a:r>
            <a:r>
              <a:rPr lang="en" sz="1200">
                <a:solidFill>
                  <a:srgbClr val="222222"/>
                </a:solidFill>
                <a:highlight>
                  <a:srgbClr val="FFFFFF"/>
                </a:highlight>
                <a:latin typeface="Arial"/>
                <a:ea typeface="Arial"/>
                <a:cs typeface="Arial"/>
                <a:sym typeface="Arial"/>
              </a:rPr>
              <a:t>Its the first step in resolving host names into IP address.</a:t>
            </a:r>
            <a:r>
              <a:rPr lang="en" sz="1200">
                <a:solidFill>
                  <a:srgbClr val="222222"/>
                </a:solidFill>
                <a:highlight>
                  <a:srgbClr val="FFFFFF"/>
                </a:highlight>
                <a:latin typeface="Arial"/>
                <a:ea typeface="Arial"/>
                <a:cs typeface="Arial"/>
                <a:sym typeface="Arial"/>
              </a:rPr>
              <a:t> It directly answers requests for records in the root zone and answers other requests by returning a list of the Authoritative name servers for the appropriate Top Level Domains.</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22222"/>
                </a:solidFill>
                <a:highlight>
                  <a:srgbClr val="FFFFFF"/>
                </a:highlight>
                <a:latin typeface="Lato Black"/>
                <a:ea typeface="Lato Black"/>
                <a:cs typeface="Lato Black"/>
                <a:sym typeface="Lato Black"/>
              </a:rPr>
              <a:t>Top Level Domain name server</a:t>
            </a:r>
            <a:r>
              <a:rPr b="1" lang="en" sz="1200">
                <a:solidFill>
                  <a:srgbClr val="222222"/>
                </a:solidFill>
                <a:highlight>
                  <a:srgbClr val="FFFFFF"/>
                </a:highlight>
                <a:latin typeface="Arial"/>
                <a:ea typeface="Arial"/>
                <a:cs typeface="Arial"/>
                <a:sym typeface="Arial"/>
              </a:rPr>
              <a:t> </a:t>
            </a:r>
            <a:r>
              <a:rPr lang="en" sz="1200">
                <a:solidFill>
                  <a:srgbClr val="222222"/>
                </a:solidFill>
                <a:highlight>
                  <a:srgbClr val="FFFFFF"/>
                </a:highlight>
                <a:latin typeface="Arial"/>
                <a:ea typeface="Arial"/>
                <a:cs typeface="Arial"/>
                <a:sym typeface="Arial"/>
              </a:rPr>
              <a:t>:  These servers are responsible for top-level domains such as com, org, net, edu, and gov, and all of the country top-level domains such as in,us,uk, fr, ca, and jp.It answers the requests for records in TLD zone and answers other request by returning the address of respective authoritative name servers.</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9450" y="1507575"/>
            <a:ext cx="7688700" cy="33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latin typeface="Lato Black"/>
                <a:ea typeface="Lato Black"/>
                <a:cs typeface="Lato Black"/>
                <a:sym typeface="Lato Black"/>
              </a:rPr>
              <a:t>Authoritative name server</a:t>
            </a:r>
            <a:r>
              <a:rPr lang="en" sz="1400">
                <a:solidFill>
                  <a:srgbClr val="222222"/>
                </a:solidFill>
                <a:highlight>
                  <a:srgbClr val="FFFFFF"/>
                </a:highlight>
                <a:latin typeface="Arial"/>
                <a:ea typeface="Arial"/>
                <a:cs typeface="Arial"/>
                <a:sym typeface="Arial"/>
              </a:rPr>
              <a:t> </a:t>
            </a:r>
            <a:r>
              <a:rPr lang="en" sz="1200">
                <a:solidFill>
                  <a:srgbClr val="222222"/>
                </a:solidFill>
                <a:highlight>
                  <a:srgbClr val="FFFFFF"/>
                </a:highlight>
                <a:latin typeface="Arial"/>
                <a:ea typeface="Arial"/>
                <a:cs typeface="Arial"/>
                <a:sym typeface="Arial"/>
              </a:rPr>
              <a:t>: It only gives answers to DNS queries from data that has been configured by an original source. </a:t>
            </a:r>
            <a:r>
              <a:rPr lang="en" sz="1200">
                <a:solidFill>
                  <a:srgbClr val="222222"/>
                </a:solidFill>
                <a:latin typeface="Arial"/>
                <a:ea typeface="Arial"/>
                <a:cs typeface="Arial"/>
                <a:sym typeface="Arial"/>
              </a:rPr>
              <a:t>An authoritative-only name server returns answers only to queries about domain names that have been specifically configured by the administrator. Name servers can also be configured to give authoritative answers to queries in some zones, while acting as a caching name server for all other zones.</a:t>
            </a:r>
            <a:endParaRPr sz="1200">
              <a:solidFill>
                <a:srgbClr val="222222"/>
              </a:solidFill>
              <a:latin typeface="Playfair Display"/>
              <a:ea typeface="Playfair Display"/>
              <a:cs typeface="Playfair Display"/>
              <a:sym typeface="Playfair Display"/>
            </a:endParaRPr>
          </a:p>
          <a:p>
            <a:pPr indent="0" lvl="0" marL="0" rtl="0" algn="l">
              <a:spcBef>
                <a:spcPts val="1600"/>
              </a:spcBef>
              <a:spcAft>
                <a:spcPts val="600"/>
              </a:spcAft>
              <a:buClr>
                <a:srgbClr val="000000"/>
              </a:buClr>
              <a:buSzPts val="1100"/>
              <a:buFont typeface="Arial"/>
              <a:buNone/>
            </a:pPr>
            <a:r>
              <a:rPr lang="en" sz="1200">
                <a:solidFill>
                  <a:srgbClr val="222222"/>
                </a:solidFill>
                <a:latin typeface="Arial"/>
                <a:ea typeface="Arial"/>
                <a:cs typeface="Arial"/>
                <a:sym typeface="Arial"/>
              </a:rPr>
              <a:t>An authoritative name server can either be a </a:t>
            </a:r>
            <a:r>
              <a:rPr i="1" lang="en" sz="1200">
                <a:solidFill>
                  <a:srgbClr val="222222"/>
                </a:solidFill>
                <a:latin typeface="Arial"/>
                <a:ea typeface="Arial"/>
                <a:cs typeface="Arial"/>
                <a:sym typeface="Arial"/>
              </a:rPr>
              <a:t>primary</a:t>
            </a:r>
            <a:r>
              <a:rPr lang="en" sz="1200">
                <a:solidFill>
                  <a:srgbClr val="222222"/>
                </a:solidFill>
                <a:latin typeface="Arial"/>
                <a:ea typeface="Arial"/>
                <a:cs typeface="Arial"/>
                <a:sym typeface="Arial"/>
              </a:rPr>
              <a:t> server (master) or a </a:t>
            </a:r>
            <a:r>
              <a:rPr i="1" lang="en" sz="1200">
                <a:solidFill>
                  <a:srgbClr val="222222"/>
                </a:solidFill>
                <a:latin typeface="Arial"/>
                <a:ea typeface="Arial"/>
                <a:cs typeface="Arial"/>
                <a:sym typeface="Arial"/>
              </a:rPr>
              <a:t>secondary</a:t>
            </a:r>
            <a:r>
              <a:rPr lang="en" sz="1200">
                <a:solidFill>
                  <a:srgbClr val="222222"/>
                </a:solidFill>
                <a:latin typeface="Arial"/>
                <a:ea typeface="Arial"/>
                <a:cs typeface="Arial"/>
                <a:sym typeface="Arial"/>
              </a:rPr>
              <a:t> server (slave). A primary server for a zone is the server that stores the definitive versions of all records in that zone. It is identified by start-of-authority (SOA) resource record. A secondary server for a zone uses an automatic updating mechanism to maintain an identical copy of the primary server's database for a zone. Examples of such mechanisms include DNS zone transfers and file transfer protocols. DNS provides a mechanism whereby the primary for a zone can notify all the known secondaries for that zone when the contents of the zone have changed. The contents of a zone are either manually configured by an administrator, or managed using Dynamic DNS.</a:t>
            </a:r>
            <a:endParaRPr sz="1200">
              <a:solidFill>
                <a:srgbClr val="22222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93750" y="1355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Domain Resource Records</a:t>
            </a:r>
            <a:endParaRPr>
              <a:latin typeface="Playfair Display"/>
              <a:ea typeface="Playfair Display"/>
              <a:cs typeface="Playfair Display"/>
              <a:sym typeface="Playfair Display"/>
            </a:endParaRPr>
          </a:p>
        </p:txBody>
      </p:sp>
      <p:sp>
        <p:nvSpPr>
          <p:cNvPr id="130" name="Google Shape;130;p20"/>
          <p:cNvSpPr txBox="1"/>
          <p:nvPr>
            <p:ph idx="1" type="body"/>
          </p:nvPr>
        </p:nvSpPr>
        <p:spPr>
          <a:xfrm>
            <a:off x="729450" y="2078875"/>
            <a:ext cx="7688700" cy="28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Domain Name System specifies a database of information elements for network resources. The types of information elements are categorized and organized with a list of DNS record types, the resource records (RRs). Each record has a type (name and number), an expiration time (time to live), a class, and type-specific data. Resource records of the same type are described as a resource record set (RRset), having no special ordering. DNS resolvers return the entire set upon query, but servers may implement round-robin ordering to achieve load balancing.</a:t>
            </a:r>
            <a:endParaRPr/>
          </a:p>
          <a:p>
            <a:pPr indent="0" lvl="0" marL="0" rtl="0" algn="l">
              <a:spcBef>
                <a:spcPts val="1600"/>
              </a:spcBef>
              <a:spcAft>
                <a:spcPts val="1600"/>
              </a:spcAft>
              <a:buNone/>
            </a:pPr>
            <a:r>
              <a:rPr lang="en"/>
              <a:t>When sent over an Internet Protocol network, all records use the common format specified in RFC 1035.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862200" y="960675"/>
            <a:ext cx="7284450" cy="368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