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0" r:id="rId3"/>
    <p:sldId id="292" r:id="rId4"/>
    <p:sldId id="291" r:id="rId5"/>
    <p:sldId id="293" r:id="rId6"/>
    <p:sldId id="294" r:id="rId7"/>
    <p:sldId id="296" r:id="rId8"/>
    <p:sldId id="305" r:id="rId9"/>
    <p:sldId id="298" r:id="rId10"/>
    <p:sldId id="300" r:id="rId11"/>
    <p:sldId id="297" r:id="rId12"/>
    <p:sldId id="306" r:id="rId13"/>
    <p:sldId id="301" r:id="rId14"/>
    <p:sldId id="303" r:id="rId15"/>
    <p:sldId id="302" r:id="rId16"/>
    <p:sldId id="304" r:id="rId17"/>
    <p:sldId id="295" r:id="rId18"/>
    <p:sldId id="307" r:id="rId19"/>
    <p:sldId id="308" r:id="rId20"/>
    <p:sldId id="309" r:id="rId2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9" autoAdjust="0"/>
    <p:restoredTop sz="94674"/>
  </p:normalViewPr>
  <p:slideViewPr>
    <p:cSldViewPr>
      <p:cViewPr varScale="1">
        <p:scale>
          <a:sx n="124" d="100"/>
          <a:sy n="124" d="100"/>
        </p:scale>
        <p:origin x="184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2502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3B74219-392F-754F-9DBF-C1B40D4089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7D8B491-B39D-E24C-8078-234894D130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553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8839200" cy="259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971800"/>
            <a:ext cx="8839200" cy="3429000"/>
          </a:xfrm>
        </p:spPr>
        <p:txBody>
          <a:bodyPr/>
          <a:lstStyle>
            <a:lvl1pPr marL="0" indent="0">
              <a:buFont typeface="Wingdings" charset="0"/>
              <a:buNone/>
              <a:defRPr sz="18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31 Aug 2017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CS 202 Fall 2017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4935A56-E35A-FF4D-9758-1F43A4C5369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 userDrawn="1"/>
        </p:nvSpPr>
        <p:spPr bwMode="auto">
          <a:xfrm>
            <a:off x="0" y="2819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31 Aug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CS 202 Fall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CB650-5352-EB47-9E5C-885395E68A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5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31 Aug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CS 202 Fall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F82D9C-995B-E543-9106-EB8AA1416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31 Aug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CS 202 Fall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4A1992-ECE8-9E48-B664-E57ADDB286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0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31 Aug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CS 202 Fall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11232D-6087-1A40-8BC5-6521C57DFD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1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31 Aug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CS 202 Fall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B7DE60-BA07-5F47-92A9-F7E4E9D521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8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31 Aug 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CS 202 Fall 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C6D63-F750-3746-A4D4-375737E8A4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8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31 Aug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CS 202 Fall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7C91EE-C8FC-304D-88AC-52CF7B3F8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1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31 Aug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CS 202 Fall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29C20B-1216-9245-B1C5-DDEE384CD8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8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31 Aug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CS 202 Fall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FB529-5730-5F46-BA65-3303274930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6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31 Aug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CS 202 Fall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E7E19-DF45-954B-AFFA-AAC1FB931C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6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66800"/>
            <a:ext cx="8839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/>
              <a:t>31 Aug 2017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477000"/>
            <a:ext cx="441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de-DE"/>
              <a:t>CS 202 Fall 2017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0FA86DA-D2EE-C74C-98DF-A89709BF727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.arizona.edu/~rubinson/copyright_violations/Go_To_Considered_Harmful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dent_style" TargetMode="External"/><Relationship Id="rId2" Type="http://schemas.openxmlformats.org/officeDocument/2006/relationships/hyperlink" Target="http://en.wikipedia.org/wiki/Coding_convention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 of Control in C++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202 Computer Science II</a:t>
            </a:r>
          </a:p>
          <a:p>
            <a:r>
              <a:rPr lang="en-US" dirty="0"/>
              <a:t>Lecture Slides</a:t>
            </a:r>
          </a:p>
          <a:p>
            <a:endParaRPr lang="en-US" dirty="0"/>
          </a:p>
          <a:p>
            <a:r>
              <a:rPr lang="en-US" dirty="0"/>
              <a:t>Chris Hartman</a:t>
            </a:r>
          </a:p>
          <a:p>
            <a:r>
              <a:rPr lang="en-US" sz="1600" dirty="0"/>
              <a:t>Department of Computer Science</a:t>
            </a:r>
          </a:p>
          <a:p>
            <a:r>
              <a:rPr lang="en-US" sz="1600" dirty="0"/>
              <a:t>University of Alaska Fairbanks</a:t>
            </a:r>
          </a:p>
          <a:p>
            <a:r>
              <a:rPr lang="en-US" sz="1600" b="1" dirty="0" err="1">
                <a:latin typeface="Courier New" charset="0"/>
              </a:rPr>
              <a:t>cmhartman@alaska.edu</a:t>
            </a:r>
            <a:endParaRPr lang="en-US" sz="1600" dirty="0"/>
          </a:p>
          <a:p>
            <a:r>
              <a:rPr lang="en-US" sz="1600" dirty="0"/>
              <a:t>© </a:t>
            </a:r>
            <a:r>
              <a:rPr lang="en-US" dirty="0"/>
              <a:t>Chris Hartman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 … while loops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Syntax example: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  <a:p>
            <a:r>
              <a:rPr lang="en-US"/>
              <a:t>do</a:t>
            </a:r>
            <a:br>
              <a:rPr lang="en-US"/>
            </a:br>
            <a:r>
              <a:rPr lang="en-US"/>
              <a:t>   </a:t>
            </a:r>
            <a:r>
              <a:rPr lang="en-US" i="1"/>
              <a:t>statement;</a:t>
            </a:r>
            <a:br>
              <a:rPr lang="en-US" i="1"/>
            </a:br>
            <a:r>
              <a:rPr lang="en-US"/>
              <a:t>while (</a:t>
            </a:r>
            <a:r>
              <a:rPr lang="en-US" i="1"/>
              <a:t>condition</a:t>
            </a:r>
            <a:r>
              <a:rPr lang="en-US"/>
              <a:t>);</a:t>
            </a:r>
          </a:p>
          <a:p>
            <a:pPr lvl="1"/>
            <a:r>
              <a:rPr lang="en-US"/>
              <a:t>It can be a compound statement.</a:t>
            </a:r>
          </a:p>
          <a:p>
            <a:pPr lvl="1"/>
            <a:r>
              <a:rPr lang="en-US"/>
              <a:t>It always runs at least once.</a:t>
            </a:r>
          </a:p>
          <a:p>
            <a:pPr lvl="1"/>
            <a:r>
              <a:rPr lang="en-US"/>
              <a:t>Don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forget to make sure </a:t>
            </a:r>
            <a:r>
              <a:rPr lang="en-US" i="1"/>
              <a:t>something</a:t>
            </a:r>
            <a:r>
              <a:rPr lang="en-US"/>
              <a:t> in your loop updates the test expression.</a:t>
            </a:r>
          </a:p>
          <a:p>
            <a:endParaRPr lang="en-US"/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914400" y="1447800"/>
            <a:ext cx="57912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do</a:t>
            </a:r>
            <a:r>
              <a:rPr lang="en-US" sz="1400" dirty="0">
                <a:latin typeface="Monaco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{</a:t>
            </a:r>
            <a:endParaRPr lang="en-US" sz="1400" dirty="0">
              <a:latin typeface="Monaco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Monaco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"Hi! #"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&lt;&lt; x-- &lt;&lt; </a:t>
            </a:r>
            <a:r>
              <a:rPr lang="en-US" sz="1400" dirty="0" err="1">
                <a:solidFill>
                  <a:srgbClr val="000000"/>
                </a:solidFill>
                <a:latin typeface="Monaco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;</a:t>
            </a:r>
            <a:endParaRPr lang="en-US" sz="1400" dirty="0">
              <a:latin typeface="Monaco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  } 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(x&gt;0);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loops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Syntax example: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  <a:p>
            <a:r>
              <a:rPr lang="en-US"/>
              <a:t>for(</a:t>
            </a:r>
            <a:r>
              <a:rPr lang="en-US" i="1"/>
              <a:t>initialization</a:t>
            </a:r>
            <a:r>
              <a:rPr lang="en-US"/>
              <a:t>; </a:t>
            </a:r>
            <a:r>
              <a:rPr lang="en-US" i="1"/>
              <a:t>condition</a:t>
            </a:r>
            <a:r>
              <a:rPr lang="en-US"/>
              <a:t>; </a:t>
            </a:r>
            <a:r>
              <a:rPr lang="en-US" i="1"/>
              <a:t>increment</a:t>
            </a:r>
            <a:r>
              <a:rPr lang="en-US"/>
              <a:t>)</a:t>
            </a:r>
            <a:br>
              <a:rPr lang="en-US"/>
            </a:br>
            <a:r>
              <a:rPr lang="en-US"/>
              <a:t>   </a:t>
            </a:r>
            <a:r>
              <a:rPr lang="en-US" i="1"/>
              <a:t>statement</a:t>
            </a:r>
            <a:r>
              <a:rPr lang="en-US"/>
              <a:t>;</a:t>
            </a:r>
          </a:p>
          <a:p>
            <a:pPr lvl="1"/>
            <a:r>
              <a:rPr lang="en-US"/>
              <a:t>You can leave out any or every part.</a:t>
            </a:r>
          </a:p>
          <a:p>
            <a:pPr lvl="1"/>
            <a:r>
              <a:rPr lang="en-US"/>
              <a:t>The statement can be a compound statement.</a:t>
            </a:r>
          </a:p>
          <a:p>
            <a:pPr lvl="1"/>
            <a:r>
              <a:rPr lang="en-US"/>
              <a:t>You can declare variables in the initialization part.</a:t>
            </a:r>
          </a:p>
          <a:p>
            <a:pPr lvl="1"/>
            <a:r>
              <a:rPr lang="en-US"/>
              <a:t>You can use the comma operator to do more than one thing in any part.</a:t>
            </a:r>
          </a:p>
          <a:p>
            <a:pPr lvl="1"/>
            <a:r>
              <a:rPr lang="en-US"/>
              <a:t>Most programmers prefer this loop for everything.</a:t>
            </a:r>
          </a:p>
          <a:p>
            <a:endParaRPr lang="en-US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914400" y="1447800"/>
            <a:ext cx="579120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1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400" b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 ii=0; ii&lt;10; ++ii)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   cout &lt;&lt; ii &lt;&lt; endl;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based for loops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example: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for(</a:t>
            </a:r>
            <a:r>
              <a:rPr lang="en-US" i="1" dirty="0"/>
              <a:t>auto </a:t>
            </a:r>
            <a:r>
              <a:rPr lang="en-US" i="1" dirty="0" err="1"/>
              <a:t>var</a:t>
            </a:r>
            <a:r>
              <a:rPr lang="en-US" i="1" dirty="0"/>
              <a:t> : container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</a:t>
            </a:r>
            <a:r>
              <a:rPr lang="en-US" i="1" dirty="0"/>
              <a:t>statement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Works for any </a:t>
            </a:r>
            <a:r>
              <a:rPr lang="en-US" i="1" dirty="0"/>
              <a:t>container</a:t>
            </a:r>
            <a:r>
              <a:rPr lang="en-US" dirty="0"/>
              <a:t>, that is, something that has </a:t>
            </a:r>
            <a:r>
              <a:rPr lang="en-US" dirty="0">
                <a:latin typeface="Courier"/>
                <a:cs typeface="Courier"/>
              </a:rPr>
              <a:t>.begin()</a:t>
            </a:r>
            <a:r>
              <a:rPr lang="en-US" dirty="0"/>
              <a:t> and </a:t>
            </a:r>
            <a:r>
              <a:rPr lang="en-US" dirty="0">
                <a:latin typeface="Courier"/>
                <a:cs typeface="Courier"/>
              </a:rPr>
              <a:t>.end()</a:t>
            </a:r>
            <a:r>
              <a:rPr lang="en-US" dirty="0"/>
              <a:t>. In particular, all STL containers.</a:t>
            </a:r>
          </a:p>
          <a:p>
            <a:pPr lvl="1"/>
            <a:r>
              <a:rPr lang="en-US" dirty="0"/>
              <a:t>Be sure to use </a:t>
            </a:r>
            <a:r>
              <a:rPr lang="en-US" dirty="0">
                <a:latin typeface="Courier"/>
                <a:cs typeface="Courier"/>
              </a:rPr>
              <a:t>auto &amp;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/>
              <a:t>if you want to make changes.</a:t>
            </a:r>
          </a:p>
          <a:p>
            <a:pPr lvl="1"/>
            <a:r>
              <a:rPr lang="en-US" dirty="0"/>
              <a:t>The statement can be a compound statement.</a:t>
            </a:r>
          </a:p>
          <a:p>
            <a:pPr lvl="1"/>
            <a:r>
              <a:rPr lang="en-US" dirty="0"/>
              <a:t>Most programmers prefer this loop for everything.</a:t>
            </a:r>
          </a:p>
          <a:p>
            <a:endParaRPr lang="en-US" dirty="0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914400" y="1447800"/>
            <a:ext cx="6324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vector&lt;</a:t>
            </a:r>
            <a:r>
              <a:rPr lang="en-US" sz="1400" dirty="0" err="1">
                <a:solidFill>
                  <a:srgbClr val="BA2CA2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 v{</a:t>
            </a:r>
            <a:r>
              <a:rPr lang="en-US" sz="1400" dirty="0">
                <a:solidFill>
                  <a:srgbClr val="2729D8"/>
                </a:solidFill>
                <a:latin typeface="Menlo"/>
                <a:ea typeface="Menlo"/>
                <a:cs typeface="Menlo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</a:t>
            </a:r>
            <a:r>
              <a:rPr lang="en-US" sz="1400" dirty="0">
                <a:solidFill>
                  <a:srgbClr val="2729D8"/>
                </a:solidFill>
                <a:latin typeface="Menlo"/>
                <a:ea typeface="Menlo"/>
                <a:cs typeface="Menlo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</a:t>
            </a:r>
            <a:r>
              <a:rPr lang="en-US" sz="1400" dirty="0">
                <a:solidFill>
                  <a:srgbClr val="2729D8"/>
                </a:solidFill>
                <a:latin typeface="Menlo"/>
                <a:ea typeface="Menlo"/>
                <a:cs typeface="Menlo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</a:t>
            </a:r>
            <a:r>
              <a:rPr lang="en-US" sz="1400" dirty="0">
                <a:solidFill>
                  <a:srgbClr val="2729D8"/>
                </a:solidFill>
                <a:latin typeface="Menlo"/>
                <a:ea typeface="Menlo"/>
                <a:cs typeface="Menlo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</a:t>
            </a:r>
            <a:r>
              <a:rPr lang="en-US" sz="1400" dirty="0">
                <a:solidFill>
                  <a:srgbClr val="2729D8"/>
                </a:solidFill>
                <a:latin typeface="Menlo"/>
                <a:ea typeface="Menlo"/>
                <a:cs typeface="Menlo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};</a:t>
            </a:r>
            <a:endParaRPr lang="en-US" sz="1200" dirty="0">
              <a:solidFill>
                <a:srgbClr val="000000"/>
              </a:solidFill>
              <a:latin typeface="Helvetica"/>
              <a:ea typeface="Helvetica"/>
              <a:cs typeface="Helvetica"/>
            </a:endParaRPr>
          </a:p>
          <a:p>
            <a:pPr algn="l"/>
            <a:r>
              <a:rPr lang="en-US" sz="1400" dirty="0">
                <a:solidFill>
                  <a:srgbClr val="BA2CA2"/>
                </a:solidFill>
                <a:latin typeface="Menlo"/>
                <a:ea typeface="Menlo"/>
                <a:cs typeface="Menlo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400" dirty="0">
                <a:solidFill>
                  <a:srgbClr val="BA2CA2"/>
                </a:solidFill>
                <a:latin typeface="Menlo"/>
                <a:ea typeface="Menlo"/>
                <a:cs typeface="Menlo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i:v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</a:t>
            </a:r>
            <a:endParaRPr lang="en-US" sz="1200" dirty="0">
              <a:solidFill>
                <a:srgbClr val="000000"/>
              </a:solidFill>
              <a:latin typeface="Helvetica"/>
              <a:ea typeface="Helvetica"/>
              <a:cs typeface="Helvetica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&lt;&lt; </a:t>
            </a:r>
            <a:r>
              <a:rPr lang="en-US" sz="1400" dirty="0">
                <a:solidFill>
                  <a:srgbClr val="D22E1B"/>
                </a:solidFill>
                <a:latin typeface="Menlo"/>
                <a:ea typeface="Menlo"/>
                <a:cs typeface="Menlo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;</a:t>
            </a:r>
            <a:endParaRPr lang="en-US" sz="1200" dirty="0">
              <a:solidFill>
                <a:srgbClr val="000000"/>
              </a:solidFill>
              <a:latin typeface="Helvetica"/>
              <a:ea typeface="Helvetica"/>
              <a:cs typeface="Helvetica"/>
            </a:endParaRP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;</a:t>
            </a:r>
            <a:endParaRPr lang="en-US" sz="1400" dirty="0">
              <a:solidFill>
                <a:srgbClr val="000000"/>
              </a:solidFill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979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Yes, Virginia, there is a goto!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Syntax example: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  <a:p>
            <a:r>
              <a:rPr lang="en-US"/>
              <a:t>label:</a:t>
            </a:r>
            <a:br>
              <a:rPr lang="en-US"/>
            </a:br>
            <a:r>
              <a:rPr lang="en-US"/>
              <a:t>…</a:t>
            </a:r>
            <a:br>
              <a:rPr lang="en-US"/>
            </a:br>
            <a:r>
              <a:rPr lang="en-US"/>
              <a:t>goto label;</a:t>
            </a:r>
          </a:p>
          <a:p>
            <a:pPr lvl="1"/>
            <a:r>
              <a:rPr lang="en-US"/>
              <a:t>You can put a label </a:t>
            </a:r>
            <a:r>
              <a:rPr lang="en-US" i="1"/>
              <a:t>anywhere</a:t>
            </a:r>
            <a:r>
              <a:rPr lang="en-US"/>
              <a:t>.</a:t>
            </a:r>
          </a:p>
          <a:p>
            <a:pPr lvl="1"/>
            <a:r>
              <a:rPr lang="en-US"/>
              <a:t>You can </a:t>
            </a:r>
            <a:r>
              <a:rPr lang="en-US" i="1"/>
              <a:t>goto</a:t>
            </a:r>
            <a:r>
              <a:rPr lang="en-US"/>
              <a:t> any label from anywhere.</a:t>
            </a:r>
          </a:p>
          <a:p>
            <a:pPr lvl="1"/>
            <a:r>
              <a:rPr lang="en-US"/>
              <a:t>They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re very dangerous, and cause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spaghetti code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.</a:t>
            </a:r>
          </a:p>
          <a:p>
            <a:pPr lvl="1"/>
            <a:r>
              <a:rPr lang="en-US"/>
              <a:t>Famously, in 1968 Edsger Dijkstra wrote a short but very influential article titled </a:t>
            </a:r>
            <a:r>
              <a:rPr lang="ja-JP" altLang="en-US">
                <a:latin typeface="Arial"/>
              </a:rPr>
              <a:t>“</a:t>
            </a:r>
            <a:r>
              <a:rPr lang="en-US">
                <a:hlinkClick r:id="rId2"/>
              </a:rPr>
              <a:t>Go To Statement Considered Harmful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endParaRPr lang="en-US"/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914400" y="1447800"/>
            <a:ext cx="65532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cout&lt;&lt;</a:t>
            </a:r>
            <a:r>
              <a:rPr lang="en-US" sz="1400">
                <a:solidFill>
                  <a:srgbClr val="2A00FF"/>
                </a:solidFill>
                <a:latin typeface="Monaco" charset="0"/>
              </a:rPr>
              <a:t>"How you doin?\n"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;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 b="1">
                <a:solidFill>
                  <a:srgbClr val="7F0055"/>
                </a:solidFill>
                <a:latin typeface="Monaco" charset="0"/>
              </a:rPr>
              <a:t>goto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 X;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cout&lt;&lt;</a:t>
            </a:r>
            <a:r>
              <a:rPr lang="en-US" sz="1400">
                <a:solidFill>
                  <a:srgbClr val="2A00FF"/>
                </a:solidFill>
                <a:latin typeface="Monaco" charset="0"/>
              </a:rPr>
              <a:t>"You talkin to me?  Hey, you talkin to ME!?\n"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;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X: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cout&lt;&lt;</a:t>
            </a:r>
            <a:r>
              <a:rPr lang="en-US" sz="1400">
                <a:solidFill>
                  <a:srgbClr val="2A00FF"/>
                </a:solidFill>
                <a:latin typeface="Monaco" charset="0"/>
              </a:rPr>
              <a:t>"Anyway, gotta go.\n"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 and Continue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break;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statement breaks out of whatever loop (while, do … while, or for) or switch statement it is encountered in.</a:t>
            </a:r>
          </a:p>
          <a:p>
            <a:r>
              <a:rPr lang="en-US"/>
              <a:t>The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continue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statement jumps to the beginning of a while or do…while loop. In a for loop, it executes the increment part, </a:t>
            </a:r>
            <a:r>
              <a:rPr lang="en-US" i="1"/>
              <a:t>then</a:t>
            </a:r>
            <a:r>
              <a:rPr lang="en-US"/>
              <a:t> jumps to the beginning.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Translating for loops to while loops and vice versa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There is almost no difference between: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(A;B;C)</a:t>
            </a:r>
            <a:endParaRPr lang="en-US">
              <a:latin typeface="Monaco" charset="0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  {</a:t>
            </a:r>
            <a:endParaRPr lang="en-US">
              <a:latin typeface="Monaco" charset="0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  D;</a:t>
            </a:r>
            <a:endParaRPr lang="en-US">
              <a:latin typeface="Monaco" charset="0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  }</a:t>
            </a:r>
            <a:br>
              <a:rPr lang="en-US">
                <a:solidFill>
                  <a:srgbClr val="000000"/>
                </a:solidFill>
                <a:latin typeface="Monaco" charset="0"/>
              </a:rPr>
            </a:br>
            <a:endParaRPr lang="en-US">
              <a:latin typeface="Monaco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Monaco" charset="0"/>
              </a:rPr>
              <a:t>and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A;</a:t>
            </a:r>
            <a:endParaRPr lang="en-US">
              <a:latin typeface="Monaco" charset="0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rgbClr val="7F0055"/>
                </a:solidFill>
                <a:latin typeface="Monaco" charset="0"/>
              </a:rPr>
              <a:t>while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(B)</a:t>
            </a:r>
            <a:endParaRPr lang="en-US">
              <a:latin typeface="Monaco" charset="0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  {</a:t>
            </a:r>
            <a:endParaRPr lang="en-US">
              <a:latin typeface="Monaco" charset="0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  D;</a:t>
            </a:r>
            <a:endParaRPr lang="en-US">
              <a:latin typeface="Monaco" charset="0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  C;</a:t>
            </a:r>
            <a:endParaRPr lang="en-US">
              <a:latin typeface="Monaco" charset="0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  }</a:t>
            </a:r>
            <a:endParaRPr lang="en-US">
              <a:latin typeface="Monaco" charset="0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   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Differences (only two I know of, both minor)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One is if D; contains a </a:t>
            </a:r>
            <a:r>
              <a:rPr lang="en-US" i="1">
                <a:solidFill>
                  <a:srgbClr val="000000"/>
                </a:solidFill>
                <a:latin typeface="Monaco" charset="0"/>
              </a:rPr>
              <a:t>continue;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statement. (Do you see why?)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Monaco" charset="0"/>
              </a:rPr>
              <a:t>Another is the scope of variables declared in A;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conventions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the Wikipedia article on </a:t>
            </a:r>
            <a:r>
              <a:rPr lang="en-US" dirty="0">
                <a:hlinkClick r:id="rId2"/>
              </a:rPr>
              <a:t>Coding Conventions</a:t>
            </a:r>
            <a:endParaRPr lang="en-US" dirty="0"/>
          </a:p>
          <a:p>
            <a:r>
              <a:rPr lang="en-US" dirty="0"/>
              <a:t>For this class, things you </a:t>
            </a:r>
            <a:r>
              <a:rPr lang="en-US" i="1" dirty="0"/>
              <a:t>must</a:t>
            </a:r>
            <a:r>
              <a:rPr lang="en-US" dirty="0"/>
              <a:t> do:</a:t>
            </a:r>
          </a:p>
          <a:p>
            <a:pPr lvl="1"/>
            <a:r>
              <a:rPr lang="en-US" dirty="0"/>
              <a:t>Do not use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using namespace xxx;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  <a:p>
            <a:pPr lvl="1"/>
            <a:r>
              <a:rPr lang="en-US" dirty="0"/>
              <a:t>Classes and other user defined types start with capital letters.</a:t>
            </a:r>
          </a:p>
          <a:p>
            <a:pPr lvl="1"/>
            <a:r>
              <a:rPr lang="en-US" dirty="0"/>
              <a:t>Constants are all capitals.</a:t>
            </a:r>
          </a:p>
          <a:p>
            <a:pPr lvl="1"/>
            <a:r>
              <a:rPr lang="en-US" dirty="0"/>
              <a:t>Functions and variables start with lowercase letters.</a:t>
            </a:r>
          </a:p>
          <a:p>
            <a:pPr lvl="1"/>
            <a:r>
              <a:rPr lang="en-US" dirty="0"/>
              <a:t>Identifiers with more than one word have subsequent words capitalized (</a:t>
            </a:r>
            <a:r>
              <a:rPr lang="en-US" dirty="0" err="1"/>
              <a:t>camelCase</a:t>
            </a:r>
            <a:r>
              <a:rPr lang="en-US" dirty="0"/>
              <a:t>.)</a:t>
            </a:r>
          </a:p>
          <a:p>
            <a:pPr lvl="1"/>
            <a:r>
              <a:rPr lang="en-US" dirty="0"/>
              <a:t>Use good identifier names. They should describe exactly what they do.</a:t>
            </a:r>
          </a:p>
          <a:p>
            <a:pPr lvl="1"/>
            <a:r>
              <a:rPr lang="en-US" dirty="0"/>
              <a:t>Consistently use one of the common </a:t>
            </a:r>
            <a:r>
              <a:rPr lang="en-US" dirty="0">
                <a:hlinkClick r:id="rId3"/>
              </a:rPr>
              <a:t>indentation styles</a:t>
            </a:r>
            <a:r>
              <a:rPr lang="en-US" dirty="0"/>
              <a:t>. (There are others not listed in this article.)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Duff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Device</a:t>
            </a:r>
          </a:p>
        </p:txBody>
      </p:sp>
      <p:sp>
        <p:nvSpPr>
          <p:cNvPr id="123909" name="Text Box 5"/>
          <p:cNvSpPr txBox="1"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3276600"/>
          </a:xfrm>
          <a:noFill/>
          <a:ln/>
          <a:extLst>
            <a:ext uri="{91240B29-F687-4f45-9708-019B960494DF}">
              <a14:hiddenLine xmlns:a14="http://schemas.microsoft.com/office/drawing/2010/main" xmlns="" w="158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n=(count+7)/8;</a:t>
            </a:r>
            <a:endParaRPr lang="en-US" sz="1400" dirty="0">
              <a:latin typeface="Monaco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(count%8)</a:t>
            </a:r>
            <a:endParaRPr lang="en-US" sz="1400" dirty="0">
              <a:latin typeface="Monaco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      {</a:t>
            </a:r>
            <a:endParaRPr lang="en-US" sz="1400" dirty="0">
              <a:latin typeface="Monaco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      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0: 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do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{ *to++ = *from++;</a:t>
            </a:r>
            <a:endParaRPr lang="en-US" sz="1400" dirty="0">
              <a:latin typeface="Monaco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      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7:     *to++ = *from++;</a:t>
            </a:r>
            <a:endParaRPr lang="en-US" sz="1400" dirty="0">
              <a:latin typeface="Monaco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      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6:     *to++ = *from++;</a:t>
            </a:r>
            <a:endParaRPr lang="en-US" sz="1400" dirty="0">
              <a:latin typeface="Monaco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      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5:     *to++ = *from++;</a:t>
            </a:r>
            <a:endParaRPr lang="en-US" sz="1400" dirty="0">
              <a:latin typeface="Monaco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      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4:     *to++ = *from++;</a:t>
            </a:r>
            <a:endParaRPr lang="en-US" sz="1400" dirty="0">
              <a:latin typeface="Monaco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      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3:     *to++ = *from++;</a:t>
            </a:r>
            <a:endParaRPr lang="en-US" sz="1400" dirty="0">
              <a:latin typeface="Monaco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      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2:     *to++ = *from++;</a:t>
            </a:r>
            <a:endParaRPr lang="en-US" sz="1400" dirty="0">
              <a:latin typeface="Monaco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      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1:     *to++ = *from++;</a:t>
            </a:r>
            <a:endParaRPr lang="en-US" sz="1400" dirty="0">
              <a:latin typeface="Monaco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                } 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while 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(--n&gt;0);</a:t>
            </a:r>
            <a:endParaRPr lang="en-US" sz="1400" dirty="0">
              <a:latin typeface="Monaco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      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   //see Wikipedia for more information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CD5D-A2AE-3B40-8F94-EEF765C0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1FF8F-96D0-0241-B5B0-228742668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 wondered how to use command line arguments in your program?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" pitchFamily="2" charset="0"/>
              </a:rPr>
              <a:t>int main(int </a:t>
            </a:r>
            <a:r>
              <a:rPr lang="en-US" dirty="0" err="1">
                <a:latin typeface="Courier" pitchFamily="2" charset="0"/>
              </a:rPr>
              <a:t>argc</a:t>
            </a:r>
            <a:r>
              <a:rPr lang="en-US" dirty="0">
                <a:latin typeface="Courier" pitchFamily="2" charset="0"/>
              </a:rPr>
              <a:t>, const char** </a:t>
            </a:r>
            <a:r>
              <a:rPr lang="en-US" dirty="0" err="1">
                <a:latin typeface="Courier" pitchFamily="2" charset="0"/>
              </a:rPr>
              <a:t>argv</a:t>
            </a:r>
            <a:r>
              <a:rPr lang="en-US" dirty="0">
                <a:latin typeface="Courier" pitchFamily="2" charset="0"/>
              </a:rPr>
              <a:t>) {…}</a:t>
            </a:r>
          </a:p>
          <a:p>
            <a:endParaRPr lang="en-US" dirty="0"/>
          </a:p>
          <a:p>
            <a:r>
              <a:rPr lang="en-US" dirty="0"/>
              <a:t>The number of arguments (including the executable itself) is stored in </a:t>
            </a:r>
            <a:r>
              <a:rPr lang="en-US" b="1" dirty="0" err="1"/>
              <a:t>argc</a:t>
            </a:r>
            <a:endParaRPr lang="en-US" b="1" dirty="0"/>
          </a:p>
          <a:p>
            <a:r>
              <a:rPr lang="en-US" dirty="0"/>
              <a:t>The array of C strings is stored in </a:t>
            </a:r>
            <a:r>
              <a:rPr lang="en-US" b="1" dirty="0" err="1"/>
              <a:t>argv</a:t>
            </a:r>
            <a:r>
              <a:rPr lang="en-US" dirty="0"/>
              <a:t> (so </a:t>
            </a:r>
            <a:r>
              <a:rPr lang="en-US" dirty="0" err="1"/>
              <a:t>argv</a:t>
            </a:r>
            <a:r>
              <a:rPr lang="en-US" dirty="0"/>
              <a:t>[0] is the name of the program.)</a:t>
            </a:r>
          </a:p>
          <a:p>
            <a:r>
              <a:rPr lang="en-US" dirty="0"/>
              <a:t>Can you compare two C strings with </a:t>
            </a:r>
            <a:r>
              <a:rPr lang="en-US" b="1" dirty="0"/>
              <a:t>==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No, we will need to convert. Fortunately, string has a constructor that takes a character array.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509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FF5CB-5027-714C-B496-C00B8BA1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C-style strings</a:t>
            </a:r>
            <a:br>
              <a:rPr lang="en-US" dirty="0"/>
            </a:br>
            <a:r>
              <a:rPr lang="en-US" dirty="0">
                <a:latin typeface="Courier" pitchFamily="2" charset="0"/>
              </a:rPr>
              <a:t>(“hello” </a:t>
            </a:r>
            <a:r>
              <a:rPr lang="en-US" dirty="0"/>
              <a:t>is actually a const char *)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F6EE3-5DE5-2F43-BE20-ABB817C75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 1: Use a Vector of Strings</a:t>
            </a:r>
            <a:br>
              <a:rPr lang="en-US" dirty="0"/>
            </a:br>
            <a:endParaRPr lang="en-US" dirty="0">
              <a:latin typeface="Courier" pitchFamily="2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urier" pitchFamily="2" charset="0"/>
                <a:cs typeface="+mn-cs"/>
              </a:rPr>
              <a:t>std::vector&lt;std::string&gt; </a:t>
            </a:r>
            <a:r>
              <a:rPr lang="en-US" sz="2000" dirty="0" err="1">
                <a:latin typeface="Courier" pitchFamily="2" charset="0"/>
                <a:cs typeface="+mn-cs"/>
              </a:rPr>
              <a:t>args</a:t>
            </a:r>
            <a:r>
              <a:rPr lang="en-US" sz="2000" dirty="0">
                <a:latin typeface="Courier" pitchFamily="2" charset="0"/>
                <a:cs typeface="+mn-cs"/>
              </a:rPr>
              <a:t>;</a:t>
            </a:r>
          </a:p>
          <a:p>
            <a:pPr marL="400050" lvl="1" indent="0">
              <a:buNone/>
            </a:pPr>
            <a:r>
              <a:rPr lang="en-US" sz="2000" dirty="0">
                <a:latin typeface="Courier" pitchFamily="2" charset="0"/>
                <a:cs typeface="+mn-cs"/>
              </a:rPr>
              <a:t>for (int index = 0; index &lt; </a:t>
            </a:r>
            <a:r>
              <a:rPr lang="en-US" sz="2000" dirty="0" err="1">
                <a:latin typeface="Courier" pitchFamily="2" charset="0"/>
                <a:cs typeface="+mn-cs"/>
              </a:rPr>
              <a:t>argc</a:t>
            </a:r>
            <a:r>
              <a:rPr lang="en-US" sz="2000" dirty="0">
                <a:latin typeface="Courier" pitchFamily="2" charset="0"/>
                <a:cs typeface="+mn-cs"/>
              </a:rPr>
              <a:t>; index++) {</a:t>
            </a:r>
            <a:br>
              <a:rPr lang="en-US" sz="2000" dirty="0">
                <a:latin typeface="Courier" pitchFamily="2" charset="0"/>
                <a:cs typeface="+mn-cs"/>
              </a:rPr>
            </a:br>
            <a:r>
              <a:rPr lang="en-US" sz="2000" dirty="0">
                <a:latin typeface="Courier" pitchFamily="2" charset="0"/>
                <a:cs typeface="+mn-cs"/>
              </a:rPr>
              <a:t>  </a:t>
            </a:r>
            <a:r>
              <a:rPr lang="en-US" sz="2000" dirty="0" err="1">
                <a:latin typeface="Courier" pitchFamily="2" charset="0"/>
                <a:cs typeface="+mn-cs"/>
              </a:rPr>
              <a:t>args.push_back</a:t>
            </a:r>
            <a:r>
              <a:rPr lang="en-US" sz="2000" dirty="0">
                <a:latin typeface="Courier" pitchFamily="2" charset="0"/>
                <a:cs typeface="+mn-cs"/>
              </a:rPr>
              <a:t>(</a:t>
            </a:r>
            <a:r>
              <a:rPr lang="en-US" sz="2000" dirty="0" err="1">
                <a:latin typeface="Courier" pitchFamily="2" charset="0"/>
                <a:cs typeface="+mn-cs"/>
              </a:rPr>
              <a:t>argv</a:t>
            </a:r>
            <a:r>
              <a:rPr lang="en-US" sz="2000" dirty="0">
                <a:latin typeface="Courier" pitchFamily="2" charset="0"/>
                <a:cs typeface="+mn-cs"/>
              </a:rPr>
              <a:t>[index]);</a:t>
            </a:r>
          </a:p>
          <a:p>
            <a:pPr marL="400050" lvl="1" indent="0">
              <a:buNone/>
            </a:pPr>
            <a:r>
              <a:rPr lang="en-US" sz="2000" dirty="0">
                <a:latin typeface="Courier" pitchFamily="2" charset="0"/>
                <a:cs typeface="+mn-cs"/>
              </a:rPr>
              <a:t>}</a:t>
            </a:r>
          </a:p>
          <a:p>
            <a:pPr marL="400050" lvl="1" indent="0">
              <a:buNone/>
            </a:pPr>
            <a:endParaRPr lang="en-US" sz="2000" dirty="0">
              <a:latin typeface="Courier" pitchFamily="2" charset="0"/>
              <a:cs typeface="+mn-cs"/>
            </a:endParaRPr>
          </a:p>
          <a:p>
            <a:pPr marL="400050" lvl="1" indent="0">
              <a:buNone/>
            </a:pPr>
            <a:r>
              <a:rPr lang="en-US" sz="2000" dirty="0">
                <a:latin typeface="Courier" pitchFamily="2" charset="0"/>
                <a:cs typeface="+mn-cs"/>
              </a:rPr>
              <a:t>if (</a:t>
            </a:r>
            <a:r>
              <a:rPr lang="en-US" sz="2000" dirty="0" err="1">
                <a:latin typeface="Courier" pitchFamily="2" charset="0"/>
                <a:cs typeface="+mn-cs"/>
              </a:rPr>
              <a:t>argc</a:t>
            </a:r>
            <a:r>
              <a:rPr lang="en-US" sz="2000" dirty="0">
                <a:latin typeface="Courier" pitchFamily="2" charset="0"/>
                <a:cs typeface="+mn-cs"/>
              </a:rPr>
              <a:t> &gt;= 2 &amp;&amp; </a:t>
            </a:r>
            <a:r>
              <a:rPr lang="en-US" sz="2000" dirty="0" err="1">
                <a:latin typeface="Courier" pitchFamily="2" charset="0"/>
                <a:cs typeface="+mn-cs"/>
              </a:rPr>
              <a:t>args</a:t>
            </a:r>
            <a:r>
              <a:rPr lang="en-US" sz="2000" dirty="0">
                <a:latin typeface="Courier" pitchFamily="2" charset="0"/>
                <a:cs typeface="+mn-cs"/>
              </a:rPr>
              <a:t>[1] == “--</a:t>
            </a:r>
            <a:r>
              <a:rPr lang="en-US" sz="2000" dirty="0" err="1">
                <a:latin typeface="Courier" pitchFamily="2" charset="0"/>
                <a:cs typeface="+mn-cs"/>
              </a:rPr>
              <a:t>ftoc</a:t>
            </a:r>
            <a:r>
              <a:rPr lang="en-US" sz="2000" dirty="0">
                <a:latin typeface="Courier" pitchFamily="2" charset="0"/>
                <a:cs typeface="+mn-cs"/>
              </a:rPr>
              <a:t>”) { ... }</a:t>
            </a:r>
            <a:br>
              <a:rPr lang="en-US" dirty="0">
                <a:latin typeface="Courier" pitchFamily="2" charset="0"/>
              </a:rPr>
            </a:br>
            <a:endParaRPr lang="en-US" dirty="0">
              <a:latin typeface="Courier" pitchFamily="2" charset="0"/>
            </a:endParaRPr>
          </a:p>
          <a:p>
            <a:pPr marL="285750"/>
            <a:r>
              <a:rPr lang="en-US" dirty="0"/>
              <a:t>Option 2: Compare strings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" pitchFamily="2" charset="0"/>
              </a:rPr>
              <a:t>if (</a:t>
            </a:r>
            <a:r>
              <a:rPr lang="en-US" dirty="0" err="1">
                <a:latin typeface="Courier" pitchFamily="2" charset="0"/>
              </a:rPr>
              <a:t>argc</a:t>
            </a:r>
            <a:r>
              <a:rPr lang="en-US" dirty="0">
                <a:latin typeface="Courier" pitchFamily="2" charset="0"/>
              </a:rPr>
              <a:t> &gt;= 2 &amp;&amp; </a:t>
            </a:r>
            <a:r>
              <a:rPr lang="en-US" dirty="0" err="1">
                <a:latin typeface="Courier" pitchFamily="2" charset="0"/>
              </a:rPr>
              <a:t>argv</a:t>
            </a:r>
            <a:r>
              <a:rPr lang="en-US" dirty="0">
                <a:latin typeface="Courier" pitchFamily="2" charset="0"/>
              </a:rPr>
              <a:t>[1] == std::string(“--</a:t>
            </a:r>
            <a:r>
              <a:rPr lang="en-US" dirty="0" err="1">
                <a:latin typeface="Courier" pitchFamily="2" charset="0"/>
              </a:rPr>
              <a:t>ftoa</a:t>
            </a:r>
            <a:r>
              <a:rPr lang="en-US" dirty="0">
                <a:latin typeface="Courier" pitchFamily="2" charset="0"/>
              </a:rPr>
              <a:t>“)) { ... }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23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(from CS 201)</a:t>
            </a:r>
            <a:br>
              <a:rPr lang="en-US" dirty="0"/>
            </a:br>
            <a:r>
              <a:rPr lang="en-US" dirty="0"/>
              <a:t>C++ Flow of Control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C++ has a wide variety of ways to control the flow of a program</a:t>
            </a:r>
          </a:p>
          <a:p>
            <a:r>
              <a:rPr lang="en-US" dirty="0"/>
              <a:t>if and if/else</a:t>
            </a:r>
          </a:p>
          <a:p>
            <a:r>
              <a:rPr lang="en-US" dirty="0"/>
              <a:t>switch</a:t>
            </a:r>
          </a:p>
          <a:p>
            <a:r>
              <a:rPr lang="en-US" dirty="0"/>
              <a:t>function calls</a:t>
            </a:r>
          </a:p>
          <a:p>
            <a:r>
              <a:rPr lang="en-US" dirty="0"/>
              <a:t>while loops</a:t>
            </a:r>
          </a:p>
          <a:p>
            <a:r>
              <a:rPr lang="en-US" dirty="0"/>
              <a:t>do … while loops</a:t>
            </a:r>
          </a:p>
          <a:p>
            <a:r>
              <a:rPr lang="en-US" dirty="0"/>
              <a:t>for loops</a:t>
            </a:r>
          </a:p>
          <a:p>
            <a:r>
              <a:rPr lang="en-US" dirty="0"/>
              <a:t>range based for loops (since C++11, aka Modern C++)</a:t>
            </a:r>
          </a:p>
          <a:p>
            <a:r>
              <a:rPr lang="en-US" dirty="0"/>
              <a:t>exceptions</a:t>
            </a:r>
          </a:p>
          <a:p>
            <a:r>
              <a:rPr lang="en-US" dirty="0" err="1"/>
              <a:t>goto</a:t>
            </a:r>
            <a:r>
              <a:rPr lang="en-US" dirty="0"/>
              <a:t> (!)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7F1F-DE5F-7345-87F8-55D3C493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processing with range-based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E4AA8-AEF5-2549-A997-CE766FF4A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std::vector&lt;std::string&gt;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// after initialization of </a:t>
            </a:r>
            <a:r>
              <a:rPr lang="en-US" dirty="0" err="1">
                <a:latin typeface="Courier" pitchFamily="2" charset="0"/>
              </a:rPr>
              <a:t>args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for (const auto&amp; </a:t>
            </a:r>
            <a:r>
              <a:rPr lang="en-US" dirty="0" err="1">
                <a:latin typeface="Courier" pitchFamily="2" charset="0"/>
              </a:rPr>
              <a:t>arg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if (</a:t>
            </a:r>
            <a:r>
              <a:rPr lang="en-US" dirty="0" err="1">
                <a:latin typeface="Courier" pitchFamily="2" charset="0"/>
              </a:rPr>
              <a:t>arg</a:t>
            </a:r>
            <a:r>
              <a:rPr lang="en-US" dirty="0">
                <a:latin typeface="Courier" pitchFamily="2" charset="0"/>
              </a:rPr>
              <a:t> == “”) { ... }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// Note: this will not work, but why?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for (const auto&amp; </a:t>
            </a:r>
            <a:r>
              <a:rPr lang="en-US" dirty="0" err="1">
                <a:latin typeface="Courier" pitchFamily="2" charset="0"/>
              </a:rPr>
              <a:t>arg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 err="1">
                <a:latin typeface="Courier" pitchFamily="2" charset="0"/>
              </a:rPr>
              <a:t>argv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if (</a:t>
            </a:r>
            <a:r>
              <a:rPr lang="en-US" dirty="0" err="1">
                <a:latin typeface="Courier" pitchFamily="2" charset="0"/>
              </a:rPr>
              <a:t>arg</a:t>
            </a:r>
            <a:r>
              <a:rPr lang="en-US" dirty="0">
                <a:latin typeface="Courier" pitchFamily="2" charset="0"/>
              </a:rPr>
              <a:t> == “blah”) { ... }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2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Aside: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using namespace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statements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solidFill>
                  <a:srgbClr val="7F0055"/>
                </a:solidFill>
                <a:latin typeface="Monaco" charset="0"/>
              </a:rPr>
              <a:t>using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Monaco" charset="0"/>
              </a:rPr>
              <a:t>namespace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std;</a:t>
            </a:r>
          </a:p>
          <a:p>
            <a:pPr lvl="1"/>
            <a:r>
              <a:rPr lang="en-US" sz="2000"/>
              <a:t>Imports every identifier from the std namespace.</a:t>
            </a:r>
            <a:endParaRPr lang="en-US">
              <a:latin typeface="Monaco" charset="0"/>
            </a:endParaRPr>
          </a:p>
          <a:p>
            <a:r>
              <a:rPr lang="en-US"/>
              <a:t>What happens if you use a variable name that is also something in namespace std?</a:t>
            </a:r>
          </a:p>
          <a:p>
            <a:r>
              <a:rPr lang="en-US"/>
              <a:t>Even worse, what happens if they put a </a:t>
            </a:r>
            <a:r>
              <a:rPr lang="en-US" i="1"/>
              <a:t>new</a:t>
            </a:r>
            <a:r>
              <a:rPr lang="en-US"/>
              <a:t> symbol in namespace std that conflicts with an identifier you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ve used?</a:t>
            </a:r>
          </a:p>
          <a:p>
            <a:r>
              <a:rPr lang="en-US"/>
              <a:t>Instead, you should write code like this: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This imports </a:t>
            </a:r>
            <a:r>
              <a:rPr lang="en-US" i="1"/>
              <a:t>only</a:t>
            </a:r>
            <a:r>
              <a:rPr lang="en-US"/>
              <a:t> the identifiers you specify.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3581400" y="4737100"/>
            <a:ext cx="300038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chemeClr val="accent2"/>
              </a:buClr>
              <a:buFont typeface="Wingdings" charset="0"/>
              <a:buChar char="§"/>
            </a:pPr>
            <a:endParaRPr lang="en-US" sz="2000"/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1219200" y="3581400"/>
            <a:ext cx="457200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>
                <a:solidFill>
                  <a:srgbClr val="7F0055"/>
                </a:solidFill>
                <a:latin typeface="Monaco" charset="0"/>
              </a:rPr>
              <a:t>#include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>
                <a:solidFill>
                  <a:srgbClr val="2A00FF"/>
                </a:solidFill>
                <a:latin typeface="Monaco" charset="0"/>
              </a:rPr>
              <a:t>&lt;iostream&gt;</a:t>
            </a:r>
            <a:endParaRPr lang="en-US">
              <a:latin typeface="Monaco" charset="0"/>
            </a:endParaRPr>
          </a:p>
          <a:p>
            <a:pPr algn="l"/>
            <a:r>
              <a:rPr lang="en-US" b="1">
                <a:solidFill>
                  <a:srgbClr val="7F0055"/>
                </a:solidFill>
                <a:latin typeface="Monaco" charset="0"/>
              </a:rPr>
              <a:t>using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std::endl;</a:t>
            </a:r>
            <a:endParaRPr lang="en-US">
              <a:latin typeface="Monaco" charset="0"/>
            </a:endParaRPr>
          </a:p>
          <a:p>
            <a:pPr algn="l"/>
            <a:r>
              <a:rPr lang="en-US" b="1">
                <a:solidFill>
                  <a:srgbClr val="7F0055"/>
                </a:solidFill>
                <a:latin typeface="Monaco" charset="0"/>
              </a:rPr>
              <a:t>using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std::cout;</a:t>
            </a:r>
            <a:endParaRPr lang="en-US">
              <a:latin typeface="Monaco" charset="0"/>
            </a:endParaRPr>
          </a:p>
          <a:p>
            <a:pPr algn="l"/>
            <a:r>
              <a:rPr lang="en-US" b="1">
                <a:solidFill>
                  <a:srgbClr val="7F0055"/>
                </a:solidFill>
                <a:latin typeface="Monaco" charset="0"/>
              </a:rPr>
              <a:t>using</a:t>
            </a:r>
            <a:r>
              <a:rPr lang="en-US">
                <a:solidFill>
                  <a:srgbClr val="000000"/>
                </a:solidFill>
                <a:latin typeface="Monaco" charset="0"/>
              </a:rPr>
              <a:t> std::cin;</a:t>
            </a:r>
            <a:endParaRPr lang="en-US">
              <a:latin typeface="Monaco" charset="0"/>
            </a:endParaRPr>
          </a:p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and if/else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example: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or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Things to know:</a:t>
            </a:r>
          </a:p>
          <a:p>
            <a:pPr lvl="1"/>
            <a:r>
              <a:rPr lang="en-US" dirty="0"/>
              <a:t>Statements can be </a:t>
            </a:r>
            <a:r>
              <a:rPr lang="en-US" i="1" dirty="0"/>
              <a:t>compound statements</a:t>
            </a:r>
            <a:r>
              <a:rPr lang="en-US" dirty="0"/>
              <a:t> in curly braces</a:t>
            </a:r>
          </a:p>
          <a:p>
            <a:pPr lvl="1"/>
            <a:r>
              <a:rPr lang="ja-JP" altLang="en-US" dirty="0">
                <a:latin typeface="Arial"/>
              </a:rPr>
              <a:t>“</a:t>
            </a:r>
            <a:r>
              <a:rPr lang="en-US" dirty="0"/>
              <a:t>Dangling else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  <a:p>
            <a:pPr lvl="2"/>
            <a:r>
              <a:rPr lang="en-US" dirty="0"/>
              <a:t>Else statements </a:t>
            </a:r>
            <a:r>
              <a:rPr lang="en-US" i="1" dirty="0"/>
              <a:t>always</a:t>
            </a:r>
            <a:r>
              <a:rPr lang="en-US" dirty="0"/>
              <a:t> attach to the </a:t>
            </a:r>
            <a:r>
              <a:rPr lang="en-US" i="1" dirty="0"/>
              <a:t>closest</a:t>
            </a:r>
            <a:r>
              <a:rPr lang="en-US" dirty="0"/>
              <a:t> unmatched if statement.</a:t>
            </a:r>
          </a:p>
          <a:p>
            <a:pPr lvl="1"/>
            <a:r>
              <a:rPr lang="en-US" dirty="0"/>
              <a:t>You can test </a:t>
            </a:r>
            <a:r>
              <a:rPr lang="en-US" i="1" dirty="0" err="1"/>
              <a:t>cin</a:t>
            </a:r>
            <a:r>
              <a:rPr lang="en-US" dirty="0"/>
              <a:t> or </a:t>
            </a:r>
            <a:r>
              <a:rPr lang="en-US" i="1" dirty="0" err="1"/>
              <a:t>cout</a:t>
            </a:r>
            <a:r>
              <a:rPr lang="en-US" dirty="0"/>
              <a:t> (or any other stream) in an if (actually, in any expression) to see if everything worked properly the last time it was called!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1066800" y="1447800"/>
            <a:ext cx="7543800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1">
                <a:solidFill>
                  <a:srgbClr val="7F0055"/>
                </a:solidFill>
                <a:latin typeface="Monaco" charset="0"/>
              </a:rPr>
              <a:t>if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 (expr)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   statement;</a:t>
            </a:r>
            <a:endParaRPr lang="en-US" sz="1400">
              <a:latin typeface="Monaco" charset="0"/>
            </a:endParaRPr>
          </a:p>
          <a:p>
            <a:pPr algn="l"/>
            <a:endParaRPr lang="en-US" sz="1400">
              <a:solidFill>
                <a:srgbClr val="000000"/>
              </a:solidFill>
              <a:latin typeface="Monaco" charset="0"/>
            </a:endParaRP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1143000" y="2438400"/>
            <a:ext cx="75438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1">
                <a:solidFill>
                  <a:srgbClr val="7F0055"/>
                </a:solidFill>
                <a:latin typeface="Monaco" charset="0"/>
              </a:rPr>
              <a:t>if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 (expr)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   statement;</a:t>
            </a:r>
          </a:p>
          <a:p>
            <a:pPr algn="l"/>
            <a:r>
              <a:rPr lang="en-US" sz="1400" b="1">
                <a:solidFill>
                  <a:srgbClr val="7F0055"/>
                </a:solidFill>
                <a:latin typeface="Monaco" charset="0"/>
              </a:rPr>
              <a:t>else</a:t>
            </a:r>
          </a:p>
          <a:p>
            <a:pPr algn="l"/>
            <a:r>
              <a:rPr lang="en-US" sz="1400">
                <a:latin typeface="Monaco" charset="0"/>
              </a:rPr>
              <a:t>   statement;</a:t>
            </a:r>
          </a:p>
          <a:p>
            <a:pPr algn="l"/>
            <a:endParaRPr lang="en-US" sz="1400">
              <a:solidFill>
                <a:srgbClr val="000000"/>
              </a:solidFill>
              <a:latin typeface="Monaco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	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Syntax example</a:t>
            </a: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1143000" y="1676400"/>
            <a:ext cx="6781800" cy="342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1">
                <a:solidFill>
                  <a:srgbClr val="7F0055"/>
                </a:solidFill>
                <a:latin typeface="Monaco" charset="0"/>
              </a:rPr>
              <a:t>switch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(expr)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   {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   </a:t>
            </a:r>
            <a:r>
              <a:rPr lang="en-US" sz="1400" b="1">
                <a:solidFill>
                  <a:srgbClr val="7F0055"/>
                </a:solidFill>
                <a:latin typeface="Monaco" charset="0"/>
              </a:rPr>
              <a:t>case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 1: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      cout &lt;&lt; </a:t>
            </a:r>
            <a:r>
              <a:rPr lang="en-US" sz="1400">
                <a:solidFill>
                  <a:srgbClr val="2A00FF"/>
                </a:solidFill>
                <a:latin typeface="Monaco" charset="0"/>
              </a:rPr>
              <a:t>"one"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 &lt;&lt; endl;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sz="1400" b="1">
                <a:solidFill>
                  <a:srgbClr val="7F0055"/>
                </a:solidFill>
                <a:latin typeface="Monaco" charset="0"/>
              </a:rPr>
              <a:t>break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;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   </a:t>
            </a:r>
            <a:r>
              <a:rPr lang="en-US" sz="1400" b="1">
                <a:solidFill>
                  <a:srgbClr val="7F0055"/>
                </a:solidFill>
                <a:latin typeface="Monaco" charset="0"/>
              </a:rPr>
              <a:t>case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 2: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      cout &lt;&lt; </a:t>
            </a:r>
            <a:r>
              <a:rPr lang="en-US" sz="1400">
                <a:solidFill>
                  <a:srgbClr val="2A00FF"/>
                </a:solidFill>
                <a:latin typeface="Monaco" charset="0"/>
              </a:rPr>
              <a:t>"two"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 &lt;&lt; endl;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sz="1400" b="1">
                <a:solidFill>
                  <a:srgbClr val="7F0055"/>
                </a:solidFill>
                <a:latin typeface="Monaco" charset="0"/>
              </a:rPr>
              <a:t>break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;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   </a:t>
            </a:r>
            <a:r>
              <a:rPr lang="en-US" sz="1400" b="1">
                <a:solidFill>
                  <a:srgbClr val="7F0055"/>
                </a:solidFill>
                <a:latin typeface="Monaco" charset="0"/>
              </a:rPr>
              <a:t>case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 3: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      cout &lt;&lt; </a:t>
            </a:r>
            <a:r>
              <a:rPr lang="en-US" sz="1400">
                <a:solidFill>
                  <a:srgbClr val="2A00FF"/>
                </a:solidFill>
                <a:latin typeface="Monaco" charset="0"/>
              </a:rPr>
              <a:t>"three"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 &lt;&lt; endl;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sz="1400" b="1">
                <a:solidFill>
                  <a:srgbClr val="7F0055"/>
                </a:solidFill>
                <a:latin typeface="Monaco" charset="0"/>
              </a:rPr>
              <a:t>break;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   </a:t>
            </a:r>
            <a:r>
              <a:rPr lang="en-US" sz="1400" b="1">
                <a:solidFill>
                  <a:srgbClr val="7F0055"/>
                </a:solidFill>
                <a:latin typeface="Monaco" charset="0"/>
              </a:rPr>
              <a:t>default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: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      cout &lt;&lt; </a:t>
            </a:r>
            <a:r>
              <a:rPr lang="en-US" sz="1400">
                <a:solidFill>
                  <a:srgbClr val="2A00FF"/>
                </a:solidFill>
                <a:latin typeface="Monaco" charset="0"/>
              </a:rPr>
              <a:t>"something else"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 &lt;&lt; endl;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sz="1400" b="1">
                <a:solidFill>
                  <a:srgbClr val="7F0055"/>
                </a:solidFill>
                <a:latin typeface="Monaco" charset="0"/>
              </a:rPr>
              <a:t>break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;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  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</a:t>
            </a:r>
            <a:br>
              <a:rPr lang="en-US"/>
            </a:br>
            <a:r>
              <a:rPr lang="en-US"/>
              <a:t>Things to know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expr</a:t>
            </a:r>
            <a:r>
              <a:rPr lang="en-US" dirty="0"/>
              <a:t> must evaluate to an </a:t>
            </a:r>
            <a:r>
              <a:rPr lang="en-US" dirty="0" err="1"/>
              <a:t>int</a:t>
            </a:r>
            <a:r>
              <a:rPr lang="en-US" dirty="0"/>
              <a:t>, or other integral type (char, </a:t>
            </a:r>
            <a:r>
              <a:rPr lang="en-US" dirty="0" err="1"/>
              <a:t>enum</a:t>
            </a:r>
            <a:r>
              <a:rPr lang="en-US" dirty="0"/>
              <a:t>, long, etc.)</a:t>
            </a:r>
          </a:p>
          <a:p>
            <a:r>
              <a:rPr lang="en-US" dirty="0"/>
              <a:t>Switch will fall through case labels, it only stops when it hits a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break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  <a:p>
            <a:r>
              <a:rPr lang="ja-JP" altLang="en-US" dirty="0">
                <a:latin typeface="Arial"/>
              </a:rPr>
              <a:t>“</a:t>
            </a:r>
            <a:r>
              <a:rPr lang="en-US" dirty="0"/>
              <a:t>default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case is optional, but you should probably always include it.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calls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example: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>
              <a:buFont typeface="Wingdings" charset="0"/>
              <a:buNone/>
            </a:pPr>
            <a:endParaRPr lang="en-US" dirty="0">
              <a:latin typeface="Monaco" charset="0"/>
            </a:endParaRPr>
          </a:p>
          <a:p>
            <a:r>
              <a:rPr lang="en-US" dirty="0"/>
              <a:t>Things to know</a:t>
            </a:r>
          </a:p>
          <a:p>
            <a:pPr lvl="1"/>
            <a:r>
              <a:rPr lang="en-US" dirty="0"/>
              <a:t>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forget the ()s when you call a function. (But it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syntactically legal to leave them out! What happens?)</a:t>
            </a:r>
          </a:p>
          <a:p>
            <a:pPr lvl="1"/>
            <a:r>
              <a:rPr lang="en-US" dirty="0"/>
              <a:t>main() is really a function too!</a:t>
            </a:r>
          </a:p>
          <a:p>
            <a:pPr lvl="1"/>
            <a:r>
              <a:rPr lang="en-US" dirty="0"/>
              <a:t>There can be several functions with the same name, as long as they have different signatures. (The signature of a function is its name and the number and types of parameters it takes. Note that the return type is NOT part of the signature.)</a:t>
            </a:r>
          </a:p>
          <a:p>
            <a:pPr lvl="1"/>
            <a:r>
              <a:rPr lang="en-US" dirty="0"/>
              <a:t>There are lots of implicit function calls in C++. Mostly calls to constructors and destructors, but these </a:t>
            </a:r>
            <a:r>
              <a:rPr lang="en-US" dirty="0" err="1"/>
              <a:t>aren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the only ones.</a:t>
            </a: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762000" y="1447800"/>
            <a:ext cx="4876800" cy="219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1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b="1">
                <a:solidFill>
                  <a:srgbClr val="000000"/>
                </a:solidFill>
                <a:latin typeface="Monaco" charset="0"/>
              </a:rPr>
              <a:t>foo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()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{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cout &lt;&lt; </a:t>
            </a:r>
            <a:r>
              <a:rPr lang="en-US" sz="1400">
                <a:solidFill>
                  <a:srgbClr val="2A00FF"/>
                </a:solidFill>
                <a:latin typeface="Monaco" charset="0"/>
              </a:rPr>
              <a:t>"in foo()"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 &lt;&lt; endl;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}</a:t>
            </a:r>
            <a:endParaRPr lang="en-US" sz="1400">
              <a:latin typeface="Monaco" charset="0"/>
            </a:endParaRPr>
          </a:p>
          <a:p>
            <a:pPr algn="l"/>
            <a:endParaRPr lang="en-US" sz="1400">
              <a:latin typeface="Monaco" charset="0"/>
            </a:endParaRPr>
          </a:p>
          <a:p>
            <a:pPr algn="l"/>
            <a:r>
              <a:rPr lang="en-US" sz="1400" b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b="1">
                <a:solidFill>
                  <a:srgbClr val="000000"/>
                </a:solidFill>
                <a:latin typeface="Monaco" charset="0"/>
              </a:rPr>
              <a:t>main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()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{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foo();</a:t>
            </a:r>
            <a:endParaRPr lang="en-US" sz="1400">
              <a:latin typeface="Monaco" charset="0"/>
            </a:endParaRPr>
          </a:p>
          <a:p>
            <a:pPr>
              <a:spcBef>
                <a:spcPct val="50000"/>
              </a:spcBef>
            </a:pPr>
            <a:endParaRPr 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increment and decrement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++x and x++ both increment x, the difference is </a:t>
            </a:r>
            <a:r>
              <a:rPr lang="en-US" sz="1800" i="1" dirty="0"/>
              <a:t>when</a:t>
            </a:r>
            <a:r>
              <a:rPr lang="en-US" sz="1800" dirty="0"/>
              <a:t> they do it. ++x increments </a:t>
            </a:r>
            <a:r>
              <a:rPr lang="en-US" sz="1800" i="1" dirty="0"/>
              <a:t>before</a:t>
            </a:r>
            <a:r>
              <a:rPr lang="en-US" sz="1800" dirty="0"/>
              <a:t> the value is used, x++ increments after. (-- works the same way, to decrement.)</a:t>
            </a:r>
          </a:p>
          <a:p>
            <a:r>
              <a:rPr lang="en-US" sz="1800" dirty="0"/>
              <a:t>So if x is 7</a:t>
            </a:r>
          </a:p>
          <a:p>
            <a:pPr lvl="1"/>
            <a:r>
              <a:rPr lang="en-US" sz="1600" dirty="0">
                <a:latin typeface="Courier"/>
                <a:cs typeface="Courier"/>
              </a:rPr>
              <a:t>x=7; </a:t>
            </a:r>
            <a:r>
              <a:rPr lang="en-US" sz="1600" dirty="0" err="1">
                <a:latin typeface="Courier"/>
                <a:cs typeface="Courier"/>
              </a:rPr>
              <a:t>cout</a:t>
            </a:r>
            <a:r>
              <a:rPr lang="en-US" sz="1600" dirty="0">
                <a:latin typeface="Courier"/>
                <a:cs typeface="Courier"/>
              </a:rPr>
              <a:t> &lt;&lt; ++x &lt;&lt; </a:t>
            </a:r>
            <a:r>
              <a:rPr lang="en-US" sz="1600" dirty="0" err="1">
                <a:latin typeface="Courier"/>
                <a:cs typeface="Courier"/>
              </a:rPr>
              <a:t>endl</a:t>
            </a:r>
            <a:r>
              <a:rPr lang="en-US" sz="1600" dirty="0">
                <a:latin typeface="Courier"/>
                <a:cs typeface="Courier"/>
              </a:rPr>
              <a:t>; //prints 8, x is now 8</a:t>
            </a:r>
          </a:p>
          <a:p>
            <a:pPr lvl="1"/>
            <a:r>
              <a:rPr lang="en-US" sz="1600" dirty="0">
                <a:latin typeface="Courier"/>
                <a:cs typeface="Courier"/>
              </a:rPr>
              <a:t>x=7; </a:t>
            </a:r>
            <a:r>
              <a:rPr lang="en-US" sz="1600" dirty="0" err="1">
                <a:latin typeface="Courier"/>
                <a:cs typeface="Courier"/>
              </a:rPr>
              <a:t>cout</a:t>
            </a:r>
            <a:r>
              <a:rPr lang="en-US" sz="1600" dirty="0">
                <a:latin typeface="Courier"/>
                <a:cs typeface="Courier"/>
              </a:rPr>
              <a:t> &lt;&lt; x++ &lt;&lt; </a:t>
            </a:r>
            <a:r>
              <a:rPr lang="en-US" sz="1600" dirty="0" err="1">
                <a:latin typeface="Courier"/>
                <a:cs typeface="Courier"/>
              </a:rPr>
              <a:t>endl</a:t>
            </a:r>
            <a:r>
              <a:rPr lang="en-US" sz="1600" dirty="0">
                <a:latin typeface="Courier"/>
                <a:cs typeface="Courier"/>
              </a:rPr>
              <a:t>; //prints 7, x is now 8</a:t>
            </a:r>
          </a:p>
          <a:p>
            <a:r>
              <a:rPr lang="en-US" sz="1800" dirty="0"/>
              <a:t>For more elaborate types, </a:t>
            </a:r>
            <a:r>
              <a:rPr lang="en-US" sz="1600" dirty="0">
                <a:latin typeface="Courier"/>
                <a:cs typeface="Courier"/>
              </a:rPr>
              <a:t>++x</a:t>
            </a:r>
            <a:r>
              <a:rPr lang="en-US" sz="1800" dirty="0"/>
              <a:t> can be slightly more efficient, because  </a:t>
            </a:r>
            <a:r>
              <a:rPr lang="en-US" sz="1600" dirty="0">
                <a:latin typeface="Courier"/>
                <a:cs typeface="Courier"/>
              </a:rPr>
              <a:t>x++</a:t>
            </a:r>
            <a:r>
              <a:rPr lang="en-US" sz="1800" dirty="0"/>
              <a:t> needs to make a copy of the old value, increment </a:t>
            </a:r>
            <a:r>
              <a:rPr lang="en-US" sz="1600" dirty="0">
                <a:latin typeface="Courier"/>
                <a:cs typeface="Courier"/>
              </a:rPr>
              <a:t>x</a:t>
            </a:r>
            <a:r>
              <a:rPr lang="en-US" sz="1800" dirty="0"/>
              <a:t>, then return the old value.</a:t>
            </a:r>
          </a:p>
          <a:p>
            <a:r>
              <a:rPr lang="en-US" sz="1800" dirty="0"/>
              <a:t>What happens if you use </a:t>
            </a:r>
            <a:r>
              <a:rPr lang="en-US" sz="1600" dirty="0">
                <a:latin typeface="Courier"/>
                <a:cs typeface="Courier"/>
              </a:rPr>
              <a:t>++</a:t>
            </a:r>
            <a:r>
              <a:rPr lang="en-US" sz="1800" dirty="0"/>
              <a:t> and </a:t>
            </a: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800" dirty="0"/>
              <a:t> in the same expression (or use one of them twice?)</a:t>
            </a:r>
          </a:p>
          <a:p>
            <a:pPr lvl="1"/>
            <a:r>
              <a:rPr lang="en-US" sz="1600" dirty="0" err="1">
                <a:latin typeface="Courier"/>
                <a:cs typeface="Courier"/>
              </a:rPr>
              <a:t>cout</a:t>
            </a:r>
            <a:r>
              <a:rPr lang="en-US" sz="1600" dirty="0">
                <a:latin typeface="Courier"/>
                <a:cs typeface="Courier"/>
              </a:rPr>
              <a:t> &lt;&lt; ++x &lt;&lt; ++x; or foo(++</a:t>
            </a:r>
            <a:r>
              <a:rPr lang="en-US" sz="1600" dirty="0" err="1">
                <a:latin typeface="Courier"/>
                <a:cs typeface="Courier"/>
              </a:rPr>
              <a:t>x,x</a:t>
            </a:r>
            <a:r>
              <a:rPr lang="en-US" sz="1600" dirty="0">
                <a:latin typeface="Courier"/>
                <a:cs typeface="Courier"/>
              </a:rPr>
              <a:t>--); </a:t>
            </a:r>
            <a:r>
              <a:rPr lang="en-US" sz="1600" dirty="0"/>
              <a:t>?</a:t>
            </a:r>
          </a:p>
          <a:p>
            <a:pPr lvl="1"/>
            <a:r>
              <a:rPr lang="en-US" sz="1600" dirty="0"/>
              <a:t>Undefined behavior! Don’t do that!</a:t>
            </a:r>
          </a:p>
          <a:p>
            <a:r>
              <a:rPr lang="en-US" sz="1800" dirty="0"/>
              <a:t>In general, it’s considered poor form to do anything more than very basic operations with </a:t>
            </a:r>
            <a:r>
              <a:rPr lang="en-US" sz="1600" dirty="0">
                <a:latin typeface="Courier"/>
                <a:cs typeface="Courier"/>
              </a:rPr>
              <a:t>++</a:t>
            </a:r>
            <a:r>
              <a:rPr lang="en-US" sz="1800" dirty="0"/>
              <a:t> or </a:t>
            </a: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800" dirty="0"/>
              <a:t>. In a complicated expression, it’s much better to just put </a:t>
            </a:r>
            <a:r>
              <a:rPr lang="en-US" sz="1600" dirty="0">
                <a:latin typeface="Courier"/>
                <a:cs typeface="Courier"/>
              </a:rPr>
              <a:t>++</a:t>
            </a:r>
            <a:r>
              <a:rPr lang="en-US" sz="1800" dirty="0"/>
              <a:t>x before or after the expression.</a:t>
            </a:r>
          </a:p>
        </p:txBody>
      </p:sp>
    </p:spTree>
    <p:extLst>
      <p:ext uri="{BB962C8B-B14F-4D97-AF65-F5344CB8AC3E}">
        <p14:creationId xmlns:p14="http://schemas.microsoft.com/office/powerpoint/2010/main" val="535044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example: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while (</a:t>
            </a:r>
            <a:r>
              <a:rPr lang="en-US" i="1" dirty="0"/>
              <a:t>condition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</a:t>
            </a:r>
            <a:r>
              <a:rPr lang="en-US" i="1" dirty="0"/>
              <a:t>statement;</a:t>
            </a:r>
            <a:endParaRPr lang="en-US" dirty="0"/>
          </a:p>
          <a:p>
            <a:pPr lvl="1"/>
            <a:r>
              <a:rPr lang="en-US" dirty="0"/>
              <a:t>It can be a compound statement.</a:t>
            </a:r>
          </a:p>
          <a:p>
            <a:pPr lvl="1"/>
            <a:r>
              <a:rPr lang="en-US" dirty="0"/>
              <a:t>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forget to make sure </a:t>
            </a:r>
            <a:r>
              <a:rPr lang="en-US" i="1" dirty="0"/>
              <a:t>something</a:t>
            </a:r>
            <a:r>
              <a:rPr lang="en-US" dirty="0"/>
              <a:t> in your loop updates the test expression.</a:t>
            </a:r>
          </a:p>
          <a:p>
            <a:pPr lvl="1"/>
            <a:r>
              <a:rPr lang="en-US" dirty="0"/>
              <a:t>You can </a:t>
            </a:r>
            <a:r>
              <a:rPr lang="en-US" i="1" dirty="0"/>
              <a:t>always</a:t>
            </a:r>
            <a:r>
              <a:rPr lang="en-US" dirty="0"/>
              <a:t> use a for loop instead (more on this later.)</a:t>
            </a:r>
          </a:p>
          <a:p>
            <a:endParaRPr lang="en-US" dirty="0"/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914400" y="1447800"/>
            <a:ext cx="579120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1">
                <a:solidFill>
                  <a:srgbClr val="7F0055"/>
                </a:solidFill>
                <a:latin typeface="Monaco" charset="0"/>
              </a:rPr>
              <a:t>while</a:t>
            </a:r>
            <a:r>
              <a:rPr lang="en-US" sz="1400">
                <a:solidFill>
                  <a:srgbClr val="000000"/>
                </a:solidFill>
                <a:latin typeface="Monaco" charset="0"/>
              </a:rPr>
              <a:t>(x&lt;5)</a:t>
            </a:r>
            <a:endParaRPr lang="en-US" sz="1400">
              <a:latin typeface="Monaco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Monaco" charset="0"/>
              </a:rPr>
              <a:t>   cout &lt;&lt; ++x &lt;&lt; endl;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3232C8"/>
      </a:dk2>
      <a:lt2>
        <a:srgbClr val="989898"/>
      </a:lt2>
      <a:accent1>
        <a:srgbClr val="FFFFFF"/>
      </a:accent1>
      <a:accent2>
        <a:srgbClr val="2896D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387C7"/>
      </a:accent6>
      <a:hlink>
        <a:srgbClr val="1F6481"/>
      </a:hlink>
      <a:folHlink>
        <a:srgbClr val="AF0028"/>
      </a:folHlink>
    </a:clrScheme>
    <a:fontScheme name="Default Desig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56703"/>
        </a:dk2>
        <a:lt2>
          <a:srgbClr val="989898"/>
        </a:lt2>
        <a:accent1>
          <a:srgbClr val="FFFFFF"/>
        </a:accent1>
        <a:accent2>
          <a:srgbClr val="23C53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1FB237"/>
        </a:accent6>
        <a:hlink>
          <a:srgbClr val="067265"/>
        </a:hlink>
        <a:folHlink>
          <a:srgbClr val="CA40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3232C8"/>
        </a:dk2>
        <a:lt2>
          <a:srgbClr val="989898"/>
        </a:lt2>
        <a:accent1>
          <a:srgbClr val="FFFFFF"/>
        </a:accent1>
        <a:accent2>
          <a:srgbClr val="2896D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387C7"/>
        </a:accent6>
        <a:hlink>
          <a:srgbClr val="1F6481"/>
        </a:hlink>
        <a:folHlink>
          <a:srgbClr val="AF00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2413</TotalTime>
  <Words>1866</Words>
  <Application>Microsoft Macintosh PowerPoint</Application>
  <PresentationFormat>On-screen Show (4:3)</PresentationFormat>
  <Paragraphs>215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Courier</vt:lpstr>
      <vt:lpstr>Courier New</vt:lpstr>
      <vt:lpstr>Helvetica</vt:lpstr>
      <vt:lpstr>Menlo</vt:lpstr>
      <vt:lpstr>Monaco</vt:lpstr>
      <vt:lpstr>Times New Roman</vt:lpstr>
      <vt:lpstr>Verdana</vt:lpstr>
      <vt:lpstr>Wingdings</vt:lpstr>
      <vt:lpstr>Default Design</vt:lpstr>
      <vt:lpstr>Flow of Control in C++</vt:lpstr>
      <vt:lpstr>Review (from CS 201) C++ Flow of Control</vt:lpstr>
      <vt:lpstr>Aside: “using namespace” statements</vt:lpstr>
      <vt:lpstr>if and if/else</vt:lpstr>
      <vt:lpstr>switch </vt:lpstr>
      <vt:lpstr>switch Things to know</vt:lpstr>
      <vt:lpstr>Function calls</vt:lpstr>
      <vt:lpstr>Aside: increment and decrement</vt:lpstr>
      <vt:lpstr>while loops</vt:lpstr>
      <vt:lpstr>do … while loops</vt:lpstr>
      <vt:lpstr>for loops</vt:lpstr>
      <vt:lpstr>range based for loops</vt:lpstr>
      <vt:lpstr>Yes, Virginia, there is a goto!</vt:lpstr>
      <vt:lpstr>Break and Continue</vt:lpstr>
      <vt:lpstr>Translating for loops to while loops and vice versa</vt:lpstr>
      <vt:lpstr>Coding conventions</vt:lpstr>
      <vt:lpstr>Duff’s Device</vt:lpstr>
      <vt:lpstr>Command Line Arguments</vt:lpstr>
      <vt:lpstr>Handling C-style strings (“hello” is actually a const char *)</vt:lpstr>
      <vt:lpstr>Command Line processing with range-based for?</vt:lpstr>
    </vt:vector>
  </TitlesOfParts>
  <Company>University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Overview; The Structure of a Package; Parameter Passing</dc:title>
  <dc:creator>Glenn G. Chappell</dc:creator>
  <cp:lastModifiedBy>Chris Hartman</cp:lastModifiedBy>
  <cp:revision>63</cp:revision>
  <cp:lastPrinted>2010-09-07T17:39:05Z</cp:lastPrinted>
  <dcterms:created xsi:type="dcterms:W3CDTF">2004-09-03T22:49:27Z</dcterms:created>
  <dcterms:modified xsi:type="dcterms:W3CDTF">2021-01-14T17:41:26Z</dcterms:modified>
</cp:coreProperties>
</file>