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61" r:id="rId5"/>
    <p:sldId id="260" r:id="rId6"/>
    <p:sldId id="258" r:id="rId7"/>
    <p:sldId id="268" r:id="rId8"/>
    <p:sldId id="262" r:id="rId9"/>
    <p:sldId id="263" r:id="rId10"/>
    <p:sldId id="266" r:id="rId11"/>
    <p:sldId id="264" r:id="rId12"/>
    <p:sldId id="271" r:id="rId13"/>
    <p:sldId id="265" r:id="rId14"/>
    <p:sldId id="270" r:id="rId15"/>
    <p:sldId id="267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9" autoAdjust="0"/>
    <p:restoredTop sz="94660"/>
  </p:normalViewPr>
  <p:slideViewPr>
    <p:cSldViewPr>
      <p:cViewPr varScale="1">
        <p:scale>
          <a:sx n="131" d="100"/>
          <a:sy n="131" d="100"/>
        </p:scale>
        <p:origin x="16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6ACF82-078C-1C48-9AD9-9AD1026C7D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08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2E971C-3A54-184C-8DF3-2E3D9F46C9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799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19 Sep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 Sep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9281-B743-CE45-BCF5-B24271A557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 Sep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C510-256D-914D-92B1-C927660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 Sep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AD8A-4CB2-EA42-863F-57DF5F520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/>
              <a:t>19 Sep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/>
              <a:t>19 Sep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20CC-4D95-834B-ABFE-29224FFA1B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 Sep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9281-B743-CE45-BCF5-B24271A557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19 Sep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9281-B743-CE45-BCF5-B24271A557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19 Sep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9281-B743-CE45-BCF5-B24271A557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/>
              <a:t>19 Sep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9281-B743-CE45-BCF5-B24271A557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 Sep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590A-CC7A-0B4D-B7DD-5ED1053AE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 Sep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A8B0-E6C5-4D4B-B3BC-16BBEA215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 Sep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3A9-D416-F64F-90BE-F74948060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 Sep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9281-B743-CE45-BCF5-B24271A557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19 Sep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19 Sep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3FD83C41-2521-204C-A7B7-DA377186C0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 Sep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6049-4C4A-DB40-9043-F9C6CECEA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 Sep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229E-B631-0745-9ABA-2873F2FAC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 Sep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7C1B9281-B743-CE45-BCF5-B24271A557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 Sep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9281-B743-CE45-BCF5-B24271A557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19 Sep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7C1B9281-B743-CE45-BCF5-B24271A557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 202</a:t>
            </a:r>
            <a:br>
              <a:rPr lang="en-US" dirty="0"/>
            </a:br>
            <a:r>
              <a:rPr lang="en-US" dirty="0"/>
              <a:t>Classes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Objects</a:t>
            </a:r>
            <a:br>
              <a:rPr lang="en-US"/>
            </a:br>
            <a:r>
              <a:rPr lang="en-US"/>
              <a:t>Calling member functions</a:t>
            </a:r>
          </a:p>
        </p:txBody>
      </p:sp>
      <p:sp>
        <p:nvSpPr>
          <p:cNvPr id="16589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Declare an object just like declaring a variable:</a:t>
            </a:r>
          </a:p>
          <a:p>
            <a:pPr lvl="1">
              <a:buFont typeface="Wingdings" charset="0"/>
              <a:buNone/>
            </a:pPr>
            <a:r>
              <a:rPr lang="en-US" dirty="0">
                <a:solidFill>
                  <a:srgbClr val="005032"/>
                </a:solidFill>
                <a:latin typeface="Monaco" charset="0"/>
              </a:rPr>
              <a:t>Brick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b;</a:t>
            </a:r>
          </a:p>
          <a:p>
            <a:pPr lvl="1">
              <a:buFont typeface="Wingdings" charset="0"/>
              <a:buNone/>
            </a:pPr>
            <a:endParaRPr lang="en-US" dirty="0">
              <a:latin typeface="Monaco" charset="0"/>
            </a:endParaRPr>
          </a:p>
          <a:p>
            <a:r>
              <a:rPr lang="en-US" dirty="0"/>
              <a:t>Call member functions using the . operator.</a:t>
            </a:r>
          </a:p>
          <a:p>
            <a:endParaRPr lang="en-US" dirty="0"/>
          </a:p>
          <a:p>
            <a:pPr lvl="1">
              <a:buFont typeface="Wingdings" charset="0"/>
              <a:buNone/>
            </a:pPr>
            <a:r>
              <a:rPr lang="en-US" dirty="0" err="1">
                <a:solidFill>
                  <a:srgbClr val="000000"/>
                </a:solidFill>
                <a:latin typeface="Monaco" charset="0"/>
              </a:rPr>
              <a:t>b.setHealth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(4);</a:t>
            </a:r>
            <a:endParaRPr lang="en-US" dirty="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dirty="0" err="1">
                <a:solidFill>
                  <a:srgbClr val="000000"/>
                </a:solidFill>
                <a:latin typeface="Monaco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b.getHealth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 &lt;&lt;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lvl="1">
              <a:buFont typeface="Wingdings" charset="0"/>
              <a:buNone/>
            </a:pPr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/>
              <a:t>If you have a pointer (including C++ smart pointers like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shared_ptr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/>
              <a:t>and </a:t>
            </a:r>
            <a:r>
              <a:rPr lang="en-US" sz="1800" dirty="0" err="1">
                <a:solidFill>
                  <a:srgbClr val="000000"/>
                </a:solidFill>
                <a:latin typeface="Monaco" charset="0"/>
              </a:rPr>
              <a:t>unique_ptr</a:t>
            </a:r>
            <a:r>
              <a:rPr lang="en-US" dirty="0"/>
              <a:t>) to the object, you can use the 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-&gt;</a:t>
            </a:r>
            <a:r>
              <a:rPr lang="en-US" dirty="0"/>
              <a:t> operator.</a:t>
            </a:r>
            <a:br>
              <a:rPr lang="en-US" dirty="0"/>
            </a:br>
            <a:endParaRPr lang="en-US" dirty="0"/>
          </a:p>
          <a:p>
            <a:pPr lvl="1"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auto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bPtr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&lt;Brick&gt;();</a:t>
            </a:r>
            <a:endParaRPr lang="en-US" dirty="0">
              <a:latin typeface="Monaco" charset="0"/>
            </a:endParaRPr>
          </a:p>
          <a:p>
            <a:pPr lvl="1">
              <a:buNone/>
            </a:pPr>
            <a:r>
              <a:rPr lang="en-US" dirty="0" err="1">
                <a:solidFill>
                  <a:srgbClr val="000000"/>
                </a:solidFill>
                <a:latin typeface="Monaco" charset="0"/>
              </a:rPr>
              <a:t>bPtr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setColor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(RED);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 Sep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6318-AE70-4041-87F9-CD74AC1A29C6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 and Destructors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371600"/>
            <a:ext cx="7556313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Constructors are how an object is initialized. They look like a function that has the same name as the class. (They don</a:t>
            </a:r>
            <a:r>
              <a:rPr lang="en-US" altLang="ja-JP" dirty="0">
                <a:latin typeface="Arial"/>
              </a:rPr>
              <a:t>’</a:t>
            </a:r>
            <a:r>
              <a:rPr lang="en-US" dirty="0"/>
              <a:t>t have a return type.)</a:t>
            </a:r>
          </a:p>
          <a:p>
            <a:r>
              <a:rPr lang="en-US" dirty="0"/>
              <a:t>Default Constructor</a:t>
            </a:r>
          </a:p>
          <a:p>
            <a:pPr lvl="1"/>
            <a:r>
              <a:rPr lang="en-US" dirty="0"/>
              <a:t>Has no parameters, is used to create an object if you don</a:t>
            </a:r>
            <a:r>
              <a:rPr lang="en-US" altLang="ja-JP" dirty="0">
                <a:latin typeface="Arial"/>
              </a:rPr>
              <a:t>’</a:t>
            </a:r>
            <a:r>
              <a:rPr lang="en-US" dirty="0"/>
              <a:t>t specify anything.</a:t>
            </a:r>
          </a:p>
          <a:p>
            <a:pPr lvl="1"/>
            <a:r>
              <a:rPr lang="en-US" dirty="0"/>
              <a:t>Will be silently written by the compiler if you don</a:t>
            </a:r>
            <a:r>
              <a:rPr lang="en-US" altLang="ja-JP" dirty="0">
                <a:latin typeface="Arial"/>
              </a:rPr>
              <a:t>’</a:t>
            </a:r>
            <a:r>
              <a:rPr lang="en-US" dirty="0"/>
              <a:t>t write any constructors.</a:t>
            </a:r>
          </a:p>
          <a:p>
            <a:r>
              <a:rPr lang="en-US" dirty="0"/>
              <a:t>Constructors with parameters</a:t>
            </a:r>
          </a:p>
          <a:p>
            <a:pPr lvl="1"/>
            <a:r>
              <a:rPr lang="en-US" dirty="0"/>
              <a:t>Will be called to create objects if you provide those parameters.</a:t>
            </a:r>
          </a:p>
          <a:p>
            <a:pPr lvl="1"/>
            <a:r>
              <a:rPr lang="en-US" dirty="0"/>
              <a:t>The copy constructor is a specific example, which will create a copy of the object passed. This too will be silently written by the compiler if you don’t write one. The copy constructor should have the signature </a:t>
            </a:r>
            <a:r>
              <a:rPr lang="en-US" dirty="0" err="1"/>
              <a:t>Classname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Classname</a:t>
            </a:r>
            <a:r>
              <a:rPr lang="en-US" dirty="0"/>
              <a:t> &amp;</a:t>
            </a:r>
            <a:r>
              <a:rPr lang="en-US" dirty="0" err="1"/>
              <a:t>orig</a:t>
            </a:r>
            <a:r>
              <a:rPr lang="en-US" dirty="0"/>
              <a:t>);</a:t>
            </a:r>
          </a:p>
          <a:p>
            <a:r>
              <a:rPr lang="en-US" dirty="0"/>
              <a:t>A destructor is how an object is destroyed when it goes out of scope. There is only one, called ~</a:t>
            </a:r>
            <a:r>
              <a:rPr lang="en-US" dirty="0" err="1"/>
              <a:t>ClassName</a:t>
            </a:r>
            <a:r>
              <a:rPr lang="en-US" dirty="0"/>
              <a:t>().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 Sep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9772-8E34-1A46-96B8-E9C3EEF8AA3A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should always use member initialization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After the closing parenthesis of a constructor definition, you may put a colon, then a comma separated list of members and initial values for those members.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more efficient (because those members will be constructed with the correct value, rather than constructed and then assigned to.</a:t>
            </a:r>
          </a:p>
          <a:p>
            <a:r>
              <a:rPr lang="en-US" dirty="0"/>
              <a:t>It is also required in some cases</a:t>
            </a:r>
          </a:p>
          <a:p>
            <a:pPr lvl="1"/>
            <a:r>
              <a:rPr lang="en-US" dirty="0"/>
              <a:t>When the member is defined as </a:t>
            </a:r>
            <a:r>
              <a:rPr lang="en-US" dirty="0" err="1"/>
              <a:t>const</a:t>
            </a:r>
            <a:r>
              <a:rPr lang="en-US" dirty="0"/>
              <a:t> (because then you can’t assign to it!)</a:t>
            </a:r>
          </a:p>
          <a:p>
            <a:pPr lvl="1"/>
            <a:r>
              <a:rPr lang="en-US" dirty="0"/>
              <a:t>When you are writing a derived class constructor and you need to initialize base class members. (This is inheritance, something we will learn about later this semester.)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 Sep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A8B0-E6C5-4D4B-B3BC-16BBEA2152F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28194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>
                <a:latin typeface="Courier"/>
                <a:cs typeface="Courier"/>
              </a:rPr>
              <a:t>Foo::Foo(</a:t>
            </a: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x):_value(x)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{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7396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parameters and const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371600"/>
            <a:ext cx="7556313" cy="47545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When we pass a parameter to a function, there are basically three ways: by value, by reference, and by reference to </a:t>
            </a:r>
            <a:r>
              <a:rPr lang="en-US" dirty="0" err="1"/>
              <a:t>const</a:t>
            </a:r>
            <a:endParaRPr lang="en-US" dirty="0"/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x);</a:t>
            </a:r>
            <a:endParaRPr lang="en-US" sz="1600" dirty="0"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(Bar &amp;x );</a:t>
            </a:r>
            <a:endParaRPr lang="en-US" sz="1600" dirty="0"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Monaco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Bar &amp; x);</a:t>
            </a:r>
          </a:p>
          <a:p>
            <a:pPr>
              <a:lnSpc>
                <a:spcPct val="90000"/>
              </a:lnSpc>
            </a:pPr>
            <a:r>
              <a:rPr lang="en-US" dirty="0"/>
              <a:t>Passing by value makes a copy. This may be inefficient if the object is large. But it</a:t>
            </a:r>
            <a:r>
              <a:rPr lang="en-US" altLang="ja-JP" dirty="0">
                <a:latin typeface="Arial"/>
              </a:rPr>
              <a:t>’</a:t>
            </a:r>
            <a:r>
              <a:rPr lang="en-US" dirty="0"/>
              <a:t>s always ok for built in types (</a:t>
            </a:r>
            <a:r>
              <a:rPr lang="en-US" dirty="0" err="1"/>
              <a:t>int</a:t>
            </a:r>
            <a:r>
              <a:rPr lang="en-US" dirty="0"/>
              <a:t>, double, float *, etc.) (It’s also okay for “small” types, specifically standard library iterators and smart pointers.)</a:t>
            </a:r>
          </a:p>
          <a:p>
            <a:pPr>
              <a:lnSpc>
                <a:spcPct val="90000"/>
              </a:lnSpc>
            </a:pPr>
            <a:r>
              <a:rPr lang="en-US" dirty="0"/>
              <a:t>Passing by reference does </a:t>
            </a:r>
            <a:r>
              <a:rPr lang="en-US" i="1" dirty="0"/>
              <a:t>not</a:t>
            </a:r>
            <a:r>
              <a:rPr lang="en-US" dirty="0"/>
              <a:t> copy, but changes made to the parameter in the function are actually made to the item passed by the calling code. Sometimes this is what we want.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 the compiler actually looks at this the other way around. If you pass a parameter by reference, it assumes the function may change the parameter. This means you can</a:t>
            </a:r>
            <a:r>
              <a:rPr lang="en-US" altLang="ja-JP" dirty="0">
                <a:latin typeface="Arial"/>
              </a:rPr>
              <a:t>’</a:t>
            </a:r>
            <a:r>
              <a:rPr lang="en-US" dirty="0"/>
              <a:t>t pass constant objects by reference!</a:t>
            </a:r>
          </a:p>
          <a:p>
            <a:pPr>
              <a:lnSpc>
                <a:spcPct val="90000"/>
              </a:lnSpc>
            </a:pPr>
            <a:r>
              <a:rPr lang="en-US" dirty="0"/>
              <a:t>Passing by reference to </a:t>
            </a:r>
            <a:r>
              <a:rPr lang="en-US" dirty="0" err="1"/>
              <a:t>const</a:t>
            </a:r>
            <a:r>
              <a:rPr lang="en-US" dirty="0"/>
              <a:t> works in this case. (Sometimes called passing by </a:t>
            </a:r>
            <a:r>
              <a:rPr lang="en-US" dirty="0" err="1"/>
              <a:t>const</a:t>
            </a:r>
            <a:r>
              <a:rPr lang="en-US" dirty="0"/>
              <a:t> reference.)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 Sep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181E-1343-7E4C-889C-60CAA2D5CDE4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as when we pass a parameter we can do so by value (copying) or by reference (aliasing), function return values can be by value or by reference.</a:t>
            </a:r>
          </a:p>
          <a:p>
            <a:r>
              <a:rPr lang="en-US" dirty="0"/>
              <a:t>The same considerations apply </a:t>
            </a:r>
            <a:r>
              <a:rPr lang="mr-IN" dirty="0"/>
              <a:t>–</a:t>
            </a:r>
            <a:r>
              <a:rPr lang="en-US" dirty="0"/>
              <a:t> if you want to return an alias to an existing object, return by reference. But be careful! Do not return a reference to something that’s going to go away! Specifically, </a:t>
            </a:r>
            <a:r>
              <a:rPr lang="en-US" dirty="0">
                <a:solidFill>
                  <a:srgbClr val="FF0000"/>
                </a:solidFill>
              </a:rPr>
              <a:t>do not return a reference to a local variable</a:t>
            </a:r>
            <a:r>
              <a:rPr lang="en-US" dirty="0"/>
              <a:t>.</a:t>
            </a:r>
          </a:p>
          <a:p>
            <a:r>
              <a:rPr lang="en-US" dirty="0"/>
              <a:t>Most of the time we simply return by value. As we will see on a later slide, the compiler can often elide this copy, so it is not as inefficient as it seems.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 Sep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A8B0-E6C5-4D4B-B3BC-16BBEA2152F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94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 correctness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never know when somebody might want to use a </a:t>
            </a:r>
            <a:r>
              <a:rPr lang="en-US" dirty="0" err="1"/>
              <a:t>const</a:t>
            </a:r>
            <a:r>
              <a:rPr lang="en-US" dirty="0"/>
              <a:t> object somewhere. So you should </a:t>
            </a:r>
            <a:r>
              <a:rPr lang="en-US" i="1" dirty="0"/>
              <a:t>always</a:t>
            </a:r>
            <a:r>
              <a:rPr lang="en-US" dirty="0"/>
              <a:t> allow for that, if it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s ok.</a:t>
            </a:r>
          </a:p>
          <a:p>
            <a:pPr lvl="1"/>
            <a:r>
              <a:rPr lang="en-US" dirty="0"/>
              <a:t>Always pass by value (built in types) or reference to </a:t>
            </a:r>
            <a:r>
              <a:rPr lang="en-US" dirty="0" err="1"/>
              <a:t>const</a:t>
            </a:r>
            <a:r>
              <a:rPr lang="en-US" dirty="0"/>
              <a:t> (classes) unless your function should change the original.</a:t>
            </a:r>
          </a:p>
          <a:p>
            <a:r>
              <a:rPr lang="en-US" dirty="0"/>
              <a:t>What about this code?</a:t>
            </a:r>
          </a:p>
          <a:p>
            <a:pPr lvl="1">
              <a:buFont typeface="Wingdings" charset="0"/>
              <a:buNone/>
            </a:pP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Monaco" charset="0"/>
              </a:rPr>
              <a:t>Brick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dirty="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dirty="0" err="1">
                <a:solidFill>
                  <a:srgbClr val="000000"/>
                </a:solidFill>
                <a:latin typeface="Monaco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cb.getHealth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 &lt;&lt;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/>
              <a:t>It doesn</a:t>
            </a:r>
            <a:r>
              <a:rPr lang="en-US" altLang="ja-JP" dirty="0">
                <a:latin typeface="Arial"/>
              </a:rPr>
              <a:t>’</a:t>
            </a:r>
            <a:r>
              <a:rPr lang="en-US" dirty="0"/>
              <a:t>t compile. We didn</a:t>
            </a:r>
            <a:r>
              <a:rPr lang="en-US" altLang="ja-JP" dirty="0">
                <a:latin typeface="Arial"/>
              </a:rPr>
              <a:t>’t </a:t>
            </a:r>
            <a:r>
              <a:rPr lang="en-US" dirty="0"/>
              <a:t>tell the compiler that the member function </a:t>
            </a:r>
            <a:r>
              <a:rPr lang="en-US" dirty="0" err="1"/>
              <a:t>getHealth</a:t>
            </a:r>
            <a:r>
              <a:rPr lang="en-US" dirty="0"/>
              <a:t>() doesn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t change the object it is called on.</a:t>
            </a:r>
            <a:endParaRPr lang="en-US" dirty="0">
              <a:latin typeface="Monaco" charset="0"/>
            </a:endParaRPr>
          </a:p>
          <a:p>
            <a:r>
              <a:rPr lang="en-US" dirty="0"/>
              <a:t>Put </a:t>
            </a:r>
            <a:r>
              <a:rPr lang="en-US" dirty="0">
                <a:latin typeface="Arial"/>
              </a:rPr>
              <a:t>“</a:t>
            </a:r>
            <a:r>
              <a:rPr lang="en-US" dirty="0" err="1"/>
              <a:t>const</a:t>
            </a:r>
            <a:r>
              <a:rPr lang="en-US" dirty="0">
                <a:latin typeface="Arial"/>
              </a:rPr>
              <a:t>”</a:t>
            </a:r>
            <a:r>
              <a:rPr lang="en-US" dirty="0"/>
              <a:t> after the closing parenthesis of a member function to tell the compiler that this function doesn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t change its object.</a:t>
            </a:r>
          </a:p>
          <a:p>
            <a:pPr lvl="1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getHealth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 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dirty="0">
              <a:latin typeface="Monaco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 Sep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4ADB-5C59-1D41-891B-73E950350D2A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</a:t>
            </a:r>
            <a:br>
              <a:rPr lang="en-US"/>
            </a:br>
            <a:r>
              <a:rPr lang="en-US"/>
              <a:t>Data + Responsibilities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function is a group of related code</a:t>
            </a:r>
          </a:p>
          <a:p>
            <a:r>
              <a:rPr lang="en-US" dirty="0"/>
              <a:t>A </a:t>
            </a:r>
            <a:r>
              <a:rPr lang="en-US" dirty="0" err="1"/>
              <a:t>struct</a:t>
            </a:r>
            <a:r>
              <a:rPr lang="en-US" dirty="0"/>
              <a:t> is a group of related data</a:t>
            </a:r>
          </a:p>
          <a:p>
            <a:r>
              <a:rPr lang="en-US" dirty="0"/>
              <a:t>A </a:t>
            </a:r>
            <a:r>
              <a:rPr lang="en-US" i="1" dirty="0"/>
              <a:t>class</a:t>
            </a:r>
            <a:r>
              <a:rPr lang="en-US" dirty="0"/>
              <a:t> is related data </a:t>
            </a:r>
            <a:r>
              <a:rPr lang="en-US" i="1" dirty="0"/>
              <a:t>and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Data and responsibilities to do things with that data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Print it to an output stream</a:t>
            </a:r>
          </a:p>
          <a:p>
            <a:pPr lvl="2"/>
            <a:r>
              <a:rPr lang="en-US" dirty="0"/>
              <a:t>get or set a value</a:t>
            </a:r>
          </a:p>
          <a:p>
            <a:r>
              <a:rPr lang="en-US" dirty="0"/>
              <a:t>Classes you are already familiar with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fstream</a:t>
            </a:r>
            <a:r>
              <a:rPr lang="en-US" dirty="0"/>
              <a:t>, </a:t>
            </a:r>
            <a:r>
              <a:rPr lang="en-US" dirty="0" err="1"/>
              <a:t>ifstream</a:t>
            </a:r>
            <a:r>
              <a:rPr lang="en-US" dirty="0"/>
              <a:t>, </a:t>
            </a:r>
            <a:r>
              <a:rPr lang="en-US" dirty="0" err="1"/>
              <a:t>ofstream</a:t>
            </a:r>
            <a:r>
              <a:rPr lang="en-US" dirty="0"/>
              <a:t>, </a:t>
            </a:r>
            <a:r>
              <a:rPr lang="en-US" dirty="0" err="1"/>
              <a:t>sstream</a:t>
            </a:r>
            <a:endParaRPr lang="en-US" dirty="0"/>
          </a:p>
          <a:p>
            <a:pPr lvl="1"/>
            <a:r>
              <a:rPr lang="en-US" dirty="0"/>
              <a:t>vector&lt;…&gt;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 Sep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022B-E7A7-214A-B025-027AB51C3DBB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 Syntax - Review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 a </a:t>
            </a:r>
            <a:r>
              <a:rPr lang="en-US" dirty="0">
                <a:latin typeface="Arial"/>
              </a:rPr>
              <a:t>“</a:t>
            </a:r>
            <a:r>
              <a:rPr lang="en-US" dirty="0"/>
              <a:t>breakout</a:t>
            </a:r>
            <a:r>
              <a:rPr lang="en-US" dirty="0">
                <a:latin typeface="Arial"/>
              </a:rPr>
              <a:t>” </a:t>
            </a:r>
            <a:r>
              <a:rPr lang="en-US" dirty="0"/>
              <a:t>type video game. You might want a class for a brick, which keeps track of the number of hits left before it disappears, and the color:</a:t>
            </a:r>
          </a:p>
          <a:p>
            <a:pPr lvl="1">
              <a:buFont typeface="Wingdings" charset="0"/>
              <a:buNone/>
            </a:pP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Monaco" charset="0"/>
              </a:rPr>
              <a:t>Brick</a:t>
            </a:r>
            <a:endParaRPr lang="en-US" sz="1600" dirty="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{</a:t>
            </a:r>
            <a:endParaRPr lang="en-US" sz="1600" dirty="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:</a:t>
            </a:r>
            <a:endParaRPr lang="en-US" sz="1600" dirty="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6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getHealth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();</a:t>
            </a:r>
            <a:endParaRPr lang="en-US" sz="1600" dirty="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600" dirty="0">
                <a:solidFill>
                  <a:srgbClr val="005032"/>
                </a:solidFill>
                <a:latin typeface="Monaco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getColor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();</a:t>
            </a:r>
            <a:endParaRPr lang="en-US" sz="1600" dirty="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setHealth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health);</a:t>
            </a:r>
            <a:endParaRPr lang="en-US" sz="1600" dirty="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setColor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600" dirty="0">
                <a:solidFill>
                  <a:srgbClr val="005032"/>
                </a:solidFill>
                <a:latin typeface="Monaco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color);</a:t>
            </a:r>
          </a:p>
          <a:p>
            <a:pPr lvl="1"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draw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();</a:t>
            </a:r>
            <a:endParaRPr lang="en-US" sz="1400" dirty="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:</a:t>
            </a:r>
            <a:endParaRPr lang="en-US" sz="1600" dirty="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6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onaco" charset="0"/>
              </a:rPr>
              <a:t>_health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sz="1600" dirty="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600" dirty="0">
                <a:solidFill>
                  <a:srgbClr val="005032"/>
                </a:solidFill>
                <a:latin typeface="Monaco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onaco" charset="0"/>
              </a:rPr>
              <a:t>_color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sz="1600" dirty="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};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 Sep 2017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793A-DA93-824C-BF7C-F40915B769F9}" type="slidenum">
              <a:rPr lang="en-US"/>
              <a:pPr/>
              <a:t>3</a:t>
            </a:fld>
            <a:endParaRPr lang="en-US"/>
          </a:p>
        </p:txBody>
      </p:sp>
      <p:sp>
        <p:nvSpPr>
          <p:cNvPr id="158724" name="AutoShape 4"/>
          <p:cNvSpPr>
            <a:spLocks noChangeArrowheads="1"/>
          </p:cNvSpPr>
          <p:nvPr/>
        </p:nvSpPr>
        <p:spPr bwMode="auto">
          <a:xfrm>
            <a:off x="4495800" y="2971800"/>
            <a:ext cx="3505200" cy="1371600"/>
          </a:xfrm>
          <a:prstGeom prst="roundRect">
            <a:avLst>
              <a:gd name="adj" fmla="val 16667"/>
            </a:avLst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4876800" y="3124200"/>
            <a:ext cx="2860675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FF0000"/>
                </a:solidFill>
              </a:rPr>
              <a:t>Note - we should be using</a:t>
            </a:r>
          </a:p>
          <a:p>
            <a:pPr>
              <a:spcBef>
                <a:spcPct val="50000"/>
              </a:spcBef>
            </a:pPr>
            <a:r>
              <a:rPr lang="en-US" sz="1600" dirty="0" err="1">
                <a:solidFill>
                  <a:srgbClr val="FF0000"/>
                </a:solidFill>
              </a:rPr>
              <a:t>const</a:t>
            </a:r>
            <a:r>
              <a:rPr lang="en-US" sz="1600" dirty="0">
                <a:solidFill>
                  <a:srgbClr val="FF0000"/>
                </a:solidFill>
              </a:rPr>
              <a:t> and references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FF0000"/>
                </a:solidFill>
              </a:rPr>
              <a:t>several places here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terminology</a:t>
            </a:r>
          </a:p>
        </p:txBody>
      </p:sp>
      <p:sp>
        <p:nvSpPr>
          <p:cNvPr id="1607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Classes are like types. An </a:t>
            </a:r>
            <a:r>
              <a:rPr lang="en-US" i="1"/>
              <a:t>object </a:t>
            </a:r>
            <a:r>
              <a:rPr lang="en-US"/>
              <a:t>of a class is a variable of that type.</a:t>
            </a:r>
          </a:p>
          <a:p>
            <a:r>
              <a:rPr lang="en-US"/>
              <a:t>The parts of a class are called </a:t>
            </a:r>
            <a:r>
              <a:rPr lang="en-US" i="1"/>
              <a:t>members</a:t>
            </a:r>
            <a:r>
              <a:rPr lang="en-US"/>
              <a:t>. There are </a:t>
            </a:r>
            <a:r>
              <a:rPr lang="en-US" i="1"/>
              <a:t>data members</a:t>
            </a:r>
            <a:r>
              <a:rPr lang="en-US"/>
              <a:t> (variables in the class) and </a:t>
            </a:r>
            <a:r>
              <a:rPr lang="en-US" i="1"/>
              <a:t>member functions</a:t>
            </a:r>
            <a:r>
              <a:rPr lang="en-US"/>
              <a:t> (functions in the class - sometimes called </a:t>
            </a:r>
            <a:r>
              <a:rPr lang="en-US" i="1"/>
              <a:t>methods</a:t>
            </a:r>
            <a:r>
              <a:rPr lang="en-US"/>
              <a:t>).</a:t>
            </a:r>
          </a:p>
          <a:p>
            <a:r>
              <a:rPr lang="en-US"/>
              <a:t>Access specifiers (</a:t>
            </a:r>
            <a:r>
              <a:rPr lang="en-US" i="1"/>
              <a:t>public:, private:</a:t>
            </a:r>
            <a:r>
              <a:rPr lang="en-US"/>
              <a:t>) determine whether things outside the class can see or use the members.</a:t>
            </a:r>
          </a:p>
          <a:p>
            <a:pPr lvl="1"/>
            <a:r>
              <a:rPr lang="en-US"/>
              <a:t>Access specifiers can be listed in any order, and multiple times. The default for a class is private. (For a struct, the default is public.)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 Sep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4E5E-1E2C-FC49-8201-545218F800FB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Conventions</a:t>
            </a:r>
            <a:br>
              <a:rPr lang="en-US"/>
            </a:br>
            <a:r>
              <a:rPr lang="en-US"/>
              <a:t>Coding Standards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conventionally start class names with a capital letter. (Very common)</a:t>
            </a:r>
          </a:p>
          <a:p>
            <a:r>
              <a:rPr lang="en-US"/>
              <a:t>We write function and variable names in camelCase (whether inside a class or not.) (Fairly common)</a:t>
            </a:r>
          </a:p>
          <a:p>
            <a:r>
              <a:rPr lang="en-US"/>
              <a:t>We start member variable names with an underscore. (Somewhat common. Also common to end them with an underscore, or have no special convention.)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 Sep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19AC-E919-7148-9C14-CCB098763F8F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 and Implementation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i="1" dirty="0"/>
              <a:t>interface </a:t>
            </a:r>
            <a:r>
              <a:rPr lang="en-US" dirty="0"/>
              <a:t>of a class is how the outside world communicates with the class.</a:t>
            </a:r>
          </a:p>
          <a:p>
            <a:r>
              <a:rPr lang="en-US" dirty="0"/>
              <a:t>The </a:t>
            </a:r>
            <a:r>
              <a:rPr lang="en-US" i="1" dirty="0"/>
              <a:t>implementation </a:t>
            </a:r>
            <a:r>
              <a:rPr lang="en-US" dirty="0"/>
              <a:t>of a class is how it works inside.</a:t>
            </a:r>
          </a:p>
          <a:p>
            <a:r>
              <a:rPr lang="en-US" dirty="0"/>
              <a:t>It is good for these to be independent.</a:t>
            </a:r>
          </a:p>
          <a:p>
            <a:pPr lvl="1"/>
            <a:r>
              <a:rPr lang="en-US" dirty="0"/>
              <a:t>For example, we don</a:t>
            </a:r>
            <a:r>
              <a:rPr lang="en-US" altLang="ja-JP" dirty="0">
                <a:latin typeface="Arial"/>
              </a:rPr>
              <a:t>’</a:t>
            </a:r>
            <a:r>
              <a:rPr lang="en-US" dirty="0"/>
              <a:t>t know how the C++ string class stores its data, right? It could be null-terminated (like a C string) or it could use a length count, or it could do something completely different!</a:t>
            </a:r>
          </a:p>
          <a:p>
            <a:r>
              <a:rPr lang="en-US" dirty="0"/>
              <a:t>This allows you to change the implementation of a class when necessary, without needing to change the code that </a:t>
            </a:r>
            <a:r>
              <a:rPr lang="en-US" i="1" dirty="0"/>
              <a:t>uses</a:t>
            </a:r>
            <a:r>
              <a:rPr lang="en-US" dirty="0"/>
              <a:t> that class.</a:t>
            </a:r>
          </a:p>
          <a:p>
            <a:pPr lvl="1"/>
            <a:r>
              <a:rPr lang="en-US" dirty="0"/>
              <a:t>Code that uses a class is often called a </a:t>
            </a:r>
            <a:r>
              <a:rPr lang="en-US" i="1" dirty="0"/>
              <a:t>client</a:t>
            </a:r>
            <a:r>
              <a:rPr lang="en-US" dirty="0"/>
              <a:t> of the class.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 Sep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D482-A36B-C445-8251-40296F1B7108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C++ 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build process is the process that turns source code into a program that you can actually run.</a:t>
            </a:r>
          </a:p>
          <a:p>
            <a:r>
              <a:rPr lang="en-US" dirty="0"/>
              <a:t>There are three phases</a:t>
            </a:r>
          </a:p>
          <a:p>
            <a:pPr lvl="1"/>
            <a:r>
              <a:rPr lang="en-US" dirty="0"/>
              <a:t>The preprocessing stage </a:t>
            </a:r>
            <a:r>
              <a:rPr lang="mr-IN" dirty="0"/>
              <a:t>–</a:t>
            </a:r>
            <a:r>
              <a:rPr lang="en-US" dirty="0"/>
              <a:t> This handles preprocessor directives such as #include and #</a:t>
            </a:r>
            <a:r>
              <a:rPr lang="en-US" dirty="0" err="1"/>
              <a:t>ifdef</a:t>
            </a:r>
            <a:r>
              <a:rPr lang="en-US" dirty="0"/>
              <a:t>. The result is a (much larger) source file, literally including the text of the header files.</a:t>
            </a:r>
          </a:p>
          <a:p>
            <a:pPr lvl="1"/>
            <a:r>
              <a:rPr lang="en-US" dirty="0"/>
              <a:t>The compiling phase </a:t>
            </a:r>
            <a:r>
              <a:rPr lang="mr-IN" dirty="0"/>
              <a:t>–</a:t>
            </a:r>
            <a:r>
              <a:rPr lang="en-US" dirty="0"/>
              <a:t> This turns the source file into machine instructions. The result is an object file. </a:t>
            </a:r>
          </a:p>
          <a:p>
            <a:pPr lvl="1"/>
            <a:r>
              <a:rPr lang="en-US" dirty="0"/>
              <a:t>The linking phase </a:t>
            </a:r>
            <a:r>
              <a:rPr lang="mr-IN" dirty="0"/>
              <a:t>–</a:t>
            </a:r>
            <a:r>
              <a:rPr lang="en-US" dirty="0"/>
              <a:t> this combines object files and system libraries, inserting the correct calls so code in different compilation units can be called.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 Sep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A8B0-E6C5-4D4B-B3BC-16BBEA2152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Declaration and Definition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524000"/>
            <a:ext cx="7556313" cy="46021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 put the class declaration in the </a:t>
            </a:r>
            <a:r>
              <a:rPr lang="en-US" dirty="0" err="1">
                <a:latin typeface="Courier"/>
                <a:cs typeface="Courier"/>
              </a:rPr>
              <a:t>ClassName.hpp</a:t>
            </a:r>
            <a:r>
              <a:rPr lang="en-US" dirty="0"/>
              <a:t> file (often called a </a:t>
            </a:r>
            <a:r>
              <a:rPr lang="en-US" i="1" dirty="0"/>
              <a:t>header</a:t>
            </a:r>
            <a:r>
              <a:rPr lang="en-US" dirty="0"/>
              <a:t> file.)</a:t>
            </a:r>
          </a:p>
          <a:p>
            <a:pPr>
              <a:lnSpc>
                <a:spcPct val="90000"/>
              </a:lnSpc>
            </a:pPr>
            <a:r>
              <a:rPr lang="en-US" dirty="0"/>
              <a:t>This is like a function prototype, it </a:t>
            </a:r>
            <a:r>
              <a:rPr lang="en-US" i="1" dirty="0"/>
              <a:t>defines</a:t>
            </a:r>
            <a:r>
              <a:rPr lang="en-US" dirty="0"/>
              <a:t> the class, but only </a:t>
            </a:r>
            <a:r>
              <a:rPr lang="en-US" i="1" dirty="0"/>
              <a:t>declares</a:t>
            </a:r>
            <a:r>
              <a:rPr lang="en-US" dirty="0"/>
              <a:t> the member functions. They should be defined in a separate </a:t>
            </a:r>
            <a:r>
              <a:rPr lang="en-US" sz="2100" dirty="0" err="1">
                <a:latin typeface="Courier"/>
                <a:cs typeface="Courier"/>
              </a:rPr>
              <a:t>ClassName.cpp</a:t>
            </a:r>
            <a:r>
              <a:rPr lang="en-US" dirty="0"/>
              <a:t> file (often called a </a:t>
            </a:r>
            <a:r>
              <a:rPr lang="en-US" i="1" dirty="0"/>
              <a:t>source</a:t>
            </a:r>
            <a:r>
              <a:rPr lang="en-US" dirty="0"/>
              <a:t> file), which should </a:t>
            </a:r>
            <a:r>
              <a:rPr lang="en-US" dirty="0">
                <a:latin typeface="Courier"/>
                <a:cs typeface="Courier"/>
              </a:rPr>
              <a:t>#include</a:t>
            </a:r>
            <a:r>
              <a:rPr lang="en-US" dirty="0"/>
              <a:t> the </a:t>
            </a:r>
            <a:r>
              <a:rPr lang="en-US" sz="2100" dirty="0" err="1">
                <a:latin typeface="Courier"/>
                <a:cs typeface="Courier"/>
              </a:rPr>
              <a:t>ClassName.hpp</a:t>
            </a:r>
            <a:r>
              <a:rPr lang="en-US" dirty="0"/>
              <a:t> file.</a:t>
            </a:r>
          </a:p>
          <a:p>
            <a:pPr>
              <a:lnSpc>
                <a:spcPct val="90000"/>
              </a:lnSpc>
            </a:pPr>
            <a:r>
              <a:rPr lang="en-US" dirty="0"/>
              <a:t>To avoid errors when a header file gets </a:t>
            </a:r>
            <a:r>
              <a:rPr lang="en-US" dirty="0">
                <a:latin typeface="Courier"/>
                <a:cs typeface="Courier"/>
              </a:rPr>
              <a:t>#include</a:t>
            </a:r>
            <a:r>
              <a:rPr lang="en-US" dirty="0"/>
              <a:t>d multiple times, you should always put </a:t>
            </a:r>
            <a:r>
              <a:rPr lang="en-US" dirty="0">
                <a:latin typeface="Courier"/>
                <a:cs typeface="Courier"/>
              </a:rPr>
              <a:t>#</a:t>
            </a:r>
            <a:r>
              <a:rPr lang="en-US" dirty="0" err="1">
                <a:latin typeface="Courier"/>
                <a:cs typeface="Courier"/>
              </a:rPr>
              <a:t>ifdef</a:t>
            </a:r>
            <a:r>
              <a:rPr lang="en-US" dirty="0"/>
              <a:t> guards in: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7F0055"/>
                </a:solidFill>
                <a:latin typeface="Monaco" charset="0"/>
              </a:rPr>
              <a:t>#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ifndef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BRICK_HPP_</a:t>
            </a:r>
            <a:endParaRPr lang="en-US" dirty="0"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7F0055"/>
                </a:solidFill>
                <a:latin typeface="Monaco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BRICK_HPP_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3F7F5F"/>
                </a:solidFill>
                <a:latin typeface="Monaco" charset="0"/>
              </a:rPr>
              <a:t>// class definition goes here</a:t>
            </a:r>
            <a:endParaRPr lang="en-US" dirty="0">
              <a:latin typeface="Monaco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7F0055"/>
                </a:solidFill>
                <a:latin typeface="Monaco" charset="0"/>
              </a:rPr>
              <a:t>#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endif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/* BRICK_HPP_ */</a:t>
            </a:r>
            <a:endParaRPr lang="en-US" dirty="0">
              <a:latin typeface="Monaco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 Sep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B5EE-823D-2D4C-9D0F-B4A77647DA39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member functions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.</a:t>
            </a:r>
            <a:r>
              <a:rPr lang="en-US" dirty="0" err="1"/>
              <a:t>cpp</a:t>
            </a:r>
            <a:r>
              <a:rPr lang="en-US" dirty="0"/>
              <a:t> file, if we write just</a:t>
            </a:r>
          </a:p>
          <a:p>
            <a:pPr lvl="1">
              <a:buFont typeface="Wingdings" charset="0"/>
              <a:buNone/>
            </a:pP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getHealth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()</a:t>
            </a:r>
            <a:endParaRPr lang="en-US" sz="1600" dirty="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{</a:t>
            </a:r>
            <a:endParaRPr lang="en-US" sz="1600" dirty="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_health;</a:t>
            </a:r>
            <a:endParaRPr lang="en-US" sz="1600" dirty="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/>
              <a:t>then the compiler doesn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t know that </a:t>
            </a:r>
            <a:r>
              <a:rPr lang="en-US" sz="1600" dirty="0" err="1">
                <a:solidFill>
                  <a:srgbClr val="000000"/>
                </a:solidFill>
                <a:latin typeface="Monaco" charset="0"/>
              </a:rPr>
              <a:t>getHealth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()</a:t>
            </a:r>
            <a:r>
              <a:rPr lang="en-US" dirty="0"/>
              <a:t> is a member of the Brick class. The correct, full name of the function should be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Brick::</a:t>
            </a:r>
            <a:r>
              <a:rPr lang="en-US" sz="1600" dirty="0" err="1">
                <a:solidFill>
                  <a:srgbClr val="000000"/>
                </a:solidFill>
                <a:latin typeface="Monaco" charset="0"/>
              </a:rPr>
              <a:t>getHealth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()</a:t>
            </a:r>
          </a:p>
          <a:p>
            <a:pPr lvl="1">
              <a:buFont typeface="Wingdings" charset="0"/>
              <a:buNone/>
            </a:pP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Brick::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getHealth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()</a:t>
            </a:r>
            <a:endParaRPr lang="en-US" sz="1600" dirty="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{</a:t>
            </a:r>
            <a:endParaRPr lang="en-US" sz="1600" dirty="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_health;</a:t>
            </a:r>
            <a:endParaRPr lang="en-US" sz="1600" dirty="0">
              <a:latin typeface="Monaco" charset="0"/>
            </a:endParaRPr>
          </a:p>
          <a:p>
            <a:pPr lvl="1"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 Sep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A6DB-D271-064B-9CD2-4BB12B6AD284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4404</TotalTime>
  <Words>1662</Words>
  <Application>Microsoft Macintosh PowerPoint</Application>
  <PresentationFormat>On-screen Show (4:3)</PresentationFormat>
  <Paragraphs>169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Courier</vt:lpstr>
      <vt:lpstr>Monaco</vt:lpstr>
      <vt:lpstr>Rockwell</vt:lpstr>
      <vt:lpstr>Times New Roman</vt:lpstr>
      <vt:lpstr>Verdana</vt:lpstr>
      <vt:lpstr>Wingdings</vt:lpstr>
      <vt:lpstr>Advantage</vt:lpstr>
      <vt:lpstr>CS 202 Classes</vt:lpstr>
      <vt:lpstr>Classes Data + Responsibilities</vt:lpstr>
      <vt:lpstr>Class Declaration Syntax - Review</vt:lpstr>
      <vt:lpstr>Class terminology</vt:lpstr>
      <vt:lpstr>Class Conventions Coding Standards</vt:lpstr>
      <vt:lpstr>Interface and Implementation</vt:lpstr>
      <vt:lpstr>The C++ Build Process</vt:lpstr>
      <vt:lpstr>Class Declaration and Definition</vt:lpstr>
      <vt:lpstr>Defining member functions</vt:lpstr>
      <vt:lpstr>Declaring Objects Calling member functions</vt:lpstr>
      <vt:lpstr>Constructors and Destructors</vt:lpstr>
      <vt:lpstr>Constructors should always use member initialization lists</vt:lpstr>
      <vt:lpstr>Passing parameters and const</vt:lpstr>
      <vt:lpstr>Returning objects</vt:lpstr>
      <vt:lpstr>Const correctness</vt:lpstr>
    </vt:vector>
  </TitlesOfParts>
  <Company>University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Overview; The Structure of a Package; Parameter Passing</dc:title>
  <dc:creator>Glenn G. Chappell</dc:creator>
  <cp:lastModifiedBy>Chris Hartman</cp:lastModifiedBy>
  <cp:revision>78</cp:revision>
  <cp:lastPrinted>2010-09-16T18:30:14Z</cp:lastPrinted>
  <dcterms:created xsi:type="dcterms:W3CDTF">2004-09-03T22:49:27Z</dcterms:created>
  <dcterms:modified xsi:type="dcterms:W3CDTF">2021-01-19T04:30:56Z</dcterms:modified>
</cp:coreProperties>
</file>