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1"/>
  </p:sldMasterIdLst>
  <p:notesMasterIdLst>
    <p:notesMasterId r:id="rId20"/>
  </p:notesMasterIdLst>
  <p:handoutMasterIdLst>
    <p:handoutMasterId r:id="rId21"/>
  </p:handoutMasterIdLst>
  <p:sldIdLst>
    <p:sldId id="256" r:id="rId2"/>
    <p:sldId id="291" r:id="rId3"/>
    <p:sldId id="290" r:id="rId4"/>
    <p:sldId id="303" r:id="rId5"/>
    <p:sldId id="292" r:id="rId6"/>
    <p:sldId id="293" r:id="rId7"/>
    <p:sldId id="294" r:id="rId8"/>
    <p:sldId id="295" r:id="rId9"/>
    <p:sldId id="296" r:id="rId10"/>
    <p:sldId id="297" r:id="rId11"/>
    <p:sldId id="298" r:id="rId12"/>
    <p:sldId id="299" r:id="rId13"/>
    <p:sldId id="301" r:id="rId14"/>
    <p:sldId id="300" r:id="rId15"/>
    <p:sldId id="302" r:id="rId16"/>
    <p:sldId id="304" r:id="rId17"/>
    <p:sldId id="305" r:id="rId18"/>
    <p:sldId id="306" r:id="rId19"/>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4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4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4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4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9E86EBF-4919-E84C-85C6-C722EB31D810}" type="slidenum">
              <a:rPr lang="en-US"/>
              <a:pPr>
                <a:defRPr/>
              </a:pPr>
              <a:t>‹#›</a:t>
            </a:fld>
            <a:endParaRPr lang="en-US"/>
          </a:p>
        </p:txBody>
      </p:sp>
    </p:spTree>
    <p:extLst>
      <p:ext uri="{BB962C8B-B14F-4D97-AF65-F5344CB8AC3E}">
        <p14:creationId xmlns:p14="http://schemas.microsoft.com/office/powerpoint/2010/main" val="35579759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969B3835-F839-4543-A400-B396A7A71035}" type="slidenum">
              <a:rPr lang="en-US"/>
              <a:pPr>
                <a:defRPr/>
              </a:pPr>
              <a:t>‹#›</a:t>
            </a:fld>
            <a:endParaRPr lang="en-US"/>
          </a:p>
        </p:txBody>
      </p:sp>
    </p:spTree>
    <p:extLst>
      <p:ext uri="{BB962C8B-B14F-4D97-AF65-F5344CB8AC3E}">
        <p14:creationId xmlns:p14="http://schemas.microsoft.com/office/powerpoint/2010/main" val="23465110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pPr>
              <a:defRPr/>
            </a:pPr>
            <a:r>
              <a:rPr lang="en-US"/>
              <a:t>5 Sep 2017</a:t>
            </a: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pPr>
              <a:defRPr/>
            </a:pPr>
            <a:r>
              <a:rPr lang="de-DE"/>
              <a:t>CS 202 Fall 2017</a:t>
            </a:r>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pPr>
              <a:defRPr/>
            </a:pPr>
            <a:r>
              <a:rPr lang="en-US"/>
              <a:t>5 Sep 2017</a:t>
            </a:r>
          </a:p>
        </p:txBody>
      </p:sp>
      <p:sp>
        <p:nvSpPr>
          <p:cNvPr id="6" name="Footer Placeholder 5"/>
          <p:cNvSpPr>
            <a:spLocks noGrp="1"/>
          </p:cNvSpPr>
          <p:nvPr>
            <p:ph type="ftr" sz="quarter" idx="11"/>
          </p:nvPr>
        </p:nvSpPr>
        <p:spPr/>
        <p:txBody>
          <a:body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4915B3C6-59DF-7B4B-A851-155EC2777D6F}" type="slidenum">
              <a:rPr lang="en-US" smtClean="0"/>
              <a:pPr>
                <a:defRPr/>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r>
              <a:rPr lang="en-US"/>
              <a:t>5 Sep 2017</a:t>
            </a:r>
          </a:p>
        </p:txBody>
      </p:sp>
      <p:sp>
        <p:nvSpPr>
          <p:cNvPr id="4" name="Footer Placeholder 3"/>
          <p:cNvSpPr>
            <a:spLocks noGrp="1"/>
          </p:cNvSpPr>
          <p:nvPr>
            <p:ph type="ftr" sz="quarter" idx="11"/>
          </p:nvPr>
        </p:nvSpPr>
        <p:spPr/>
        <p:txBody>
          <a:bodyPr/>
          <a:lstStyle/>
          <a:p>
            <a:pPr>
              <a:defRPr/>
            </a:pPr>
            <a:r>
              <a:rPr lang="de-DE"/>
              <a:t>CS 202 Fall 2017</a:t>
            </a:r>
            <a:endParaRPr lang="en-US"/>
          </a:p>
        </p:txBody>
      </p:sp>
      <p:sp>
        <p:nvSpPr>
          <p:cNvPr id="5" name="Slide Number Placeholder 4"/>
          <p:cNvSpPr>
            <a:spLocks noGrp="1"/>
          </p:cNvSpPr>
          <p:nvPr>
            <p:ph type="sldNum" sz="quarter" idx="12"/>
          </p:nvPr>
        </p:nvSpPr>
        <p:spPr/>
        <p:txBody>
          <a:bodyPr/>
          <a:lstStyle/>
          <a:p>
            <a:pPr>
              <a:defRPr/>
            </a:pPr>
            <a:fld id="{D31E32A6-F8E3-4B44-B837-DE9421D4818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r>
              <a:rPr lang="en-US"/>
              <a:t>5 Sep 2017</a:t>
            </a:r>
          </a:p>
        </p:txBody>
      </p:sp>
      <p:sp>
        <p:nvSpPr>
          <p:cNvPr id="3" name="Footer Placeholder 2"/>
          <p:cNvSpPr>
            <a:spLocks noGrp="1"/>
          </p:cNvSpPr>
          <p:nvPr>
            <p:ph type="ftr" sz="quarter" idx="11"/>
          </p:nvPr>
        </p:nvSpPr>
        <p:spPr/>
        <p:txBody>
          <a:bodyPr/>
          <a:lstStyle/>
          <a:p>
            <a:pPr>
              <a:defRPr/>
            </a:pPr>
            <a:r>
              <a:rPr lang="de-DE"/>
              <a:t>CS 202 Fall 2017</a:t>
            </a:r>
            <a:endParaRPr lang="en-US"/>
          </a:p>
        </p:txBody>
      </p:sp>
      <p:sp>
        <p:nvSpPr>
          <p:cNvPr id="4" name="Slide Number Placeholder 3"/>
          <p:cNvSpPr>
            <a:spLocks noGrp="1"/>
          </p:cNvSpPr>
          <p:nvPr>
            <p:ph type="sldNum" sz="quarter" idx="12"/>
          </p:nvPr>
        </p:nvSpPr>
        <p:spPr/>
        <p:txBody>
          <a:bodyPr/>
          <a:lstStyle/>
          <a:p>
            <a:pPr>
              <a:defRPr/>
            </a:pPr>
            <a:fld id="{DC7B6E20-C638-754F-80A3-4C7677D2A1E6}"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pPr>
              <a:defRPr/>
            </a:pPr>
            <a:r>
              <a:rPr lang="en-US"/>
              <a:t>5 Sep 2017</a:t>
            </a:r>
          </a:p>
        </p:txBody>
      </p:sp>
      <p:sp>
        <p:nvSpPr>
          <p:cNvPr id="6" name="Footer Placeholder 5"/>
          <p:cNvSpPr>
            <a:spLocks noGrp="1"/>
          </p:cNvSpPr>
          <p:nvPr>
            <p:ph type="ftr" sz="quarter" idx="11"/>
          </p:nvPr>
        </p:nvSpPr>
        <p:spPr>
          <a:xfrm>
            <a:off x="3859305" y="6423585"/>
            <a:ext cx="3316941" cy="365125"/>
          </a:xfrm>
        </p:spPr>
        <p:txBody>
          <a:bodyPr/>
          <a:lstStyle/>
          <a:p>
            <a:pPr>
              <a:defRPr/>
            </a:pPr>
            <a:r>
              <a:rPr lang="de-DE"/>
              <a:t>CS 202 Fall 2017</a:t>
            </a:r>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pPr>
              <a:defRPr/>
            </a:pPr>
            <a:r>
              <a:rPr lang="en-US"/>
              <a:t>5 Sep 2017</a:t>
            </a:r>
          </a:p>
        </p:txBody>
      </p:sp>
      <p:sp>
        <p:nvSpPr>
          <p:cNvPr id="6" name="Footer Placeholder 5"/>
          <p:cNvSpPr>
            <a:spLocks noGrp="1"/>
          </p:cNvSpPr>
          <p:nvPr>
            <p:ph type="ftr" sz="quarter" idx="11"/>
          </p:nvPr>
        </p:nvSpPr>
        <p:spPr>
          <a:xfrm>
            <a:off x="4191000" y="6423585"/>
            <a:ext cx="3005138" cy="365125"/>
          </a:xfrm>
        </p:spPr>
        <p:txBody>
          <a:body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12444618-B1CB-674C-B3B3-55E2DE439058}" type="slidenum">
              <a:rPr lang="en-US" smtClean="0"/>
              <a:pPr>
                <a:defRPr/>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5 Sep 2017</a:t>
            </a:r>
          </a:p>
        </p:txBody>
      </p:sp>
      <p:sp>
        <p:nvSpPr>
          <p:cNvPr id="6" name="Footer Placeholder 5"/>
          <p:cNvSpPr>
            <a:spLocks noGrp="1"/>
          </p:cNvSpPr>
          <p:nvPr>
            <p:ph type="ftr" sz="quarter" idx="11"/>
          </p:nvPr>
        </p:nvSpPr>
        <p:spPr/>
        <p:txBody>
          <a:body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4915B3C6-59DF-7B4B-A851-155EC2777D6F}" type="slidenum">
              <a:rPr lang="en-US" smtClean="0"/>
              <a:pPr>
                <a:defRPr/>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pPr>
              <a:defRPr/>
            </a:pPr>
            <a:r>
              <a:rPr lang="en-US"/>
              <a:t>5 Sep 2017</a:t>
            </a: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4915B3C6-59DF-7B4B-A851-155EC2777D6F}" type="slidenum">
              <a:rPr lang="en-US" smtClean="0"/>
              <a:pPr>
                <a:defRPr/>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pPr>
              <a:defRPr/>
            </a:pPr>
            <a:r>
              <a:rPr lang="en-US"/>
              <a:t>5 Sep 2017</a:t>
            </a: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4915B3C6-59DF-7B4B-A851-155EC2777D6F}" type="slidenum">
              <a:rPr lang="en-US" smtClean="0"/>
              <a:pPr>
                <a:defRPr/>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pPr>
              <a:defRPr/>
            </a:pPr>
            <a:r>
              <a:rPr lang="en-US"/>
              <a:t>5 Sep 2017</a:t>
            </a:r>
          </a:p>
        </p:txBody>
      </p:sp>
      <p:sp>
        <p:nvSpPr>
          <p:cNvPr id="6" name="Footer Placeholder 5"/>
          <p:cNvSpPr>
            <a:spLocks noGrp="1"/>
          </p:cNvSpPr>
          <p:nvPr>
            <p:ph type="ftr" sz="quarter" idx="11"/>
          </p:nvPr>
        </p:nvSpPr>
        <p:spPr>
          <a:xfrm>
            <a:off x="4191000" y="6423585"/>
            <a:ext cx="3005138" cy="365125"/>
          </a:xfrm>
        </p:spPr>
        <p:txBody>
          <a:body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4915B3C6-59DF-7B4B-A851-155EC2777D6F}" type="slidenum">
              <a:rPr lang="en-US" smtClean="0"/>
              <a:pPr>
                <a:defRPr/>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r>
              <a:rPr lang="en-US"/>
              <a:t>5 Sep 2017</a:t>
            </a:r>
          </a:p>
        </p:txBody>
      </p:sp>
      <p:sp>
        <p:nvSpPr>
          <p:cNvPr id="5" name="Footer Placeholder 4"/>
          <p:cNvSpPr>
            <a:spLocks noGrp="1"/>
          </p:cNvSpPr>
          <p:nvPr>
            <p:ph type="ftr" sz="quarter" idx="11"/>
          </p:nvPr>
        </p:nvSpPr>
        <p:spPr/>
        <p:txBody>
          <a:bodyPr/>
          <a:lstStyle/>
          <a:p>
            <a:pPr>
              <a:defRPr/>
            </a:pPr>
            <a:r>
              <a:rPr lang="de-DE"/>
              <a:t>CS 202 Fall 2017</a:t>
            </a:r>
            <a:endParaRPr lang="en-US"/>
          </a:p>
        </p:txBody>
      </p:sp>
      <p:sp>
        <p:nvSpPr>
          <p:cNvPr id="6" name="Slide Number Placeholder 5"/>
          <p:cNvSpPr>
            <a:spLocks noGrp="1"/>
          </p:cNvSpPr>
          <p:nvPr>
            <p:ph type="sldNum" sz="quarter" idx="12"/>
          </p:nvPr>
        </p:nvSpPr>
        <p:spPr/>
        <p:txBody>
          <a:bodyPr/>
          <a:lstStyle/>
          <a:p>
            <a:pPr>
              <a:defRPr/>
            </a:pPr>
            <a:fld id="{13259A63-1AA1-EB45-AC37-16002BA3D4F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r>
              <a:rPr lang="en-US"/>
              <a:t>5 Sep 2017</a:t>
            </a:r>
          </a:p>
        </p:txBody>
      </p:sp>
      <p:sp>
        <p:nvSpPr>
          <p:cNvPr id="5" name="Footer Placeholder 4"/>
          <p:cNvSpPr>
            <a:spLocks noGrp="1"/>
          </p:cNvSpPr>
          <p:nvPr>
            <p:ph type="ftr" sz="quarter" idx="11"/>
          </p:nvPr>
        </p:nvSpPr>
        <p:spPr/>
        <p:txBody>
          <a:bodyPr/>
          <a:lstStyle/>
          <a:p>
            <a:pPr>
              <a:defRPr/>
            </a:pPr>
            <a:r>
              <a:rPr lang="de-DE"/>
              <a:t>CS 202 Fall 2017</a:t>
            </a:r>
            <a:endParaRPr lang="en-US"/>
          </a:p>
        </p:txBody>
      </p:sp>
      <p:sp>
        <p:nvSpPr>
          <p:cNvPr id="6" name="Slide Number Placeholder 5"/>
          <p:cNvSpPr>
            <a:spLocks noGrp="1"/>
          </p:cNvSpPr>
          <p:nvPr>
            <p:ph type="sldNum" sz="quarter" idx="12"/>
          </p:nvPr>
        </p:nvSpPr>
        <p:spPr/>
        <p:txBody>
          <a:bodyPr/>
          <a:lstStyle/>
          <a:p>
            <a:pPr>
              <a:defRPr/>
            </a:pPr>
            <a:fld id="{AAC7368D-03F8-2945-9D7B-F94076EC96D1}" type="slidenum">
              <a:rPr lang="en-US" smtClean="0"/>
              <a:pPr>
                <a:defRPr/>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r>
              <a:rPr lang="en-US"/>
              <a:t>5 Sep 2017</a:t>
            </a:r>
          </a:p>
        </p:txBody>
      </p:sp>
      <p:sp>
        <p:nvSpPr>
          <p:cNvPr id="5" name="Footer Placeholder 4"/>
          <p:cNvSpPr>
            <a:spLocks noGrp="1"/>
          </p:cNvSpPr>
          <p:nvPr>
            <p:ph type="ftr" sz="quarter" idx="11"/>
          </p:nvPr>
        </p:nvSpPr>
        <p:spPr/>
        <p:txBody>
          <a:bodyPr/>
          <a:lstStyle/>
          <a:p>
            <a:pPr>
              <a:defRPr/>
            </a:pPr>
            <a:r>
              <a:rPr lang="de-DE"/>
              <a:t>CS 202 Fall 2017</a:t>
            </a:r>
            <a:endParaRPr lang="en-US"/>
          </a:p>
        </p:txBody>
      </p:sp>
      <p:sp>
        <p:nvSpPr>
          <p:cNvPr id="6" name="Slide Number Placeholder 5"/>
          <p:cNvSpPr>
            <a:spLocks noGrp="1"/>
          </p:cNvSpPr>
          <p:nvPr>
            <p:ph type="sldNum" sz="quarter" idx="12"/>
          </p:nvPr>
        </p:nvSpPr>
        <p:spPr/>
        <p:txBody>
          <a:bodyPr/>
          <a:lstStyle/>
          <a:p>
            <a:pPr>
              <a:defRPr/>
            </a:pPr>
            <a:fld id="{E0CFF9B2-FC3E-AB4B-AB79-CE477CB0453C}" type="slidenum">
              <a:rPr lang="en-US" smtClean="0"/>
              <a:pPr>
                <a:defRPr/>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r>
              <a:rPr lang="en-US"/>
              <a:t>5 Sep 2017</a:t>
            </a:r>
          </a:p>
        </p:txBody>
      </p:sp>
      <p:sp>
        <p:nvSpPr>
          <p:cNvPr id="5" name="Footer Placeholder 4"/>
          <p:cNvSpPr>
            <a:spLocks noGrp="1"/>
          </p:cNvSpPr>
          <p:nvPr>
            <p:ph type="ftr" sz="quarter" idx="11"/>
          </p:nvPr>
        </p:nvSpPr>
        <p:spPr/>
        <p:txBody>
          <a:bodyPr/>
          <a:lstStyle/>
          <a:p>
            <a:pPr>
              <a:defRPr/>
            </a:pPr>
            <a:r>
              <a:rPr lang="de-DE"/>
              <a:t>CS 202 Fall 2017</a:t>
            </a:r>
            <a:endParaRPr lang="en-US"/>
          </a:p>
        </p:txBody>
      </p:sp>
      <p:sp>
        <p:nvSpPr>
          <p:cNvPr id="6" name="Slide Number Placeholder 5"/>
          <p:cNvSpPr>
            <a:spLocks noGrp="1"/>
          </p:cNvSpPr>
          <p:nvPr>
            <p:ph type="sldNum" sz="quarter" idx="12"/>
          </p:nvPr>
        </p:nvSpPr>
        <p:spPr/>
        <p:txBody>
          <a:bodyPr/>
          <a:lstStyle/>
          <a:p>
            <a:pPr>
              <a:defRPr/>
            </a:pPr>
            <a:fld id="{4915B3C6-59DF-7B4B-A851-155EC2777D6F}" type="slidenum">
              <a:rPr lang="en-US" smtClean="0"/>
              <a:pPr>
                <a:defRPr/>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pPr>
              <a:defRPr/>
            </a:pPr>
            <a:r>
              <a:rPr lang="en-US"/>
              <a:t>5 Sep 2017</a:t>
            </a: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pPr>
              <a:defRPr/>
            </a:pPr>
            <a:r>
              <a:rPr lang="de-DE"/>
              <a:t>CS 202 Fall 2017</a:t>
            </a:r>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pPr>
              <a:defRPr/>
            </a:pPr>
            <a:r>
              <a:rPr lang="en-US"/>
              <a:t>5 Sep 2017</a:t>
            </a: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pPr>
              <a:defRPr/>
            </a:pPr>
            <a:r>
              <a:rPr lang="de-DE"/>
              <a:t>CS 202 Fall 2017</a:t>
            </a:r>
            <a:endParaRPr lang="en-US"/>
          </a:p>
        </p:txBody>
      </p:sp>
      <p:sp>
        <p:nvSpPr>
          <p:cNvPr id="6" name="Slide Number Placeholder 5"/>
          <p:cNvSpPr>
            <a:spLocks noGrp="1"/>
          </p:cNvSpPr>
          <p:nvPr>
            <p:ph type="sldNum" sz="quarter" idx="12"/>
          </p:nvPr>
        </p:nvSpPr>
        <p:spPr>
          <a:xfrm>
            <a:off x="8305800" y="6248774"/>
            <a:ext cx="554038" cy="365125"/>
          </a:xfrm>
        </p:spPr>
        <p:txBody>
          <a:bodyPr/>
          <a:lstStyle/>
          <a:p>
            <a:pPr>
              <a:defRPr/>
            </a:pPr>
            <a:fld id="{C86F6762-B325-974B-AE97-2DD29D6F77EB}" type="slidenum">
              <a:rPr lang="en-US" smtClean="0"/>
              <a:pPr>
                <a:defRPr/>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r>
              <a:rPr lang="en-US"/>
              <a:t>5 Sep 2017</a:t>
            </a:r>
          </a:p>
        </p:txBody>
      </p:sp>
      <p:sp>
        <p:nvSpPr>
          <p:cNvPr id="6" name="Footer Placeholder 5"/>
          <p:cNvSpPr>
            <a:spLocks noGrp="1"/>
          </p:cNvSpPr>
          <p:nvPr>
            <p:ph type="ftr" sz="quarter" idx="11"/>
          </p:nvPr>
        </p:nvSpPr>
        <p:spPr/>
        <p:txBody>
          <a:body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8778A904-62AE-BA4C-9CC3-E92BE4A209E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r>
              <a:rPr lang="en-US"/>
              <a:t>5 Sep 2017</a:t>
            </a:r>
          </a:p>
        </p:txBody>
      </p:sp>
      <p:sp>
        <p:nvSpPr>
          <p:cNvPr id="8" name="Footer Placeholder 7"/>
          <p:cNvSpPr>
            <a:spLocks noGrp="1"/>
          </p:cNvSpPr>
          <p:nvPr>
            <p:ph type="ftr" sz="quarter" idx="11"/>
          </p:nvPr>
        </p:nvSpPr>
        <p:spPr/>
        <p:txBody>
          <a:bodyPr/>
          <a:lstStyle/>
          <a:p>
            <a:pPr>
              <a:defRPr/>
            </a:pPr>
            <a:r>
              <a:rPr lang="de-DE"/>
              <a:t>CS 202 Fall 2017</a:t>
            </a:r>
            <a:endParaRPr lang="en-US"/>
          </a:p>
        </p:txBody>
      </p:sp>
      <p:sp>
        <p:nvSpPr>
          <p:cNvPr id="9" name="Slide Number Placeholder 8"/>
          <p:cNvSpPr>
            <a:spLocks noGrp="1"/>
          </p:cNvSpPr>
          <p:nvPr>
            <p:ph type="sldNum" sz="quarter" idx="12"/>
          </p:nvPr>
        </p:nvSpPr>
        <p:spPr/>
        <p:txBody>
          <a:bodyPr/>
          <a:lstStyle/>
          <a:p>
            <a:pPr>
              <a:defRPr/>
            </a:pPr>
            <a:fld id="{8B2B29D2-DD7F-9E44-87B4-F5454DB97942}" type="slidenum">
              <a:rPr lang="en-US" smtClean="0"/>
              <a:pPr>
                <a:defRPr/>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r>
              <a:rPr lang="en-US"/>
              <a:t>5 Sep 2017</a:t>
            </a:r>
          </a:p>
        </p:txBody>
      </p:sp>
      <p:sp>
        <p:nvSpPr>
          <p:cNvPr id="6" name="Footer Placeholder 5"/>
          <p:cNvSpPr>
            <a:spLocks noGrp="1"/>
          </p:cNvSpPr>
          <p:nvPr>
            <p:ph type="ftr" sz="quarter" idx="11"/>
          </p:nvPr>
        </p:nvSpPr>
        <p:spPr/>
        <p:txBody>
          <a:bodyPr/>
          <a:lstStyle/>
          <a:p>
            <a:pPr>
              <a:defRPr/>
            </a:pPr>
            <a:r>
              <a:rPr lang="de-DE"/>
              <a:t>CS 202 Fall 2017</a:t>
            </a:r>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pPr>
              <a:defRPr/>
            </a:pPr>
            <a:fld id="{4915B3C6-59DF-7B4B-A851-155EC2777D6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r>
              <a:rPr lang="en-US"/>
              <a:t>5 Sep 2017</a:t>
            </a:r>
          </a:p>
        </p:txBody>
      </p:sp>
      <p:sp>
        <p:nvSpPr>
          <p:cNvPr id="6" name="Footer Placeholder 5"/>
          <p:cNvSpPr>
            <a:spLocks noGrp="1"/>
          </p:cNvSpPr>
          <p:nvPr>
            <p:ph type="ftr" sz="quarter" idx="11"/>
          </p:nvPr>
        </p:nvSpPr>
        <p:spPr/>
        <p:txBody>
          <a:bodyPr/>
          <a:lstStyle/>
          <a:p>
            <a:pPr>
              <a:defRPr/>
            </a:pPr>
            <a:r>
              <a:rPr lang="de-DE"/>
              <a:t>CS 202 Fall 2017</a:t>
            </a:r>
            <a:endParaRPr lang="en-US"/>
          </a:p>
        </p:txBody>
      </p:sp>
      <p:sp>
        <p:nvSpPr>
          <p:cNvPr id="7" name="Slide Number Placeholder 6"/>
          <p:cNvSpPr>
            <a:spLocks noGrp="1"/>
          </p:cNvSpPr>
          <p:nvPr>
            <p:ph type="sldNum" sz="quarter" idx="12"/>
          </p:nvPr>
        </p:nvSpPr>
        <p:spPr/>
        <p:txBody>
          <a:bodyPr/>
          <a:lstStyle/>
          <a:p>
            <a:pPr>
              <a:defRPr/>
            </a:pPr>
            <a:fld id="{4915B3C6-59DF-7B4B-A851-155EC2777D6F}" type="slidenum">
              <a:rPr lang="en-US" smtClean="0"/>
              <a:pPr>
                <a:defRPr/>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pPr>
              <a:defRPr/>
            </a:pPr>
            <a:r>
              <a:rPr lang="en-US"/>
              <a:t>5 Sep 2017</a:t>
            </a: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defRPr/>
            </a:pPr>
            <a:r>
              <a:rPr lang="de-DE"/>
              <a:t>CS 202 Fall 2017</a:t>
            </a:r>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pPr>
              <a:defRPr/>
            </a:pPr>
            <a:fld id="{4915B3C6-59DF-7B4B-A851-155EC2777D6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erbsutter.com/2013/05/30/gotw-91-smart-pointer-parameter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normAutofit fontScale="90000"/>
          </a:bodyPr>
          <a:lstStyle/>
          <a:p>
            <a:pPr eaLnBrk="1" hangingPunct="1">
              <a:defRPr/>
            </a:pPr>
            <a:r>
              <a:rPr lang="en-US" dirty="0">
                <a:cs typeface="+mj-cs"/>
              </a:rPr>
              <a:t>CS 202</a:t>
            </a:r>
            <a:br>
              <a:rPr lang="en-US" dirty="0">
                <a:cs typeface="+mj-cs"/>
              </a:rPr>
            </a:br>
            <a:r>
              <a:rPr lang="en-US" dirty="0">
                <a:cs typeface="+mj-cs"/>
              </a:rPr>
              <a:t>Pointers in C++</a:t>
            </a:r>
          </a:p>
        </p:txBody>
      </p:sp>
      <p:sp>
        <p:nvSpPr>
          <p:cNvPr id="29699" name="Rectangle 3"/>
          <p:cNvSpPr>
            <a:spLocks noGrp="1" noChangeArrowheads="1"/>
          </p:cNvSpPr>
          <p:nvPr>
            <p:ph type="subTitle" idx="1"/>
          </p:nvPr>
        </p:nvSpPr>
        <p:spPr/>
        <p:txBody>
          <a:bodyPr>
            <a:normAutofit/>
          </a:bodyPr>
          <a:lstStyle/>
          <a:p>
            <a:pPr eaLnBrk="1" hangingPunct="1">
              <a:defRPr/>
            </a:pPr>
            <a:endParaRPr lang="en-US" dirty="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cs typeface="+mj-cs"/>
              </a:rPr>
              <a:t>Pointers as function parameters</a:t>
            </a:r>
          </a:p>
        </p:txBody>
      </p:sp>
      <p:sp>
        <p:nvSpPr>
          <p:cNvPr id="142339" name="Rectangle 3"/>
          <p:cNvSpPr>
            <a:spLocks noGrp="1" noChangeArrowheads="1"/>
          </p:cNvSpPr>
          <p:nvPr>
            <p:ph idx="1"/>
          </p:nvPr>
        </p:nvSpPr>
        <p:spPr/>
        <p:txBody>
          <a:bodyPr/>
          <a:lstStyle/>
          <a:p>
            <a:pPr eaLnBrk="1" hangingPunct="1">
              <a:defRPr/>
            </a:pPr>
            <a:r>
              <a:rPr lang="en-US" dirty="0">
                <a:cs typeface="+mn-cs"/>
              </a:rPr>
              <a:t>Can pass pointers like any other variable</a:t>
            </a:r>
          </a:p>
          <a:p>
            <a:pPr eaLnBrk="1" hangingPunct="1">
              <a:defRPr/>
            </a:pPr>
            <a:r>
              <a:rPr lang="en-US" dirty="0">
                <a:cs typeface="+mn-cs"/>
              </a:rPr>
              <a:t>Can </a:t>
            </a:r>
            <a:r>
              <a:rPr lang="en-US" i="1" dirty="0">
                <a:cs typeface="+mn-cs"/>
              </a:rPr>
              <a:t>use</a:t>
            </a:r>
            <a:r>
              <a:rPr lang="en-US" dirty="0">
                <a:cs typeface="+mn-cs"/>
              </a:rPr>
              <a:t> pointer parameters to change something in the calling code (kind of like a reference parameter.)</a:t>
            </a:r>
          </a:p>
          <a:p>
            <a:pPr eaLnBrk="1" hangingPunct="1">
              <a:defRPr/>
            </a:pPr>
            <a:r>
              <a:rPr lang="en-US" dirty="0">
                <a:cs typeface="+mn-cs"/>
              </a:rPr>
              <a:t>In C, this was the only way to do it.</a:t>
            </a:r>
          </a:p>
        </p:txBody>
      </p:sp>
      <p:sp>
        <p:nvSpPr>
          <p:cNvPr id="6" name="Slide Number Placeholder 5"/>
          <p:cNvSpPr>
            <a:spLocks noGrp="1"/>
          </p:cNvSpPr>
          <p:nvPr>
            <p:ph type="sldNum" sz="quarter" idx="12"/>
          </p:nvPr>
        </p:nvSpPr>
        <p:spPr/>
        <p:txBody>
          <a:bodyPr/>
          <a:lstStyle/>
          <a:p>
            <a:pPr>
              <a:defRPr/>
            </a:pPr>
            <a:fld id="{4A2E7D54-1B9C-AB4A-AEED-E64C9B0E82A9}"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a:cs typeface="+mj-cs"/>
              </a:rPr>
              <a:t>Pointers and const</a:t>
            </a:r>
          </a:p>
        </p:txBody>
      </p:sp>
      <p:sp>
        <p:nvSpPr>
          <p:cNvPr id="143363" name="Rectangle 3"/>
          <p:cNvSpPr>
            <a:spLocks noGrp="1" noChangeArrowheads="1"/>
          </p:cNvSpPr>
          <p:nvPr>
            <p:ph idx="1"/>
          </p:nvPr>
        </p:nvSpPr>
        <p:spPr/>
        <p:txBody>
          <a:bodyPr/>
          <a:lstStyle/>
          <a:p>
            <a:pPr eaLnBrk="1" hangingPunct="1">
              <a:defRPr/>
            </a:pPr>
            <a:r>
              <a:rPr lang="en-US" dirty="0">
                <a:cs typeface="+mn-cs"/>
              </a:rPr>
              <a:t>Either the pointer or the thing it points at (or both!) can be </a:t>
            </a:r>
            <a:r>
              <a:rPr lang="en-US" dirty="0" err="1">
                <a:cs typeface="+mn-cs"/>
              </a:rPr>
              <a:t>const</a:t>
            </a:r>
            <a:r>
              <a:rPr lang="en-US" dirty="0">
                <a:cs typeface="+mn-cs"/>
              </a:rPr>
              <a:t>:</a:t>
            </a:r>
          </a:p>
          <a:p>
            <a:pPr lvl="1" eaLnBrk="1" hangingPunct="1">
              <a:buFont typeface="Wingdings" charset="0"/>
              <a:buNone/>
              <a:defRPr/>
            </a:pPr>
            <a:r>
              <a:rPr lang="en-US" b="1" dirty="0" err="1">
                <a:solidFill>
                  <a:srgbClr val="7F0055"/>
                </a:solidFill>
                <a:latin typeface="Monaco" charset="0"/>
              </a:rPr>
              <a:t>const</a:t>
            </a:r>
            <a:r>
              <a:rPr lang="en-US" dirty="0">
                <a:solidFill>
                  <a:srgbClr val="000000"/>
                </a:solidFill>
                <a:latin typeface="Monaco" charset="0"/>
              </a:rPr>
              <a:t> </a:t>
            </a:r>
            <a:r>
              <a:rPr lang="en-US" b="1" dirty="0" err="1">
                <a:solidFill>
                  <a:srgbClr val="7F0055"/>
                </a:solidFill>
                <a:latin typeface="Monaco" charset="0"/>
              </a:rPr>
              <a:t>int</a:t>
            </a:r>
            <a:r>
              <a:rPr lang="en-US" dirty="0">
                <a:solidFill>
                  <a:srgbClr val="000000"/>
                </a:solidFill>
                <a:latin typeface="Monaco" charset="0"/>
              </a:rPr>
              <a:t> * </a:t>
            </a:r>
            <a:r>
              <a:rPr lang="en-US" dirty="0" err="1">
                <a:solidFill>
                  <a:srgbClr val="000000"/>
                </a:solidFill>
                <a:latin typeface="Monaco" charset="0"/>
              </a:rPr>
              <a:t>ptrToConstInt</a:t>
            </a:r>
            <a:r>
              <a:rPr lang="en-US" dirty="0">
                <a:solidFill>
                  <a:srgbClr val="000000"/>
                </a:solidFill>
                <a:latin typeface="Monaco" charset="0"/>
              </a:rPr>
              <a:t> = &amp;cc;</a:t>
            </a:r>
            <a:endParaRPr lang="en-US" dirty="0">
              <a:latin typeface="Monaco" charset="0"/>
            </a:endParaRPr>
          </a:p>
          <a:p>
            <a:pPr lvl="1" eaLnBrk="1" hangingPunct="1">
              <a:buFont typeface="Wingdings" charset="0"/>
              <a:buNone/>
              <a:defRPr/>
            </a:pPr>
            <a:r>
              <a:rPr lang="en-US" b="1" dirty="0" err="1">
                <a:solidFill>
                  <a:srgbClr val="7F0055"/>
                </a:solidFill>
                <a:latin typeface="Monaco" charset="0"/>
              </a:rPr>
              <a:t>int</a:t>
            </a:r>
            <a:r>
              <a:rPr lang="en-US" dirty="0">
                <a:solidFill>
                  <a:srgbClr val="000000"/>
                </a:solidFill>
                <a:latin typeface="Monaco" charset="0"/>
              </a:rPr>
              <a:t> * </a:t>
            </a:r>
            <a:r>
              <a:rPr lang="en-US" b="1" dirty="0" err="1">
                <a:solidFill>
                  <a:srgbClr val="7F0055"/>
                </a:solidFill>
                <a:latin typeface="Monaco" charset="0"/>
              </a:rPr>
              <a:t>const</a:t>
            </a:r>
            <a:r>
              <a:rPr lang="en-US" dirty="0">
                <a:solidFill>
                  <a:srgbClr val="000000"/>
                </a:solidFill>
                <a:latin typeface="Monaco" charset="0"/>
              </a:rPr>
              <a:t> </a:t>
            </a:r>
            <a:r>
              <a:rPr lang="en-US" dirty="0" err="1">
                <a:solidFill>
                  <a:srgbClr val="000000"/>
                </a:solidFill>
                <a:latin typeface="Monaco" charset="0"/>
              </a:rPr>
              <a:t>constPtrToInt</a:t>
            </a:r>
            <a:r>
              <a:rPr lang="en-US" dirty="0">
                <a:solidFill>
                  <a:srgbClr val="000000"/>
                </a:solidFill>
                <a:latin typeface="Monaco" charset="0"/>
              </a:rPr>
              <a:t> = &amp;ii;</a:t>
            </a:r>
            <a:endParaRPr lang="en-US" dirty="0">
              <a:latin typeface="Monaco" charset="0"/>
            </a:endParaRPr>
          </a:p>
          <a:p>
            <a:pPr lvl="1" eaLnBrk="1" hangingPunct="1">
              <a:buFont typeface="Wingdings" charset="0"/>
              <a:buNone/>
              <a:defRPr/>
            </a:pPr>
            <a:r>
              <a:rPr lang="en-US" b="1" dirty="0" err="1">
                <a:solidFill>
                  <a:srgbClr val="7F0055"/>
                </a:solidFill>
                <a:latin typeface="Monaco" charset="0"/>
              </a:rPr>
              <a:t>const</a:t>
            </a:r>
            <a:r>
              <a:rPr lang="en-US" dirty="0">
                <a:solidFill>
                  <a:srgbClr val="000000"/>
                </a:solidFill>
                <a:latin typeface="Monaco" charset="0"/>
              </a:rPr>
              <a:t> </a:t>
            </a:r>
            <a:r>
              <a:rPr lang="en-US" b="1" dirty="0" err="1">
                <a:solidFill>
                  <a:srgbClr val="7F0055"/>
                </a:solidFill>
                <a:latin typeface="Monaco" charset="0"/>
              </a:rPr>
              <a:t>int</a:t>
            </a:r>
            <a:r>
              <a:rPr lang="en-US" dirty="0">
                <a:solidFill>
                  <a:srgbClr val="000000"/>
                </a:solidFill>
                <a:latin typeface="Monaco" charset="0"/>
              </a:rPr>
              <a:t> * </a:t>
            </a:r>
            <a:r>
              <a:rPr lang="en-US" b="1" dirty="0" err="1">
                <a:solidFill>
                  <a:srgbClr val="7F0055"/>
                </a:solidFill>
                <a:latin typeface="Monaco" charset="0"/>
              </a:rPr>
              <a:t>const</a:t>
            </a:r>
            <a:r>
              <a:rPr lang="en-US" dirty="0">
                <a:solidFill>
                  <a:srgbClr val="000000"/>
                </a:solidFill>
                <a:latin typeface="Monaco" charset="0"/>
              </a:rPr>
              <a:t> </a:t>
            </a:r>
            <a:r>
              <a:rPr lang="en-US" dirty="0" err="1">
                <a:solidFill>
                  <a:srgbClr val="000000"/>
                </a:solidFill>
                <a:latin typeface="Monaco" charset="0"/>
              </a:rPr>
              <a:t>constPtrToConstInt</a:t>
            </a:r>
            <a:r>
              <a:rPr lang="en-US" dirty="0">
                <a:solidFill>
                  <a:srgbClr val="000000"/>
                </a:solidFill>
                <a:latin typeface="Monaco" charset="0"/>
              </a:rPr>
              <a:t> = &amp;cc;</a:t>
            </a:r>
            <a:endParaRPr lang="en-US" dirty="0">
              <a:latin typeface="Monaco" charset="0"/>
            </a:endParaRPr>
          </a:p>
          <a:p>
            <a:pPr lvl="1" eaLnBrk="1" hangingPunct="1">
              <a:buFont typeface="Wingdings" charset="0"/>
              <a:buNone/>
              <a:defRPr/>
            </a:pPr>
            <a:r>
              <a:rPr lang="en-US" b="1" dirty="0">
                <a:solidFill>
                  <a:srgbClr val="7F0055"/>
                </a:solidFill>
                <a:latin typeface="Monaco" charset="0"/>
              </a:rPr>
              <a:t>int</a:t>
            </a:r>
            <a:r>
              <a:rPr lang="en-US" dirty="0">
                <a:solidFill>
                  <a:srgbClr val="000000"/>
                </a:solidFill>
                <a:latin typeface="Monaco" charset="0"/>
              </a:rPr>
              <a:t> </a:t>
            </a:r>
            <a:r>
              <a:rPr lang="en-US" b="1" dirty="0">
                <a:solidFill>
                  <a:srgbClr val="7F0055"/>
                </a:solidFill>
                <a:latin typeface="Monaco" charset="0"/>
              </a:rPr>
              <a:t>const</a:t>
            </a:r>
            <a:r>
              <a:rPr lang="en-US" dirty="0">
                <a:solidFill>
                  <a:srgbClr val="000000"/>
                </a:solidFill>
                <a:latin typeface="Monaco" charset="0"/>
              </a:rPr>
              <a:t> *</a:t>
            </a:r>
            <a:r>
              <a:rPr lang="en-US" dirty="0" err="1">
                <a:solidFill>
                  <a:srgbClr val="000000"/>
                </a:solidFill>
                <a:latin typeface="Monaco" charset="0"/>
              </a:rPr>
              <a:t>anotherPtrToConstInt</a:t>
            </a:r>
            <a:r>
              <a:rPr lang="en-US" dirty="0">
                <a:solidFill>
                  <a:srgbClr val="000000"/>
                </a:solidFill>
                <a:latin typeface="Monaco" charset="0"/>
              </a:rPr>
              <a:t>; </a:t>
            </a:r>
            <a:r>
              <a:rPr lang="en-US" dirty="0">
                <a:solidFill>
                  <a:srgbClr val="3F7F5F"/>
                </a:solidFill>
                <a:latin typeface="Monaco" charset="0"/>
              </a:rPr>
              <a:t>//confusing!</a:t>
            </a:r>
          </a:p>
          <a:p>
            <a:pPr eaLnBrk="1" hangingPunct="1">
              <a:defRPr/>
            </a:pPr>
            <a:r>
              <a:rPr lang="en-US" dirty="0">
                <a:cs typeface="+mn-cs"/>
              </a:rPr>
              <a:t>A C-style string such as </a:t>
            </a:r>
            <a:r>
              <a:rPr lang="en-US" dirty="0">
                <a:solidFill>
                  <a:srgbClr val="2A00FF"/>
                </a:solidFill>
                <a:latin typeface="Monaco" charset="0"/>
                <a:cs typeface="+mn-cs"/>
              </a:rPr>
              <a:t>"hello world" </a:t>
            </a:r>
            <a:r>
              <a:rPr lang="en-US" dirty="0">
                <a:cs typeface="+mn-cs"/>
              </a:rPr>
              <a:t>is actually a</a:t>
            </a:r>
            <a:br>
              <a:rPr lang="en-US" dirty="0">
                <a:cs typeface="+mn-cs"/>
              </a:rPr>
            </a:br>
            <a:r>
              <a:rPr lang="en-US" i="1" dirty="0">
                <a:solidFill>
                  <a:srgbClr val="FF0000"/>
                </a:solidFill>
                <a:cs typeface="+mn-cs"/>
              </a:rPr>
              <a:t>const char *</a:t>
            </a:r>
            <a:r>
              <a:rPr lang="en-US" dirty="0">
                <a:cs typeface="+mn-cs"/>
              </a:rPr>
              <a:t> that points to memory holding those characters.</a:t>
            </a:r>
          </a:p>
          <a:p>
            <a:pPr lvl="1">
              <a:defRPr/>
            </a:pPr>
            <a:r>
              <a:rPr lang="en-US" dirty="0"/>
              <a:t>C-style strings are null terminated. There is a null character (</a:t>
            </a:r>
            <a:r>
              <a:rPr lang="en-US" sz="2000" dirty="0">
                <a:solidFill>
                  <a:srgbClr val="2A00FF"/>
                </a:solidFill>
                <a:latin typeface="Monaco" charset="0"/>
              </a:rPr>
              <a:t>‘\0’</a:t>
            </a:r>
            <a:r>
              <a:rPr lang="en-US" dirty="0"/>
              <a:t>, ASCII value 0) at the end.</a:t>
            </a:r>
            <a:endParaRPr lang="en-US" dirty="0">
              <a:cs typeface="+mn-cs"/>
            </a:endParaRPr>
          </a:p>
        </p:txBody>
      </p:sp>
      <p:sp>
        <p:nvSpPr>
          <p:cNvPr id="6" name="Slide Number Placeholder 5"/>
          <p:cNvSpPr>
            <a:spLocks noGrp="1"/>
          </p:cNvSpPr>
          <p:nvPr>
            <p:ph type="sldNum" sz="quarter" idx="12"/>
          </p:nvPr>
        </p:nvSpPr>
        <p:spPr/>
        <p:txBody>
          <a:bodyPr/>
          <a:lstStyle/>
          <a:p>
            <a:pPr>
              <a:defRPr/>
            </a:pPr>
            <a:fld id="{CAF08D29-46E1-FF4E-BEC6-3BB3451723DA}"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a:cs typeface="+mj-cs"/>
              </a:rPr>
              <a:t>Dynamic memory allocation</a:t>
            </a:r>
          </a:p>
        </p:txBody>
      </p:sp>
      <p:sp>
        <p:nvSpPr>
          <p:cNvPr id="144387" name="Rectangle 3"/>
          <p:cNvSpPr>
            <a:spLocks noGrp="1" noChangeArrowheads="1"/>
          </p:cNvSpPr>
          <p:nvPr>
            <p:ph idx="1"/>
          </p:nvPr>
        </p:nvSpPr>
        <p:spPr>
          <a:xfrm>
            <a:off x="498474" y="1219200"/>
            <a:ext cx="7556313" cy="4906963"/>
          </a:xfrm>
        </p:spPr>
        <p:txBody>
          <a:bodyPr>
            <a:normAutofit fontScale="85000" lnSpcReduction="10000"/>
          </a:bodyPr>
          <a:lstStyle/>
          <a:p>
            <a:pPr eaLnBrk="1" hangingPunct="1">
              <a:defRPr/>
            </a:pPr>
            <a:r>
              <a:rPr lang="en-US" sz="1800" dirty="0">
                <a:cs typeface="+mn-cs"/>
              </a:rPr>
              <a:t>You can ask the operating system for space to hold something using the keyword </a:t>
            </a:r>
            <a:r>
              <a:rPr lang="en-US" sz="1800" dirty="0">
                <a:solidFill>
                  <a:srgbClr val="FF0000"/>
                </a:solidFill>
                <a:cs typeface="+mn-cs"/>
              </a:rPr>
              <a:t>new</a:t>
            </a:r>
            <a:r>
              <a:rPr lang="en-US" sz="1800" dirty="0">
                <a:cs typeface="+mn-cs"/>
              </a:rPr>
              <a:t>. It will return an address. You should store that address in a pointer.</a:t>
            </a:r>
          </a:p>
          <a:p>
            <a:pPr eaLnBrk="1" hangingPunct="1">
              <a:defRPr/>
            </a:pPr>
            <a:r>
              <a:rPr lang="en-US" sz="1800" dirty="0">
                <a:cs typeface="+mn-cs"/>
              </a:rPr>
              <a:t>Syntax example:</a:t>
            </a:r>
          </a:p>
          <a:p>
            <a:pPr lvl="1" eaLnBrk="1" hangingPunct="1">
              <a:buNone/>
              <a:defRPr/>
            </a:pPr>
            <a:r>
              <a:rPr lang="en-US" sz="1600" b="1" dirty="0">
                <a:solidFill>
                  <a:srgbClr val="7F0055"/>
                </a:solidFill>
                <a:latin typeface="Monaco" charset="0"/>
              </a:rPr>
              <a:t>double</a:t>
            </a:r>
            <a:r>
              <a:rPr lang="en-US" sz="1600" dirty="0">
                <a:solidFill>
                  <a:srgbClr val="000000"/>
                </a:solidFill>
                <a:latin typeface="Monaco" charset="0"/>
              </a:rPr>
              <a:t> *</a:t>
            </a:r>
            <a:r>
              <a:rPr lang="en-US" sz="1600" dirty="0" err="1">
                <a:solidFill>
                  <a:srgbClr val="000000"/>
                </a:solidFill>
                <a:latin typeface="Monaco" charset="0"/>
              </a:rPr>
              <a:t>dPointer</a:t>
            </a:r>
            <a:r>
              <a:rPr lang="en-US" sz="1600" dirty="0">
                <a:solidFill>
                  <a:srgbClr val="000000"/>
                </a:solidFill>
                <a:latin typeface="Monaco" charset="0"/>
              </a:rPr>
              <a:t> = </a:t>
            </a:r>
            <a:r>
              <a:rPr lang="en-US" sz="1600" b="1" dirty="0">
                <a:solidFill>
                  <a:srgbClr val="7F0055"/>
                </a:solidFill>
                <a:latin typeface="Monaco" charset="0"/>
              </a:rPr>
              <a:t>new</a:t>
            </a:r>
            <a:r>
              <a:rPr lang="en-US" sz="1600" dirty="0">
                <a:solidFill>
                  <a:srgbClr val="000000"/>
                </a:solidFill>
                <a:latin typeface="Monaco" charset="0"/>
              </a:rPr>
              <a:t> </a:t>
            </a:r>
            <a:r>
              <a:rPr lang="en-US" sz="1600" b="1" dirty="0">
                <a:solidFill>
                  <a:srgbClr val="7F0055"/>
                </a:solidFill>
                <a:latin typeface="Monaco" charset="0"/>
              </a:rPr>
              <a:t>double</a:t>
            </a:r>
            <a:r>
              <a:rPr lang="en-US" sz="1600" dirty="0">
                <a:solidFill>
                  <a:srgbClr val="000000"/>
                </a:solidFill>
                <a:latin typeface="Monaco" charset="0"/>
              </a:rPr>
              <a:t>;</a:t>
            </a:r>
          </a:p>
          <a:p>
            <a:pPr lvl="1" eaLnBrk="1" hangingPunct="1">
              <a:buNone/>
              <a:defRPr/>
            </a:pPr>
            <a:r>
              <a:rPr lang="en-US" sz="1600" b="1" dirty="0">
                <a:solidFill>
                  <a:srgbClr val="7F0055"/>
                </a:solidFill>
                <a:latin typeface="Monaco" charset="0"/>
              </a:rPr>
              <a:t>auto</a:t>
            </a:r>
            <a:r>
              <a:rPr lang="en-US" sz="1600" dirty="0">
                <a:solidFill>
                  <a:srgbClr val="000000"/>
                </a:solidFill>
                <a:latin typeface="Monaco" charset="0"/>
              </a:rPr>
              <a:t> dPointer2 = </a:t>
            </a:r>
            <a:r>
              <a:rPr lang="en-US" sz="1600" b="1" dirty="0">
                <a:solidFill>
                  <a:srgbClr val="7F0055"/>
                </a:solidFill>
                <a:latin typeface="Monaco" charset="0"/>
              </a:rPr>
              <a:t>new</a:t>
            </a:r>
            <a:r>
              <a:rPr lang="en-US" sz="1600" dirty="0">
                <a:solidFill>
                  <a:srgbClr val="000000"/>
                </a:solidFill>
                <a:latin typeface="Monaco" charset="0"/>
              </a:rPr>
              <a:t> </a:t>
            </a:r>
            <a:r>
              <a:rPr lang="en-US" sz="1600" b="1" dirty="0">
                <a:solidFill>
                  <a:srgbClr val="7F0055"/>
                </a:solidFill>
                <a:latin typeface="Monaco" charset="0"/>
              </a:rPr>
              <a:t>double</a:t>
            </a:r>
            <a:r>
              <a:rPr lang="en-US" sz="1600" dirty="0">
                <a:solidFill>
                  <a:srgbClr val="000000"/>
                </a:solidFill>
                <a:latin typeface="Monaco" charset="0"/>
              </a:rPr>
              <a:t>; //better!</a:t>
            </a:r>
          </a:p>
          <a:p>
            <a:pPr eaLnBrk="1" hangingPunct="1">
              <a:defRPr/>
            </a:pPr>
            <a:r>
              <a:rPr lang="en-US" sz="1800" dirty="0">
                <a:cs typeface="+mn-cs"/>
              </a:rPr>
              <a:t>When you are done with it, you should give it back:</a:t>
            </a:r>
            <a:endParaRPr lang="en-US" sz="1800" dirty="0">
              <a:solidFill>
                <a:srgbClr val="000000"/>
              </a:solidFill>
              <a:latin typeface="Monaco" charset="0"/>
              <a:cs typeface="+mn-cs"/>
            </a:endParaRPr>
          </a:p>
          <a:p>
            <a:pPr lvl="1" eaLnBrk="1" hangingPunct="1">
              <a:buNone/>
              <a:defRPr/>
            </a:pPr>
            <a:r>
              <a:rPr lang="en-US" sz="1600" b="1" dirty="0">
                <a:solidFill>
                  <a:srgbClr val="7F0055"/>
                </a:solidFill>
                <a:latin typeface="Monaco" charset="0"/>
              </a:rPr>
              <a:t>delete</a:t>
            </a:r>
            <a:r>
              <a:rPr lang="en-US" sz="1600" dirty="0">
                <a:solidFill>
                  <a:srgbClr val="000000"/>
                </a:solidFill>
                <a:latin typeface="Monaco" charset="0"/>
              </a:rPr>
              <a:t> </a:t>
            </a:r>
            <a:r>
              <a:rPr lang="en-US" sz="1600" dirty="0" err="1">
                <a:solidFill>
                  <a:srgbClr val="000000"/>
                </a:solidFill>
                <a:latin typeface="Monaco" charset="0"/>
              </a:rPr>
              <a:t>dPointer</a:t>
            </a:r>
            <a:r>
              <a:rPr lang="en-US" sz="1600" dirty="0">
                <a:solidFill>
                  <a:srgbClr val="000000"/>
                </a:solidFill>
                <a:latin typeface="Monaco" charset="0"/>
              </a:rPr>
              <a:t>;</a:t>
            </a:r>
          </a:p>
          <a:p>
            <a:pPr eaLnBrk="1" hangingPunct="1">
              <a:defRPr/>
            </a:pPr>
            <a:r>
              <a:rPr lang="en-US" sz="1800" dirty="0">
                <a:cs typeface="+mn-cs"/>
              </a:rPr>
              <a:t>Another form gets you space for many items, like an array:</a:t>
            </a:r>
          </a:p>
          <a:p>
            <a:pPr lvl="1" eaLnBrk="1" hangingPunct="1">
              <a:buFont typeface="Wingdings" charset="0"/>
              <a:buNone/>
              <a:defRPr/>
            </a:pPr>
            <a:r>
              <a:rPr lang="en-US" sz="1600" b="1" dirty="0">
                <a:solidFill>
                  <a:srgbClr val="7F0055"/>
                </a:solidFill>
                <a:latin typeface="Monaco" charset="0"/>
              </a:rPr>
              <a:t>double</a:t>
            </a:r>
            <a:r>
              <a:rPr lang="en-US" sz="1600" dirty="0">
                <a:solidFill>
                  <a:srgbClr val="000000"/>
                </a:solidFill>
                <a:latin typeface="Monaco" charset="0"/>
              </a:rPr>
              <a:t> *</a:t>
            </a:r>
            <a:r>
              <a:rPr lang="en-US" sz="1600" dirty="0" err="1">
                <a:solidFill>
                  <a:srgbClr val="000000"/>
                </a:solidFill>
                <a:latin typeface="Monaco" charset="0"/>
              </a:rPr>
              <a:t>dArrayPointer</a:t>
            </a:r>
            <a:r>
              <a:rPr lang="en-US" sz="1600" dirty="0">
                <a:solidFill>
                  <a:srgbClr val="000000"/>
                </a:solidFill>
                <a:latin typeface="Monaco" charset="0"/>
              </a:rPr>
              <a:t> = </a:t>
            </a:r>
            <a:r>
              <a:rPr lang="en-US" sz="1600" b="1" dirty="0">
                <a:solidFill>
                  <a:srgbClr val="7F0055"/>
                </a:solidFill>
                <a:latin typeface="Monaco" charset="0"/>
              </a:rPr>
              <a:t>new</a:t>
            </a:r>
            <a:r>
              <a:rPr lang="en-US" sz="1600" dirty="0">
                <a:solidFill>
                  <a:srgbClr val="000000"/>
                </a:solidFill>
                <a:latin typeface="Monaco" charset="0"/>
              </a:rPr>
              <a:t> </a:t>
            </a:r>
            <a:r>
              <a:rPr lang="en-US" sz="1600" b="1" dirty="0">
                <a:solidFill>
                  <a:srgbClr val="7F0055"/>
                </a:solidFill>
                <a:latin typeface="Monaco" charset="0"/>
              </a:rPr>
              <a:t>double[100]</a:t>
            </a:r>
            <a:r>
              <a:rPr lang="en-US" sz="1600" dirty="0">
                <a:solidFill>
                  <a:srgbClr val="000000"/>
                </a:solidFill>
                <a:latin typeface="Monaco" charset="0"/>
              </a:rPr>
              <a:t>;</a:t>
            </a:r>
          </a:p>
          <a:p>
            <a:pPr lvl="1" eaLnBrk="1" hangingPunct="1">
              <a:buNone/>
              <a:defRPr/>
            </a:pPr>
            <a:r>
              <a:rPr lang="en-US" sz="1600" b="1" dirty="0">
                <a:solidFill>
                  <a:srgbClr val="7F0055"/>
                </a:solidFill>
                <a:latin typeface="Monaco" charset="0"/>
              </a:rPr>
              <a:t>auto </a:t>
            </a:r>
            <a:r>
              <a:rPr lang="en-US" sz="1600" dirty="0">
                <a:solidFill>
                  <a:srgbClr val="000000"/>
                </a:solidFill>
                <a:latin typeface="Monaco" charset="0"/>
              </a:rPr>
              <a:t>dArrayPointer2 = </a:t>
            </a:r>
            <a:r>
              <a:rPr lang="en-US" sz="1600" b="1" dirty="0">
                <a:solidFill>
                  <a:srgbClr val="7F0055"/>
                </a:solidFill>
                <a:latin typeface="Monaco" charset="0"/>
              </a:rPr>
              <a:t>new</a:t>
            </a:r>
            <a:r>
              <a:rPr lang="en-US" sz="1600" dirty="0">
                <a:solidFill>
                  <a:srgbClr val="000000"/>
                </a:solidFill>
                <a:latin typeface="Monaco" charset="0"/>
              </a:rPr>
              <a:t> </a:t>
            </a:r>
            <a:r>
              <a:rPr lang="en-US" sz="1600" b="1" dirty="0">
                <a:solidFill>
                  <a:srgbClr val="7F0055"/>
                </a:solidFill>
                <a:latin typeface="Monaco" charset="0"/>
              </a:rPr>
              <a:t>double[100]</a:t>
            </a:r>
            <a:r>
              <a:rPr lang="en-US" sz="1600" dirty="0">
                <a:solidFill>
                  <a:srgbClr val="000000"/>
                </a:solidFill>
                <a:latin typeface="Monaco" charset="0"/>
              </a:rPr>
              <a:t>; //better</a:t>
            </a:r>
          </a:p>
          <a:p>
            <a:pPr lvl="1" eaLnBrk="1" hangingPunct="1">
              <a:buNone/>
              <a:defRPr/>
            </a:pPr>
            <a:r>
              <a:rPr lang="en-US" sz="1600" b="1" dirty="0">
                <a:solidFill>
                  <a:srgbClr val="7F0055"/>
                </a:solidFill>
                <a:latin typeface="Monaco" charset="0"/>
              </a:rPr>
              <a:t>delete</a:t>
            </a:r>
            <a:r>
              <a:rPr lang="en-US" sz="1600" dirty="0">
                <a:solidFill>
                  <a:srgbClr val="000000"/>
                </a:solidFill>
                <a:latin typeface="Monaco" charset="0"/>
              </a:rPr>
              <a:t> [] </a:t>
            </a:r>
            <a:r>
              <a:rPr lang="en-US" sz="1600" dirty="0" err="1">
                <a:solidFill>
                  <a:srgbClr val="000000"/>
                </a:solidFill>
                <a:latin typeface="Monaco" charset="0"/>
              </a:rPr>
              <a:t>dArrayPointer</a:t>
            </a:r>
            <a:r>
              <a:rPr lang="en-US" sz="1600" dirty="0">
                <a:solidFill>
                  <a:srgbClr val="000000"/>
                </a:solidFill>
                <a:latin typeface="Monaco" charset="0"/>
              </a:rPr>
              <a:t>;</a:t>
            </a:r>
          </a:p>
          <a:p>
            <a:pPr eaLnBrk="1" hangingPunct="1">
              <a:defRPr/>
            </a:pPr>
            <a:r>
              <a:rPr lang="en-US" sz="1800" dirty="0">
                <a:cs typeface="+mn-cs"/>
              </a:rPr>
              <a:t>It is very important to be consistent with which form you use.</a:t>
            </a:r>
          </a:p>
          <a:p>
            <a:pPr eaLnBrk="1" hangingPunct="1">
              <a:defRPr/>
            </a:pPr>
            <a:r>
              <a:rPr lang="en-US" sz="1800" dirty="0">
                <a:cs typeface="+mn-cs"/>
              </a:rPr>
              <a:t>You can use this to make an array whose size isn</a:t>
            </a:r>
            <a:r>
              <a:rPr lang="en-US" sz="1800" dirty="0">
                <a:latin typeface="Arial"/>
                <a:cs typeface="+mn-cs"/>
              </a:rPr>
              <a:t>’</a:t>
            </a:r>
            <a:r>
              <a:rPr lang="en-US" sz="1800" dirty="0">
                <a:cs typeface="+mn-cs"/>
              </a:rPr>
              <a:t>t known at compile time.</a:t>
            </a:r>
          </a:p>
          <a:p>
            <a:pPr eaLnBrk="1" hangingPunct="1">
              <a:defRPr/>
            </a:pPr>
            <a:r>
              <a:rPr lang="en-US" sz="1800" dirty="0">
                <a:cs typeface="+mn-cs"/>
              </a:rPr>
              <a:t>TODO: Examples</a:t>
            </a:r>
          </a:p>
        </p:txBody>
      </p:sp>
      <p:sp>
        <p:nvSpPr>
          <p:cNvPr id="6" name="Slide Number Placeholder 5"/>
          <p:cNvSpPr>
            <a:spLocks noGrp="1"/>
          </p:cNvSpPr>
          <p:nvPr>
            <p:ph type="sldNum" sz="quarter" idx="12"/>
          </p:nvPr>
        </p:nvSpPr>
        <p:spPr/>
        <p:txBody>
          <a:bodyPr/>
          <a:lstStyle/>
          <a:p>
            <a:pPr>
              <a:defRPr/>
            </a:pPr>
            <a:fld id="{2A22C509-54AF-7B44-9219-7B4A982D7FFE}"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dirty="0"/>
              <a:t>Issues with dynamic memory (1/2)</a:t>
            </a:r>
            <a:br>
              <a:rPr lang="en-US" dirty="0"/>
            </a:br>
            <a:r>
              <a:rPr lang="en-US" sz="2800" dirty="0"/>
              <a:t>(Thanks to Dr. </a:t>
            </a:r>
            <a:r>
              <a:rPr lang="en-US" sz="2800" dirty="0" err="1"/>
              <a:t>Lawlor</a:t>
            </a:r>
            <a:r>
              <a:rPr lang="en-US" sz="2800" dirty="0"/>
              <a:t> for the catchy names)</a:t>
            </a:r>
          </a:p>
        </p:txBody>
      </p:sp>
      <p:sp>
        <p:nvSpPr>
          <p:cNvPr id="191491" name="Rectangle 3"/>
          <p:cNvSpPr>
            <a:spLocks noGrp="1" noChangeArrowheads="1"/>
          </p:cNvSpPr>
          <p:nvPr>
            <p:ph idx="1"/>
          </p:nvPr>
        </p:nvSpPr>
        <p:spPr/>
        <p:txBody>
          <a:bodyPr>
            <a:normAutofit lnSpcReduction="10000"/>
          </a:bodyPr>
          <a:lstStyle/>
          <a:p>
            <a:pPr>
              <a:lnSpc>
                <a:spcPct val="90000"/>
              </a:lnSpc>
            </a:pPr>
            <a:r>
              <a:rPr lang="en-US" dirty="0"/>
              <a:t>Unfortunately, there are a bunch of things you MUST do with dynamic allocations, and the compiler often can't detect problems with any of these!</a:t>
            </a:r>
            <a:endParaRPr lang="en-US" sz="1800" dirty="0"/>
          </a:p>
          <a:p>
            <a:pPr lvl="1">
              <a:lnSpc>
                <a:spcPct val="90000"/>
              </a:lnSpc>
            </a:pPr>
            <a:r>
              <a:rPr lang="en-US" dirty="0"/>
              <a:t>Setup: You MUST initialize your pointers before using them.</a:t>
            </a:r>
          </a:p>
          <a:p>
            <a:pPr lvl="2">
              <a:lnSpc>
                <a:spcPct val="90000"/>
              </a:lnSpc>
            </a:pPr>
            <a:r>
              <a:rPr lang="en-US" dirty="0"/>
              <a:t>Luckily, the compiler can usually warn you about uninitialized pointers, and uninitialized pointers usually crash immediately.</a:t>
            </a:r>
          </a:p>
          <a:p>
            <a:pPr lvl="1">
              <a:lnSpc>
                <a:spcPct val="90000"/>
              </a:lnSpc>
            </a:pPr>
            <a:r>
              <a:rPr lang="en-US" dirty="0"/>
              <a:t>Embezzlement: You MUST access your pointers within the array bounds.</a:t>
            </a:r>
          </a:p>
          <a:p>
            <a:pPr lvl="2">
              <a:lnSpc>
                <a:spcPct val="90000"/>
              </a:lnSpc>
            </a:pPr>
            <a:r>
              <a:rPr lang="en-US" dirty="0"/>
              <a:t>If you asked for [10] elements, just reading from [13] might cause you to crash, or you might read garbage.  Writing is even worse — if you don't crash, you'll overwrite some other part of the program, which will then crash at some unknown later date.</a:t>
            </a:r>
            <a:endParaRPr lang="en-US" sz="1400" dirty="0"/>
          </a:p>
          <a:p>
            <a:pPr lvl="1">
              <a:lnSpc>
                <a:spcPct val="90000"/>
              </a:lnSpc>
            </a:pPr>
            <a:r>
              <a:rPr lang="en-US" dirty="0"/>
              <a:t>Amnesia: You MUST remember to call delete.</a:t>
            </a:r>
          </a:p>
          <a:p>
            <a:pPr lvl="2">
              <a:lnSpc>
                <a:spcPct val="90000"/>
              </a:lnSpc>
            </a:pPr>
            <a:r>
              <a:rPr lang="en-US" dirty="0"/>
              <a:t>If you don't call delete, memory marked as being in use will build up in your program (a "memory leak"), until the machine runs out of memory or your program exits. </a:t>
            </a:r>
          </a:p>
          <a:p>
            <a:pPr algn="ctr">
              <a:lnSpc>
                <a:spcPct val="90000"/>
              </a:lnSpc>
            </a:pPr>
            <a:endParaRPr lang="en-US" sz="1800" dirty="0"/>
          </a:p>
          <a:p>
            <a:pPr lvl="1">
              <a:lnSpc>
                <a:spcPct val="90000"/>
              </a:lnSpc>
            </a:pPr>
            <a:endParaRPr lang="en-US" sz="1400" dirty="0"/>
          </a:p>
          <a:p>
            <a:pPr lvl="1">
              <a:lnSpc>
                <a:spcPct val="90000"/>
              </a:lnSpc>
            </a:pPr>
            <a:endParaRPr lang="en-US" sz="1400" dirty="0"/>
          </a:p>
          <a:p>
            <a:pPr>
              <a:lnSpc>
                <a:spcPct val="90000"/>
              </a:lnSpc>
            </a:pPr>
            <a:endParaRPr lang="en-US" sz="1600" dirty="0"/>
          </a:p>
          <a:p>
            <a:pPr>
              <a:lnSpc>
                <a:spcPct val="90000"/>
              </a:lnSpc>
            </a:pPr>
            <a:endParaRPr lang="en-US" sz="1600" dirty="0"/>
          </a:p>
        </p:txBody>
      </p:sp>
      <p:sp>
        <p:nvSpPr>
          <p:cNvPr id="6" name="Slide Number Placeholder 5"/>
          <p:cNvSpPr>
            <a:spLocks noGrp="1"/>
          </p:cNvSpPr>
          <p:nvPr>
            <p:ph type="sldNum" sz="quarter" idx="12"/>
          </p:nvPr>
        </p:nvSpPr>
        <p:spPr/>
        <p:txBody>
          <a:bodyPr/>
          <a:lstStyle/>
          <a:p>
            <a:fld id="{376D31D1-1876-5A44-BBB8-18C205C80CEC}" type="slidenum">
              <a:rPr lang="en-US"/>
              <a:pPr/>
              <a:t>13</a:t>
            </a:fld>
            <a:endParaRPr lang="en-US"/>
          </a:p>
        </p:txBody>
      </p:sp>
    </p:spTree>
    <p:extLst>
      <p:ext uri="{BB962C8B-B14F-4D97-AF65-F5344CB8AC3E}">
        <p14:creationId xmlns:p14="http://schemas.microsoft.com/office/powerpoint/2010/main" val="248577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dirty="0"/>
              <a:t>Issues with dynamic memory (2/2)</a:t>
            </a:r>
            <a:br>
              <a:rPr lang="en-US" dirty="0"/>
            </a:br>
            <a:r>
              <a:rPr lang="en-US" sz="2800" dirty="0"/>
              <a:t>(Thanks to Dr. </a:t>
            </a:r>
            <a:r>
              <a:rPr lang="en-US" sz="2800" dirty="0" err="1"/>
              <a:t>Lawlor</a:t>
            </a:r>
            <a:r>
              <a:rPr lang="en-US" sz="2800" dirty="0"/>
              <a:t> for the catchy names)</a:t>
            </a:r>
            <a:endParaRPr lang="en-US" sz="1800" dirty="0"/>
          </a:p>
        </p:txBody>
      </p:sp>
      <p:sp>
        <p:nvSpPr>
          <p:cNvPr id="192515" name="Rectangle 3"/>
          <p:cNvSpPr>
            <a:spLocks noGrp="1" noChangeArrowheads="1"/>
          </p:cNvSpPr>
          <p:nvPr>
            <p:ph idx="1"/>
          </p:nvPr>
        </p:nvSpPr>
        <p:spPr/>
        <p:txBody>
          <a:bodyPr>
            <a:normAutofit fontScale="85000" lnSpcReduction="10000"/>
          </a:bodyPr>
          <a:lstStyle/>
          <a:p>
            <a:r>
              <a:rPr lang="en-US" sz="1800" dirty="0"/>
              <a:t>(things you have to be careful about with dynamic memory, cont.)</a:t>
            </a:r>
            <a:endParaRPr lang="en-US" dirty="0"/>
          </a:p>
          <a:p>
            <a:pPr lvl="1"/>
            <a:r>
              <a:rPr lang="en-US" dirty="0" err="1"/>
              <a:t>Doppleganger</a:t>
            </a:r>
            <a:r>
              <a:rPr lang="en-US" dirty="0"/>
              <a:t>: You MUST call the correct version of delete: "delete[]" for arrays, and plain "delete" for individual pointers. </a:t>
            </a:r>
          </a:p>
          <a:p>
            <a:pPr lvl="2"/>
            <a:r>
              <a:rPr lang="en-US" dirty="0"/>
              <a:t>Unfortunately, the compiler doesn't detect when you use the wrong delete; it just silently screws up memory so your program crashes sometime in the distant future.</a:t>
            </a:r>
            <a:endParaRPr lang="en-US" sz="1400" dirty="0"/>
          </a:p>
          <a:p>
            <a:pPr lvl="1">
              <a:lnSpc>
                <a:spcPct val="90000"/>
              </a:lnSpc>
            </a:pPr>
            <a:r>
              <a:rPr lang="en-US" dirty="0"/>
              <a:t>Overkill: You MUST not call delete more than once on the same pointer.</a:t>
            </a:r>
          </a:p>
          <a:p>
            <a:pPr lvl="2">
              <a:lnSpc>
                <a:spcPct val="90000"/>
              </a:lnSpc>
            </a:pPr>
            <a:r>
              <a:rPr lang="en-US" dirty="0"/>
              <a:t>You can protect against this by zeroing out your pointers after deleting them (like "</a:t>
            </a:r>
            <a:r>
              <a:rPr lang="en-US" dirty="0">
                <a:latin typeface="Courier New" charset="0"/>
              </a:rPr>
              <a:t>delete[] </a:t>
            </a:r>
            <a:r>
              <a:rPr lang="en-US" dirty="0" err="1">
                <a:latin typeface="Courier New" charset="0"/>
              </a:rPr>
              <a:t>someptr</a:t>
            </a:r>
            <a:r>
              <a:rPr lang="en-US" dirty="0">
                <a:latin typeface="Courier New" charset="0"/>
              </a:rPr>
              <a:t>; </a:t>
            </a:r>
            <a:r>
              <a:rPr lang="en-US" dirty="0" err="1">
                <a:latin typeface="Courier New" charset="0"/>
              </a:rPr>
              <a:t>someptr</a:t>
            </a:r>
            <a:r>
              <a:rPr lang="en-US" dirty="0">
                <a:latin typeface="Courier New" charset="0"/>
              </a:rPr>
              <a:t>=</a:t>
            </a:r>
            <a:r>
              <a:rPr lang="en-US" dirty="0" err="1">
                <a:latin typeface="Courier New" charset="0"/>
              </a:rPr>
              <a:t>nullptr</a:t>
            </a:r>
            <a:r>
              <a:rPr lang="en-US" dirty="0">
                <a:latin typeface="Courier New" charset="0"/>
              </a:rPr>
              <a:t>;</a:t>
            </a:r>
            <a:r>
              <a:rPr lang="en-US" dirty="0"/>
              <a:t>").</a:t>
            </a:r>
          </a:p>
          <a:p>
            <a:pPr lvl="2">
              <a:lnSpc>
                <a:spcPct val="90000"/>
              </a:lnSpc>
            </a:pPr>
            <a:r>
              <a:rPr lang="en-US" dirty="0"/>
              <a:t>This "double delete bug" is actually common enough that some machines' "delete" has explicit code to check for it.  But it's really hard to detect if you allocate some space and delete it, then somebody else allocates the same space and you then delete their space!</a:t>
            </a:r>
            <a:endParaRPr lang="en-US" sz="1400" dirty="0"/>
          </a:p>
          <a:p>
            <a:pPr lvl="1">
              <a:lnSpc>
                <a:spcPct val="90000"/>
              </a:lnSpc>
            </a:pPr>
            <a:r>
              <a:rPr lang="en-US" dirty="0"/>
              <a:t>Zombies: You MUST not access a pointer after you've deleted it.</a:t>
            </a:r>
          </a:p>
          <a:p>
            <a:pPr lvl="2">
              <a:lnSpc>
                <a:spcPct val="90000"/>
              </a:lnSpc>
            </a:pPr>
            <a:r>
              <a:rPr lang="en-US" dirty="0"/>
              <a:t>Unfortunately, these "living dead" pointers usually work, and some of your data is often still there, but of course that space could be reused by anybody else at any time, resulting in hideous weird crashes.</a:t>
            </a:r>
            <a:endParaRPr lang="en-US" sz="1400" dirty="0"/>
          </a:p>
        </p:txBody>
      </p:sp>
      <p:sp>
        <p:nvSpPr>
          <p:cNvPr id="6" name="Slide Number Placeholder 5"/>
          <p:cNvSpPr>
            <a:spLocks noGrp="1"/>
          </p:cNvSpPr>
          <p:nvPr>
            <p:ph type="sldNum" sz="quarter" idx="12"/>
          </p:nvPr>
        </p:nvSpPr>
        <p:spPr/>
        <p:txBody>
          <a:bodyPr/>
          <a:lstStyle/>
          <a:p>
            <a:fld id="{4E2EFEA3-5AAC-3140-985E-BA146090A7CB}" type="slidenum">
              <a:rPr lang="en-US"/>
              <a:pPr/>
              <a:t>14</a:t>
            </a:fld>
            <a:endParaRPr lang="en-US"/>
          </a:p>
        </p:txBody>
      </p:sp>
    </p:spTree>
    <p:extLst>
      <p:ext uri="{BB962C8B-B14F-4D97-AF65-F5344CB8AC3E}">
        <p14:creationId xmlns:p14="http://schemas.microsoft.com/office/powerpoint/2010/main" val="414059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Smart Pointers</a:t>
            </a:r>
          </a:p>
        </p:txBody>
      </p:sp>
      <p:sp>
        <p:nvSpPr>
          <p:cNvPr id="3" name="Content Placeholder 2"/>
          <p:cNvSpPr>
            <a:spLocks noGrp="1"/>
          </p:cNvSpPr>
          <p:nvPr>
            <p:ph idx="1"/>
          </p:nvPr>
        </p:nvSpPr>
        <p:spPr/>
        <p:txBody>
          <a:bodyPr>
            <a:normAutofit lnSpcReduction="10000"/>
          </a:bodyPr>
          <a:lstStyle/>
          <a:p>
            <a:r>
              <a:rPr lang="en-US" dirty="0"/>
              <a:t>In practice, we always use </a:t>
            </a:r>
            <a:r>
              <a:rPr lang="en-US" sz="1700" dirty="0" err="1">
                <a:latin typeface="Courier"/>
                <a:cs typeface="Courier"/>
              </a:rPr>
              <a:t>shared_ptr</a:t>
            </a:r>
            <a:r>
              <a:rPr lang="en-US" sz="1700" dirty="0">
                <a:latin typeface="Courier"/>
                <a:cs typeface="Courier"/>
              </a:rPr>
              <a:t>&lt;&gt;</a:t>
            </a:r>
            <a:r>
              <a:rPr lang="en-US" dirty="0"/>
              <a:t> and </a:t>
            </a:r>
            <a:r>
              <a:rPr lang="en-US" sz="1700" dirty="0" err="1">
                <a:latin typeface="Courier"/>
                <a:cs typeface="Courier"/>
              </a:rPr>
              <a:t>unique_ptr</a:t>
            </a:r>
            <a:r>
              <a:rPr lang="en-US" sz="1700" dirty="0">
                <a:latin typeface="Courier"/>
                <a:cs typeface="Courier"/>
              </a:rPr>
              <a:t>&lt;&gt;</a:t>
            </a:r>
            <a:r>
              <a:rPr lang="en-US" dirty="0"/>
              <a:t> instead of raw pointers, just as we always use </a:t>
            </a:r>
            <a:r>
              <a:rPr lang="en-US" sz="1700" dirty="0">
                <a:latin typeface="Courier"/>
                <a:cs typeface="Courier"/>
              </a:rPr>
              <a:t>vector&lt;&gt;</a:t>
            </a:r>
            <a:r>
              <a:rPr lang="en-US" dirty="0"/>
              <a:t> instead of raw arrays.</a:t>
            </a:r>
          </a:p>
          <a:p>
            <a:r>
              <a:rPr lang="en-US" dirty="0"/>
              <a:t>Briefly:</a:t>
            </a:r>
          </a:p>
          <a:p>
            <a:pPr lvl="1"/>
            <a:r>
              <a:rPr lang="en-US" sz="1700" dirty="0" err="1">
                <a:latin typeface="Courier"/>
                <a:cs typeface="Courier"/>
              </a:rPr>
              <a:t>unique_ptr</a:t>
            </a:r>
            <a:r>
              <a:rPr lang="en-US" sz="1700" dirty="0">
                <a:latin typeface="Courier"/>
                <a:cs typeface="Courier"/>
              </a:rPr>
              <a:t>&lt;Foo&gt;</a:t>
            </a:r>
            <a:r>
              <a:rPr lang="en-US" sz="1600" dirty="0"/>
              <a:t> </a:t>
            </a:r>
            <a:r>
              <a:rPr lang="en-US" dirty="0"/>
              <a:t>is a pointer to Foo that cannot be copied. When it goes out of scope, the memory will automatically be de-allocated. We say that the </a:t>
            </a:r>
            <a:r>
              <a:rPr lang="en-US" dirty="0" err="1"/>
              <a:t>unique_ptr</a:t>
            </a:r>
            <a:r>
              <a:rPr lang="en-US" dirty="0"/>
              <a:t> owns the object. In fact, the unique-</a:t>
            </a:r>
            <a:r>
              <a:rPr lang="en-US" dirty="0" err="1"/>
              <a:t>ptr</a:t>
            </a:r>
            <a:r>
              <a:rPr lang="en-US" dirty="0"/>
              <a:t> is the only (unique!) owner of the object. To transfer ownership to another pointer you have to write something like</a:t>
            </a:r>
          </a:p>
          <a:p>
            <a:pPr lvl="2"/>
            <a:r>
              <a:rPr lang="en-US" sz="1700" dirty="0">
                <a:latin typeface="Courier"/>
                <a:cs typeface="Courier"/>
              </a:rPr>
              <a:t>uPtr2 = </a:t>
            </a:r>
            <a:r>
              <a:rPr lang="en-US" sz="1700" dirty="0" err="1">
                <a:latin typeface="Courier"/>
                <a:cs typeface="Courier"/>
              </a:rPr>
              <a:t>std</a:t>
            </a:r>
            <a:r>
              <a:rPr lang="en-US" sz="1700" dirty="0">
                <a:latin typeface="Courier"/>
                <a:cs typeface="Courier"/>
              </a:rPr>
              <a:t>::move(uPtr1);</a:t>
            </a:r>
          </a:p>
          <a:p>
            <a:pPr lvl="1"/>
            <a:r>
              <a:rPr lang="en-US" sz="1700" dirty="0" err="1">
                <a:latin typeface="Courier"/>
                <a:cs typeface="Courier"/>
              </a:rPr>
              <a:t>shared_ptr</a:t>
            </a:r>
            <a:r>
              <a:rPr lang="en-US" sz="1700" dirty="0">
                <a:latin typeface="Courier"/>
                <a:cs typeface="Courier"/>
              </a:rPr>
              <a:t>&lt;Foo&gt;</a:t>
            </a:r>
            <a:r>
              <a:rPr lang="en-US" sz="1600" dirty="0"/>
              <a:t> </a:t>
            </a:r>
            <a:r>
              <a:rPr lang="en-US" dirty="0"/>
              <a:t>is a pointer to Foo that can have many copies. When the last copy is gone, the memory will be de-allocated. (Last one out – turn out the lights!) We say that the </a:t>
            </a:r>
            <a:r>
              <a:rPr lang="en-US" dirty="0" err="1"/>
              <a:t>shared_ptrs</a:t>
            </a:r>
            <a:r>
              <a:rPr lang="en-US" dirty="0"/>
              <a:t> own the object, but such ownership is shared.</a:t>
            </a:r>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AAC7368D-03F8-2945-9D7B-F94076EC96D1}" type="slidenum">
              <a:rPr lang="en-US" smtClean="0"/>
              <a:pPr>
                <a:defRPr/>
              </a:pPr>
              <a:t>15</a:t>
            </a:fld>
            <a:endParaRPr lang="en-US"/>
          </a:p>
        </p:txBody>
      </p:sp>
    </p:spTree>
    <p:extLst>
      <p:ext uri="{BB962C8B-B14F-4D97-AF65-F5344CB8AC3E}">
        <p14:creationId xmlns:p14="http://schemas.microsoft.com/office/powerpoint/2010/main" val="150886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make_shared</a:t>
            </a:r>
            <a:r>
              <a:rPr lang="en-US" dirty="0"/>
              <a:t>() and </a:t>
            </a:r>
            <a:r>
              <a:rPr lang="en-US" dirty="0" err="1"/>
              <a:t>make_unique</a:t>
            </a:r>
            <a:r>
              <a:rPr lang="en-US" dirty="0"/>
              <a:t>()</a:t>
            </a:r>
          </a:p>
        </p:txBody>
      </p:sp>
      <p:sp>
        <p:nvSpPr>
          <p:cNvPr id="3" name="Content Placeholder 2"/>
          <p:cNvSpPr>
            <a:spLocks noGrp="1"/>
          </p:cNvSpPr>
          <p:nvPr>
            <p:ph idx="1"/>
          </p:nvPr>
        </p:nvSpPr>
        <p:spPr>
          <a:xfrm>
            <a:off x="498474" y="1333026"/>
            <a:ext cx="7807326" cy="4793137"/>
          </a:xfrm>
        </p:spPr>
        <p:txBody>
          <a:bodyPr>
            <a:normAutofit fontScale="92500" lnSpcReduction="10000"/>
          </a:bodyPr>
          <a:lstStyle/>
          <a:p>
            <a:r>
              <a:rPr lang="en-US" dirty="0"/>
              <a:t>When creating a </a:t>
            </a:r>
            <a:r>
              <a:rPr lang="en-US" sz="1800" dirty="0" err="1">
                <a:latin typeface="Courier"/>
                <a:cs typeface="Courier"/>
              </a:rPr>
              <a:t>shared_ptr</a:t>
            </a:r>
            <a:r>
              <a:rPr lang="en-US" sz="1800" dirty="0">
                <a:latin typeface="Courier"/>
                <a:cs typeface="Courier"/>
              </a:rPr>
              <a:t>&lt;T&gt;</a:t>
            </a:r>
            <a:r>
              <a:rPr lang="en-US" dirty="0"/>
              <a:t>, you can call the constructor, passing it a pointer to assume ownership of:</a:t>
            </a:r>
          </a:p>
          <a:p>
            <a:pPr lvl="1"/>
            <a:r>
              <a:rPr lang="en-US" dirty="0" err="1">
                <a:latin typeface="Courier New"/>
                <a:cs typeface="Courier New"/>
              </a:rPr>
              <a:t>shared_ptr</a:t>
            </a:r>
            <a:r>
              <a:rPr lang="en-US" dirty="0">
                <a:latin typeface="Courier New"/>
                <a:cs typeface="Courier New"/>
              </a:rPr>
              <a:t>&lt;Widget&gt; </a:t>
            </a:r>
            <a:r>
              <a:rPr lang="en-US" dirty="0" err="1">
                <a:latin typeface="Courier New"/>
                <a:cs typeface="Courier New"/>
              </a:rPr>
              <a:t>wPtr</a:t>
            </a:r>
            <a:r>
              <a:rPr lang="en-US" dirty="0">
                <a:latin typeface="Courier New"/>
                <a:cs typeface="Courier New"/>
              </a:rPr>
              <a:t>{new Widget};</a:t>
            </a:r>
          </a:p>
          <a:p>
            <a:r>
              <a:rPr lang="en-US" dirty="0"/>
              <a:t>But it’s more efficient to use </a:t>
            </a:r>
            <a:r>
              <a:rPr lang="en-US" sz="1800" dirty="0" err="1">
                <a:latin typeface="Courier"/>
                <a:cs typeface="Courier"/>
              </a:rPr>
              <a:t>make_shared</a:t>
            </a:r>
            <a:r>
              <a:rPr lang="en-US" sz="1800" dirty="0">
                <a:latin typeface="Courier"/>
                <a:cs typeface="Courier"/>
              </a:rPr>
              <a:t>&lt;T&gt;()</a:t>
            </a:r>
            <a:r>
              <a:rPr lang="en-US" dirty="0"/>
              <a:t>:</a:t>
            </a:r>
          </a:p>
          <a:p>
            <a:pPr lvl="1"/>
            <a:r>
              <a:rPr lang="en-US" dirty="0">
                <a:latin typeface="Courier New"/>
                <a:cs typeface="Courier New"/>
              </a:rPr>
              <a:t>auto </a:t>
            </a:r>
            <a:r>
              <a:rPr lang="en-US" dirty="0" err="1">
                <a:latin typeface="Courier New"/>
                <a:cs typeface="Courier New"/>
              </a:rPr>
              <a:t>wPtr</a:t>
            </a:r>
            <a:r>
              <a:rPr lang="en-US" dirty="0">
                <a:latin typeface="Courier New"/>
                <a:cs typeface="Courier New"/>
              </a:rPr>
              <a:t> = </a:t>
            </a:r>
            <a:r>
              <a:rPr lang="en-US" dirty="0" err="1">
                <a:latin typeface="Courier New"/>
                <a:cs typeface="Courier New"/>
              </a:rPr>
              <a:t>make_shared</a:t>
            </a:r>
            <a:r>
              <a:rPr lang="en-US" dirty="0">
                <a:latin typeface="Courier New"/>
                <a:cs typeface="Courier New"/>
              </a:rPr>
              <a:t>&lt;Widget&gt;();</a:t>
            </a:r>
          </a:p>
          <a:p>
            <a:pPr lvl="1"/>
            <a:r>
              <a:rPr lang="en-US" dirty="0">
                <a:latin typeface="+mj-lt"/>
                <a:cs typeface="Courier New"/>
              </a:rPr>
              <a:t>This uses only one block of memory for both the Widget and the resource management block.</a:t>
            </a:r>
          </a:p>
          <a:p>
            <a:pPr lvl="1"/>
            <a:r>
              <a:rPr lang="en-US" dirty="0">
                <a:latin typeface="+mj-lt"/>
                <a:cs typeface="Courier New"/>
              </a:rPr>
              <a:t>It also avoids memory leaks that might occur when function parameters are evaluated in cases like</a:t>
            </a:r>
          </a:p>
          <a:p>
            <a:pPr lvl="2"/>
            <a:r>
              <a:rPr lang="en-US" sz="1700" dirty="0">
                <a:latin typeface="Courier New"/>
                <a:cs typeface="Courier New"/>
              </a:rPr>
              <a:t>foo(</a:t>
            </a:r>
            <a:r>
              <a:rPr lang="en-US" sz="1700" dirty="0" err="1">
                <a:latin typeface="Courier New"/>
                <a:cs typeface="Courier New"/>
              </a:rPr>
              <a:t>shared_ptr</a:t>
            </a:r>
            <a:r>
              <a:rPr lang="en-US" sz="1700" dirty="0">
                <a:latin typeface="Courier New"/>
                <a:cs typeface="Courier New"/>
              </a:rPr>
              <a:t>&lt;Bar&gt;(new Bar), </a:t>
            </a:r>
            <a:r>
              <a:rPr lang="en-US" sz="1700" dirty="0" err="1">
                <a:latin typeface="Courier New"/>
                <a:cs typeface="Courier New"/>
              </a:rPr>
              <a:t>shared_ptr</a:t>
            </a:r>
            <a:r>
              <a:rPr lang="en-US" sz="1700" dirty="0">
                <a:latin typeface="Courier New"/>
                <a:cs typeface="Courier New"/>
              </a:rPr>
              <a:t>&lt;Bar&gt;(new Bar));</a:t>
            </a:r>
          </a:p>
          <a:p>
            <a:pPr lvl="1"/>
            <a:r>
              <a:rPr lang="en-US" dirty="0">
                <a:latin typeface="+mj-lt"/>
                <a:cs typeface="Courier New"/>
              </a:rPr>
              <a:t>Similarly, one should always use </a:t>
            </a:r>
            <a:r>
              <a:rPr lang="en-US" dirty="0" err="1">
                <a:latin typeface="Courier"/>
                <a:cs typeface="Courier"/>
              </a:rPr>
              <a:t>make_unique</a:t>
            </a:r>
            <a:r>
              <a:rPr lang="en-US" dirty="0">
                <a:latin typeface="Courier"/>
                <a:cs typeface="Courier"/>
              </a:rPr>
              <a:t>&lt;T&gt;</a:t>
            </a:r>
            <a:r>
              <a:rPr lang="en-US" dirty="0">
                <a:latin typeface="+mj-lt"/>
                <a:cs typeface="Courier New"/>
              </a:rPr>
              <a:t> to get a </a:t>
            </a:r>
            <a:r>
              <a:rPr lang="en-US" dirty="0" err="1">
                <a:latin typeface="Courier"/>
                <a:cs typeface="Courier"/>
              </a:rPr>
              <a:t>unique_ptr</a:t>
            </a:r>
            <a:r>
              <a:rPr lang="en-US" dirty="0">
                <a:latin typeface="Courier"/>
                <a:cs typeface="Courier"/>
              </a:rPr>
              <a:t>&lt;T&gt;</a:t>
            </a:r>
            <a:r>
              <a:rPr lang="en-US" dirty="0">
                <a:latin typeface="+mj-lt"/>
                <a:cs typeface="Courier New"/>
              </a:rPr>
              <a:t>.</a:t>
            </a:r>
          </a:p>
          <a:p>
            <a:pPr lvl="1"/>
            <a:r>
              <a:rPr lang="en-US" dirty="0">
                <a:latin typeface="+mj-lt"/>
                <a:cs typeface="Courier New"/>
              </a:rPr>
              <a:t>One may pass constructor parameters to </a:t>
            </a:r>
            <a:r>
              <a:rPr lang="en-US" dirty="0" err="1">
                <a:latin typeface="Courier"/>
                <a:cs typeface="Courier"/>
              </a:rPr>
              <a:t>make_shared</a:t>
            </a:r>
            <a:r>
              <a:rPr lang="en-US" dirty="0">
                <a:latin typeface="Courier"/>
                <a:cs typeface="Courier"/>
              </a:rPr>
              <a:t> </a:t>
            </a:r>
            <a:r>
              <a:rPr lang="en-US" dirty="0">
                <a:latin typeface="+mj-lt"/>
                <a:cs typeface="Courier New"/>
              </a:rPr>
              <a:t>and </a:t>
            </a:r>
            <a:r>
              <a:rPr lang="en-US" dirty="0" err="1">
                <a:latin typeface="Courier"/>
                <a:cs typeface="Courier"/>
              </a:rPr>
              <a:t>make_unique</a:t>
            </a:r>
            <a:r>
              <a:rPr lang="en-US" dirty="0">
                <a:latin typeface="+mj-lt"/>
                <a:cs typeface="Courier New"/>
              </a:rPr>
              <a:t>. If Widget has a constructor taking an </a:t>
            </a:r>
            <a:r>
              <a:rPr lang="en-US" dirty="0" err="1">
                <a:latin typeface="+mj-lt"/>
                <a:cs typeface="Courier New"/>
              </a:rPr>
              <a:t>int</a:t>
            </a:r>
            <a:r>
              <a:rPr lang="en-US" dirty="0">
                <a:latin typeface="+mj-lt"/>
                <a:cs typeface="Courier New"/>
              </a:rPr>
              <a:t>, you can write</a:t>
            </a:r>
          </a:p>
          <a:p>
            <a:pPr lvl="2"/>
            <a:r>
              <a:rPr lang="en-US" dirty="0">
                <a:latin typeface="Courier New"/>
                <a:cs typeface="Courier New"/>
              </a:rPr>
              <a:t>auto </a:t>
            </a:r>
            <a:r>
              <a:rPr lang="en-US" dirty="0" err="1">
                <a:latin typeface="Courier New"/>
                <a:cs typeface="Courier New"/>
              </a:rPr>
              <a:t>wPtr</a:t>
            </a:r>
            <a:r>
              <a:rPr lang="en-US" dirty="0">
                <a:latin typeface="Courier New"/>
                <a:cs typeface="Courier New"/>
              </a:rPr>
              <a:t> = </a:t>
            </a:r>
            <a:r>
              <a:rPr lang="en-US" dirty="0" err="1">
                <a:latin typeface="Courier New"/>
                <a:cs typeface="Courier New"/>
              </a:rPr>
              <a:t>make_shared</a:t>
            </a:r>
            <a:r>
              <a:rPr lang="en-US" dirty="0">
                <a:latin typeface="Courier New"/>
                <a:cs typeface="Courier New"/>
              </a:rPr>
              <a:t>&lt;Widget&gt;(13);</a:t>
            </a:r>
          </a:p>
        </p:txBody>
      </p:sp>
      <p:sp>
        <p:nvSpPr>
          <p:cNvPr id="6" name="Slide Number Placeholder 5"/>
          <p:cNvSpPr>
            <a:spLocks noGrp="1"/>
          </p:cNvSpPr>
          <p:nvPr>
            <p:ph type="sldNum" sz="quarter" idx="12"/>
          </p:nvPr>
        </p:nvSpPr>
        <p:spPr/>
        <p:txBody>
          <a:bodyPr/>
          <a:lstStyle/>
          <a:p>
            <a:pPr>
              <a:defRPr/>
            </a:pPr>
            <a:fld id="{6C752BEF-994B-264E-B4B8-BD72C63D50B6}" type="slidenum">
              <a:rPr lang="en-US" smtClean="0"/>
              <a:pPr>
                <a:defRPr/>
              </a:pPr>
              <a:t>16</a:t>
            </a:fld>
            <a:endParaRPr lang="en-US"/>
          </a:p>
        </p:txBody>
      </p:sp>
    </p:spTree>
    <p:extLst>
      <p:ext uri="{BB962C8B-B14F-4D97-AF65-F5344CB8AC3E}">
        <p14:creationId xmlns:p14="http://schemas.microsoft.com/office/powerpoint/2010/main" val="394134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Pointer Parameters 1</a:t>
            </a:r>
          </a:p>
        </p:txBody>
      </p:sp>
      <p:sp>
        <p:nvSpPr>
          <p:cNvPr id="3" name="Content Placeholder 2"/>
          <p:cNvSpPr>
            <a:spLocks noGrp="1"/>
          </p:cNvSpPr>
          <p:nvPr>
            <p:ph idx="1"/>
          </p:nvPr>
        </p:nvSpPr>
        <p:spPr>
          <a:xfrm>
            <a:off x="498474" y="1295400"/>
            <a:ext cx="7556313" cy="4830763"/>
          </a:xfrm>
        </p:spPr>
        <p:txBody>
          <a:bodyPr>
            <a:noAutofit/>
          </a:bodyPr>
          <a:lstStyle/>
          <a:p>
            <a:r>
              <a:rPr lang="en-US" sz="1800" dirty="0"/>
              <a:t>See Herb Sutter’s </a:t>
            </a:r>
            <a:r>
              <a:rPr lang="en-US" sz="1800" dirty="0">
                <a:hlinkClick r:id="rId2"/>
              </a:rPr>
              <a:t>GoTW 91</a:t>
            </a:r>
            <a:r>
              <a:rPr lang="en-US" sz="1800" dirty="0"/>
              <a:t>.</a:t>
            </a:r>
          </a:p>
          <a:p>
            <a:r>
              <a:rPr lang="en-US" sz="1800" dirty="0"/>
              <a:t>If we have a </a:t>
            </a:r>
            <a:r>
              <a:rPr lang="en-US" sz="1800" dirty="0" err="1"/>
              <a:t>shared_ptr</a:t>
            </a:r>
            <a:r>
              <a:rPr lang="en-US" sz="1800" dirty="0"/>
              <a:t>&lt;Widget&gt; </a:t>
            </a:r>
            <a:r>
              <a:rPr lang="en-US" sz="1800" dirty="0" err="1"/>
              <a:t>wPtr</a:t>
            </a:r>
            <a:r>
              <a:rPr lang="en-US" sz="1800" dirty="0"/>
              <a:t> (or </a:t>
            </a:r>
            <a:r>
              <a:rPr lang="en-US" sz="1800" dirty="0" err="1"/>
              <a:t>unique_ptr</a:t>
            </a:r>
            <a:r>
              <a:rPr lang="en-US" sz="1800" dirty="0"/>
              <a:t>)</a:t>
            </a:r>
          </a:p>
          <a:p>
            <a:r>
              <a:rPr lang="en-US" sz="1800" dirty="0">
                <a:solidFill>
                  <a:srgbClr val="FF0000"/>
                </a:solidFill>
              </a:rPr>
              <a:t>Normally, pass the object directly:</a:t>
            </a:r>
          </a:p>
          <a:p>
            <a:pPr lvl="1"/>
            <a:r>
              <a:rPr lang="en-US" sz="1600" dirty="0">
                <a:solidFill>
                  <a:srgbClr val="FF0000"/>
                </a:solidFill>
                <a:latin typeface="Courier New"/>
                <a:cs typeface="Courier New"/>
              </a:rPr>
              <a:t>foo(</a:t>
            </a:r>
            <a:r>
              <a:rPr lang="en-US" sz="1600" dirty="0" err="1">
                <a:solidFill>
                  <a:srgbClr val="FF0000"/>
                </a:solidFill>
                <a:latin typeface="Courier New"/>
                <a:cs typeface="Courier New"/>
              </a:rPr>
              <a:t>const</a:t>
            </a:r>
            <a:r>
              <a:rPr lang="en-US" sz="1600" dirty="0">
                <a:solidFill>
                  <a:srgbClr val="FF0000"/>
                </a:solidFill>
                <a:latin typeface="Courier New"/>
                <a:cs typeface="Courier New"/>
              </a:rPr>
              <a:t> Widget &amp;);</a:t>
            </a:r>
          </a:p>
          <a:p>
            <a:pPr lvl="1"/>
            <a:r>
              <a:rPr lang="en-US" sz="1600" dirty="0">
                <a:solidFill>
                  <a:srgbClr val="FF0000"/>
                </a:solidFill>
                <a:latin typeface="Courier New"/>
                <a:cs typeface="Courier New"/>
              </a:rPr>
              <a:t>// call with foo(*</a:t>
            </a:r>
            <a:r>
              <a:rPr lang="en-US" sz="1600" dirty="0" err="1">
                <a:solidFill>
                  <a:srgbClr val="FF0000"/>
                </a:solidFill>
                <a:latin typeface="Courier New"/>
                <a:cs typeface="Courier New"/>
              </a:rPr>
              <a:t>wPtr</a:t>
            </a:r>
            <a:r>
              <a:rPr lang="en-US" sz="1600" dirty="0">
                <a:solidFill>
                  <a:srgbClr val="FF0000"/>
                </a:solidFill>
                <a:latin typeface="Courier New"/>
                <a:cs typeface="Courier New"/>
              </a:rPr>
              <a:t>);</a:t>
            </a:r>
          </a:p>
          <a:p>
            <a:r>
              <a:rPr lang="en-US" sz="1800" dirty="0"/>
              <a:t>In the rare case that passing a null object makes sense, pass by pointer using </a:t>
            </a:r>
            <a:r>
              <a:rPr lang="en-US" sz="1800" dirty="0" err="1"/>
              <a:t>nullptr</a:t>
            </a:r>
            <a:r>
              <a:rPr lang="en-US" sz="1800" dirty="0"/>
              <a:t> to represents no object. (But it’s probably better to use the C++14 feature “optional&lt;T&gt;”.)</a:t>
            </a:r>
          </a:p>
          <a:p>
            <a:pPr lvl="1"/>
            <a:r>
              <a:rPr lang="en-US" sz="1600" dirty="0">
                <a:latin typeface="Courier New"/>
                <a:cs typeface="Courier New"/>
              </a:rPr>
              <a:t>foo(</a:t>
            </a:r>
            <a:r>
              <a:rPr lang="en-US" sz="1600" dirty="0" err="1">
                <a:latin typeface="Courier New"/>
                <a:cs typeface="Courier New"/>
              </a:rPr>
              <a:t>const</a:t>
            </a:r>
            <a:r>
              <a:rPr lang="en-US" sz="1600" dirty="0">
                <a:latin typeface="Courier New"/>
                <a:cs typeface="Courier New"/>
              </a:rPr>
              <a:t> Widget *); </a:t>
            </a:r>
          </a:p>
          <a:p>
            <a:pPr lvl="1"/>
            <a:r>
              <a:rPr lang="en-US" sz="1600" dirty="0">
                <a:latin typeface="Courier New"/>
                <a:cs typeface="Courier New"/>
              </a:rPr>
              <a:t>// call with foo(</a:t>
            </a:r>
            <a:r>
              <a:rPr lang="en-US" sz="1600" dirty="0" err="1">
                <a:latin typeface="Courier New"/>
                <a:cs typeface="Courier New"/>
              </a:rPr>
              <a:t>wPtr.get</a:t>
            </a:r>
            <a:r>
              <a:rPr lang="en-US" sz="1600" dirty="0">
                <a:latin typeface="Courier New"/>
                <a:cs typeface="Courier New"/>
              </a:rPr>
              <a:t>()) or foo(</a:t>
            </a:r>
            <a:r>
              <a:rPr lang="en-US" sz="1600" dirty="0" err="1">
                <a:latin typeface="Courier New"/>
                <a:cs typeface="Courier New"/>
              </a:rPr>
              <a:t>nullptr</a:t>
            </a:r>
            <a:r>
              <a:rPr lang="en-US" sz="1600" dirty="0">
                <a:latin typeface="Courier New"/>
                <a:cs typeface="Courier New"/>
              </a:rPr>
              <a:t>)</a:t>
            </a:r>
          </a:p>
        </p:txBody>
      </p:sp>
      <p:sp>
        <p:nvSpPr>
          <p:cNvPr id="6" name="Slide Number Placeholder 5"/>
          <p:cNvSpPr>
            <a:spLocks noGrp="1"/>
          </p:cNvSpPr>
          <p:nvPr>
            <p:ph type="sldNum" sz="quarter" idx="12"/>
          </p:nvPr>
        </p:nvSpPr>
        <p:spPr/>
        <p:txBody>
          <a:bodyPr/>
          <a:lstStyle/>
          <a:p>
            <a:pPr>
              <a:defRPr/>
            </a:pPr>
            <a:fld id="{6C752BEF-994B-264E-B4B8-BD72C63D50B6}" type="slidenum">
              <a:rPr lang="en-US" smtClean="0"/>
              <a:pPr>
                <a:defRPr/>
              </a:pPr>
              <a:t>17</a:t>
            </a:fld>
            <a:endParaRPr lang="en-US"/>
          </a:p>
        </p:txBody>
      </p:sp>
    </p:spTree>
    <p:extLst>
      <p:ext uri="{BB962C8B-B14F-4D97-AF65-F5344CB8AC3E}">
        <p14:creationId xmlns:p14="http://schemas.microsoft.com/office/powerpoint/2010/main" val="70788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Pointer Parameters 2</a:t>
            </a:r>
          </a:p>
        </p:txBody>
      </p:sp>
      <p:sp>
        <p:nvSpPr>
          <p:cNvPr id="3" name="Content Placeholder 2"/>
          <p:cNvSpPr>
            <a:spLocks noGrp="1"/>
          </p:cNvSpPr>
          <p:nvPr>
            <p:ph idx="1"/>
          </p:nvPr>
        </p:nvSpPr>
        <p:spPr/>
        <p:txBody>
          <a:bodyPr>
            <a:normAutofit lnSpcReduction="10000"/>
          </a:bodyPr>
          <a:lstStyle/>
          <a:p>
            <a:r>
              <a:rPr lang="en-US" sz="2400" dirty="0"/>
              <a:t>If foo consumes the object, pass the </a:t>
            </a:r>
            <a:r>
              <a:rPr lang="en-US" sz="2400" dirty="0" err="1"/>
              <a:t>unique_ptr</a:t>
            </a:r>
            <a:r>
              <a:rPr lang="en-US" sz="2400" dirty="0"/>
              <a:t>. (A “sink”.)</a:t>
            </a:r>
          </a:p>
          <a:p>
            <a:pPr lvl="1"/>
            <a:r>
              <a:rPr lang="en-US" sz="2000" dirty="0">
                <a:latin typeface="Courier New"/>
                <a:cs typeface="Courier New"/>
              </a:rPr>
              <a:t>foo(</a:t>
            </a:r>
            <a:r>
              <a:rPr lang="en-US" sz="2000" dirty="0" err="1">
                <a:latin typeface="Courier New"/>
                <a:cs typeface="Courier New"/>
              </a:rPr>
              <a:t>unique_ptr</a:t>
            </a:r>
            <a:r>
              <a:rPr lang="en-US" sz="2000" dirty="0">
                <a:latin typeface="Courier New"/>
                <a:cs typeface="Courier New"/>
              </a:rPr>
              <a:t>&lt;Widget&gt;);</a:t>
            </a:r>
          </a:p>
          <a:p>
            <a:pPr lvl="1"/>
            <a:r>
              <a:rPr lang="en-US" sz="2000" dirty="0">
                <a:latin typeface="Courier New"/>
                <a:cs typeface="Courier New"/>
              </a:rPr>
              <a:t>// call with foo(move(</a:t>
            </a:r>
            <a:r>
              <a:rPr lang="en-US" sz="2000" dirty="0" err="1">
                <a:latin typeface="Courier New"/>
                <a:cs typeface="Courier New"/>
              </a:rPr>
              <a:t>wPtr</a:t>
            </a:r>
            <a:r>
              <a:rPr lang="en-US" sz="2000" dirty="0">
                <a:latin typeface="Courier New"/>
                <a:cs typeface="Courier New"/>
              </a:rPr>
              <a:t>));</a:t>
            </a:r>
          </a:p>
          <a:p>
            <a:r>
              <a:rPr lang="en-US" sz="2400" dirty="0"/>
              <a:t>If foo takes shared ownership, pass the </a:t>
            </a:r>
            <a:r>
              <a:rPr lang="en-US" sz="2400" dirty="0" err="1"/>
              <a:t>shared_ptr</a:t>
            </a:r>
            <a:endParaRPr lang="en-US" sz="2400" dirty="0"/>
          </a:p>
          <a:p>
            <a:pPr lvl="1"/>
            <a:r>
              <a:rPr lang="en-US" sz="2000" dirty="0">
                <a:latin typeface="Courier New"/>
                <a:cs typeface="Courier New"/>
              </a:rPr>
              <a:t>foo(</a:t>
            </a:r>
            <a:r>
              <a:rPr lang="en-US" sz="2000" dirty="0" err="1">
                <a:latin typeface="Courier New"/>
                <a:cs typeface="Courier New"/>
              </a:rPr>
              <a:t>shared_ptr</a:t>
            </a:r>
            <a:r>
              <a:rPr lang="en-US" sz="2000" dirty="0">
                <a:latin typeface="Courier New"/>
                <a:cs typeface="Courier New"/>
              </a:rPr>
              <a:t>&lt;Widget&gt;);</a:t>
            </a:r>
          </a:p>
          <a:p>
            <a:pPr lvl="1"/>
            <a:r>
              <a:rPr lang="en-US" sz="2000" dirty="0">
                <a:latin typeface="Courier New"/>
                <a:cs typeface="Courier New"/>
              </a:rPr>
              <a:t>// call with foo(</a:t>
            </a:r>
            <a:r>
              <a:rPr lang="en-US" sz="2000" dirty="0" err="1">
                <a:latin typeface="Courier New"/>
                <a:cs typeface="Courier New"/>
              </a:rPr>
              <a:t>wPtr</a:t>
            </a:r>
            <a:r>
              <a:rPr lang="en-US" sz="2000" dirty="0">
                <a:latin typeface="Courier New"/>
                <a:cs typeface="Courier New"/>
              </a:rPr>
              <a:t>);</a:t>
            </a:r>
          </a:p>
          <a:p>
            <a:r>
              <a:rPr lang="en-US" sz="2400" dirty="0"/>
              <a:t>Very rarely, if foo is supposed to modify the </a:t>
            </a:r>
            <a:r>
              <a:rPr lang="en-US" sz="2400" dirty="0" err="1"/>
              <a:t>shared_ptr</a:t>
            </a:r>
            <a:r>
              <a:rPr lang="en-US" sz="2400" dirty="0"/>
              <a:t> itself</a:t>
            </a:r>
          </a:p>
          <a:p>
            <a:pPr lvl="1"/>
            <a:r>
              <a:rPr lang="en-US" sz="2000" dirty="0">
                <a:latin typeface="Courier New"/>
                <a:cs typeface="Courier New"/>
              </a:rPr>
              <a:t>foo(</a:t>
            </a:r>
            <a:r>
              <a:rPr lang="en-US" sz="2000" dirty="0" err="1">
                <a:latin typeface="Courier New"/>
                <a:cs typeface="Courier New"/>
              </a:rPr>
              <a:t>shared_ptr</a:t>
            </a:r>
            <a:r>
              <a:rPr lang="en-US" sz="2000" dirty="0">
                <a:latin typeface="Courier New"/>
                <a:cs typeface="Courier New"/>
              </a:rPr>
              <a:t>&lt;Widget&gt; &amp;);</a:t>
            </a:r>
          </a:p>
          <a:p>
            <a:endParaRPr lang="en-US" dirty="0"/>
          </a:p>
        </p:txBody>
      </p:sp>
      <p:sp>
        <p:nvSpPr>
          <p:cNvPr id="4" name="Slide Number Placeholder 3">
            <a:extLst>
              <a:ext uri="{FF2B5EF4-FFF2-40B4-BE49-F238E27FC236}">
                <a16:creationId xmlns:a16="http://schemas.microsoft.com/office/drawing/2014/main" id="{77CB4B4C-0F2C-0C4B-829E-6E979DAA2D25}"/>
              </a:ext>
            </a:extLst>
          </p:cNvPr>
          <p:cNvSpPr>
            <a:spLocks noGrp="1"/>
          </p:cNvSpPr>
          <p:nvPr>
            <p:ph type="sldNum" sz="quarter" idx="12"/>
          </p:nvPr>
        </p:nvSpPr>
        <p:spPr/>
        <p:txBody>
          <a:bodyPr/>
          <a:lstStyle/>
          <a:p>
            <a:pPr>
              <a:defRPr/>
            </a:pPr>
            <a:fld id="{AAC7368D-03F8-2945-9D7B-F94076EC96D1}" type="slidenum">
              <a:rPr lang="en-US" smtClean="0"/>
              <a:pPr>
                <a:defRPr/>
              </a:pPr>
              <a:t>18</a:t>
            </a:fld>
            <a:endParaRPr lang="en-US"/>
          </a:p>
        </p:txBody>
      </p:sp>
    </p:spTree>
    <p:extLst>
      <p:ext uri="{BB962C8B-B14F-4D97-AF65-F5344CB8AC3E}">
        <p14:creationId xmlns:p14="http://schemas.microsoft.com/office/powerpoint/2010/main" val="251366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fontScale="90000"/>
          </a:bodyPr>
          <a:lstStyle/>
          <a:p>
            <a:pPr eaLnBrk="1" hangingPunct="1">
              <a:defRPr/>
            </a:pPr>
            <a:r>
              <a:rPr lang="en-US" dirty="0">
                <a:cs typeface="+mj-cs"/>
              </a:rPr>
              <a:t>Review (from CS 201) </a:t>
            </a:r>
            <a:br>
              <a:rPr lang="en-US" dirty="0">
                <a:cs typeface="+mj-cs"/>
              </a:rPr>
            </a:br>
            <a:r>
              <a:rPr lang="en-US" dirty="0">
                <a:cs typeface="+mj-cs"/>
              </a:rPr>
              <a:t>Pointer Variables</a:t>
            </a:r>
          </a:p>
        </p:txBody>
      </p:sp>
      <p:sp>
        <p:nvSpPr>
          <p:cNvPr id="136195" name="Rectangle 3"/>
          <p:cNvSpPr>
            <a:spLocks noGrp="1" noChangeArrowheads="1"/>
          </p:cNvSpPr>
          <p:nvPr>
            <p:ph idx="1"/>
          </p:nvPr>
        </p:nvSpPr>
        <p:spPr/>
        <p:txBody>
          <a:bodyPr/>
          <a:lstStyle/>
          <a:p>
            <a:pPr eaLnBrk="1" hangingPunct="1">
              <a:defRPr/>
            </a:pPr>
            <a:r>
              <a:rPr lang="en-US" dirty="0">
                <a:cs typeface="+mn-cs"/>
              </a:rPr>
              <a:t>A pointer is a variable that holds an </a:t>
            </a:r>
            <a:r>
              <a:rPr lang="en-US" i="1" dirty="0">
                <a:cs typeface="+mn-cs"/>
              </a:rPr>
              <a:t>address</a:t>
            </a:r>
            <a:endParaRPr lang="en-US" dirty="0">
              <a:cs typeface="+mn-cs"/>
            </a:endParaRPr>
          </a:p>
          <a:p>
            <a:pPr eaLnBrk="1" hangingPunct="1">
              <a:defRPr/>
            </a:pPr>
            <a:r>
              <a:rPr lang="en-US" dirty="0">
                <a:cs typeface="+mn-cs"/>
              </a:rPr>
              <a:t>Every variable in a C++ program has an address.</a:t>
            </a:r>
          </a:p>
          <a:p>
            <a:pPr lvl="1" eaLnBrk="1" hangingPunct="1">
              <a:defRPr/>
            </a:pPr>
            <a:r>
              <a:rPr lang="en-US" dirty="0">
                <a:cs typeface="+mn-cs"/>
              </a:rPr>
              <a:t>Even a pointer. This can get confusing!</a:t>
            </a:r>
          </a:p>
          <a:p>
            <a:pPr eaLnBrk="1" hangingPunct="1">
              <a:defRPr/>
            </a:pPr>
            <a:r>
              <a:rPr lang="en-US" dirty="0">
                <a:cs typeface="+mn-cs"/>
              </a:rPr>
              <a:t>Syntax for declaring a pointer variable:</a:t>
            </a:r>
            <a:br>
              <a:rPr lang="en-US" dirty="0">
                <a:cs typeface="+mn-cs"/>
              </a:rPr>
            </a:br>
            <a:r>
              <a:rPr lang="en-US" dirty="0">
                <a:cs typeface="+mn-cs"/>
              </a:rPr>
              <a:t>	</a:t>
            </a:r>
            <a:r>
              <a:rPr lang="en-US" sz="1800" b="1" dirty="0" err="1">
                <a:solidFill>
                  <a:srgbClr val="7F0055"/>
                </a:solidFill>
                <a:latin typeface="Monaco" charset="0"/>
                <a:cs typeface="+mn-cs"/>
              </a:rPr>
              <a:t>int</a:t>
            </a:r>
            <a:r>
              <a:rPr lang="en-US" sz="1800" dirty="0">
                <a:solidFill>
                  <a:srgbClr val="000000"/>
                </a:solidFill>
                <a:latin typeface="Monaco" charset="0"/>
                <a:cs typeface="+mn-cs"/>
              </a:rPr>
              <a:t> *</a:t>
            </a:r>
            <a:r>
              <a:rPr lang="en-US" sz="1800" dirty="0" err="1">
                <a:solidFill>
                  <a:srgbClr val="000000"/>
                </a:solidFill>
                <a:latin typeface="Monaco" charset="0"/>
                <a:cs typeface="+mn-cs"/>
              </a:rPr>
              <a:t>iPtr</a:t>
            </a:r>
            <a:r>
              <a:rPr lang="en-US" sz="1800" dirty="0">
                <a:solidFill>
                  <a:srgbClr val="000000"/>
                </a:solidFill>
                <a:latin typeface="Monaco" charset="0"/>
                <a:cs typeface="+mn-cs"/>
              </a:rPr>
              <a:t>;</a:t>
            </a:r>
            <a:br>
              <a:rPr lang="en-US" sz="1800" dirty="0">
                <a:solidFill>
                  <a:srgbClr val="000000"/>
                </a:solidFill>
                <a:latin typeface="Monaco" charset="0"/>
                <a:cs typeface="+mn-cs"/>
              </a:rPr>
            </a:br>
            <a:r>
              <a:rPr lang="en-US" sz="1800" dirty="0">
                <a:solidFill>
                  <a:srgbClr val="000000"/>
                </a:solidFill>
                <a:latin typeface="Monaco" charset="0"/>
                <a:cs typeface="+mn-cs"/>
              </a:rPr>
              <a:t>	</a:t>
            </a:r>
            <a:r>
              <a:rPr lang="en-US" sz="1800" b="1" dirty="0" err="1">
                <a:solidFill>
                  <a:srgbClr val="7F0055"/>
                </a:solidFill>
                <a:latin typeface="Monaco" charset="0"/>
                <a:cs typeface="+mn-cs"/>
              </a:rPr>
              <a:t>int</a:t>
            </a:r>
            <a:r>
              <a:rPr lang="en-US" sz="1800" dirty="0">
                <a:solidFill>
                  <a:srgbClr val="000000"/>
                </a:solidFill>
                <a:latin typeface="Monaco" charset="0"/>
                <a:cs typeface="+mn-cs"/>
              </a:rPr>
              <a:t>* </a:t>
            </a:r>
            <a:r>
              <a:rPr lang="en-US" sz="1800" dirty="0" err="1">
                <a:solidFill>
                  <a:srgbClr val="000000"/>
                </a:solidFill>
                <a:latin typeface="Monaco" charset="0"/>
                <a:cs typeface="+mn-cs"/>
              </a:rPr>
              <a:t>y,z</a:t>
            </a:r>
            <a:r>
              <a:rPr lang="en-US" sz="1800" dirty="0">
                <a:solidFill>
                  <a:srgbClr val="000000"/>
                </a:solidFill>
                <a:latin typeface="Monaco" charset="0"/>
                <a:cs typeface="+mn-cs"/>
              </a:rPr>
              <a:t>; </a:t>
            </a:r>
            <a:r>
              <a:rPr lang="en-US" sz="1800" dirty="0">
                <a:solidFill>
                  <a:srgbClr val="3F7F5F"/>
                </a:solidFill>
                <a:latin typeface="Monaco" charset="0"/>
                <a:cs typeface="+mn-cs"/>
              </a:rPr>
              <a:t>//careful!! y is a pointer, z is not!</a:t>
            </a:r>
          </a:p>
          <a:p>
            <a:pPr eaLnBrk="1" hangingPunct="1">
              <a:defRPr/>
            </a:pPr>
            <a:endParaRPr lang="en-US" dirty="0">
              <a:latin typeface="Monaco" charset="0"/>
              <a:cs typeface="+mn-cs"/>
            </a:endParaRPr>
          </a:p>
          <a:p>
            <a:pPr eaLnBrk="1" hangingPunct="1">
              <a:buFont typeface="Wingdings" charset="0"/>
              <a:buNone/>
              <a:defRPr/>
            </a:pPr>
            <a:endParaRPr lang="en-US" dirty="0">
              <a:latin typeface="Monaco" charset="0"/>
              <a:cs typeface="+mn-cs"/>
            </a:endParaRPr>
          </a:p>
          <a:p>
            <a:pPr eaLnBrk="1" hangingPunct="1">
              <a:defRPr/>
            </a:pPr>
            <a:endParaRPr lang="en-US" dirty="0">
              <a:cs typeface="+mn-cs"/>
            </a:endParaRPr>
          </a:p>
        </p:txBody>
      </p:sp>
      <p:sp>
        <p:nvSpPr>
          <p:cNvPr id="6" name="Slide Number Placeholder 5"/>
          <p:cNvSpPr>
            <a:spLocks noGrp="1"/>
          </p:cNvSpPr>
          <p:nvPr>
            <p:ph type="sldNum" sz="quarter" idx="12"/>
          </p:nvPr>
        </p:nvSpPr>
        <p:spPr/>
        <p:txBody>
          <a:bodyPr/>
          <a:lstStyle/>
          <a:p>
            <a:pPr>
              <a:defRPr/>
            </a:pPr>
            <a:fld id="{6CC94164-E6C7-584A-8736-95A8080FF5DD}" type="slidenum">
              <a:rPr lang="en-US"/>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defRPr/>
            </a:pPr>
            <a:r>
              <a:rPr lang="en-US">
                <a:cs typeface="+mj-cs"/>
              </a:rPr>
              <a:t>Review (from CS 201)</a:t>
            </a:r>
            <a:br>
              <a:rPr lang="en-US">
                <a:cs typeface="+mj-cs"/>
              </a:rPr>
            </a:br>
            <a:r>
              <a:rPr lang="en-US">
                <a:cs typeface="+mj-cs"/>
              </a:rPr>
              <a:t>Pointers</a:t>
            </a:r>
          </a:p>
        </p:txBody>
      </p:sp>
      <p:sp>
        <p:nvSpPr>
          <p:cNvPr id="64515" name="Rectangle 3"/>
          <p:cNvSpPr>
            <a:spLocks noGrp="1" noChangeArrowheads="1"/>
          </p:cNvSpPr>
          <p:nvPr>
            <p:ph idx="1"/>
          </p:nvPr>
        </p:nvSpPr>
        <p:spPr/>
        <p:txBody>
          <a:bodyPr>
            <a:normAutofit fontScale="85000" lnSpcReduction="10000"/>
          </a:bodyPr>
          <a:lstStyle/>
          <a:p>
            <a:pPr eaLnBrk="1" hangingPunct="1">
              <a:lnSpc>
                <a:spcPct val="90000"/>
              </a:lnSpc>
              <a:buFont typeface="Wingdings" charset="0"/>
              <a:buNone/>
              <a:defRPr/>
            </a:pPr>
            <a:r>
              <a:rPr lang="en-US" dirty="0">
                <a:cs typeface="+mn-cs"/>
              </a:rPr>
              <a:t>Pointer operations</a:t>
            </a:r>
          </a:p>
          <a:p>
            <a:pPr eaLnBrk="1" hangingPunct="1">
              <a:lnSpc>
                <a:spcPct val="90000"/>
              </a:lnSpc>
              <a:defRPr/>
            </a:pPr>
            <a:r>
              <a:rPr lang="en-US" dirty="0">
                <a:cs typeface="+mn-cs"/>
              </a:rPr>
              <a:t>&amp; (take the address of)</a:t>
            </a:r>
            <a:br>
              <a:rPr lang="en-US" dirty="0">
                <a:cs typeface="+mn-cs"/>
              </a:rPr>
            </a:br>
            <a:r>
              <a:rPr lang="en-US" sz="1800" b="1" dirty="0">
                <a:solidFill>
                  <a:srgbClr val="7F0055"/>
                </a:solidFill>
                <a:latin typeface="Monaco" charset="0"/>
              </a:rPr>
              <a:t>  int </a:t>
            </a:r>
            <a:r>
              <a:rPr lang="en-US" sz="1600" dirty="0">
                <a:solidFill>
                  <a:srgbClr val="000000"/>
                </a:solidFill>
                <a:latin typeface="Monaco" charset="0"/>
                <a:cs typeface="+mn-cs"/>
              </a:rPr>
              <a:t>*</a:t>
            </a:r>
            <a:r>
              <a:rPr lang="en-US" sz="1600" dirty="0" err="1">
                <a:solidFill>
                  <a:srgbClr val="000000"/>
                </a:solidFill>
                <a:latin typeface="Monaco" charset="0"/>
                <a:cs typeface="+mn-cs"/>
              </a:rPr>
              <a:t>iPtr</a:t>
            </a:r>
            <a:r>
              <a:rPr lang="en-US" sz="1600" dirty="0">
                <a:solidFill>
                  <a:srgbClr val="000000"/>
                </a:solidFill>
                <a:latin typeface="Monaco" charset="0"/>
                <a:cs typeface="+mn-cs"/>
              </a:rPr>
              <a:t>;</a:t>
            </a:r>
            <a:endParaRPr lang="en-US" dirty="0">
              <a:latin typeface="Monaco" charset="0"/>
              <a:cs typeface="+mn-cs"/>
            </a:endParaRPr>
          </a:p>
          <a:p>
            <a:pPr lvl="2" eaLnBrk="1" hangingPunct="1">
              <a:lnSpc>
                <a:spcPct val="90000"/>
              </a:lnSpc>
              <a:buFont typeface="Wingdings" charset="0"/>
              <a:buNone/>
              <a:defRPr/>
            </a:pPr>
            <a:r>
              <a:rPr lang="en-US" b="1" dirty="0" err="1">
                <a:solidFill>
                  <a:srgbClr val="7F0055"/>
                </a:solidFill>
                <a:latin typeface="Monaco" charset="0"/>
              </a:rPr>
              <a:t>int</a:t>
            </a:r>
            <a:r>
              <a:rPr lang="en-US" dirty="0">
                <a:solidFill>
                  <a:srgbClr val="000000"/>
                </a:solidFill>
                <a:latin typeface="Monaco" charset="0"/>
              </a:rPr>
              <a:t> ii=13;</a:t>
            </a:r>
            <a:endParaRPr lang="en-US" dirty="0">
              <a:latin typeface="Monaco" charset="0"/>
            </a:endParaRPr>
          </a:p>
          <a:p>
            <a:pPr lvl="2" eaLnBrk="1" hangingPunct="1">
              <a:lnSpc>
                <a:spcPct val="90000"/>
              </a:lnSpc>
              <a:buFont typeface="Wingdings" charset="0"/>
              <a:buNone/>
              <a:defRPr/>
            </a:pPr>
            <a:r>
              <a:rPr lang="en-US" dirty="0" err="1">
                <a:solidFill>
                  <a:srgbClr val="000000"/>
                </a:solidFill>
                <a:latin typeface="Monaco" charset="0"/>
              </a:rPr>
              <a:t>iptr</a:t>
            </a:r>
            <a:r>
              <a:rPr lang="en-US" dirty="0">
                <a:solidFill>
                  <a:srgbClr val="000000"/>
                </a:solidFill>
                <a:latin typeface="Monaco" charset="0"/>
              </a:rPr>
              <a:t> = &amp;ii;</a:t>
            </a:r>
            <a:endParaRPr lang="en-US" dirty="0"/>
          </a:p>
          <a:p>
            <a:pPr eaLnBrk="1" hangingPunct="1">
              <a:lnSpc>
                <a:spcPct val="90000"/>
              </a:lnSpc>
              <a:defRPr/>
            </a:pPr>
            <a:r>
              <a:rPr lang="en-US" dirty="0">
                <a:cs typeface="+mn-cs"/>
              </a:rPr>
              <a:t>* (follow a pointer, returns what the pointer points at)</a:t>
            </a:r>
          </a:p>
          <a:p>
            <a:pPr lvl="1" eaLnBrk="1" hangingPunct="1">
              <a:lnSpc>
                <a:spcPct val="90000"/>
              </a:lnSpc>
              <a:buFont typeface="Wingdings" charset="0"/>
              <a:buNone/>
              <a:defRPr/>
            </a:pPr>
            <a:r>
              <a:rPr lang="en-US" dirty="0"/>
              <a:t>Yes, it can be</a:t>
            </a:r>
            <a:r>
              <a:rPr lang="en-US" dirty="0">
                <a:latin typeface="Arial"/>
              </a:rPr>
              <a:t> </a:t>
            </a:r>
            <a:r>
              <a:rPr lang="en-US" dirty="0"/>
              <a:t>confusing - * means </a:t>
            </a:r>
            <a:r>
              <a:rPr lang="en-US" altLang="ja-JP" dirty="0">
                <a:latin typeface="Arial"/>
              </a:rPr>
              <a:t>“</a:t>
            </a:r>
            <a:r>
              <a:rPr lang="en-US" dirty="0"/>
              <a:t>follow the pointer</a:t>
            </a:r>
            <a:r>
              <a:rPr lang="en-US" altLang="ja-JP" dirty="0">
                <a:latin typeface="Arial"/>
              </a:rPr>
              <a:t>”</a:t>
            </a:r>
            <a:r>
              <a:rPr lang="en-US" dirty="0"/>
              <a:t> when using it, but it means </a:t>
            </a:r>
            <a:r>
              <a:rPr lang="en-US" altLang="ja-JP" dirty="0">
                <a:latin typeface="Arial"/>
              </a:rPr>
              <a:t>“</a:t>
            </a:r>
            <a:r>
              <a:rPr lang="en-US" dirty="0"/>
              <a:t>is a pointer</a:t>
            </a:r>
            <a:r>
              <a:rPr lang="en-US" altLang="ja-JP" dirty="0">
                <a:latin typeface="Arial"/>
              </a:rPr>
              <a:t>”</a:t>
            </a:r>
            <a:r>
              <a:rPr lang="en-US" dirty="0"/>
              <a:t> when declaring it. But this makes sense if you remember </a:t>
            </a:r>
            <a:r>
              <a:rPr lang="en-US" altLang="ja-JP" dirty="0">
                <a:latin typeface="Arial"/>
              </a:rPr>
              <a:t>“</a:t>
            </a:r>
            <a:r>
              <a:rPr lang="en-US" dirty="0"/>
              <a:t>declaration mimics use</a:t>
            </a:r>
            <a:r>
              <a:rPr lang="en-US" altLang="ja-JP" dirty="0">
                <a:latin typeface="Arial"/>
              </a:rPr>
              <a:t>”</a:t>
            </a:r>
            <a:r>
              <a:rPr lang="en-US" dirty="0"/>
              <a:t>: *</a:t>
            </a:r>
            <a:r>
              <a:rPr lang="en-US" dirty="0" err="1"/>
              <a:t>iptr</a:t>
            </a:r>
            <a:r>
              <a:rPr lang="en-US" dirty="0"/>
              <a:t> </a:t>
            </a:r>
            <a:r>
              <a:rPr lang="en-US" i="1" dirty="0"/>
              <a:t>is</a:t>
            </a:r>
            <a:r>
              <a:rPr lang="en-US" dirty="0"/>
              <a:t> an int!</a:t>
            </a:r>
          </a:p>
          <a:p>
            <a:pPr eaLnBrk="1" hangingPunct="1">
              <a:lnSpc>
                <a:spcPct val="90000"/>
              </a:lnSpc>
              <a:defRPr/>
            </a:pPr>
            <a:r>
              <a:rPr lang="en-US" dirty="0">
                <a:cs typeface="+mn-cs"/>
              </a:rPr>
              <a:t>++/-- (increment or decrement the pointer to point at the next value)</a:t>
            </a:r>
          </a:p>
          <a:p>
            <a:pPr eaLnBrk="1" hangingPunct="1">
              <a:lnSpc>
                <a:spcPct val="90000"/>
              </a:lnSpc>
              <a:defRPr/>
            </a:pPr>
            <a:r>
              <a:rPr lang="en-US" dirty="0">
                <a:cs typeface="+mn-cs"/>
              </a:rPr>
              <a:t>+=/-= (add or subtract that number of locations from the pointer)</a:t>
            </a:r>
          </a:p>
          <a:p>
            <a:pPr eaLnBrk="1" hangingPunct="1">
              <a:lnSpc>
                <a:spcPct val="90000"/>
              </a:lnSpc>
              <a:defRPr/>
            </a:pPr>
            <a:r>
              <a:rPr lang="en-US" dirty="0">
                <a:cs typeface="+mn-cs"/>
              </a:rPr>
              <a:t>[] (subscript - add some number of locations then dereference.)</a:t>
            </a:r>
          </a:p>
          <a:p>
            <a:pPr eaLnBrk="1" hangingPunct="1">
              <a:lnSpc>
                <a:spcPct val="90000"/>
              </a:lnSpc>
              <a:defRPr/>
            </a:pPr>
            <a:endParaRPr lang="en-US" dirty="0">
              <a:cs typeface="+mn-cs"/>
            </a:endParaRPr>
          </a:p>
          <a:p>
            <a:pPr eaLnBrk="1" hangingPunct="1">
              <a:lnSpc>
                <a:spcPct val="90000"/>
              </a:lnSpc>
              <a:buFont typeface="Wingdings" charset="0"/>
              <a:buNone/>
              <a:defRPr/>
            </a:pPr>
            <a:endParaRPr lang="en-US" dirty="0">
              <a:cs typeface="+mn-cs"/>
            </a:endParaRPr>
          </a:p>
        </p:txBody>
      </p:sp>
      <p:sp>
        <p:nvSpPr>
          <p:cNvPr id="6" name="Slide Number Placeholder 5"/>
          <p:cNvSpPr>
            <a:spLocks noGrp="1"/>
          </p:cNvSpPr>
          <p:nvPr>
            <p:ph type="sldNum" sz="quarter" idx="12"/>
          </p:nvPr>
        </p:nvSpPr>
        <p:spPr/>
        <p:txBody>
          <a:bodyPr/>
          <a:lstStyle/>
          <a:p>
            <a:pPr>
              <a:defRPr/>
            </a:pPr>
            <a:fld id="{1D354AFD-8B12-A34E-B6D8-65AA7AF0BA12}"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Context, and Re-use of operator symbols</a:t>
            </a:r>
          </a:p>
        </p:txBody>
      </p:sp>
      <p:graphicFrame>
        <p:nvGraphicFramePr>
          <p:cNvPr id="4" name="Content Placeholder 3"/>
          <p:cNvGraphicFramePr>
            <a:graphicFrameLocks/>
          </p:cNvGraphicFramePr>
          <p:nvPr>
            <p:extLst>
              <p:ext uri="{D42A27DB-BD31-4B8C-83A1-F6EECF244321}">
                <p14:modId xmlns:p14="http://schemas.microsoft.com/office/powerpoint/2010/main" val="3575174144"/>
              </p:ext>
            </p:extLst>
          </p:nvPr>
        </p:nvGraphicFramePr>
        <p:xfrm>
          <a:off x="498287" y="2166311"/>
          <a:ext cx="8172483" cy="4207828"/>
        </p:xfrm>
        <a:graphic>
          <a:graphicData uri="http://schemas.openxmlformats.org/drawingml/2006/table">
            <a:tbl>
              <a:tblPr firstRow="1" bandRow="1">
                <a:tableStyleId>{5C22544A-7EE6-4342-B048-85BDC9FD1C3A}</a:tableStyleId>
              </a:tblPr>
              <a:tblGrid>
                <a:gridCol w="2393241">
                  <a:extLst>
                    <a:ext uri="{9D8B030D-6E8A-4147-A177-3AD203B41FA5}">
                      <a16:colId xmlns:a16="http://schemas.microsoft.com/office/drawing/2014/main" val="20000"/>
                    </a:ext>
                  </a:extLst>
                </a:gridCol>
                <a:gridCol w="2773652">
                  <a:extLst>
                    <a:ext uri="{9D8B030D-6E8A-4147-A177-3AD203B41FA5}">
                      <a16:colId xmlns:a16="http://schemas.microsoft.com/office/drawing/2014/main" val="20001"/>
                    </a:ext>
                  </a:extLst>
                </a:gridCol>
                <a:gridCol w="3005590">
                  <a:extLst>
                    <a:ext uri="{9D8B030D-6E8A-4147-A177-3AD203B41FA5}">
                      <a16:colId xmlns:a16="http://schemas.microsoft.com/office/drawing/2014/main" val="20002"/>
                    </a:ext>
                  </a:extLst>
                </a:gridCol>
              </a:tblGrid>
              <a:tr h="608260">
                <a:tc>
                  <a:txBody>
                    <a:bodyPr/>
                    <a:lstStyle/>
                    <a:p>
                      <a:r>
                        <a:rPr lang="en-US" dirty="0"/>
                        <a:t>Context</a:t>
                      </a:r>
                    </a:p>
                  </a:txBody>
                  <a:tcPr/>
                </a:tc>
                <a:tc>
                  <a:txBody>
                    <a:bodyPr/>
                    <a:lstStyle/>
                    <a:p>
                      <a:r>
                        <a:rPr lang="en-US" dirty="0"/>
                        <a:t>*</a:t>
                      </a:r>
                    </a:p>
                  </a:txBody>
                  <a:tcPr/>
                </a:tc>
                <a:tc>
                  <a:txBody>
                    <a:bodyPr/>
                    <a:lstStyle/>
                    <a:p>
                      <a:r>
                        <a:rPr lang="en-US" dirty="0"/>
                        <a:t>&amp;</a:t>
                      </a:r>
                    </a:p>
                  </a:txBody>
                  <a:tcPr/>
                </a:tc>
                <a:extLst>
                  <a:ext uri="{0D108BD9-81ED-4DB2-BD59-A6C34878D82A}">
                    <a16:rowId xmlns:a16="http://schemas.microsoft.com/office/drawing/2014/main" val="10000"/>
                  </a:ext>
                </a:extLst>
              </a:tr>
              <a:tr h="1049874">
                <a:tc>
                  <a:txBody>
                    <a:bodyPr/>
                    <a:lstStyle/>
                    <a:p>
                      <a:r>
                        <a:rPr lang="en-US" dirty="0"/>
                        <a:t>binary</a:t>
                      </a:r>
                      <a:r>
                        <a:rPr lang="en-US" baseline="0" dirty="0"/>
                        <a:t> operator in an expression</a:t>
                      </a:r>
                      <a:endParaRPr lang="en-US" dirty="0"/>
                    </a:p>
                  </a:txBody>
                  <a:tcPr/>
                </a:tc>
                <a:tc>
                  <a:txBody>
                    <a:bodyPr/>
                    <a:lstStyle/>
                    <a:p>
                      <a:r>
                        <a:rPr lang="en-US" dirty="0"/>
                        <a:t>2*5</a:t>
                      </a:r>
                    </a:p>
                    <a:p>
                      <a:endParaRPr lang="en-US" dirty="0"/>
                    </a:p>
                    <a:p>
                      <a:r>
                        <a:rPr lang="en-US" b="1" dirty="0"/>
                        <a:t>multiplication</a:t>
                      </a:r>
                    </a:p>
                  </a:txBody>
                  <a:tcPr/>
                </a:tc>
                <a:tc>
                  <a:txBody>
                    <a:bodyPr/>
                    <a:lstStyle/>
                    <a:p>
                      <a:r>
                        <a:rPr lang="en-US" dirty="0"/>
                        <a:t>2&amp;5</a:t>
                      </a:r>
                    </a:p>
                    <a:p>
                      <a:endParaRPr lang="en-US" dirty="0"/>
                    </a:p>
                    <a:p>
                      <a:r>
                        <a:rPr lang="en-US" b="1" dirty="0"/>
                        <a:t>binary and</a:t>
                      </a:r>
                    </a:p>
                  </a:txBody>
                  <a:tcPr/>
                </a:tc>
                <a:extLst>
                  <a:ext uri="{0D108BD9-81ED-4DB2-BD59-A6C34878D82A}">
                    <a16:rowId xmlns:a16="http://schemas.microsoft.com/office/drawing/2014/main" val="10001"/>
                  </a:ext>
                </a:extLst>
              </a:tr>
              <a:tr h="1049874">
                <a:tc>
                  <a:txBody>
                    <a:bodyPr/>
                    <a:lstStyle/>
                    <a:p>
                      <a:r>
                        <a:rPr lang="en-US" dirty="0"/>
                        <a:t>unary operator in an expression</a:t>
                      </a:r>
                    </a:p>
                  </a:txBody>
                  <a:tcPr/>
                </a:tc>
                <a:tc>
                  <a:txBody>
                    <a:bodyPr/>
                    <a:lstStyle/>
                    <a:p>
                      <a:r>
                        <a:rPr lang="en-US" dirty="0"/>
                        <a:t>*</a:t>
                      </a:r>
                      <a:r>
                        <a:rPr lang="en-US" dirty="0" err="1"/>
                        <a:t>iPtr</a:t>
                      </a:r>
                      <a:r>
                        <a:rPr lang="en-US" dirty="0"/>
                        <a:t> = 5;</a:t>
                      </a:r>
                    </a:p>
                    <a:p>
                      <a:endParaRPr lang="en-US" dirty="0"/>
                    </a:p>
                    <a:p>
                      <a:r>
                        <a:rPr lang="en-US" b="1" dirty="0"/>
                        <a:t>dereference</a:t>
                      </a:r>
                      <a:r>
                        <a:rPr lang="en-US" dirty="0"/>
                        <a:t> a pointer</a:t>
                      </a:r>
                    </a:p>
                  </a:txBody>
                  <a:tcPr/>
                </a:tc>
                <a:tc>
                  <a:txBody>
                    <a:bodyPr/>
                    <a:lstStyle/>
                    <a:p>
                      <a:r>
                        <a:rPr lang="en-US" dirty="0" err="1"/>
                        <a:t>iPtr</a:t>
                      </a:r>
                      <a:r>
                        <a:rPr lang="en-US" dirty="0"/>
                        <a:t> = &amp;</a:t>
                      </a:r>
                      <a:r>
                        <a:rPr lang="en-US" dirty="0" err="1"/>
                        <a:t>i</a:t>
                      </a:r>
                      <a:r>
                        <a:rPr lang="en-US" dirty="0"/>
                        <a:t>;</a:t>
                      </a:r>
                    </a:p>
                    <a:p>
                      <a:endParaRPr lang="en-US" dirty="0"/>
                    </a:p>
                    <a:p>
                      <a:r>
                        <a:rPr lang="en-US" b="1" dirty="0"/>
                        <a:t>address-of </a:t>
                      </a:r>
                      <a:r>
                        <a:rPr lang="en-US" dirty="0"/>
                        <a:t>a variable</a:t>
                      </a:r>
                    </a:p>
                  </a:txBody>
                  <a:tcPr/>
                </a:tc>
                <a:extLst>
                  <a:ext uri="{0D108BD9-81ED-4DB2-BD59-A6C34878D82A}">
                    <a16:rowId xmlns:a16="http://schemas.microsoft.com/office/drawing/2014/main" val="10002"/>
                  </a:ext>
                </a:extLst>
              </a:tr>
              <a:tr h="1499820">
                <a:tc>
                  <a:txBody>
                    <a:bodyPr/>
                    <a:lstStyle/>
                    <a:p>
                      <a:r>
                        <a:rPr lang="en-US" dirty="0"/>
                        <a:t>variable or parameter declaration</a:t>
                      </a:r>
                    </a:p>
                  </a:txBody>
                  <a:tcPr/>
                </a:tc>
                <a:tc>
                  <a:txBody>
                    <a:bodyPr/>
                    <a:lstStyle/>
                    <a:p>
                      <a:r>
                        <a:rPr lang="en-US" dirty="0" err="1"/>
                        <a:t>int</a:t>
                      </a:r>
                      <a:r>
                        <a:rPr lang="en-US" dirty="0"/>
                        <a:t> *</a:t>
                      </a:r>
                      <a:r>
                        <a:rPr lang="en-US" dirty="0" err="1"/>
                        <a:t>iPtr</a:t>
                      </a:r>
                      <a:r>
                        <a:rPr lang="en-US" dirty="0"/>
                        <a:t>;</a:t>
                      </a:r>
                    </a:p>
                    <a:p>
                      <a:r>
                        <a:rPr lang="en-US" dirty="0"/>
                        <a:t>void foo(</a:t>
                      </a:r>
                      <a:r>
                        <a:rPr lang="en-US" dirty="0" err="1"/>
                        <a:t>int</a:t>
                      </a:r>
                      <a:r>
                        <a:rPr lang="en-US" dirty="0"/>
                        <a:t> *</a:t>
                      </a:r>
                      <a:r>
                        <a:rPr lang="en-US" dirty="0" err="1"/>
                        <a:t>jPtr</a:t>
                      </a:r>
                      <a:r>
                        <a:rPr lang="en-US" dirty="0"/>
                        <a:t>)</a:t>
                      </a:r>
                    </a:p>
                    <a:p>
                      <a:endParaRPr lang="en-US" dirty="0"/>
                    </a:p>
                    <a:p>
                      <a:r>
                        <a:rPr lang="en-US" b="0" dirty="0"/>
                        <a:t>declare</a:t>
                      </a:r>
                      <a:r>
                        <a:rPr lang="en-US" b="0" baseline="0" dirty="0"/>
                        <a:t> a </a:t>
                      </a:r>
                      <a:r>
                        <a:rPr lang="en-US" b="1" dirty="0"/>
                        <a:t>pointer</a:t>
                      </a:r>
                    </a:p>
                  </a:txBody>
                  <a:tcPr/>
                </a:tc>
                <a:tc>
                  <a:txBody>
                    <a:bodyPr/>
                    <a:lstStyle/>
                    <a:p>
                      <a:r>
                        <a:rPr lang="en-US" dirty="0"/>
                        <a:t>void foo(</a:t>
                      </a:r>
                      <a:r>
                        <a:rPr lang="en-US" dirty="0" err="1"/>
                        <a:t>int</a:t>
                      </a:r>
                      <a:r>
                        <a:rPr lang="en-US" dirty="0"/>
                        <a:t> &amp;x) {</a:t>
                      </a:r>
                    </a:p>
                    <a:p>
                      <a:r>
                        <a:rPr lang="en-US"/>
                        <a:t>   int y;</a:t>
                      </a:r>
                    </a:p>
                    <a:p>
                      <a:r>
                        <a:rPr lang="en-US"/>
                        <a:t>   int </a:t>
                      </a:r>
                      <a:r>
                        <a:rPr lang="en-US" dirty="0"/>
                        <a:t>&amp;</a:t>
                      </a:r>
                      <a:r>
                        <a:rPr lang="en-US" dirty="0" err="1"/>
                        <a:t>yRef</a:t>
                      </a:r>
                      <a:r>
                        <a:rPr lang="en-US" dirty="0"/>
                        <a:t>;</a:t>
                      </a:r>
                    </a:p>
                    <a:p>
                      <a:endParaRPr lang="en-US" dirty="0"/>
                    </a:p>
                    <a:p>
                      <a:r>
                        <a:rPr lang="en-US" b="0"/>
                        <a:t>declare a </a:t>
                      </a:r>
                      <a:r>
                        <a:rPr lang="en-US" b="1"/>
                        <a:t>reference</a:t>
                      </a:r>
                      <a:r>
                        <a:rPr lang="en-US" b="1" dirty="0"/>
                        <a:t>-to</a:t>
                      </a:r>
                    </a:p>
                  </a:txBody>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A6759FC1-C38C-9A44-8394-1823B650D486}"/>
              </a:ext>
            </a:extLst>
          </p:cNvPr>
          <p:cNvSpPr>
            <a:spLocks noGrp="1"/>
          </p:cNvSpPr>
          <p:nvPr>
            <p:ph type="sldNum" sz="quarter" idx="12"/>
          </p:nvPr>
        </p:nvSpPr>
        <p:spPr/>
        <p:txBody>
          <a:bodyPr/>
          <a:lstStyle/>
          <a:p>
            <a:pPr>
              <a:defRPr/>
            </a:pPr>
            <a:fld id="{AAC7368D-03F8-2945-9D7B-F94076EC96D1}" type="slidenum">
              <a:rPr lang="en-US" smtClean="0"/>
              <a:pPr>
                <a:defRPr/>
              </a:pPr>
              <a:t>4</a:t>
            </a:fld>
            <a:endParaRPr lang="en-US"/>
          </a:p>
        </p:txBody>
      </p:sp>
    </p:spTree>
    <p:extLst>
      <p:ext uri="{BB962C8B-B14F-4D97-AF65-F5344CB8AC3E}">
        <p14:creationId xmlns:p14="http://schemas.microsoft.com/office/powerpoint/2010/main" val="346623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en-US">
                <a:cs typeface="+mj-cs"/>
              </a:rPr>
              <a:t>Pointers</a:t>
            </a:r>
          </a:p>
        </p:txBody>
      </p:sp>
      <p:sp>
        <p:nvSpPr>
          <p:cNvPr id="137219" name="Rectangle 3"/>
          <p:cNvSpPr>
            <a:spLocks noGrp="1" noChangeArrowheads="1"/>
          </p:cNvSpPr>
          <p:nvPr>
            <p:ph idx="1"/>
          </p:nvPr>
        </p:nvSpPr>
        <p:spPr/>
        <p:txBody>
          <a:bodyPr/>
          <a:lstStyle/>
          <a:p>
            <a:pPr eaLnBrk="1" hangingPunct="1">
              <a:defRPr/>
            </a:pPr>
            <a:r>
              <a:rPr lang="en-US">
                <a:cs typeface="+mn-cs"/>
              </a:rPr>
              <a:t>TODO: examples</a:t>
            </a:r>
          </a:p>
          <a:p>
            <a:pPr lvl="1" eaLnBrk="1" hangingPunct="1">
              <a:buFont typeface="Wingdings" charset="0"/>
              <a:buNone/>
              <a:defRPr/>
            </a:pPr>
            <a:r>
              <a:rPr lang="en-US"/>
              <a:t>Declaring, assigning, dereferencing, printing addresses, drawing pictures, etc.</a:t>
            </a:r>
          </a:p>
        </p:txBody>
      </p:sp>
      <p:sp>
        <p:nvSpPr>
          <p:cNvPr id="6" name="Slide Number Placeholder 5"/>
          <p:cNvSpPr>
            <a:spLocks noGrp="1"/>
          </p:cNvSpPr>
          <p:nvPr>
            <p:ph type="sldNum" sz="quarter" idx="12"/>
          </p:nvPr>
        </p:nvSpPr>
        <p:spPr/>
        <p:txBody>
          <a:bodyPr/>
          <a:lstStyle/>
          <a:p>
            <a:pPr>
              <a:defRPr/>
            </a:pPr>
            <a:fld id="{BA21774A-745D-B345-92C0-BDEB27837263}"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a:cs typeface="+mj-cs"/>
              </a:rPr>
              <a:t>Arrays and pointers 1</a:t>
            </a:r>
          </a:p>
        </p:txBody>
      </p:sp>
      <p:sp>
        <p:nvSpPr>
          <p:cNvPr id="138243" name="Rectangle 3"/>
          <p:cNvSpPr>
            <a:spLocks noGrp="1" noChangeArrowheads="1"/>
          </p:cNvSpPr>
          <p:nvPr>
            <p:ph idx="1"/>
          </p:nvPr>
        </p:nvSpPr>
        <p:spPr/>
        <p:txBody>
          <a:bodyPr>
            <a:normAutofit fontScale="92500" lnSpcReduction="10000"/>
          </a:bodyPr>
          <a:lstStyle/>
          <a:p>
            <a:pPr eaLnBrk="1" hangingPunct="1">
              <a:defRPr/>
            </a:pPr>
            <a:r>
              <a:rPr lang="en-US" dirty="0">
                <a:cs typeface="+mn-cs"/>
              </a:rPr>
              <a:t>A (built in) array is a lot like a pointer!</a:t>
            </a:r>
          </a:p>
          <a:p>
            <a:pPr lvl="1" eaLnBrk="1" hangingPunct="1">
              <a:defRPr/>
            </a:pPr>
            <a:r>
              <a:rPr lang="en-US" dirty="0">
                <a:cs typeface="+mn-cs"/>
              </a:rPr>
              <a:t>Remember, we rarely if ever use these. Usually we want vectors.</a:t>
            </a:r>
          </a:p>
          <a:p>
            <a:pPr eaLnBrk="1" hangingPunct="1">
              <a:defRPr/>
            </a:pPr>
            <a:r>
              <a:rPr lang="en-US" dirty="0">
                <a:cs typeface="+mn-cs"/>
              </a:rPr>
              <a:t>In use, an array name </a:t>
            </a:r>
            <a:r>
              <a:rPr lang="en-US" i="1" dirty="0">
                <a:cs typeface="+mn-cs"/>
              </a:rPr>
              <a:t>decays</a:t>
            </a:r>
            <a:r>
              <a:rPr lang="en-US" dirty="0">
                <a:cs typeface="+mn-cs"/>
              </a:rPr>
              <a:t> to a pointer. (When declaring, they are different - an array declaration creates space for the array.)</a:t>
            </a:r>
          </a:p>
          <a:p>
            <a:pPr eaLnBrk="1" hangingPunct="1">
              <a:defRPr/>
            </a:pPr>
            <a:r>
              <a:rPr lang="en-US" dirty="0">
                <a:cs typeface="+mn-cs"/>
              </a:rPr>
              <a:t>Compare:</a:t>
            </a:r>
          </a:p>
          <a:p>
            <a:pPr lvl="1" eaLnBrk="1" hangingPunct="1">
              <a:buFont typeface="Wingdings" charset="0"/>
              <a:buNone/>
              <a:defRPr/>
            </a:pPr>
            <a:r>
              <a:rPr lang="en-US" b="1" dirty="0">
                <a:solidFill>
                  <a:srgbClr val="7F0055"/>
                </a:solidFill>
                <a:latin typeface="Monaco" charset="0"/>
              </a:rPr>
              <a:t>float</a:t>
            </a:r>
            <a:r>
              <a:rPr lang="en-US" dirty="0">
                <a:solidFill>
                  <a:srgbClr val="000000"/>
                </a:solidFill>
                <a:latin typeface="Monaco" charset="0"/>
              </a:rPr>
              <a:t> </a:t>
            </a:r>
            <a:r>
              <a:rPr lang="en-US" dirty="0" err="1">
                <a:solidFill>
                  <a:srgbClr val="000000"/>
                </a:solidFill>
                <a:latin typeface="Monaco" charset="0"/>
              </a:rPr>
              <a:t>fArray</a:t>
            </a:r>
            <a:r>
              <a:rPr lang="en-US" dirty="0">
                <a:solidFill>
                  <a:srgbClr val="000000"/>
                </a:solidFill>
                <a:latin typeface="Monaco" charset="0"/>
              </a:rPr>
              <a:t>[100];</a:t>
            </a:r>
            <a:endParaRPr lang="en-US" dirty="0">
              <a:latin typeface="Monaco" charset="0"/>
            </a:endParaRPr>
          </a:p>
          <a:p>
            <a:pPr lvl="1" eaLnBrk="1" hangingPunct="1">
              <a:buFont typeface="Wingdings" charset="0"/>
              <a:buNone/>
              <a:defRPr/>
            </a:pPr>
            <a:r>
              <a:rPr lang="en-US" dirty="0" err="1">
                <a:solidFill>
                  <a:srgbClr val="000000"/>
                </a:solidFill>
                <a:latin typeface="Monaco" charset="0"/>
              </a:rPr>
              <a:t>cout</a:t>
            </a:r>
            <a:r>
              <a:rPr lang="en-US" dirty="0">
                <a:solidFill>
                  <a:srgbClr val="000000"/>
                </a:solidFill>
                <a:latin typeface="Monaco" charset="0"/>
              </a:rPr>
              <a:t> &lt;&lt; </a:t>
            </a:r>
            <a:r>
              <a:rPr lang="en-US" dirty="0" err="1">
                <a:solidFill>
                  <a:srgbClr val="000000"/>
                </a:solidFill>
                <a:latin typeface="Monaco" charset="0"/>
              </a:rPr>
              <a:t>fArray</a:t>
            </a:r>
            <a:r>
              <a:rPr lang="en-US" dirty="0">
                <a:solidFill>
                  <a:srgbClr val="000000"/>
                </a:solidFill>
                <a:latin typeface="Monaco" charset="0"/>
              </a:rPr>
              <a:t> &lt;&lt; </a:t>
            </a:r>
            <a:r>
              <a:rPr lang="en-US" dirty="0" err="1">
                <a:solidFill>
                  <a:srgbClr val="000000"/>
                </a:solidFill>
                <a:latin typeface="Monaco" charset="0"/>
              </a:rPr>
              <a:t>endl</a:t>
            </a:r>
            <a:r>
              <a:rPr lang="en-US" dirty="0">
                <a:solidFill>
                  <a:srgbClr val="000000"/>
                </a:solidFill>
                <a:latin typeface="Monaco" charset="0"/>
              </a:rPr>
              <a:t>;</a:t>
            </a:r>
            <a:endParaRPr lang="en-US" dirty="0">
              <a:latin typeface="Monaco" charset="0"/>
            </a:endParaRPr>
          </a:p>
          <a:p>
            <a:pPr lvl="1" eaLnBrk="1" hangingPunct="1">
              <a:buFont typeface="Wingdings" charset="0"/>
              <a:buNone/>
              <a:defRPr/>
            </a:pPr>
            <a:r>
              <a:rPr lang="en-US" dirty="0" err="1">
                <a:solidFill>
                  <a:srgbClr val="000000"/>
                </a:solidFill>
                <a:latin typeface="Monaco" charset="0"/>
              </a:rPr>
              <a:t>cout</a:t>
            </a:r>
            <a:r>
              <a:rPr lang="en-US" dirty="0">
                <a:solidFill>
                  <a:srgbClr val="000000"/>
                </a:solidFill>
                <a:latin typeface="Monaco" charset="0"/>
              </a:rPr>
              <a:t> &lt;&lt; &amp;</a:t>
            </a:r>
            <a:r>
              <a:rPr lang="en-US" dirty="0" err="1">
                <a:solidFill>
                  <a:srgbClr val="000000"/>
                </a:solidFill>
                <a:latin typeface="Monaco" charset="0"/>
              </a:rPr>
              <a:t>fArray</a:t>
            </a:r>
            <a:r>
              <a:rPr lang="en-US" dirty="0">
                <a:solidFill>
                  <a:srgbClr val="000000"/>
                </a:solidFill>
                <a:latin typeface="Monaco" charset="0"/>
              </a:rPr>
              <a:t>[0] &lt;&lt; </a:t>
            </a:r>
            <a:r>
              <a:rPr lang="en-US" dirty="0" err="1">
                <a:solidFill>
                  <a:srgbClr val="000000"/>
                </a:solidFill>
                <a:latin typeface="Monaco" charset="0"/>
              </a:rPr>
              <a:t>endl</a:t>
            </a:r>
            <a:r>
              <a:rPr lang="en-US" dirty="0">
                <a:solidFill>
                  <a:srgbClr val="000000"/>
                </a:solidFill>
                <a:latin typeface="Monaco" charset="0"/>
              </a:rPr>
              <a:t>;</a:t>
            </a:r>
          </a:p>
          <a:p>
            <a:pPr eaLnBrk="1" hangingPunct="1">
              <a:defRPr/>
            </a:pPr>
            <a:r>
              <a:rPr lang="en-US" dirty="0">
                <a:latin typeface="Monaco" charset="0"/>
                <a:cs typeface="+mn-cs"/>
              </a:rPr>
              <a:t>These print the same thing!</a:t>
            </a:r>
          </a:p>
          <a:p>
            <a:pPr eaLnBrk="1" hangingPunct="1">
              <a:defRPr/>
            </a:pPr>
            <a:r>
              <a:rPr lang="en-US" dirty="0">
                <a:latin typeface="Monaco" charset="0"/>
                <a:cs typeface="+mn-cs"/>
              </a:rPr>
              <a:t>TODO: Examples</a:t>
            </a:r>
            <a:endParaRPr lang="en-US" dirty="0">
              <a:cs typeface="+mn-cs"/>
            </a:endParaRPr>
          </a:p>
        </p:txBody>
      </p:sp>
      <p:sp>
        <p:nvSpPr>
          <p:cNvPr id="6" name="Slide Number Placeholder 5"/>
          <p:cNvSpPr>
            <a:spLocks noGrp="1"/>
          </p:cNvSpPr>
          <p:nvPr>
            <p:ph type="sldNum" sz="quarter" idx="12"/>
          </p:nvPr>
        </p:nvSpPr>
        <p:spPr/>
        <p:txBody>
          <a:bodyPr/>
          <a:lstStyle/>
          <a:p>
            <a:pPr>
              <a:defRPr/>
            </a:pPr>
            <a:fld id="{90321BAB-4B62-CD41-B29C-4FBBA16C7B1F}"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en-US">
                <a:cs typeface="+mj-cs"/>
              </a:rPr>
              <a:t>Arrays and pointers 2</a:t>
            </a:r>
          </a:p>
        </p:txBody>
      </p:sp>
      <p:sp>
        <p:nvSpPr>
          <p:cNvPr id="139267" name="Rectangle 3"/>
          <p:cNvSpPr>
            <a:spLocks noGrp="1" noChangeArrowheads="1"/>
          </p:cNvSpPr>
          <p:nvPr>
            <p:ph idx="1"/>
          </p:nvPr>
        </p:nvSpPr>
        <p:spPr/>
        <p:txBody>
          <a:bodyPr>
            <a:normAutofit fontScale="92500" lnSpcReduction="10000"/>
          </a:bodyPr>
          <a:lstStyle/>
          <a:p>
            <a:pPr eaLnBrk="1" hangingPunct="1">
              <a:defRPr/>
            </a:pPr>
            <a:r>
              <a:rPr lang="en-US" dirty="0">
                <a:cs typeface="+mn-cs"/>
              </a:rPr>
              <a:t>Passing an array to a function is </a:t>
            </a:r>
            <a:r>
              <a:rPr lang="en-US" i="1" dirty="0">
                <a:cs typeface="+mn-cs"/>
              </a:rPr>
              <a:t>exactly </a:t>
            </a:r>
            <a:r>
              <a:rPr lang="en-US" dirty="0">
                <a:cs typeface="+mn-cs"/>
              </a:rPr>
              <a:t>the same as passing a pointer:</a:t>
            </a:r>
          </a:p>
          <a:p>
            <a:pPr lvl="1" eaLnBrk="1" hangingPunct="1">
              <a:buFont typeface="Wingdings" charset="0"/>
              <a:buNone/>
              <a:defRPr/>
            </a:pPr>
            <a:r>
              <a:rPr lang="en-US" b="1" dirty="0">
                <a:solidFill>
                  <a:srgbClr val="7F0055"/>
                </a:solidFill>
                <a:latin typeface="Monaco" charset="0"/>
              </a:rPr>
              <a:t>void</a:t>
            </a:r>
            <a:r>
              <a:rPr lang="en-US" dirty="0">
                <a:solidFill>
                  <a:srgbClr val="000000"/>
                </a:solidFill>
                <a:latin typeface="Monaco" charset="0"/>
              </a:rPr>
              <a:t> </a:t>
            </a:r>
            <a:r>
              <a:rPr lang="en-US" b="1" dirty="0" err="1">
                <a:solidFill>
                  <a:srgbClr val="000000"/>
                </a:solidFill>
                <a:latin typeface="Monaco" charset="0"/>
              </a:rPr>
              <a:t>printArray</a:t>
            </a:r>
            <a:r>
              <a:rPr lang="en-US" dirty="0">
                <a:solidFill>
                  <a:srgbClr val="000000"/>
                </a:solidFill>
                <a:latin typeface="Monaco" charset="0"/>
              </a:rPr>
              <a:t>(</a:t>
            </a:r>
            <a:r>
              <a:rPr lang="en-US" b="1" dirty="0" err="1">
                <a:solidFill>
                  <a:srgbClr val="7F0055"/>
                </a:solidFill>
                <a:latin typeface="Monaco" charset="0"/>
              </a:rPr>
              <a:t>int</a:t>
            </a:r>
            <a:r>
              <a:rPr lang="en-US" dirty="0">
                <a:solidFill>
                  <a:srgbClr val="000000"/>
                </a:solidFill>
                <a:latin typeface="Monaco" charset="0"/>
              </a:rPr>
              <a:t> </a:t>
            </a:r>
            <a:r>
              <a:rPr lang="en-US" dirty="0" err="1">
                <a:solidFill>
                  <a:srgbClr val="000000"/>
                </a:solidFill>
                <a:latin typeface="Monaco" charset="0"/>
              </a:rPr>
              <a:t>arr</a:t>
            </a:r>
            <a:r>
              <a:rPr lang="en-US" dirty="0">
                <a:solidFill>
                  <a:srgbClr val="000000"/>
                </a:solidFill>
                <a:latin typeface="Monaco" charset="0"/>
              </a:rPr>
              <a:t>[], </a:t>
            </a:r>
            <a:r>
              <a:rPr lang="en-US" b="1" dirty="0" err="1">
                <a:solidFill>
                  <a:srgbClr val="7F0055"/>
                </a:solidFill>
                <a:latin typeface="Monaco" charset="0"/>
              </a:rPr>
              <a:t>int</a:t>
            </a:r>
            <a:r>
              <a:rPr lang="en-US" dirty="0">
                <a:solidFill>
                  <a:srgbClr val="000000"/>
                </a:solidFill>
                <a:latin typeface="Monaco" charset="0"/>
              </a:rPr>
              <a:t> size);</a:t>
            </a:r>
            <a:endParaRPr lang="en-US" dirty="0">
              <a:latin typeface="Monaco" charset="0"/>
            </a:endParaRPr>
          </a:p>
          <a:p>
            <a:pPr lvl="1" eaLnBrk="1" hangingPunct="1">
              <a:buFont typeface="Wingdings" charset="0"/>
              <a:buNone/>
              <a:defRPr/>
            </a:pPr>
            <a:r>
              <a:rPr lang="en-US" b="1" dirty="0">
                <a:solidFill>
                  <a:srgbClr val="7F0055"/>
                </a:solidFill>
                <a:latin typeface="Monaco" charset="0"/>
              </a:rPr>
              <a:t>void</a:t>
            </a:r>
            <a:r>
              <a:rPr lang="en-US" dirty="0">
                <a:solidFill>
                  <a:srgbClr val="000000"/>
                </a:solidFill>
                <a:latin typeface="Monaco" charset="0"/>
              </a:rPr>
              <a:t> </a:t>
            </a:r>
            <a:r>
              <a:rPr lang="en-US" b="1" dirty="0" err="1">
                <a:solidFill>
                  <a:srgbClr val="000000"/>
                </a:solidFill>
                <a:latin typeface="Monaco" charset="0"/>
              </a:rPr>
              <a:t>printArray</a:t>
            </a:r>
            <a:r>
              <a:rPr lang="en-US" dirty="0">
                <a:solidFill>
                  <a:srgbClr val="000000"/>
                </a:solidFill>
                <a:latin typeface="Monaco" charset="0"/>
              </a:rPr>
              <a:t>(</a:t>
            </a:r>
            <a:r>
              <a:rPr lang="en-US" b="1" dirty="0" err="1">
                <a:solidFill>
                  <a:srgbClr val="7F0055"/>
                </a:solidFill>
                <a:latin typeface="Monaco" charset="0"/>
              </a:rPr>
              <a:t>int</a:t>
            </a:r>
            <a:r>
              <a:rPr lang="en-US" dirty="0">
                <a:solidFill>
                  <a:srgbClr val="000000"/>
                </a:solidFill>
                <a:latin typeface="Monaco" charset="0"/>
              </a:rPr>
              <a:t> *</a:t>
            </a:r>
            <a:r>
              <a:rPr lang="en-US" dirty="0" err="1">
                <a:solidFill>
                  <a:srgbClr val="000000"/>
                </a:solidFill>
                <a:latin typeface="Monaco" charset="0"/>
              </a:rPr>
              <a:t>arr</a:t>
            </a:r>
            <a:r>
              <a:rPr lang="en-US" dirty="0">
                <a:solidFill>
                  <a:srgbClr val="000000"/>
                </a:solidFill>
                <a:latin typeface="Monaco" charset="0"/>
              </a:rPr>
              <a:t>, </a:t>
            </a:r>
            <a:r>
              <a:rPr lang="en-US" b="1" dirty="0" err="1">
                <a:solidFill>
                  <a:srgbClr val="7F0055"/>
                </a:solidFill>
                <a:latin typeface="Monaco" charset="0"/>
              </a:rPr>
              <a:t>int</a:t>
            </a:r>
            <a:r>
              <a:rPr lang="en-US" dirty="0">
                <a:solidFill>
                  <a:srgbClr val="000000"/>
                </a:solidFill>
                <a:latin typeface="Monaco" charset="0"/>
              </a:rPr>
              <a:t> size);</a:t>
            </a:r>
          </a:p>
          <a:p>
            <a:pPr lvl="1" eaLnBrk="1" hangingPunct="1">
              <a:buFont typeface="Wingdings" charset="0"/>
              <a:buNone/>
              <a:defRPr/>
            </a:pPr>
            <a:endParaRPr lang="en-US" dirty="0">
              <a:solidFill>
                <a:srgbClr val="000000"/>
              </a:solidFill>
              <a:latin typeface="Monaco" charset="0"/>
            </a:endParaRPr>
          </a:p>
          <a:p>
            <a:pPr eaLnBrk="1" hangingPunct="1">
              <a:defRPr/>
            </a:pPr>
            <a:r>
              <a:rPr lang="en-US" sz="2100" dirty="0"/>
              <a:t>Similarly, the following are exactly the same. This is IMPORTANT!</a:t>
            </a:r>
          </a:p>
          <a:p>
            <a:pPr lvl="1" eaLnBrk="1" hangingPunct="1">
              <a:buFont typeface="Wingdings" charset="0"/>
              <a:buNone/>
              <a:defRPr/>
            </a:pPr>
            <a:r>
              <a:rPr lang="en-US" dirty="0" err="1">
                <a:solidFill>
                  <a:srgbClr val="000000"/>
                </a:solidFill>
                <a:latin typeface="Monaco" charset="0"/>
              </a:rPr>
              <a:t>cout</a:t>
            </a:r>
            <a:r>
              <a:rPr lang="en-US" dirty="0">
                <a:solidFill>
                  <a:srgbClr val="000000"/>
                </a:solidFill>
                <a:latin typeface="Monaco" charset="0"/>
              </a:rPr>
              <a:t> &lt;&lt; </a:t>
            </a:r>
            <a:r>
              <a:rPr lang="en-US" dirty="0" err="1">
                <a:solidFill>
                  <a:srgbClr val="000000"/>
                </a:solidFill>
                <a:latin typeface="Monaco" charset="0"/>
              </a:rPr>
              <a:t>fArray</a:t>
            </a:r>
            <a:r>
              <a:rPr lang="en-US" dirty="0">
                <a:solidFill>
                  <a:srgbClr val="000000"/>
                </a:solidFill>
                <a:latin typeface="Monaco" charset="0"/>
              </a:rPr>
              <a:t>[2] &lt;&lt; </a:t>
            </a:r>
            <a:r>
              <a:rPr lang="en-US" dirty="0" err="1">
                <a:solidFill>
                  <a:srgbClr val="000000"/>
                </a:solidFill>
                <a:latin typeface="Monaco" charset="0"/>
              </a:rPr>
              <a:t>endl</a:t>
            </a:r>
            <a:r>
              <a:rPr lang="en-US" dirty="0">
                <a:solidFill>
                  <a:srgbClr val="000000"/>
                </a:solidFill>
                <a:latin typeface="Monaco" charset="0"/>
              </a:rPr>
              <a:t>;</a:t>
            </a:r>
            <a:endParaRPr lang="en-US" dirty="0">
              <a:latin typeface="Monaco" charset="0"/>
            </a:endParaRPr>
          </a:p>
          <a:p>
            <a:pPr lvl="1" eaLnBrk="1" hangingPunct="1">
              <a:buFont typeface="Wingdings" charset="0"/>
              <a:buNone/>
              <a:defRPr/>
            </a:pPr>
            <a:r>
              <a:rPr lang="en-US" dirty="0" err="1">
                <a:solidFill>
                  <a:srgbClr val="000000"/>
                </a:solidFill>
                <a:latin typeface="Monaco" charset="0"/>
              </a:rPr>
              <a:t>cout</a:t>
            </a:r>
            <a:r>
              <a:rPr lang="en-US" dirty="0">
                <a:solidFill>
                  <a:srgbClr val="000000"/>
                </a:solidFill>
                <a:latin typeface="Monaco" charset="0"/>
              </a:rPr>
              <a:t> &lt;&lt; *(fArray+2) &lt;&lt; </a:t>
            </a:r>
            <a:r>
              <a:rPr lang="en-US" dirty="0" err="1">
                <a:solidFill>
                  <a:srgbClr val="000000"/>
                </a:solidFill>
                <a:latin typeface="Monaco" charset="0"/>
              </a:rPr>
              <a:t>endl</a:t>
            </a:r>
            <a:r>
              <a:rPr lang="en-US" dirty="0">
                <a:solidFill>
                  <a:srgbClr val="000000"/>
                </a:solidFill>
                <a:latin typeface="Monaco" charset="0"/>
              </a:rPr>
              <a:t>;</a:t>
            </a:r>
            <a:endParaRPr lang="en-US" dirty="0">
              <a:latin typeface="Monaco" charset="0"/>
            </a:endParaRPr>
          </a:p>
          <a:p>
            <a:pPr lvl="1" eaLnBrk="1" hangingPunct="1">
              <a:buFont typeface="Wingdings" charset="0"/>
              <a:buNone/>
              <a:defRPr/>
            </a:pPr>
            <a:endParaRPr lang="en-US" dirty="0">
              <a:solidFill>
                <a:srgbClr val="000000"/>
              </a:solidFill>
              <a:latin typeface="Monaco" charset="0"/>
            </a:endParaRPr>
          </a:p>
          <a:p>
            <a:pPr>
              <a:defRPr/>
            </a:pPr>
            <a:r>
              <a:rPr lang="en-US" sz="2100" dirty="0"/>
              <a:t>Remember - no bounds checking (in either case!)</a:t>
            </a:r>
          </a:p>
          <a:p>
            <a:pPr>
              <a:defRPr/>
            </a:pPr>
            <a:r>
              <a:rPr lang="en-US" sz="2100" dirty="0"/>
              <a:t>TODO: Examples (3["hello"])</a:t>
            </a:r>
          </a:p>
          <a:p>
            <a:pPr eaLnBrk="1" hangingPunct="1">
              <a:defRPr/>
            </a:pPr>
            <a:endParaRPr lang="en-US" dirty="0">
              <a:solidFill>
                <a:srgbClr val="000000"/>
              </a:solidFill>
              <a:latin typeface="Monaco" charset="0"/>
              <a:cs typeface="+mn-cs"/>
            </a:endParaRPr>
          </a:p>
        </p:txBody>
      </p:sp>
      <p:sp>
        <p:nvSpPr>
          <p:cNvPr id="6" name="Slide Number Placeholder 5"/>
          <p:cNvSpPr>
            <a:spLocks noGrp="1"/>
          </p:cNvSpPr>
          <p:nvPr>
            <p:ph type="sldNum" sz="quarter" idx="12"/>
          </p:nvPr>
        </p:nvSpPr>
        <p:spPr/>
        <p:txBody>
          <a:bodyPr/>
          <a:lstStyle/>
          <a:p>
            <a:pPr>
              <a:defRPr/>
            </a:pPr>
            <a:fld id="{E8942DAA-6E89-F44A-B987-1520B437C77A}"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a:cs typeface="+mj-cs"/>
              </a:rPr>
              <a:t>Pointer arithmetic</a:t>
            </a:r>
          </a:p>
        </p:txBody>
      </p:sp>
      <p:sp>
        <p:nvSpPr>
          <p:cNvPr id="140291" name="Rectangle 3"/>
          <p:cNvSpPr>
            <a:spLocks noGrp="1" noChangeArrowheads="1"/>
          </p:cNvSpPr>
          <p:nvPr>
            <p:ph idx="1"/>
          </p:nvPr>
        </p:nvSpPr>
        <p:spPr/>
        <p:txBody>
          <a:bodyPr/>
          <a:lstStyle/>
          <a:p>
            <a:pPr eaLnBrk="1" hangingPunct="1">
              <a:defRPr/>
            </a:pPr>
            <a:r>
              <a:rPr lang="en-US" dirty="0">
                <a:cs typeface="+mn-cs"/>
              </a:rPr>
              <a:t>All pointer math needs to be on pointers that point to one block of memory (like a built in array, or items in a vector.)</a:t>
            </a:r>
          </a:p>
          <a:p>
            <a:pPr eaLnBrk="1" hangingPunct="1">
              <a:defRPr/>
            </a:pPr>
            <a:r>
              <a:rPr lang="en-US" dirty="0">
                <a:cs typeface="+mn-cs"/>
              </a:rPr>
              <a:t>++/--</a:t>
            </a:r>
          </a:p>
          <a:p>
            <a:pPr eaLnBrk="1" hangingPunct="1">
              <a:defRPr/>
            </a:pPr>
            <a:r>
              <a:rPr lang="en-US" dirty="0">
                <a:cs typeface="+mn-cs"/>
              </a:rPr>
              <a:t>+=/-=</a:t>
            </a:r>
          </a:p>
          <a:p>
            <a:pPr eaLnBrk="1" hangingPunct="1">
              <a:defRPr/>
            </a:pPr>
            <a:r>
              <a:rPr lang="en-US" dirty="0">
                <a:cs typeface="+mn-cs"/>
              </a:rPr>
              <a:t>(pointer - pointer)</a:t>
            </a:r>
          </a:p>
          <a:p>
            <a:pPr eaLnBrk="1" hangingPunct="1">
              <a:defRPr/>
            </a:pPr>
            <a:r>
              <a:rPr lang="en-US" dirty="0">
                <a:cs typeface="+mn-cs"/>
              </a:rPr>
              <a:t>&lt;, &gt;, &lt;=, &gt;=, ==, !=</a:t>
            </a:r>
          </a:p>
          <a:p>
            <a:pPr eaLnBrk="1" hangingPunct="1">
              <a:defRPr/>
            </a:pPr>
            <a:endParaRPr lang="en-US" dirty="0">
              <a:cs typeface="+mn-cs"/>
            </a:endParaRPr>
          </a:p>
        </p:txBody>
      </p:sp>
      <p:sp>
        <p:nvSpPr>
          <p:cNvPr id="6" name="Slide Number Placeholder 5"/>
          <p:cNvSpPr>
            <a:spLocks noGrp="1"/>
          </p:cNvSpPr>
          <p:nvPr>
            <p:ph type="sldNum" sz="quarter" idx="12"/>
          </p:nvPr>
        </p:nvSpPr>
        <p:spPr/>
        <p:txBody>
          <a:bodyPr/>
          <a:lstStyle/>
          <a:p>
            <a:pPr>
              <a:defRPr/>
            </a:pPr>
            <a:fld id="{A7B4B4A7-0155-AA4D-8522-6ADB937064FF}"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a:cs typeface="+mj-cs"/>
              </a:rPr>
              <a:t>Other pointer notes</a:t>
            </a:r>
          </a:p>
        </p:txBody>
      </p:sp>
      <p:sp>
        <p:nvSpPr>
          <p:cNvPr id="141315" name="Rectangle 3"/>
          <p:cNvSpPr>
            <a:spLocks noGrp="1" noChangeArrowheads="1"/>
          </p:cNvSpPr>
          <p:nvPr>
            <p:ph idx="1"/>
          </p:nvPr>
        </p:nvSpPr>
        <p:spPr/>
        <p:txBody>
          <a:bodyPr/>
          <a:lstStyle/>
          <a:p>
            <a:pPr eaLnBrk="1" hangingPunct="1">
              <a:defRPr/>
            </a:pPr>
            <a:r>
              <a:rPr lang="en-US" dirty="0">
                <a:cs typeface="+mn-cs"/>
              </a:rPr>
              <a:t>Can</a:t>
            </a:r>
            <a:r>
              <a:rPr lang="en-US" altLang="ja-JP" dirty="0">
                <a:latin typeface="Arial"/>
                <a:cs typeface="+mn-cs"/>
              </a:rPr>
              <a:t>’</a:t>
            </a:r>
            <a:r>
              <a:rPr lang="en-US" dirty="0">
                <a:cs typeface="+mn-cs"/>
              </a:rPr>
              <a:t>t mix types</a:t>
            </a:r>
          </a:p>
          <a:p>
            <a:pPr eaLnBrk="1" hangingPunct="1">
              <a:defRPr/>
            </a:pPr>
            <a:r>
              <a:rPr lang="en-US" dirty="0">
                <a:cs typeface="+mn-cs"/>
              </a:rPr>
              <a:t>C and old C++: 0 (or NULL) is the null pointer - an invalid memory location</a:t>
            </a:r>
          </a:p>
          <a:p>
            <a:pPr eaLnBrk="1" hangingPunct="1">
              <a:defRPr/>
            </a:pPr>
            <a:r>
              <a:rPr lang="en-US" dirty="0">
                <a:cs typeface="+mn-cs"/>
              </a:rPr>
              <a:t>Modern C++: use </a:t>
            </a:r>
            <a:r>
              <a:rPr lang="en-US" dirty="0" err="1">
                <a:cs typeface="+mn-cs"/>
              </a:rPr>
              <a:t>nullptr</a:t>
            </a:r>
            <a:endParaRPr lang="en-US" dirty="0">
              <a:cs typeface="+mn-cs"/>
            </a:endParaRPr>
          </a:p>
          <a:p>
            <a:pPr eaLnBrk="1" hangingPunct="1">
              <a:defRPr/>
            </a:pPr>
            <a:r>
              <a:rPr lang="en-US" dirty="0">
                <a:cs typeface="+mn-cs"/>
              </a:rPr>
              <a:t>Can test for null pointer using the fact that 0 (as a Boolean) is false, while anything else is true (but this is discouraged, better to just check if it’s equal to (or not equal to) </a:t>
            </a:r>
            <a:r>
              <a:rPr lang="en-US" dirty="0" err="1">
                <a:cs typeface="+mn-cs"/>
              </a:rPr>
              <a:t>nullptr</a:t>
            </a:r>
            <a:r>
              <a:rPr lang="en-US" dirty="0">
                <a:cs typeface="+mn-cs"/>
              </a:rPr>
              <a:t>.)</a:t>
            </a:r>
          </a:p>
        </p:txBody>
      </p:sp>
      <p:sp>
        <p:nvSpPr>
          <p:cNvPr id="6" name="Slide Number Placeholder 5"/>
          <p:cNvSpPr>
            <a:spLocks noGrp="1"/>
          </p:cNvSpPr>
          <p:nvPr>
            <p:ph type="sldNum" sz="quarter" idx="12"/>
          </p:nvPr>
        </p:nvSpPr>
        <p:spPr/>
        <p:txBody>
          <a:bodyPr/>
          <a:lstStyle/>
          <a:p>
            <a:pPr>
              <a:defRPr/>
            </a:pPr>
            <a:fld id="{1E5ADA27-AEE6-8B4F-83F5-6983AAFB96BC}" type="slidenum">
              <a:rPr lang="en-US"/>
              <a:pPr>
                <a:defRPr/>
              </a:pPr>
              <a:t>9</a:t>
            </a:fld>
            <a:endParaRPr lang="en-US"/>
          </a:p>
        </p:txBody>
      </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7451</TotalTime>
  <Words>1866</Words>
  <Application>Microsoft Macintosh PowerPoint</Application>
  <PresentationFormat>On-screen Show (4:3)</PresentationFormat>
  <Paragraphs>178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Courier</vt:lpstr>
      <vt:lpstr>Courier New</vt:lpstr>
      <vt:lpstr>Monaco</vt:lpstr>
      <vt:lpstr>Rockwell</vt:lpstr>
      <vt:lpstr>Times New Roman</vt:lpstr>
      <vt:lpstr>Verdana</vt:lpstr>
      <vt:lpstr>Wingdings</vt:lpstr>
      <vt:lpstr>Advantage</vt:lpstr>
      <vt:lpstr>CS 202 Pointers in C++</vt:lpstr>
      <vt:lpstr>Review (from CS 201)  Pointer Variables</vt:lpstr>
      <vt:lpstr>Review (from CS 201) Pointers</vt:lpstr>
      <vt:lpstr>Review: Context, and Re-use of operator symbols</vt:lpstr>
      <vt:lpstr>Pointers</vt:lpstr>
      <vt:lpstr>Arrays and pointers 1</vt:lpstr>
      <vt:lpstr>Arrays and pointers 2</vt:lpstr>
      <vt:lpstr>Pointer arithmetic</vt:lpstr>
      <vt:lpstr>Other pointer notes</vt:lpstr>
      <vt:lpstr>Pointers as function parameters</vt:lpstr>
      <vt:lpstr>Pointers and const</vt:lpstr>
      <vt:lpstr>Dynamic memory allocation</vt:lpstr>
      <vt:lpstr>Issues with dynamic memory (1/2) (Thanks to Dr. Lawlor for the catchy names)</vt:lpstr>
      <vt:lpstr>Issues with dynamic memory (2/2) (Thanks to Dr. Lawlor for the catchy names)</vt:lpstr>
      <vt:lpstr>C++ Smart Pointers</vt:lpstr>
      <vt:lpstr>make_shared() and make_unique()</vt:lpstr>
      <vt:lpstr>Smart Pointer Parameters 1</vt:lpstr>
      <vt:lpstr>Smart Pointer Parameters 2</vt:lpstr>
    </vt:vector>
  </TitlesOfParts>
  <Company>University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 The Structure of a Package; Parameter Passing</dc:title>
  <dc:creator>Glenn G. Chappell</dc:creator>
  <cp:lastModifiedBy>Chris Hartman</cp:lastModifiedBy>
  <cp:revision>83</cp:revision>
  <cp:lastPrinted>2011-01-27T17:02:04Z</cp:lastPrinted>
  <dcterms:created xsi:type="dcterms:W3CDTF">2004-09-03T22:49:27Z</dcterms:created>
  <dcterms:modified xsi:type="dcterms:W3CDTF">2021-01-26T17:19:04Z</dcterms:modified>
</cp:coreProperties>
</file>