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1" r:id="rId16"/>
    <p:sldId id="270" r:id="rId17"/>
    <p:sldId id="273" r:id="rId18"/>
    <p:sldId id="272" r:id="rId19"/>
    <p:sldId id="274" r:id="rId20"/>
    <p:sldId id="277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D58D-3BC6-4000-9855-1DCE5CADCB8A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E236-934F-4D11-836A-352BE52A1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D58D-3BC6-4000-9855-1DCE5CADCB8A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E236-934F-4D11-836A-352BE52A1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D58D-3BC6-4000-9855-1DCE5CADCB8A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E236-934F-4D11-836A-352BE52A1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D58D-3BC6-4000-9855-1DCE5CADCB8A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E236-934F-4D11-836A-352BE52A1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D58D-3BC6-4000-9855-1DCE5CADCB8A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E236-934F-4D11-836A-352BE52A1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D58D-3BC6-4000-9855-1DCE5CADCB8A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E236-934F-4D11-836A-352BE52A1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D58D-3BC6-4000-9855-1DCE5CADCB8A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E236-934F-4D11-836A-352BE52A1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D58D-3BC6-4000-9855-1DCE5CADCB8A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E236-934F-4D11-836A-352BE52A1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D58D-3BC6-4000-9855-1DCE5CADCB8A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E236-934F-4D11-836A-352BE52A1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D58D-3BC6-4000-9855-1DCE5CADCB8A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E236-934F-4D11-836A-352BE52A1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D58D-3BC6-4000-9855-1DCE5CADCB8A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FE236-934F-4D11-836A-352BE52A1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1D58D-3BC6-4000-9855-1DCE5CADCB8A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FE236-934F-4D11-836A-352BE52A16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Census+Income" TargetMode="External"/><Relationship Id="rId2" Type="http://schemas.openxmlformats.org/officeDocument/2006/relationships/hyperlink" Target="http://iasri.res.in/ebook/win_school_aa/notes/Decision_tre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hematicaforprediction.wordpress.com/2014/03/30/classification-and-association-rules-for-census-income-data/" TargetMode="External"/><Relationship Id="rId4" Type="http://schemas.openxmlformats.org/officeDocument/2006/relationships/hyperlink" Target="http://en.wikipedia.org/wiki/ID3_algorith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ensus.gov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Census+Incom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2533651"/>
          </a:xfrm>
        </p:spPr>
        <p:txBody>
          <a:bodyPr>
            <a:normAutofit/>
          </a:bodyPr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A decision </a:t>
            </a:r>
            <a:r>
              <a:rPr lang="en-US" sz="3600" dirty="0"/>
              <a:t>tree </a:t>
            </a:r>
            <a:r>
              <a:rPr lang="en-US" sz="3600" dirty="0" smtClean="0"/>
              <a:t>for predicting the income individuals from U.S</a:t>
            </a:r>
            <a:r>
              <a:rPr lang="en-US" sz="3600" dirty="0"/>
              <a:t>. Census data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Mark Patrick White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CSIT 599G Computational Data Mining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Hood College, Computer Science Department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Frederick, Maryland, USA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mpw6@hood.edu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 decision tree for predicting the income individuals from U.S. Census data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b="1" dirty="0" smtClean="0"/>
              <a:t>Approach and Methodology</a:t>
            </a:r>
          </a:p>
          <a:p>
            <a:pPr>
              <a:buNone/>
            </a:pP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2800" b="1" u="sng" dirty="0" smtClean="0"/>
              <a:t>Test Execution Dataset Attributes</a:t>
            </a:r>
            <a:endParaRPr lang="en-US" sz="2800" b="1" u="sng" dirty="0" smtClean="0"/>
          </a:p>
          <a:p>
            <a:pPr marL="514350" indent="-514350"/>
            <a:r>
              <a:rPr lang="en-US" sz="1200" b="1" dirty="0" smtClean="0"/>
              <a:t>a</a:t>
            </a:r>
            <a:r>
              <a:rPr lang="en-US" sz="1200" b="1" dirty="0" smtClean="0"/>
              <a:t>ge_class</a:t>
            </a:r>
            <a:r>
              <a:rPr lang="en-US" sz="1200" dirty="0" smtClean="0"/>
              <a:t>: 5 distinct age attribute classes (U21, U30, U40, U55, 55PLUS).</a:t>
            </a:r>
            <a:endParaRPr lang="en-US" sz="1200" dirty="0" smtClean="0"/>
          </a:p>
          <a:p>
            <a:pPr marL="514350" indent="-514350"/>
            <a:r>
              <a:rPr lang="en-US" sz="1200" b="1" dirty="0" smtClean="0"/>
              <a:t>workclass</a:t>
            </a:r>
            <a:r>
              <a:rPr lang="en-US" sz="1200" dirty="0" smtClean="0"/>
              <a:t>: </a:t>
            </a:r>
            <a:r>
              <a:rPr lang="en-US" sz="1200" dirty="0" smtClean="0"/>
              <a:t>8 </a:t>
            </a:r>
            <a:r>
              <a:rPr lang="en-US" sz="1200" dirty="0" smtClean="0"/>
              <a:t>distinct </a:t>
            </a:r>
            <a:r>
              <a:rPr lang="en-US" sz="1200" dirty="0" smtClean="0"/>
              <a:t>workclass </a:t>
            </a:r>
            <a:r>
              <a:rPr lang="en-US" sz="1200" dirty="0" smtClean="0"/>
              <a:t>attribute classes.</a:t>
            </a:r>
          </a:p>
          <a:p>
            <a:pPr marL="514350" indent="-514350"/>
            <a:r>
              <a:rPr lang="en-US" sz="1200" b="1" dirty="0" smtClean="0"/>
              <a:t>education</a:t>
            </a:r>
            <a:r>
              <a:rPr lang="en-US" sz="1200" dirty="0" smtClean="0"/>
              <a:t>: </a:t>
            </a:r>
            <a:r>
              <a:rPr lang="en-US" sz="1200" dirty="0" smtClean="0"/>
              <a:t>16 distinct education attribute classes.</a:t>
            </a:r>
            <a:endParaRPr lang="en-US" sz="1200" dirty="0" smtClean="0"/>
          </a:p>
          <a:p>
            <a:pPr marL="514350" indent="-514350"/>
            <a:r>
              <a:rPr lang="en-US" sz="1200" b="1" dirty="0" smtClean="0"/>
              <a:t>marital_status</a:t>
            </a:r>
            <a:r>
              <a:rPr lang="en-US" sz="1200" dirty="0" smtClean="0"/>
              <a:t>: </a:t>
            </a:r>
            <a:r>
              <a:rPr lang="en-US" sz="1200" dirty="0" smtClean="0"/>
              <a:t>7 </a:t>
            </a:r>
            <a:r>
              <a:rPr lang="en-US" sz="1200" dirty="0" smtClean="0"/>
              <a:t>distinct </a:t>
            </a:r>
            <a:r>
              <a:rPr lang="en-US" sz="1200" dirty="0" smtClean="0"/>
              <a:t>marital status attribute </a:t>
            </a:r>
            <a:r>
              <a:rPr lang="en-US" sz="1200" dirty="0" smtClean="0"/>
              <a:t>classes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pPr marL="514350" indent="-514350"/>
            <a:r>
              <a:rPr lang="en-US" sz="1200" b="1" dirty="0" smtClean="0"/>
              <a:t>occupation</a:t>
            </a:r>
            <a:r>
              <a:rPr lang="en-US" sz="1200" dirty="0" smtClean="0"/>
              <a:t>: </a:t>
            </a:r>
            <a:r>
              <a:rPr lang="en-US" sz="1200" dirty="0" smtClean="0"/>
              <a:t>14 </a:t>
            </a:r>
            <a:r>
              <a:rPr lang="en-US" sz="1200" dirty="0" smtClean="0"/>
              <a:t>distinct </a:t>
            </a:r>
            <a:r>
              <a:rPr lang="en-US" sz="1200" dirty="0" smtClean="0"/>
              <a:t>occupation attribute </a:t>
            </a:r>
            <a:r>
              <a:rPr lang="en-US" sz="1200" dirty="0" smtClean="0"/>
              <a:t>classes.</a:t>
            </a:r>
          </a:p>
          <a:p>
            <a:pPr marL="514350" indent="-514350"/>
            <a:r>
              <a:rPr lang="en-US" sz="1200" b="1" dirty="0" smtClean="0"/>
              <a:t>relationship</a:t>
            </a:r>
            <a:r>
              <a:rPr lang="en-US" sz="1200" dirty="0" smtClean="0"/>
              <a:t>: 6</a:t>
            </a:r>
            <a:r>
              <a:rPr lang="en-US" sz="1200" dirty="0" smtClean="0"/>
              <a:t> </a:t>
            </a:r>
            <a:r>
              <a:rPr lang="en-US" sz="1200" dirty="0" smtClean="0"/>
              <a:t>distinct </a:t>
            </a:r>
            <a:r>
              <a:rPr lang="en-US" sz="1200" dirty="0" smtClean="0"/>
              <a:t>relationship attribute </a:t>
            </a:r>
            <a:r>
              <a:rPr lang="en-US" sz="1200" dirty="0" smtClean="0"/>
              <a:t>classes.</a:t>
            </a:r>
          </a:p>
          <a:p>
            <a:pPr marL="514350" indent="-514350"/>
            <a:r>
              <a:rPr lang="en-US" sz="1200" b="1" dirty="0" smtClean="0"/>
              <a:t>race</a:t>
            </a:r>
            <a:r>
              <a:rPr lang="en-US" sz="1200" dirty="0" smtClean="0"/>
              <a:t>: 5 </a:t>
            </a:r>
            <a:r>
              <a:rPr lang="en-US" sz="1200" dirty="0" smtClean="0"/>
              <a:t>distinct </a:t>
            </a:r>
            <a:r>
              <a:rPr lang="en-US" sz="1200" dirty="0" smtClean="0"/>
              <a:t>race attribute </a:t>
            </a:r>
            <a:r>
              <a:rPr lang="en-US" sz="1200" dirty="0" smtClean="0"/>
              <a:t>classes.</a:t>
            </a:r>
          </a:p>
          <a:p>
            <a:pPr marL="514350" indent="-514350"/>
            <a:r>
              <a:rPr lang="en-US" sz="1200" b="1" dirty="0" smtClean="0"/>
              <a:t>sex</a:t>
            </a:r>
            <a:r>
              <a:rPr lang="en-US" sz="1200" dirty="0" smtClean="0"/>
              <a:t>: Female, Male.</a:t>
            </a:r>
          </a:p>
          <a:p>
            <a:pPr marL="514350" indent="-514350"/>
            <a:r>
              <a:rPr lang="en-US" sz="1200" b="1" dirty="0" smtClean="0"/>
              <a:t>hours_class</a:t>
            </a:r>
            <a:r>
              <a:rPr lang="en-US" sz="1200" dirty="0" smtClean="0"/>
              <a:t>: </a:t>
            </a:r>
            <a:r>
              <a:rPr lang="en-US" sz="1200" dirty="0" smtClean="0"/>
              <a:t>5 distinct </a:t>
            </a:r>
            <a:r>
              <a:rPr lang="en-US" sz="1200" dirty="0" smtClean="0"/>
              <a:t>hours-per-week attribute </a:t>
            </a:r>
            <a:r>
              <a:rPr lang="en-US" sz="1200" dirty="0" smtClean="0"/>
              <a:t>classes (</a:t>
            </a:r>
            <a:r>
              <a:rPr lang="en-US" sz="1200" dirty="0" smtClean="0"/>
              <a:t>UPTO20, UPTO40, UPTO60, UPTO80, 80PLUS</a:t>
            </a:r>
            <a:r>
              <a:rPr lang="en-US" sz="1200" dirty="0" smtClean="0"/>
              <a:t>).</a:t>
            </a:r>
          </a:p>
          <a:p>
            <a:pPr marL="514350" indent="-514350"/>
            <a:r>
              <a:rPr lang="en-US" sz="1200" b="1" dirty="0" smtClean="0"/>
              <a:t>native_country</a:t>
            </a:r>
            <a:r>
              <a:rPr lang="en-US" sz="1200" dirty="0" smtClean="0"/>
              <a:t>: </a:t>
            </a:r>
            <a:r>
              <a:rPr lang="en-US" sz="1200" dirty="0" smtClean="0"/>
              <a:t>41 </a:t>
            </a:r>
            <a:r>
              <a:rPr lang="en-US" sz="1200" dirty="0" smtClean="0"/>
              <a:t>distinct </a:t>
            </a:r>
            <a:r>
              <a:rPr lang="en-US" sz="1200" dirty="0" smtClean="0"/>
              <a:t>native country attribute </a:t>
            </a:r>
            <a:r>
              <a:rPr lang="en-US" sz="1200" dirty="0" smtClean="0"/>
              <a:t>classes</a:t>
            </a:r>
            <a:r>
              <a:rPr lang="en-US" sz="1200" dirty="0" smtClean="0"/>
              <a:t>.</a:t>
            </a:r>
          </a:p>
          <a:p>
            <a:pPr marL="404813" indent="-404813">
              <a:buNone/>
            </a:pPr>
            <a:r>
              <a:rPr lang="en-US" sz="2800" dirty="0" smtClean="0"/>
              <a:t>	</a:t>
            </a:r>
            <a:r>
              <a:rPr lang="en-US" sz="2800" b="1" u="sng" dirty="0" smtClean="0"/>
              <a:t>Target Test Attribute</a:t>
            </a:r>
          </a:p>
          <a:p>
            <a:pPr marL="514350" indent="-514350"/>
            <a:r>
              <a:rPr lang="en-US" sz="1200" b="1" dirty="0" smtClean="0"/>
              <a:t>income_class</a:t>
            </a:r>
            <a:r>
              <a:rPr lang="en-US" sz="1200" dirty="0" smtClean="0"/>
              <a:t>: &lt;=50K, &gt;50K</a:t>
            </a:r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14800" algn="ctr"/>
                <a:tab pos="8001000" algn="r"/>
                <a:tab pos="8042275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 Patrick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Hood College, Computer Science Department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CSIT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599G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Mining</a:t>
            </a:r>
            <a:endParaRPr 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 decision tree for predicting the income individuals from U.S. Census data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b="1" dirty="0" smtClean="0"/>
              <a:t>Approach and Methodology</a:t>
            </a:r>
          </a:p>
          <a:p>
            <a:pPr>
              <a:buNone/>
            </a:pP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2800" b="1" u="sng" dirty="0" smtClean="0"/>
              <a:t>Test Execution Dataset Attributes</a:t>
            </a:r>
            <a:endParaRPr lang="en-US" sz="2800" b="1" u="sng" dirty="0" smtClean="0"/>
          </a:p>
          <a:p>
            <a:pPr marL="514350" indent="-514350"/>
            <a:r>
              <a:rPr lang="en-US" sz="1200" b="1" dirty="0" smtClean="0"/>
              <a:t>a</a:t>
            </a:r>
            <a:r>
              <a:rPr lang="en-US" sz="1200" b="1" dirty="0" smtClean="0"/>
              <a:t>ge_class</a:t>
            </a:r>
            <a:r>
              <a:rPr lang="en-US" sz="1200" dirty="0" smtClean="0"/>
              <a:t>: 5 distinct age attribute classes (U21, U30, U40, U55, 55PLUS).</a:t>
            </a:r>
            <a:endParaRPr lang="en-US" sz="1200" dirty="0" smtClean="0"/>
          </a:p>
          <a:p>
            <a:pPr marL="514350" indent="-514350"/>
            <a:r>
              <a:rPr lang="en-US" sz="1200" b="1" dirty="0" smtClean="0"/>
              <a:t>workclass</a:t>
            </a:r>
            <a:r>
              <a:rPr lang="en-US" sz="1200" dirty="0" smtClean="0"/>
              <a:t>: </a:t>
            </a:r>
            <a:r>
              <a:rPr lang="en-US" sz="1200" dirty="0" smtClean="0"/>
              <a:t>8 </a:t>
            </a:r>
            <a:r>
              <a:rPr lang="en-US" sz="1200" dirty="0" smtClean="0"/>
              <a:t>distinct </a:t>
            </a:r>
            <a:r>
              <a:rPr lang="en-US" sz="1200" dirty="0" smtClean="0"/>
              <a:t>workclass </a:t>
            </a:r>
            <a:r>
              <a:rPr lang="en-US" sz="1200" dirty="0" smtClean="0"/>
              <a:t>attribute classes.</a:t>
            </a:r>
          </a:p>
          <a:p>
            <a:pPr marL="514350" indent="-514350"/>
            <a:r>
              <a:rPr lang="en-US" sz="1200" b="1" dirty="0" smtClean="0"/>
              <a:t>education</a:t>
            </a:r>
            <a:r>
              <a:rPr lang="en-US" sz="1200" dirty="0" smtClean="0"/>
              <a:t>: </a:t>
            </a:r>
            <a:r>
              <a:rPr lang="en-US" sz="1200" dirty="0" smtClean="0"/>
              <a:t>16 distinct education attribute classes.</a:t>
            </a:r>
            <a:endParaRPr lang="en-US" sz="1200" dirty="0" smtClean="0"/>
          </a:p>
          <a:p>
            <a:pPr marL="514350" indent="-514350"/>
            <a:r>
              <a:rPr lang="en-US" sz="1200" b="1" dirty="0" smtClean="0"/>
              <a:t>marital_status</a:t>
            </a:r>
            <a:r>
              <a:rPr lang="en-US" sz="1200" dirty="0" smtClean="0"/>
              <a:t>: </a:t>
            </a:r>
            <a:r>
              <a:rPr lang="en-US" sz="1200" dirty="0" smtClean="0"/>
              <a:t>7 </a:t>
            </a:r>
            <a:r>
              <a:rPr lang="en-US" sz="1200" dirty="0" smtClean="0"/>
              <a:t>distinct </a:t>
            </a:r>
            <a:r>
              <a:rPr lang="en-US" sz="1200" dirty="0" smtClean="0"/>
              <a:t>marital status attribute </a:t>
            </a:r>
            <a:r>
              <a:rPr lang="en-US" sz="1200" dirty="0" smtClean="0"/>
              <a:t>classes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pPr marL="514350" indent="-514350"/>
            <a:r>
              <a:rPr lang="en-US" sz="1200" b="1" strike="sngStrike" dirty="0" smtClean="0">
                <a:solidFill>
                  <a:schemeClr val="bg1">
                    <a:lumMod val="65000"/>
                  </a:schemeClr>
                </a:solidFill>
              </a:rPr>
              <a:t>occupation</a:t>
            </a:r>
            <a:r>
              <a:rPr lang="en-US" sz="1200" strike="sngStrike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200" strike="sngStrike" dirty="0" smtClean="0">
                <a:solidFill>
                  <a:schemeClr val="bg1">
                    <a:lumMod val="65000"/>
                  </a:schemeClr>
                </a:solidFill>
              </a:rPr>
              <a:t>14 </a:t>
            </a:r>
            <a:r>
              <a:rPr lang="en-US" sz="1200" strike="sngStrike" dirty="0" smtClean="0">
                <a:solidFill>
                  <a:schemeClr val="bg1">
                    <a:lumMod val="65000"/>
                  </a:schemeClr>
                </a:solidFill>
              </a:rPr>
              <a:t>distinct </a:t>
            </a:r>
            <a:r>
              <a:rPr lang="en-US" sz="1200" strike="sngStrike" dirty="0" smtClean="0">
                <a:solidFill>
                  <a:schemeClr val="bg1">
                    <a:lumMod val="65000"/>
                  </a:schemeClr>
                </a:solidFill>
              </a:rPr>
              <a:t>occupation attribute </a:t>
            </a:r>
            <a:r>
              <a:rPr lang="en-US" sz="1200" strike="sngStrike" dirty="0" smtClean="0">
                <a:solidFill>
                  <a:schemeClr val="bg1">
                    <a:lumMod val="65000"/>
                  </a:schemeClr>
                </a:solidFill>
              </a:rPr>
              <a:t>classes.</a:t>
            </a:r>
          </a:p>
          <a:p>
            <a:pPr marL="514350" indent="-514350"/>
            <a:r>
              <a:rPr lang="en-US" sz="1200" b="1" dirty="0" smtClean="0"/>
              <a:t>relationship</a:t>
            </a:r>
            <a:r>
              <a:rPr lang="en-US" sz="1200" dirty="0" smtClean="0"/>
              <a:t>: 6</a:t>
            </a:r>
            <a:r>
              <a:rPr lang="en-US" sz="1200" dirty="0" smtClean="0"/>
              <a:t> </a:t>
            </a:r>
            <a:r>
              <a:rPr lang="en-US" sz="1200" dirty="0" smtClean="0"/>
              <a:t>distinct </a:t>
            </a:r>
            <a:r>
              <a:rPr lang="en-US" sz="1200" dirty="0" smtClean="0"/>
              <a:t>relationship attribute </a:t>
            </a:r>
            <a:r>
              <a:rPr lang="en-US" sz="1200" dirty="0" smtClean="0"/>
              <a:t>classes.</a:t>
            </a:r>
          </a:p>
          <a:p>
            <a:pPr marL="514350" indent="-514350"/>
            <a:r>
              <a:rPr lang="en-US" sz="1200" b="1" dirty="0" smtClean="0"/>
              <a:t>race</a:t>
            </a:r>
            <a:r>
              <a:rPr lang="en-US" sz="1200" dirty="0" smtClean="0"/>
              <a:t>: 5 </a:t>
            </a:r>
            <a:r>
              <a:rPr lang="en-US" sz="1200" dirty="0" smtClean="0"/>
              <a:t>distinct </a:t>
            </a:r>
            <a:r>
              <a:rPr lang="en-US" sz="1200" dirty="0" smtClean="0"/>
              <a:t>race attribute </a:t>
            </a:r>
            <a:r>
              <a:rPr lang="en-US" sz="1200" dirty="0" smtClean="0"/>
              <a:t>classes.</a:t>
            </a:r>
          </a:p>
          <a:p>
            <a:pPr marL="514350" indent="-514350"/>
            <a:r>
              <a:rPr lang="en-US" sz="1200" b="1" dirty="0" smtClean="0"/>
              <a:t>sex</a:t>
            </a:r>
            <a:r>
              <a:rPr lang="en-US" sz="1200" dirty="0" smtClean="0"/>
              <a:t>: Female, Male.</a:t>
            </a:r>
          </a:p>
          <a:p>
            <a:pPr marL="514350" indent="-514350"/>
            <a:r>
              <a:rPr lang="en-US" sz="1200" b="1" dirty="0" smtClean="0"/>
              <a:t>hours_class</a:t>
            </a:r>
            <a:r>
              <a:rPr lang="en-US" sz="1200" dirty="0" smtClean="0"/>
              <a:t>: </a:t>
            </a:r>
            <a:r>
              <a:rPr lang="en-US" sz="1200" dirty="0" smtClean="0"/>
              <a:t>5 distinct </a:t>
            </a:r>
            <a:r>
              <a:rPr lang="en-US" sz="1200" dirty="0" smtClean="0"/>
              <a:t>hours-per-week attribute </a:t>
            </a:r>
            <a:r>
              <a:rPr lang="en-US" sz="1200" dirty="0" smtClean="0"/>
              <a:t>classes (</a:t>
            </a:r>
            <a:r>
              <a:rPr lang="en-US" sz="1200" dirty="0" smtClean="0"/>
              <a:t>UPTO20, UPTO40, UPTO60, UPTO80, 80PLUS</a:t>
            </a:r>
            <a:r>
              <a:rPr lang="en-US" sz="1200" dirty="0" smtClean="0"/>
              <a:t>).</a:t>
            </a:r>
          </a:p>
          <a:p>
            <a:pPr marL="514350" indent="-514350"/>
            <a:r>
              <a:rPr lang="en-US" sz="1200" b="1" strike="sngStrike" dirty="0" smtClean="0">
                <a:solidFill>
                  <a:schemeClr val="bg1">
                    <a:lumMod val="65000"/>
                  </a:schemeClr>
                </a:solidFill>
              </a:rPr>
              <a:t>native_country</a:t>
            </a:r>
            <a:r>
              <a:rPr lang="en-US" sz="1200" strike="sngStrike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200" strike="sngStrike" dirty="0" smtClean="0">
                <a:solidFill>
                  <a:schemeClr val="bg1">
                    <a:lumMod val="65000"/>
                  </a:schemeClr>
                </a:solidFill>
              </a:rPr>
              <a:t>41 </a:t>
            </a:r>
            <a:r>
              <a:rPr lang="en-US" sz="1200" strike="sngStrike" dirty="0" smtClean="0">
                <a:solidFill>
                  <a:schemeClr val="bg1">
                    <a:lumMod val="65000"/>
                  </a:schemeClr>
                </a:solidFill>
              </a:rPr>
              <a:t>distinct </a:t>
            </a:r>
            <a:r>
              <a:rPr lang="en-US" sz="1200" strike="sngStrike" dirty="0" smtClean="0">
                <a:solidFill>
                  <a:schemeClr val="bg1">
                    <a:lumMod val="65000"/>
                  </a:schemeClr>
                </a:solidFill>
              </a:rPr>
              <a:t>native country attribute </a:t>
            </a:r>
            <a:r>
              <a:rPr lang="en-US" sz="1200" strike="sngStrike" dirty="0" smtClean="0">
                <a:solidFill>
                  <a:schemeClr val="bg1">
                    <a:lumMod val="65000"/>
                  </a:schemeClr>
                </a:solidFill>
              </a:rPr>
              <a:t>classes</a:t>
            </a:r>
            <a:r>
              <a:rPr lang="en-US" sz="1200" strike="sngStrike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404813" indent="-404813">
              <a:buNone/>
            </a:pPr>
            <a:r>
              <a:rPr lang="en-US" sz="2800" dirty="0" smtClean="0"/>
              <a:t>	</a:t>
            </a:r>
            <a:r>
              <a:rPr lang="en-US" sz="2800" b="1" u="sng" dirty="0" smtClean="0"/>
              <a:t>Target Test Attribute</a:t>
            </a:r>
          </a:p>
          <a:p>
            <a:pPr marL="514350" indent="-514350"/>
            <a:r>
              <a:rPr lang="en-US" sz="1200" b="1" dirty="0" smtClean="0"/>
              <a:t>income_class</a:t>
            </a:r>
            <a:r>
              <a:rPr lang="en-US" sz="1200" dirty="0" smtClean="0"/>
              <a:t>: &lt;=50K, &gt;50K</a:t>
            </a:r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14800" algn="ctr"/>
                <a:tab pos="8001000" algn="r"/>
                <a:tab pos="8042275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 Patrick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Hood College, Computer Science Department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CSIT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599G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Mining</a:t>
            </a:r>
            <a:endParaRPr 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 decision tree for predicting the income individuals from U.S. Census data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800" b="1" dirty="0" smtClean="0"/>
              <a:t>Results</a:t>
            </a:r>
          </a:p>
          <a:p>
            <a:r>
              <a:rPr lang="en-US" sz="2800" dirty="0" smtClean="0"/>
              <a:t>Trouble in Prediction Paradise</a:t>
            </a:r>
          </a:p>
          <a:p>
            <a:r>
              <a:rPr lang="en-US" sz="2800" dirty="0" smtClean="0"/>
              <a:t>Resulting Decision Tree was over 118,000 lines of code</a:t>
            </a:r>
          </a:p>
          <a:p>
            <a:r>
              <a:rPr lang="en-US" sz="2800" dirty="0" smtClean="0"/>
              <a:t>Java compiler can only handle up to 64K of code</a:t>
            </a:r>
          </a:p>
          <a:p>
            <a:r>
              <a:rPr lang="en-US" sz="2800" dirty="0" smtClean="0"/>
              <a:t>Sequential scale back of learning data was required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14800" algn="ctr"/>
                <a:tab pos="8001000" algn="r"/>
                <a:tab pos="8042275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 Patrick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Hood College, Computer Science Department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CSIT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599G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Mining</a:t>
            </a:r>
            <a:endParaRPr 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 decision tree for predicting the income individuals from U.S. Census data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500" b="1" dirty="0" smtClean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Learning set of 3500 records with 10 attributes </a:t>
            </a:r>
            <a:br>
              <a:rPr lang="en-US" sz="2800" dirty="0" smtClean="0"/>
            </a:br>
            <a:r>
              <a:rPr lang="en-US" sz="2800" dirty="0" smtClean="0"/>
              <a:t>(118000+ lines of code)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Learning set of 500 records with 10 attributes </a:t>
            </a:r>
            <a:br>
              <a:rPr lang="en-US" sz="2800" dirty="0" smtClean="0"/>
            </a:br>
            <a:r>
              <a:rPr lang="en-US" sz="2800" dirty="0" smtClean="0"/>
              <a:t>(35000+ lines of code)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Learning set of 3500 records with 8 attributes </a:t>
            </a:r>
            <a:br>
              <a:rPr lang="en-US" sz="2800" dirty="0" smtClean="0"/>
            </a:br>
            <a:r>
              <a:rPr lang="en-US" sz="2800" dirty="0" smtClean="0"/>
              <a:t>(5000+ lines of code)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Learning set of </a:t>
            </a:r>
            <a:r>
              <a:rPr lang="en-US" sz="2800" b="1" dirty="0" smtClean="0"/>
              <a:t>2000 </a:t>
            </a:r>
            <a:r>
              <a:rPr lang="en-US" sz="2800" b="1" dirty="0" smtClean="0"/>
              <a:t>records with 8 attributes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(~4000 </a:t>
            </a:r>
            <a:r>
              <a:rPr lang="en-US" sz="2800" dirty="0" smtClean="0"/>
              <a:t>lines of code</a:t>
            </a:r>
            <a:r>
              <a:rPr lang="en-US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Learning set of </a:t>
            </a:r>
            <a:r>
              <a:rPr lang="en-US" sz="2800" b="1" dirty="0" smtClean="0"/>
              <a:t>500 </a:t>
            </a:r>
            <a:r>
              <a:rPr lang="en-US" sz="2800" b="1" dirty="0" smtClean="0"/>
              <a:t>records with 8 attributes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(~2000 </a:t>
            </a:r>
            <a:r>
              <a:rPr lang="en-US" sz="2800" dirty="0" smtClean="0"/>
              <a:t>lines of code</a:t>
            </a:r>
            <a:r>
              <a:rPr lang="en-US" sz="2800" dirty="0" smtClean="0"/>
              <a:t>)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14800" algn="ctr"/>
                <a:tab pos="8001000" algn="r"/>
                <a:tab pos="8042275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 Patrick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Hood College, Computer Science Department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CSIT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599G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Mining</a:t>
            </a:r>
            <a:endParaRPr lang="en-US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 decision tree for predicting the income individuals from U.S. Census data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768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500" b="1" dirty="0" smtClean="0"/>
              <a:t>Results</a:t>
            </a:r>
          </a:p>
          <a:p>
            <a:pPr marL="228600" indent="-228600"/>
            <a:r>
              <a:rPr lang="en-US" sz="2000" b="1" dirty="0" smtClean="0"/>
              <a:t>Learning </a:t>
            </a:r>
            <a:r>
              <a:rPr lang="en-US" sz="2000" b="1" dirty="0" smtClean="0"/>
              <a:t>set of </a:t>
            </a:r>
            <a:r>
              <a:rPr lang="en-US" sz="2000" b="1" dirty="0" smtClean="0"/>
              <a:t>2000 </a:t>
            </a:r>
            <a:r>
              <a:rPr lang="en-US" sz="2000" b="1" dirty="0" smtClean="0"/>
              <a:t>records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with </a:t>
            </a:r>
            <a:r>
              <a:rPr lang="en-US" sz="2000" b="1" dirty="0" smtClean="0"/>
              <a:t>8 attributes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(~4000 </a:t>
            </a:r>
            <a:r>
              <a:rPr lang="en-US" sz="2000" dirty="0" smtClean="0"/>
              <a:t>lines of code</a:t>
            </a:r>
            <a:r>
              <a:rPr lang="en-US" sz="2000" dirty="0" smtClean="0"/>
              <a:t>)</a:t>
            </a:r>
          </a:p>
          <a:p>
            <a:pPr marL="228600" indent="-228600"/>
            <a:endParaRPr lang="en-US" sz="2000" dirty="0" smtClean="0"/>
          </a:p>
          <a:p>
            <a:pPr marL="228600" indent="-228600"/>
            <a:r>
              <a:rPr lang="en-US" sz="2000" b="1" dirty="0" smtClean="0"/>
              <a:t>Total lines read: </a:t>
            </a:r>
            <a:r>
              <a:rPr lang="en-US" sz="2000" b="1" dirty="0" smtClean="0">
                <a:solidFill>
                  <a:srgbClr val="C00000"/>
                </a:solidFill>
              </a:rPr>
              <a:t>32562</a:t>
            </a:r>
          </a:p>
          <a:p>
            <a:pPr marL="228600" indent="-228600"/>
            <a:r>
              <a:rPr lang="en-US" sz="2000" b="1" dirty="0" smtClean="0"/>
              <a:t>Total lines successfully </a:t>
            </a:r>
            <a:br>
              <a:rPr lang="en-US" sz="2000" b="1" dirty="0" smtClean="0"/>
            </a:br>
            <a:r>
              <a:rPr lang="en-US" sz="2000" b="1" dirty="0" smtClean="0"/>
              <a:t>predicted: </a:t>
            </a:r>
            <a:r>
              <a:rPr lang="en-US" sz="2000" b="1" dirty="0" smtClean="0">
                <a:solidFill>
                  <a:srgbClr val="00B050"/>
                </a:solidFill>
              </a:rPr>
              <a:t>19216</a:t>
            </a:r>
          </a:p>
          <a:p>
            <a:pPr marL="228600" indent="-228600"/>
            <a:r>
              <a:rPr lang="en-US" sz="2000" b="1" dirty="0" smtClean="0"/>
              <a:t>Total lines failed </a:t>
            </a:r>
            <a:br>
              <a:rPr lang="en-US" sz="2000" b="1" dirty="0" smtClean="0"/>
            </a:br>
            <a:r>
              <a:rPr lang="en-US" sz="2000" b="1" dirty="0" smtClean="0"/>
              <a:t>prediction: </a:t>
            </a:r>
            <a:r>
              <a:rPr lang="en-US" sz="2000" b="1" dirty="0" smtClean="0">
                <a:solidFill>
                  <a:srgbClr val="C00000"/>
                </a:solidFill>
              </a:rPr>
              <a:t>13346</a:t>
            </a:r>
            <a:br>
              <a:rPr lang="en-US" sz="2000" b="1" dirty="0" smtClean="0">
                <a:solidFill>
                  <a:srgbClr val="C00000"/>
                </a:solidFill>
              </a:rPr>
            </a:br>
            <a:endParaRPr lang="en-US" sz="2000" dirty="0" smtClean="0"/>
          </a:p>
          <a:p>
            <a:pPr marL="228600" indent="-228600"/>
            <a:r>
              <a:rPr lang="en-US" sz="2000" b="1" dirty="0" smtClean="0"/>
              <a:t>Success (%): </a:t>
            </a:r>
            <a:r>
              <a:rPr lang="en-US" sz="2000" b="1" dirty="0" smtClean="0">
                <a:solidFill>
                  <a:srgbClr val="C00000"/>
                </a:solidFill>
              </a:rPr>
              <a:t>59.0%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514350" indent="-514350"/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14800" algn="ctr"/>
                <a:tab pos="8001000" algn="r"/>
                <a:tab pos="8042275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 Patrick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Hood College, Computer Science Department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CSIT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599G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Mining</a:t>
            </a:r>
            <a:endParaRPr lang="en-US" sz="1000" dirty="0"/>
          </a:p>
        </p:txBody>
      </p:sp>
      <p:pic>
        <p:nvPicPr>
          <p:cNvPr id="5" name="Picture 4" descr="ID3_trained20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1524000"/>
            <a:ext cx="4836995" cy="450119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 decision tree for predicting the income individuals from U.S. Census data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768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500" b="1" dirty="0" smtClean="0"/>
              <a:t>Results</a:t>
            </a:r>
          </a:p>
          <a:p>
            <a:pPr marL="228600" indent="-228600"/>
            <a:r>
              <a:rPr lang="en-US" sz="2000" b="1" dirty="0" smtClean="0"/>
              <a:t>Learning set of 500 records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with </a:t>
            </a:r>
            <a:r>
              <a:rPr lang="en-US" sz="2000" b="1" dirty="0" smtClean="0"/>
              <a:t>8 attributes </a:t>
            </a:r>
            <a:br>
              <a:rPr lang="en-US" sz="2000" b="1" dirty="0" smtClean="0"/>
            </a:br>
            <a:r>
              <a:rPr lang="en-US" sz="2000" dirty="0" smtClean="0"/>
              <a:t>(~2000 lines of code)</a:t>
            </a:r>
          </a:p>
          <a:p>
            <a:pPr marL="228600" indent="-228600"/>
            <a:endParaRPr lang="en-US" sz="2000" dirty="0" smtClean="0"/>
          </a:p>
          <a:p>
            <a:pPr marL="228600" indent="-228600"/>
            <a:r>
              <a:rPr lang="en-US" sz="2000" b="1" dirty="0" smtClean="0"/>
              <a:t>Total lines read: </a:t>
            </a:r>
            <a:r>
              <a:rPr lang="en-US" sz="2000" b="1" dirty="0" smtClean="0">
                <a:solidFill>
                  <a:srgbClr val="C00000"/>
                </a:solidFill>
              </a:rPr>
              <a:t>32562</a:t>
            </a:r>
          </a:p>
          <a:p>
            <a:pPr marL="228600" indent="-228600"/>
            <a:r>
              <a:rPr lang="en-US" sz="2000" b="1" dirty="0" smtClean="0"/>
              <a:t>Total lines successfully </a:t>
            </a:r>
            <a:br>
              <a:rPr lang="en-US" sz="2000" b="1" dirty="0" smtClean="0"/>
            </a:br>
            <a:r>
              <a:rPr lang="en-US" sz="2000" b="1" dirty="0" smtClean="0"/>
              <a:t>predicted: </a:t>
            </a:r>
            <a:r>
              <a:rPr lang="en-US" sz="2000" b="1" dirty="0" smtClean="0">
                <a:solidFill>
                  <a:srgbClr val="00B050"/>
                </a:solidFill>
              </a:rPr>
              <a:t>20745</a:t>
            </a:r>
          </a:p>
          <a:p>
            <a:pPr marL="228600" indent="-228600"/>
            <a:r>
              <a:rPr lang="en-US" sz="2000" b="1" dirty="0" smtClean="0"/>
              <a:t>Total lines failed </a:t>
            </a:r>
            <a:br>
              <a:rPr lang="en-US" sz="2000" b="1" dirty="0" smtClean="0"/>
            </a:br>
            <a:r>
              <a:rPr lang="en-US" sz="2000" b="1" dirty="0" smtClean="0"/>
              <a:t>prediction: </a:t>
            </a:r>
            <a:r>
              <a:rPr lang="en-US" sz="2000" b="1" dirty="0" smtClean="0">
                <a:solidFill>
                  <a:srgbClr val="C00000"/>
                </a:solidFill>
              </a:rPr>
              <a:t>11817</a:t>
            </a:r>
            <a:br>
              <a:rPr lang="en-US" sz="2000" b="1" dirty="0" smtClean="0">
                <a:solidFill>
                  <a:srgbClr val="C00000"/>
                </a:solidFill>
              </a:rPr>
            </a:br>
            <a:endParaRPr lang="en-US" sz="2000" dirty="0" smtClean="0"/>
          </a:p>
          <a:p>
            <a:pPr marL="228600" indent="-228600"/>
            <a:r>
              <a:rPr lang="en-US" sz="2000" b="1" dirty="0" smtClean="0"/>
              <a:t>Success (%): </a:t>
            </a:r>
            <a:r>
              <a:rPr lang="en-US" sz="2000" b="1" dirty="0" smtClean="0">
                <a:solidFill>
                  <a:srgbClr val="C00000"/>
                </a:solidFill>
              </a:rPr>
              <a:t>63.7%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marL="514350" indent="-514350"/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14800" algn="ctr"/>
                <a:tab pos="8001000" algn="r"/>
                <a:tab pos="8042275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 Patrick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Hood College, Computer Science Department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CSIT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599G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Mining</a:t>
            </a:r>
            <a:endParaRPr lang="en-US" sz="1000" dirty="0"/>
          </a:p>
        </p:txBody>
      </p:sp>
      <p:pic>
        <p:nvPicPr>
          <p:cNvPr id="6" name="Picture 5" descr="ID3_trained5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3048" y="1527048"/>
            <a:ext cx="4836995" cy="450119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 decision tree for predicting the income individuals from U.S. Census data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500" b="1" dirty="0" smtClean="0"/>
              <a:t>Results</a:t>
            </a:r>
          </a:p>
          <a:p>
            <a:pPr marL="514350" indent="-514350"/>
            <a:r>
              <a:rPr lang="en-US" sz="2800" b="1" dirty="0" smtClean="0"/>
              <a:t>Learning </a:t>
            </a:r>
            <a:r>
              <a:rPr lang="en-US" sz="2800" b="1" dirty="0" smtClean="0"/>
              <a:t>set of </a:t>
            </a:r>
            <a:r>
              <a:rPr lang="en-US" sz="2800" b="1" dirty="0" smtClean="0"/>
              <a:t>2000 </a:t>
            </a:r>
            <a:r>
              <a:rPr lang="en-US" sz="2800" b="1" dirty="0" smtClean="0"/>
              <a:t>records with 8 </a:t>
            </a:r>
            <a:r>
              <a:rPr lang="en-US" sz="2800" b="1" dirty="0" smtClean="0"/>
              <a:t>attributes: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59.0%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514350" indent="-514350"/>
            <a:r>
              <a:rPr lang="en-US" sz="2800" b="1" dirty="0" smtClean="0"/>
              <a:t>Learning </a:t>
            </a:r>
            <a:r>
              <a:rPr lang="en-US" sz="2800" b="1" dirty="0" smtClean="0"/>
              <a:t>set of 500 records with 8 </a:t>
            </a:r>
            <a:r>
              <a:rPr lang="en-US" sz="2800" b="1" dirty="0" smtClean="0"/>
              <a:t>attributes: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63.7%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/>
            <a:r>
              <a:rPr lang="en-US" sz="2800" dirty="0" smtClean="0"/>
              <a:t>What’s going on here?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14800" algn="ctr"/>
                <a:tab pos="8001000" algn="r"/>
                <a:tab pos="8042275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 Patrick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Hood College, Computer Science Department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CSIT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599G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Mining</a:t>
            </a:r>
            <a:endParaRPr lang="en-US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 decision tree for predicting the income individuals from U.S. Census data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768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500" b="1" dirty="0" smtClean="0"/>
              <a:t>Results</a:t>
            </a:r>
          </a:p>
          <a:p>
            <a:pPr marL="228600" indent="-228600"/>
            <a:r>
              <a:rPr lang="en-US" sz="2000" b="1" dirty="0" smtClean="0"/>
              <a:t>Weka (ID3 with learning set of all 32562 records)</a:t>
            </a:r>
            <a:endParaRPr lang="en-US" sz="2000" dirty="0" smtClean="0"/>
          </a:p>
          <a:p>
            <a:pPr marL="228600" indent="-228600"/>
            <a:endParaRPr lang="en-US" sz="2000" dirty="0" smtClean="0"/>
          </a:p>
          <a:p>
            <a:pPr marL="228600" indent="-228600"/>
            <a:r>
              <a:rPr lang="en-US" sz="2000" b="1" dirty="0" smtClean="0"/>
              <a:t>Total lines read: </a:t>
            </a:r>
            <a:r>
              <a:rPr lang="en-US" sz="2000" b="1" dirty="0" smtClean="0">
                <a:solidFill>
                  <a:srgbClr val="C00000"/>
                </a:solidFill>
              </a:rPr>
              <a:t>32562</a:t>
            </a:r>
          </a:p>
          <a:p>
            <a:pPr marL="228600" indent="-228600"/>
            <a:r>
              <a:rPr lang="en-US" sz="2000" b="1" dirty="0" smtClean="0"/>
              <a:t>Total lines successfully </a:t>
            </a:r>
            <a:br>
              <a:rPr lang="en-US" sz="2000" b="1" dirty="0" smtClean="0"/>
            </a:br>
            <a:r>
              <a:rPr lang="en-US" sz="2000" b="1" dirty="0" smtClean="0"/>
              <a:t>predicted: </a:t>
            </a:r>
            <a:r>
              <a:rPr lang="en-US" sz="2000" b="1" dirty="0" smtClean="0">
                <a:solidFill>
                  <a:srgbClr val="00B050"/>
                </a:solidFill>
              </a:rPr>
              <a:t>28033</a:t>
            </a:r>
          </a:p>
          <a:p>
            <a:pPr marL="228600" indent="-228600"/>
            <a:r>
              <a:rPr lang="en-US" sz="2000" b="1" dirty="0" smtClean="0"/>
              <a:t>Total lines failed </a:t>
            </a:r>
            <a:br>
              <a:rPr lang="en-US" sz="2000" b="1" dirty="0" smtClean="0"/>
            </a:br>
            <a:r>
              <a:rPr lang="en-US" sz="2000" b="1" dirty="0" smtClean="0"/>
              <a:t>prediction: </a:t>
            </a:r>
            <a:r>
              <a:rPr lang="en-US" sz="2000" b="1" dirty="0" smtClean="0">
                <a:solidFill>
                  <a:srgbClr val="C00000"/>
                </a:solidFill>
              </a:rPr>
              <a:t>4528</a:t>
            </a:r>
            <a:br>
              <a:rPr lang="en-US" sz="2000" b="1" dirty="0" smtClean="0">
                <a:solidFill>
                  <a:srgbClr val="C00000"/>
                </a:solidFill>
              </a:rPr>
            </a:br>
            <a:endParaRPr lang="en-US" sz="2000" dirty="0" smtClean="0"/>
          </a:p>
          <a:p>
            <a:pPr marL="228600" indent="-228600"/>
            <a:r>
              <a:rPr lang="en-US" sz="2000" b="1" dirty="0" smtClean="0"/>
              <a:t>Success (%): </a:t>
            </a:r>
            <a:r>
              <a:rPr lang="en-US" sz="2000" b="1" dirty="0" smtClean="0">
                <a:solidFill>
                  <a:srgbClr val="00B050"/>
                </a:solidFill>
              </a:rPr>
              <a:t>86.1%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marL="514350" indent="-514350"/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14800" algn="ctr"/>
                <a:tab pos="8001000" algn="r"/>
                <a:tab pos="8042275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 Patrick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Hood College, Computer Science Department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CSIT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599G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Mining</a:t>
            </a:r>
            <a:endParaRPr lang="en-US" sz="1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9812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 decision tree for predicting the income individuals from U.S. Census data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Future Work</a:t>
            </a:r>
          </a:p>
          <a:p>
            <a:pPr marL="514350" indent="-514350"/>
            <a:r>
              <a:rPr lang="en-US" sz="2800" dirty="0" smtClean="0"/>
              <a:t>Use larger subset of U.S. Census data</a:t>
            </a:r>
          </a:p>
          <a:p>
            <a:pPr marL="514350" indent="-514350"/>
            <a:r>
              <a:rPr lang="en-US" sz="2800" dirty="0" smtClean="0"/>
              <a:t>Include more attributes into the datasets</a:t>
            </a:r>
          </a:p>
          <a:p>
            <a:pPr marL="514350" indent="-514350"/>
            <a:r>
              <a:rPr lang="en-US" sz="2800" dirty="0" smtClean="0"/>
              <a:t>Use different classification algorithms</a:t>
            </a:r>
          </a:p>
          <a:p>
            <a:pPr marL="514350" indent="-514350"/>
            <a:r>
              <a:rPr lang="en-US" sz="2800" dirty="0" smtClean="0"/>
              <a:t>Streamline ID3 decision tree generation code</a:t>
            </a:r>
          </a:p>
          <a:p>
            <a:pPr marL="514350" indent="-514350"/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14800" algn="ctr"/>
                <a:tab pos="8001000" algn="r"/>
                <a:tab pos="8042275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 Patrick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Hood College, Computer Science Department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CSIT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599G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Mining</a:t>
            </a:r>
            <a:endParaRPr lang="en-US" sz="1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 decision tree for predicting the income individuals from U.S. Census data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Conclusions</a:t>
            </a:r>
          </a:p>
          <a:p>
            <a:r>
              <a:rPr lang="en-US" dirty="0" smtClean="0"/>
              <a:t>Decision Tree </a:t>
            </a:r>
            <a:r>
              <a:rPr lang="en-US" dirty="0" smtClean="0"/>
              <a:t>p</a:t>
            </a:r>
            <a:r>
              <a:rPr lang="en-US" dirty="0" smtClean="0"/>
              <a:t>rediction is heavily dependent upon the dataset (record variety, attributes).</a:t>
            </a:r>
          </a:p>
          <a:p>
            <a:r>
              <a:rPr lang="en-US" dirty="0" smtClean="0"/>
              <a:t>Decision Tree prediction is heavily dependent upon the </a:t>
            </a:r>
            <a:r>
              <a:rPr lang="en-US" dirty="0" smtClean="0"/>
              <a:t>quality of the decision tree generation algorithm.</a:t>
            </a:r>
          </a:p>
          <a:p>
            <a:r>
              <a:rPr lang="en-US" dirty="0" smtClean="0"/>
              <a:t>ID3 Decision Tree Classification is a fairly effective means of classifying/predicting data.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14800" algn="ctr"/>
                <a:tab pos="8001000" algn="r"/>
                <a:tab pos="8042275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 Patrick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Hood College, Computer Science Department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CSIT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599G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Mining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 decision tree for predicting the income individuals from U.S. Census data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 smtClean="0"/>
          </a:p>
          <a:p>
            <a:r>
              <a:rPr lang="en-US" dirty="0" smtClean="0"/>
              <a:t>Introduction and Background</a:t>
            </a:r>
            <a:endParaRPr lang="en-US" dirty="0" smtClean="0"/>
          </a:p>
          <a:p>
            <a:r>
              <a:rPr lang="en-US" dirty="0" smtClean="0"/>
              <a:t>Approach and Implementation</a:t>
            </a:r>
            <a:endParaRPr lang="en-US" dirty="0" smtClean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</a:t>
            </a:r>
            <a:r>
              <a:rPr lang="en-US" dirty="0" smtClean="0"/>
              <a:t>Work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Questions and Discussion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14800" algn="ctr"/>
                <a:tab pos="8001000" algn="r"/>
                <a:tab pos="8042275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 Patrick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Hood College, Computer Science Department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CSIT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599G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Mining</a:t>
            </a:r>
            <a:endParaRPr lang="en-US" sz="1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 decision tree for predicting the income individuals from U.S. Census data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en-US" sz="5800" b="1" dirty="0" smtClean="0"/>
              <a:t>References</a:t>
            </a:r>
          </a:p>
          <a:p>
            <a:endParaRPr lang="en-US" dirty="0" smtClean="0"/>
          </a:p>
          <a:p>
            <a:r>
              <a:rPr lang="en-US" sz="3300" dirty="0" err="1" smtClean="0"/>
              <a:t>Saini</a:t>
            </a:r>
            <a:r>
              <a:rPr lang="en-US" sz="3300" dirty="0" smtClean="0"/>
              <a:t>, R., P. Singh. “Classification using decision trees,” Internet: </a:t>
            </a:r>
            <a:r>
              <a:rPr lang="en-US" sz="3300" dirty="0" smtClean="0">
                <a:hlinkClick r:id="rId2"/>
              </a:rPr>
              <a:t>http://</a:t>
            </a:r>
            <a:r>
              <a:rPr lang="en-US" sz="3300" dirty="0" smtClean="0">
                <a:hlinkClick r:id="rId2"/>
              </a:rPr>
              <a:t>iasri.res.in/ebook/win_school_aa/notes/Decision_tree.pdf</a:t>
            </a:r>
            <a:r>
              <a:rPr lang="en-US" sz="3300" dirty="0" smtClean="0"/>
              <a:t>. </a:t>
            </a:r>
            <a:r>
              <a:rPr lang="en-US" sz="3300" dirty="0" smtClean="0"/>
              <a:t>[July 18, 2014]. </a:t>
            </a:r>
          </a:p>
          <a:p>
            <a:r>
              <a:rPr lang="en-US" sz="3300" dirty="0" smtClean="0"/>
              <a:t>Bache</a:t>
            </a:r>
            <a:r>
              <a:rPr lang="en-US" sz="3300" dirty="0" smtClean="0"/>
              <a:t>, K., </a:t>
            </a:r>
            <a:r>
              <a:rPr lang="en-US" sz="3300" dirty="0" err="1" smtClean="0"/>
              <a:t>Lichman</a:t>
            </a:r>
            <a:r>
              <a:rPr lang="en-US" sz="3300" dirty="0" smtClean="0"/>
              <a:t>, M., “Census Income Data Set”. Internet: </a:t>
            </a:r>
            <a:r>
              <a:rPr lang="en-US" sz="3300" dirty="0" smtClean="0">
                <a:hlinkClick r:id="rId3"/>
              </a:rPr>
              <a:t>https://</a:t>
            </a:r>
            <a:r>
              <a:rPr lang="en-US" sz="3300" dirty="0" smtClean="0">
                <a:hlinkClick r:id="rId3"/>
              </a:rPr>
              <a:t>archive.ics.uci.edu/ml/datasets/Census+Income</a:t>
            </a:r>
            <a:r>
              <a:rPr lang="en-US" sz="3300" dirty="0" smtClean="0"/>
              <a:t>. </a:t>
            </a:r>
            <a:r>
              <a:rPr lang="en-US" sz="3300" dirty="0" smtClean="0"/>
              <a:t>UCI Machine Learning Repository [http://</a:t>
            </a:r>
            <a:r>
              <a:rPr lang="en-US" sz="3300" dirty="0" smtClean="0"/>
              <a:t>archive.ics.uci.edu/ml]. </a:t>
            </a:r>
            <a:r>
              <a:rPr lang="en-US" sz="3300" dirty="0" smtClean="0"/>
              <a:t>Irvine, CA: University of California, School of Information and Computer Science. </a:t>
            </a:r>
            <a:r>
              <a:rPr lang="en-US" sz="3300" dirty="0" smtClean="0"/>
              <a:t>[July 18</a:t>
            </a:r>
            <a:r>
              <a:rPr lang="en-US" sz="3300" dirty="0" smtClean="0"/>
              <a:t>, 2014]. </a:t>
            </a:r>
            <a:endParaRPr lang="en-US" sz="3300" dirty="0" smtClean="0"/>
          </a:p>
          <a:p>
            <a:r>
              <a:rPr lang="en-US" sz="3300" dirty="0" smtClean="0"/>
              <a:t>Wikipedia. “ID3 algorithm,” Internet: </a:t>
            </a:r>
            <a:r>
              <a:rPr lang="en-US" sz="3300" dirty="0" smtClean="0">
                <a:hlinkClick r:id="rId4"/>
              </a:rPr>
              <a:t>http</a:t>
            </a:r>
            <a:r>
              <a:rPr lang="en-US" sz="3300" dirty="0" smtClean="0">
                <a:hlinkClick r:id="rId4"/>
              </a:rPr>
              <a:t>://</a:t>
            </a:r>
            <a:r>
              <a:rPr lang="en-US" sz="3300" dirty="0" smtClean="0">
                <a:hlinkClick r:id="rId4"/>
              </a:rPr>
              <a:t>en.wikipedia.org/wiki/ID3_algorithm</a:t>
            </a:r>
            <a:r>
              <a:rPr lang="en-US" sz="3300" dirty="0" smtClean="0"/>
              <a:t>. </a:t>
            </a:r>
            <a:r>
              <a:rPr lang="en-US" sz="3300" dirty="0" smtClean="0"/>
              <a:t>[July 18, 2014]. </a:t>
            </a:r>
          </a:p>
          <a:p>
            <a:r>
              <a:rPr lang="en-US" sz="3300" dirty="0" err="1" smtClean="0"/>
              <a:t>Antonov</a:t>
            </a:r>
            <a:r>
              <a:rPr lang="en-US" sz="3300" dirty="0" smtClean="0"/>
              <a:t>, A., "Classification and association rules for census income data", Internet: </a:t>
            </a:r>
            <a:r>
              <a:rPr lang="en-US" sz="3300" dirty="0" smtClean="0">
                <a:hlinkClick r:id="rId5"/>
              </a:rPr>
              <a:t>http://mathematicaforprediction.wordpress.com/2014/03/30/classification-and-association-rules-for-census-income-data</a:t>
            </a:r>
            <a:r>
              <a:rPr lang="en-US" sz="3300" dirty="0" smtClean="0">
                <a:hlinkClick r:id="rId5"/>
              </a:rPr>
              <a:t>/</a:t>
            </a:r>
            <a:r>
              <a:rPr lang="en-US" sz="3300" dirty="0" smtClean="0"/>
              <a:t>. </a:t>
            </a:r>
            <a:r>
              <a:rPr lang="en-US" sz="3300" dirty="0" err="1" smtClean="0"/>
              <a:t>Mathematica</a:t>
            </a:r>
            <a:r>
              <a:rPr lang="en-US" sz="3300" dirty="0" smtClean="0"/>
              <a:t> for prediction algorithms: Using </a:t>
            </a:r>
            <a:r>
              <a:rPr lang="en-US" sz="3300" dirty="0" err="1" smtClean="0"/>
              <a:t>Mathematica</a:t>
            </a:r>
            <a:r>
              <a:rPr lang="en-US" sz="3300" dirty="0" smtClean="0"/>
              <a:t> implementations of machine learning algorithms [http://</a:t>
            </a:r>
            <a:r>
              <a:rPr lang="en-US" sz="3300" dirty="0" smtClean="0"/>
              <a:t>mathematicaforprediction.wordpress.com]. </a:t>
            </a:r>
            <a:r>
              <a:rPr lang="en-US" sz="3300" dirty="0" smtClean="0"/>
              <a:t>(March 30, 2014).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14800" algn="ctr"/>
                <a:tab pos="8001000" algn="r"/>
                <a:tab pos="8042275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 Patrick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Hood College, Computer Science Department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CSIT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599G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Mining</a:t>
            </a:r>
            <a:endParaRPr lang="en-US" sz="1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 decision tree for predicting the income individuals from U.S. Census data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76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14800" algn="ctr"/>
                <a:tab pos="8001000" algn="r"/>
                <a:tab pos="8042275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 Patrick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Hood College, Computer Science Department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CSIT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599G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Mining</a:t>
            </a:r>
            <a:endParaRPr lang="en-US" sz="1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152399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A decision </a:t>
            </a:r>
            <a:r>
              <a:rPr lang="en-US" sz="3600" dirty="0"/>
              <a:t>tree </a:t>
            </a:r>
            <a:r>
              <a:rPr lang="en-US" sz="3600" dirty="0" smtClean="0"/>
              <a:t>for predicting the income individuals from U.S</a:t>
            </a:r>
            <a:r>
              <a:rPr lang="en-US" sz="3600" dirty="0"/>
              <a:t>. Census data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600200"/>
          </a:xfrm>
        </p:spPr>
        <p:txBody>
          <a:bodyPr>
            <a:normAutofit fontScale="47500" lnSpcReduction="20000"/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Mark Patrick White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CSIT 599G Computational Data Mining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Hood College, Computer Science Department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Frederick, Maryland, USA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mpw6@hood.edu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124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Thank</a:t>
            </a:r>
            <a:r>
              <a:rPr kumimoji="0" lang="en-US" sz="6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you!</a:t>
            </a:r>
            <a:endParaRPr kumimoji="0" lang="en-US" sz="6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 decision tree for predicting the income individuals from U.S. Census data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b="1" dirty="0" smtClean="0"/>
              <a:t>Project Overview</a:t>
            </a:r>
          </a:p>
          <a:p>
            <a:r>
              <a:rPr lang="en-US" sz="2700" dirty="0" smtClean="0"/>
              <a:t> </a:t>
            </a:r>
            <a:r>
              <a:rPr lang="en-US" sz="2700" dirty="0" smtClean="0"/>
              <a:t>The intent of this project is to use </a:t>
            </a:r>
            <a:r>
              <a:rPr lang="en-US" sz="2700" dirty="0" smtClean="0"/>
              <a:t>a standard data </a:t>
            </a:r>
            <a:r>
              <a:rPr lang="en-US" sz="2700" dirty="0" smtClean="0"/>
              <a:t>mining </a:t>
            </a:r>
            <a:r>
              <a:rPr lang="en-US" sz="2700" dirty="0" smtClean="0"/>
              <a:t>technique (classification </a:t>
            </a:r>
            <a:r>
              <a:rPr lang="en-US" sz="2700" dirty="0" smtClean="0"/>
              <a:t>with a decision tree algorithm) on a </a:t>
            </a:r>
            <a:r>
              <a:rPr lang="en-US" sz="2700" dirty="0" smtClean="0"/>
              <a:t>collection </a:t>
            </a:r>
            <a:r>
              <a:rPr lang="en-US" sz="2700" dirty="0" smtClean="0"/>
              <a:t>of U.S. Census data in order to predict the income range of future census entries. </a:t>
            </a:r>
            <a:endParaRPr lang="en-US" sz="2700" dirty="0" smtClean="0"/>
          </a:p>
          <a:p>
            <a:r>
              <a:rPr lang="en-US" sz="2700" dirty="0" smtClean="0"/>
              <a:t>The </a:t>
            </a:r>
            <a:r>
              <a:rPr lang="en-US" sz="2700" dirty="0" smtClean="0"/>
              <a:t>goal of the project is to make accurate predictions on whether a person makes either up to or more than $50,000 annually, based upon certain attributes associated with that person’s census information.</a:t>
            </a:r>
            <a:endParaRPr 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14800" algn="ctr"/>
                <a:tab pos="8001000" algn="r"/>
                <a:tab pos="8042275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 Patrick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Hood College, Computer Science Department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CSIT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599G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Mining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 decision tree for predicting the income individuals from U.S. Census data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Project Overview</a:t>
            </a:r>
          </a:p>
          <a:p>
            <a:r>
              <a:rPr lang="en-US" dirty="0" smtClean="0"/>
              <a:t>U.S. Census Bureau Data (census.gov)</a:t>
            </a:r>
          </a:p>
          <a:p>
            <a:r>
              <a:rPr lang="en-US" dirty="0" smtClean="0"/>
              <a:t>Decision Tree can be used to predict an individual’s income using a subset of U.S. Census data</a:t>
            </a:r>
          </a:p>
          <a:p>
            <a:r>
              <a:rPr lang="en-US" dirty="0" smtClean="0"/>
              <a:t>Modified ID3 Decision Tree</a:t>
            </a:r>
          </a:p>
          <a:p>
            <a:r>
              <a:rPr lang="en-US" dirty="0" smtClean="0"/>
              <a:t>More data improves results, but also can complicate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14800" algn="ctr"/>
                <a:tab pos="8001000" algn="r"/>
                <a:tab pos="8042275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 Patrick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Hood College, Computer Science Department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CSIT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599G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Mining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 decision tree for predicting the income individuals from U.S. Census data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Introduction and Background</a:t>
            </a:r>
          </a:p>
          <a:p>
            <a:r>
              <a:rPr lang="en-US" sz="2800" dirty="0" smtClean="0"/>
              <a:t>U.S. Census Bureau</a:t>
            </a:r>
          </a:p>
          <a:p>
            <a:r>
              <a:rPr lang="en-US" sz="2800" dirty="0" smtClean="0">
                <a:hlinkClick r:id="rId2"/>
              </a:rPr>
              <a:t>http://www.census.gov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14800" algn="ctr"/>
                <a:tab pos="8001000" algn="r"/>
                <a:tab pos="8042275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 Patrick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Hood College, Computer Science Department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CSIT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599G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Mining</a:t>
            </a:r>
            <a:endParaRPr lang="en-US" sz="1000" dirty="0"/>
          </a:p>
        </p:txBody>
      </p:sp>
      <p:pic>
        <p:nvPicPr>
          <p:cNvPr id="6" name="Picture 5" descr="censu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2885803"/>
            <a:ext cx="5425270" cy="29053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 decision tree for predicting the income individuals from U.S. Census data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sz="3800" b="1" dirty="0" smtClean="0"/>
              <a:t>Introduction and Background</a:t>
            </a:r>
          </a:p>
          <a:p>
            <a:r>
              <a:rPr lang="en-US" sz="2800" dirty="0" smtClean="0"/>
              <a:t>Part of the U.S</a:t>
            </a:r>
            <a:r>
              <a:rPr lang="en-US" sz="2800" dirty="0" smtClean="0"/>
              <a:t>. Department of Commerce</a:t>
            </a:r>
          </a:p>
          <a:p>
            <a:r>
              <a:rPr lang="en-US" sz="2800" dirty="0" smtClean="0"/>
              <a:t>Primary mission is the U.S</a:t>
            </a:r>
            <a:r>
              <a:rPr lang="en-US" sz="2800" dirty="0" smtClean="0"/>
              <a:t>. Census every ten years, which allocates the seats of the U.S. House of Representatives to the states based on their population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 smtClean="0"/>
              <a:t>addition to the decennial census, the Census Bureau continually conducts dozens of other censuses and surveys, including the American Community Survey, the U.S. Economic Census, and the Current Population Survey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Bureau censuses and surveys are used by the federal government help assign budgetary allocations to various agencies and </a:t>
            </a:r>
            <a:r>
              <a:rPr lang="en-US" sz="2800" dirty="0" smtClean="0"/>
              <a:t>jurisdictions.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14800" algn="ctr"/>
                <a:tab pos="8001000" algn="r"/>
                <a:tab pos="8042275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 Patrick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Hood College, Computer Science Department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CSIT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599G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Mining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 decision tree for predicting the income individuals from U.S. Census data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500" b="1" dirty="0" smtClean="0"/>
              <a:t>Approach and Methodology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sz="1700" b="1" dirty="0" smtClean="0"/>
          </a:p>
          <a:p>
            <a:pPr>
              <a:buNone/>
            </a:pPr>
            <a:r>
              <a:rPr lang="en-US" sz="3000" b="1" dirty="0" smtClean="0"/>
              <a:t>	</a:t>
            </a:r>
            <a:r>
              <a:rPr lang="en-US" sz="3000" b="1" u="sng" dirty="0" smtClean="0"/>
              <a:t>Approach</a:t>
            </a:r>
            <a:endParaRPr lang="en-US" sz="3000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Preprocess a sample of U.S. Census data, collected from the UCI Machine Learning Repository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2600" dirty="0" smtClean="0"/>
              <a:t>(</a:t>
            </a:r>
            <a:r>
              <a:rPr lang="en-US" sz="2600" dirty="0" smtClean="0">
                <a:hlinkClick r:id="rId2"/>
              </a:rPr>
              <a:t>https://</a:t>
            </a:r>
            <a:r>
              <a:rPr lang="en-US" sz="2600" dirty="0" smtClean="0">
                <a:hlinkClick r:id="rId2"/>
              </a:rPr>
              <a:t>archive.ics.uci.edu/ml/datasets/Census+Income</a:t>
            </a:r>
            <a:r>
              <a:rPr lang="en-US" sz="26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Use ID3 Decision Tree Algorithm with training set to generate a decision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Process test set using driver application running the decision tree logic to show number of hits/misses for decision tree predictions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14800" algn="ctr"/>
                <a:tab pos="8001000" algn="r"/>
                <a:tab pos="8042275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 Patrick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Hood College, Computer Science Department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CSIT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599G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Mining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 decision tree for predicting the income individuals from U.S. Census data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500" b="1" dirty="0" smtClean="0"/>
              <a:t>Approach and Methodology</a:t>
            </a:r>
          </a:p>
          <a:p>
            <a:pPr>
              <a:buNone/>
            </a:pPr>
            <a:r>
              <a:rPr lang="en-US" sz="1700" b="1" dirty="0" smtClean="0"/>
              <a:t/>
            </a:r>
            <a:br>
              <a:rPr lang="en-US" sz="1700" b="1" dirty="0" smtClean="0"/>
            </a:br>
            <a:r>
              <a:rPr lang="en-US" sz="3000" b="1" u="sng" dirty="0" smtClean="0"/>
              <a:t>ID3 Algorithm Summary</a:t>
            </a:r>
            <a:endParaRPr lang="en-US" sz="3000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Calculate the entropy of every attribute using the data set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Split the set  into subsets using the attribute for which entropy is minimum (or, equivalently, information gain is maximum)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Make a decision tree node containing that attribute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Recurse on subsets using remaining </a:t>
            </a:r>
            <a:r>
              <a:rPr lang="en-US" sz="3000" dirty="0" smtClean="0"/>
              <a:t>attributes</a:t>
            </a:r>
            <a:endParaRPr lang="en-US" sz="3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14800" algn="ctr"/>
                <a:tab pos="8001000" algn="r"/>
                <a:tab pos="8042275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 Patrick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Hood College, Computer Science Department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CSIT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599G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Mining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 decision tree for predicting the income individuals from U.S. Census data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49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b="1" dirty="0" smtClean="0"/>
              <a:t>Approach and Methodology</a:t>
            </a:r>
          </a:p>
          <a:p>
            <a:pPr>
              <a:buNone/>
            </a:pP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2800" b="1" u="sng" dirty="0" smtClean="0"/>
              <a:t>UCI Dataset Attributes</a:t>
            </a:r>
            <a:endParaRPr lang="en-US" sz="2800" b="1" u="sng" dirty="0" smtClean="0"/>
          </a:p>
          <a:p>
            <a:pPr marL="514350" indent="-514350"/>
            <a:r>
              <a:rPr lang="en-US" sz="1200" b="1" dirty="0" smtClean="0"/>
              <a:t>age</a:t>
            </a:r>
            <a:r>
              <a:rPr lang="en-US" sz="1200" dirty="0" smtClean="0"/>
              <a:t>: continuous.</a:t>
            </a:r>
          </a:p>
          <a:p>
            <a:pPr marL="514350" indent="-514350"/>
            <a:r>
              <a:rPr lang="en-US" sz="1200" b="1" dirty="0" smtClean="0"/>
              <a:t>workclass</a:t>
            </a:r>
            <a:r>
              <a:rPr lang="en-US" sz="1200" dirty="0" smtClean="0"/>
              <a:t>: Private, Self-</a:t>
            </a:r>
            <a:r>
              <a:rPr lang="en-US" sz="1200" dirty="0" err="1" smtClean="0"/>
              <a:t>emp</a:t>
            </a:r>
            <a:r>
              <a:rPr lang="en-US" sz="1200" dirty="0" smtClean="0"/>
              <a:t>-not-inc, Self-</a:t>
            </a:r>
            <a:r>
              <a:rPr lang="en-US" sz="1200" dirty="0" err="1" smtClean="0"/>
              <a:t>emp</a:t>
            </a:r>
            <a:r>
              <a:rPr lang="en-US" sz="1200" dirty="0" smtClean="0"/>
              <a:t>-inc, Federal-</a:t>
            </a:r>
            <a:r>
              <a:rPr lang="en-US" sz="1200" dirty="0" err="1" smtClean="0"/>
              <a:t>gov</a:t>
            </a:r>
            <a:r>
              <a:rPr lang="en-US" sz="1200" dirty="0" smtClean="0"/>
              <a:t>, Local-</a:t>
            </a:r>
            <a:r>
              <a:rPr lang="en-US" sz="1200" dirty="0" err="1" smtClean="0"/>
              <a:t>gov</a:t>
            </a:r>
            <a:r>
              <a:rPr lang="en-US" sz="1200" dirty="0" smtClean="0"/>
              <a:t>, State-</a:t>
            </a:r>
            <a:r>
              <a:rPr lang="en-US" sz="1200" dirty="0" err="1" smtClean="0"/>
              <a:t>gov</a:t>
            </a:r>
            <a:r>
              <a:rPr lang="en-US" sz="1200" dirty="0" smtClean="0"/>
              <a:t>, Without-pay, Never-worked.</a:t>
            </a:r>
          </a:p>
          <a:p>
            <a:pPr marL="514350" indent="-514350"/>
            <a:r>
              <a:rPr lang="en-US" sz="1200" b="1" dirty="0" smtClean="0"/>
              <a:t>fnlwgt</a:t>
            </a:r>
            <a:r>
              <a:rPr lang="en-US" sz="1200" dirty="0" smtClean="0"/>
              <a:t>: continuous</a:t>
            </a:r>
            <a:r>
              <a:rPr lang="en-US" sz="1200" dirty="0" smtClean="0"/>
              <a:t>. </a:t>
            </a:r>
            <a:r>
              <a:rPr lang="en-US" sz="1200" b="1" dirty="0" smtClean="0"/>
              <a:t>(???)</a:t>
            </a:r>
            <a:endParaRPr lang="en-US" sz="1200" b="1" dirty="0" smtClean="0"/>
          </a:p>
          <a:p>
            <a:pPr marL="514350" indent="-514350"/>
            <a:r>
              <a:rPr lang="en-US" sz="1200" b="1" dirty="0" smtClean="0"/>
              <a:t>education</a:t>
            </a:r>
            <a:r>
              <a:rPr lang="en-US" sz="1200" dirty="0" smtClean="0"/>
              <a:t>: </a:t>
            </a:r>
            <a:r>
              <a:rPr lang="en-US" sz="1200" dirty="0" smtClean="0"/>
              <a:t>16 distinct education attribute classes.</a:t>
            </a:r>
            <a:endParaRPr lang="en-US" sz="1200" dirty="0" smtClean="0"/>
          </a:p>
          <a:p>
            <a:pPr marL="514350" indent="-514350"/>
            <a:r>
              <a:rPr lang="en-US" sz="1200" b="1" dirty="0" smtClean="0"/>
              <a:t>education-num</a:t>
            </a:r>
            <a:r>
              <a:rPr lang="en-US" sz="1200" dirty="0" smtClean="0"/>
              <a:t>: continuous.</a:t>
            </a:r>
          </a:p>
          <a:p>
            <a:pPr marL="514350" indent="-514350"/>
            <a:r>
              <a:rPr lang="en-US" sz="1200" b="1" dirty="0" smtClean="0"/>
              <a:t>marital-status</a:t>
            </a:r>
            <a:r>
              <a:rPr lang="en-US" sz="1200" dirty="0" smtClean="0"/>
              <a:t>: </a:t>
            </a:r>
            <a:r>
              <a:rPr lang="en-US" sz="1200" dirty="0" smtClean="0"/>
              <a:t>7 </a:t>
            </a:r>
            <a:r>
              <a:rPr lang="en-US" sz="1200" dirty="0" smtClean="0"/>
              <a:t>distinct </a:t>
            </a:r>
            <a:r>
              <a:rPr lang="en-US" sz="1200" dirty="0" smtClean="0"/>
              <a:t>marital status attribute </a:t>
            </a:r>
            <a:r>
              <a:rPr lang="en-US" sz="1200" dirty="0" smtClean="0"/>
              <a:t>classes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pPr marL="514350" indent="-514350"/>
            <a:r>
              <a:rPr lang="en-US" sz="1200" b="1" dirty="0" smtClean="0"/>
              <a:t>occupation</a:t>
            </a:r>
            <a:r>
              <a:rPr lang="en-US" sz="1200" dirty="0" smtClean="0"/>
              <a:t>: </a:t>
            </a:r>
            <a:r>
              <a:rPr lang="en-US" sz="1200" dirty="0" smtClean="0"/>
              <a:t>14 </a:t>
            </a:r>
            <a:r>
              <a:rPr lang="en-US" sz="1200" dirty="0" smtClean="0"/>
              <a:t>distinct </a:t>
            </a:r>
            <a:r>
              <a:rPr lang="en-US" sz="1200" dirty="0" smtClean="0"/>
              <a:t>occupation attribute </a:t>
            </a:r>
            <a:r>
              <a:rPr lang="en-US" sz="1200" dirty="0" smtClean="0"/>
              <a:t>classes.</a:t>
            </a:r>
          </a:p>
          <a:p>
            <a:pPr marL="514350" indent="-514350"/>
            <a:r>
              <a:rPr lang="en-US" sz="1200" b="1" dirty="0" smtClean="0"/>
              <a:t>relationship</a:t>
            </a:r>
            <a:r>
              <a:rPr lang="en-US" sz="1200" dirty="0" smtClean="0"/>
              <a:t>: Wife, Own-child, Husband, Not-in-family, Other-relative, Unmarried.</a:t>
            </a:r>
          </a:p>
          <a:p>
            <a:pPr marL="514350" indent="-514350"/>
            <a:r>
              <a:rPr lang="en-US" sz="1200" b="1" dirty="0" smtClean="0"/>
              <a:t>race</a:t>
            </a:r>
            <a:r>
              <a:rPr lang="en-US" sz="1200" dirty="0" smtClean="0"/>
              <a:t>: White, Asian-Pac-Islander, </a:t>
            </a:r>
            <a:r>
              <a:rPr lang="en-US" sz="1200" dirty="0" err="1" smtClean="0"/>
              <a:t>Amer</a:t>
            </a:r>
            <a:r>
              <a:rPr lang="en-US" sz="1200" dirty="0" smtClean="0"/>
              <a:t>-Indian-Eskimo, Other, Black.</a:t>
            </a:r>
          </a:p>
          <a:p>
            <a:pPr marL="514350" indent="-514350"/>
            <a:r>
              <a:rPr lang="en-US" sz="1200" b="1" dirty="0" smtClean="0"/>
              <a:t>sex</a:t>
            </a:r>
            <a:r>
              <a:rPr lang="en-US" sz="1200" dirty="0" smtClean="0"/>
              <a:t>: Female, Male.</a:t>
            </a:r>
          </a:p>
          <a:p>
            <a:pPr marL="514350" indent="-514350"/>
            <a:r>
              <a:rPr lang="en-US" sz="1200" b="1" dirty="0" smtClean="0"/>
              <a:t>capital-gain</a:t>
            </a:r>
            <a:r>
              <a:rPr lang="en-US" sz="1200" dirty="0" smtClean="0"/>
              <a:t>: continuous</a:t>
            </a:r>
            <a:r>
              <a:rPr lang="en-US" sz="1200" dirty="0" smtClean="0"/>
              <a:t>.</a:t>
            </a:r>
            <a:r>
              <a:rPr lang="en-US" sz="1200" dirty="0" smtClean="0"/>
              <a:t> </a:t>
            </a:r>
            <a:r>
              <a:rPr lang="en-US" sz="1200" b="1" dirty="0" smtClean="0"/>
              <a:t>(???)</a:t>
            </a:r>
            <a:endParaRPr lang="en-US" sz="1200" dirty="0" smtClean="0"/>
          </a:p>
          <a:p>
            <a:pPr marL="514350" indent="-514350"/>
            <a:r>
              <a:rPr lang="en-US" sz="1200" b="1" dirty="0" smtClean="0"/>
              <a:t>capital-loss</a:t>
            </a:r>
            <a:r>
              <a:rPr lang="en-US" sz="1200" dirty="0" smtClean="0"/>
              <a:t>: continuous</a:t>
            </a:r>
            <a:r>
              <a:rPr lang="en-US" sz="1200" dirty="0" smtClean="0"/>
              <a:t>.</a:t>
            </a:r>
            <a:r>
              <a:rPr lang="en-US" sz="1200" dirty="0" smtClean="0"/>
              <a:t> </a:t>
            </a:r>
            <a:r>
              <a:rPr lang="en-US" sz="1200" b="1" dirty="0" smtClean="0"/>
              <a:t>(???)</a:t>
            </a:r>
            <a:endParaRPr lang="en-US" sz="1200" dirty="0" smtClean="0"/>
          </a:p>
          <a:p>
            <a:pPr marL="514350" indent="-514350"/>
            <a:r>
              <a:rPr lang="en-US" sz="1200" b="1" dirty="0" smtClean="0"/>
              <a:t>hours-per-week</a:t>
            </a:r>
            <a:r>
              <a:rPr lang="en-US" sz="1200" dirty="0" smtClean="0"/>
              <a:t>: continuous.</a:t>
            </a:r>
          </a:p>
          <a:p>
            <a:pPr marL="514350" indent="-514350"/>
            <a:r>
              <a:rPr lang="en-US" sz="1200" b="1" dirty="0" smtClean="0"/>
              <a:t>native-country</a:t>
            </a:r>
            <a:r>
              <a:rPr lang="en-US" sz="1200" dirty="0" smtClean="0"/>
              <a:t>: </a:t>
            </a:r>
            <a:r>
              <a:rPr lang="en-US" sz="1200" dirty="0" smtClean="0"/>
              <a:t>41 </a:t>
            </a:r>
            <a:r>
              <a:rPr lang="en-US" sz="1200" dirty="0" smtClean="0"/>
              <a:t>distinct </a:t>
            </a:r>
            <a:r>
              <a:rPr lang="en-US" sz="1200" dirty="0" smtClean="0"/>
              <a:t>native country attribute </a:t>
            </a:r>
            <a:r>
              <a:rPr lang="en-US" sz="1200" dirty="0" smtClean="0"/>
              <a:t>classes.</a:t>
            </a:r>
          </a:p>
          <a:p>
            <a:pPr marL="514350" indent="-514350"/>
            <a:endParaRPr lang="en-US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14800" algn="ctr"/>
                <a:tab pos="8001000" algn="r"/>
                <a:tab pos="8042275" algn="l"/>
              </a:tabLst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 Patrick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White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Hood College, Computer Science Department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CSIT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599G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Mining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920</Words>
  <Application>Microsoft Office PowerPoint</Application>
  <PresentationFormat>On-screen Show (4:3)</PresentationFormat>
  <Paragraphs>185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A decision tree for predicting the income individuals from U.S. Census data </vt:lpstr>
      <vt:lpstr>A decision tree for predicting the income individuals from U.S. Census data</vt:lpstr>
      <vt:lpstr>A decision tree for predicting the income individuals from U.S. Census data</vt:lpstr>
      <vt:lpstr>A decision tree for predicting the income individuals from U.S. Census data</vt:lpstr>
      <vt:lpstr>A decision tree for predicting the income individuals from U.S. Census data</vt:lpstr>
      <vt:lpstr>A decision tree for predicting the income individuals from U.S. Census data</vt:lpstr>
      <vt:lpstr>A decision tree for predicting the income individuals from U.S. Census data</vt:lpstr>
      <vt:lpstr>A decision tree for predicting the income individuals from U.S. Census data</vt:lpstr>
      <vt:lpstr>A decision tree for predicting the income individuals from U.S. Census data</vt:lpstr>
      <vt:lpstr>A decision tree for predicting the income individuals from U.S. Census data</vt:lpstr>
      <vt:lpstr>A decision tree for predicting the income individuals from U.S. Census data</vt:lpstr>
      <vt:lpstr>A decision tree for predicting the income individuals from U.S. Census data</vt:lpstr>
      <vt:lpstr>A decision tree for predicting the income individuals from U.S. Census data</vt:lpstr>
      <vt:lpstr>A decision tree for predicting the income individuals from U.S. Census data</vt:lpstr>
      <vt:lpstr>A decision tree for predicting the income individuals from U.S. Census data</vt:lpstr>
      <vt:lpstr>A decision tree for predicting the income individuals from U.S. Census data</vt:lpstr>
      <vt:lpstr>A decision tree for predicting the income individuals from U.S. Census data</vt:lpstr>
      <vt:lpstr>A decision tree for predicting the income individuals from U.S. Census data</vt:lpstr>
      <vt:lpstr>A decision tree for predicting the income individuals from U.S. Census data</vt:lpstr>
      <vt:lpstr>A decision tree for predicting the income individuals from U.S. Census data</vt:lpstr>
      <vt:lpstr>A decision tree for predicting the income individuals from U.S. Census data</vt:lpstr>
      <vt:lpstr> A decision tree for predicting the income individuals from U.S. Census data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decision tree for predicting the income individuals from U.S. Census data </dc:title>
  <dc:creator>mwhite</dc:creator>
  <cp:lastModifiedBy>mwhite</cp:lastModifiedBy>
  <cp:revision>50</cp:revision>
  <dcterms:created xsi:type="dcterms:W3CDTF">2014-08-12T14:51:38Z</dcterms:created>
  <dcterms:modified xsi:type="dcterms:W3CDTF">2014-08-12T20:49:16Z</dcterms:modified>
</cp:coreProperties>
</file>